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58" r:id="rId4"/>
    <p:sldId id="340" r:id="rId5"/>
    <p:sldId id="316" r:id="rId6"/>
    <p:sldId id="365" r:id="rId7"/>
    <p:sldId id="341" r:id="rId8"/>
    <p:sldId id="259" r:id="rId9"/>
    <p:sldId id="278" r:id="rId10"/>
    <p:sldId id="279" r:id="rId11"/>
    <p:sldId id="327" r:id="rId12"/>
    <p:sldId id="329" r:id="rId13"/>
    <p:sldId id="330" r:id="rId14"/>
    <p:sldId id="332" r:id="rId15"/>
    <p:sldId id="317" r:id="rId16"/>
    <p:sldId id="260" r:id="rId17"/>
    <p:sldId id="261" r:id="rId18"/>
    <p:sldId id="263" r:id="rId19"/>
    <p:sldId id="318" r:id="rId20"/>
    <p:sldId id="322" r:id="rId21"/>
    <p:sldId id="323" r:id="rId22"/>
    <p:sldId id="353" r:id="rId23"/>
    <p:sldId id="354" r:id="rId24"/>
    <p:sldId id="355" r:id="rId25"/>
    <p:sldId id="357" r:id="rId26"/>
    <p:sldId id="358" r:id="rId27"/>
    <p:sldId id="360" r:id="rId28"/>
    <p:sldId id="361" r:id="rId29"/>
    <p:sldId id="369" r:id="rId30"/>
    <p:sldId id="363" r:id="rId31"/>
    <p:sldId id="364" r:id="rId32"/>
    <p:sldId id="343" r:id="rId33"/>
    <p:sldId id="306" r:id="rId34"/>
    <p:sldId id="295" r:id="rId35"/>
    <p:sldId id="314" r:id="rId36"/>
    <p:sldId id="296" r:id="rId37"/>
    <p:sldId id="311" r:id="rId38"/>
    <p:sldId id="344" r:id="rId39"/>
    <p:sldId id="315" r:id="rId40"/>
    <p:sldId id="370" r:id="rId41"/>
    <p:sldId id="312" r:id="rId42"/>
    <p:sldId id="339" r:id="rId43"/>
    <p:sldId id="265" r:id="rId44"/>
    <p:sldId id="297" r:id="rId45"/>
    <p:sldId id="366" r:id="rId46"/>
    <p:sldId id="300" r:id="rId47"/>
    <p:sldId id="271" r:id="rId48"/>
    <p:sldId id="335" r:id="rId49"/>
    <p:sldId id="336" r:id="rId50"/>
    <p:sldId id="334" r:id="rId51"/>
    <p:sldId id="301" r:id="rId52"/>
    <p:sldId id="302" r:id="rId53"/>
    <p:sldId id="371" r:id="rId54"/>
    <p:sldId id="372" r:id="rId55"/>
    <p:sldId id="337" r:id="rId56"/>
    <p:sldId id="320" r:id="rId57"/>
    <p:sldId id="313" r:id="rId58"/>
    <p:sldId id="283" r:id="rId59"/>
    <p:sldId id="304" r:id="rId60"/>
    <p:sldId id="275" r:id="rId61"/>
    <p:sldId id="347" r:id="rId62"/>
    <p:sldId id="348" r:id="rId63"/>
    <p:sldId id="350" r:id="rId64"/>
    <p:sldId id="349" r:id="rId65"/>
    <p:sldId id="345" r:id="rId66"/>
    <p:sldId id="346" r:id="rId67"/>
    <p:sldId id="367" r:id="rId68"/>
    <p:sldId id="321" r:id="rId69"/>
    <p:sldId id="307" r:id="rId70"/>
    <p:sldId id="308" r:id="rId71"/>
    <p:sldId id="309" r:id="rId72"/>
    <p:sldId id="310" r:id="rId73"/>
    <p:sldId id="276" r:id="rId74"/>
    <p:sldId id="324" r:id="rId75"/>
    <p:sldId id="325" r:id="rId76"/>
    <p:sldId id="326" r:id="rId77"/>
    <p:sldId id="368" r:id="rId78"/>
    <p:sldId id="292" r:id="rId7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7" autoAdjust="0"/>
    <p:restoredTop sz="89603" autoAdjust="0"/>
  </p:normalViewPr>
  <p:slideViewPr>
    <p:cSldViewPr>
      <p:cViewPr varScale="1">
        <p:scale>
          <a:sx n="113" d="100"/>
          <a:sy n="113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770D-7F4A-467C-98FB-09E0CDC59E11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5C46-9536-4A66-9260-599FD63AD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47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73D3-CF9F-472B-BE49-2677B8246EAD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B8047-4DBE-4D08-925D-E49847F6EC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5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format of the course will be…</a:t>
            </a:r>
            <a:endParaRPr lang="en-GB" dirty="0"/>
          </a:p>
          <a:p>
            <a:r>
              <a:rPr lang="en-GB" dirty="0"/>
              <a:t>Firstly –</a:t>
            </a:r>
            <a:r>
              <a:rPr lang="en-GB" baseline="0" dirty="0"/>
              <a:t> theory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Steps involved in an RNA-</a:t>
            </a:r>
            <a:r>
              <a:rPr lang="en-GB" baseline="0" dirty="0" err="1"/>
              <a:t>seq</a:t>
            </a:r>
            <a:r>
              <a:rPr lang="en-GB" baseline="0" dirty="0"/>
              <a:t> analysis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Practical session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3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0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</a:t>
            </a:r>
            <a:r>
              <a:rPr lang="en-GB" baseline="0" dirty="0"/>
              <a:t> paired end sequence and colours.</a:t>
            </a:r>
          </a:p>
          <a:p>
            <a:endParaRPr lang="en-GB" baseline="0" dirty="0"/>
          </a:p>
          <a:p>
            <a:r>
              <a:rPr lang="en-GB" baseline="0" dirty="0"/>
              <a:t>Must use a splicing aware read mapper.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9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TopHat</a:t>
            </a:r>
            <a:r>
              <a:rPr lang="en-GB" dirty="0"/>
              <a:t> was</a:t>
            </a:r>
            <a:r>
              <a:rPr lang="en-GB" baseline="0" dirty="0"/>
              <a:t> original.  Mapped to transcriptome first, then to genome if no hit.</a:t>
            </a:r>
          </a:p>
          <a:p>
            <a:endParaRPr lang="en-GB" baseline="0" dirty="0"/>
          </a:p>
          <a:p>
            <a:r>
              <a:rPr lang="en-GB" baseline="0" dirty="0"/>
              <a:t>STAR and </a:t>
            </a:r>
            <a:r>
              <a:rPr lang="en-GB" baseline="0" dirty="0" err="1"/>
              <a:t>HiSat</a:t>
            </a:r>
            <a:r>
              <a:rPr lang="en-GB" baseline="0" dirty="0"/>
              <a:t> are very similar.  Map directly to genome but with knowledge of splice sites.</a:t>
            </a:r>
          </a:p>
          <a:p>
            <a:endParaRPr lang="en-GB" baseline="0" dirty="0"/>
          </a:p>
          <a:p>
            <a:r>
              <a:rPr lang="en-GB" baseline="0" dirty="0"/>
              <a:t>We're using </a:t>
            </a:r>
            <a:r>
              <a:rPr lang="en-GB" baseline="0" dirty="0" err="1"/>
              <a:t>Hisat</a:t>
            </a:r>
            <a:r>
              <a:rPr lang="en-GB" baseline="0" dirty="0"/>
              <a:t> as it uses less memory.</a:t>
            </a:r>
          </a:p>
          <a:p>
            <a:endParaRPr lang="en-GB" baseline="0" dirty="0"/>
          </a:p>
          <a:p>
            <a:r>
              <a:rPr lang="en-GB" baseline="0" dirty="0"/>
              <a:t>Pick one and stick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Discover</a:t>
            </a:r>
            <a:r>
              <a:rPr lang="en-GB" baseline="0" dirty="0"/>
              <a:t>y of new junctions depends a lot on where the junction is in the read.</a:t>
            </a:r>
          </a:p>
          <a:p>
            <a:endParaRPr lang="en-GB" baseline="0" dirty="0"/>
          </a:p>
          <a:p>
            <a:r>
              <a:rPr lang="en-GB" baseline="0" dirty="0"/>
              <a:t>50/50 easy to discover</a:t>
            </a:r>
          </a:p>
          <a:p>
            <a:endParaRPr lang="en-GB" baseline="0" dirty="0"/>
          </a:p>
          <a:p>
            <a:r>
              <a:rPr lang="en-GB" baseline="0" dirty="0"/>
              <a:t>90/10 probably impossible</a:t>
            </a:r>
          </a:p>
          <a:p>
            <a:endParaRPr lang="en-GB" baseline="0" dirty="0"/>
          </a:p>
          <a:p>
            <a:r>
              <a:rPr lang="en-GB" baseline="0" dirty="0"/>
              <a:t>Can do 1 or 2 pass processing.  2 pass is more complete - uses first pass just to find junctions but is slow.</a:t>
            </a:r>
          </a:p>
          <a:p>
            <a:endParaRPr lang="en-GB" baseline="0" dirty="0"/>
          </a:p>
          <a:p>
            <a:r>
              <a:rPr lang="en-GB" baseline="0" dirty="0"/>
              <a:t>In practise 1 pass is fine and you hardly lose anything.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00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88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15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Important thing to check is consistency </a:t>
            </a:r>
          </a:p>
          <a:p>
            <a:endParaRPr lang="en-GB" dirty="0"/>
          </a:p>
          <a:p>
            <a:r>
              <a:rPr lang="en-GB" dirty="0" err="1"/>
              <a:t>MultiQC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6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20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9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Zoomed right in on one 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3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 out</a:t>
            </a:r>
            <a:r>
              <a:rPr lang="en-GB" baseline="0" dirty="0"/>
              <a:t> parts in library prep which are relevant later on.</a:t>
            </a:r>
          </a:p>
          <a:p>
            <a:endParaRPr lang="en-GB" baseline="0" dirty="0"/>
          </a:p>
          <a:p>
            <a:r>
              <a:rPr lang="en-GB" baseline="0" dirty="0"/>
              <a:t>Start with single strand RNA.</a:t>
            </a:r>
          </a:p>
          <a:p>
            <a:r>
              <a:rPr lang="en-GB" baseline="0" dirty="0"/>
              <a:t>Can't sequence because it's RNA and too long</a:t>
            </a:r>
          </a:p>
          <a:p>
            <a:endParaRPr lang="en-GB" baseline="0" dirty="0"/>
          </a:p>
          <a:p>
            <a:r>
              <a:rPr lang="en-GB" baseline="0" dirty="0"/>
              <a:t>Must fragment to make short bits</a:t>
            </a:r>
          </a:p>
          <a:p>
            <a:endParaRPr lang="en-GB" baseline="0" dirty="0"/>
          </a:p>
          <a:p>
            <a:r>
              <a:rPr lang="en-GB" baseline="0" dirty="0"/>
              <a:t>Must convert to DNA, but that loses directionality - which is bad.</a:t>
            </a:r>
          </a:p>
          <a:p>
            <a:endParaRPr lang="en-GB" baseline="0" dirty="0"/>
          </a:p>
          <a:p>
            <a:r>
              <a:rPr lang="en-GB" baseline="0" dirty="0"/>
              <a:t>Random priming and RT (causes biases later)</a:t>
            </a:r>
          </a:p>
          <a:p>
            <a:endParaRPr lang="en-GB" baseline="0" dirty="0"/>
          </a:p>
          <a:p>
            <a:r>
              <a:rPr lang="en-GB" baseline="0" dirty="0"/>
              <a:t>Normal Illumina library prep once double stranded.</a:t>
            </a:r>
          </a:p>
          <a:p>
            <a:endParaRPr lang="en-GB" baseline="0" dirty="0"/>
          </a:p>
          <a:p>
            <a:r>
              <a:rPr lang="en-GB" baseline="0" dirty="0"/>
              <a:t>Can retain strand information by tagging and degrading one of the stands.  Which one determines same strand or opposing strand specific libraries.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868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get a broader overview – RNA-</a:t>
            </a:r>
            <a:r>
              <a:rPr lang="en-GB" dirty="0" err="1"/>
              <a:t>seq</a:t>
            </a:r>
            <a:r>
              <a:rPr lang="en-GB" dirty="0"/>
              <a:t> QC report examines all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131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30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80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1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Coincidental vs technical (PCR) duplication.</a:t>
            </a:r>
          </a:p>
          <a:p>
            <a:endParaRPr lang="en-GB" dirty="0"/>
          </a:p>
          <a:p>
            <a:r>
              <a:rPr lang="en-GB" dirty="0"/>
              <a:t>Anything that isn’t a smooth distribution is more worrying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73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to do about bad duplication;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Duplication</a:t>
            </a:r>
            <a:r>
              <a:rPr lang="en-GB" baseline="0" dirty="0"/>
              <a:t> doesn't affect corrected quantitation.</a:t>
            </a:r>
          </a:p>
          <a:p>
            <a:endParaRPr lang="en-GB" baseline="0" dirty="0"/>
          </a:p>
          <a:p>
            <a:r>
              <a:rPr lang="en-GB" baseline="0" dirty="0"/>
              <a:t>Mainly affects count based statistics.</a:t>
            </a:r>
          </a:p>
          <a:p>
            <a:endParaRPr lang="en-GB" baseline="0" dirty="0"/>
          </a:p>
          <a:p>
            <a:r>
              <a:rPr lang="en-GB" baseline="0" dirty="0"/>
              <a:t>Can estimate basal level of duplication and divide raw counts.  Only matters for statistical tests.  Don't use unless there is a problem.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21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simple example – about</a:t>
            </a:r>
            <a:r>
              <a:rPr lang="en-GB" baseline="0" dirty="0"/>
              <a:t> as simple as you get.</a:t>
            </a:r>
          </a:p>
          <a:p>
            <a:endParaRPr lang="en-GB" baseline="0" dirty="0"/>
          </a:p>
          <a:p>
            <a:r>
              <a:rPr lang="en-GB" baseline="0" dirty="0"/>
              <a:t>Paired end mapping as before.</a:t>
            </a:r>
          </a:p>
          <a:p>
            <a:endParaRPr lang="en-GB" baseline="0" dirty="0"/>
          </a:p>
          <a:p>
            <a:r>
              <a:rPr lang="en-GB" baseline="0" dirty="0"/>
              <a:t>Get a lot of ambiguous reads.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39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282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going to do any of this today.</a:t>
            </a:r>
          </a:p>
          <a:p>
            <a:endParaRPr lang="en-GB" dirty="0"/>
          </a:p>
          <a:p>
            <a:r>
              <a:rPr lang="en-GB" dirty="0"/>
              <a:t>Transcript level expression:</a:t>
            </a:r>
            <a:r>
              <a:rPr lang="en-GB" baseline="0" dirty="0"/>
              <a:t>  Expectation maximisation model to create the mostly likely redistribution of counts between different splice forms.</a:t>
            </a:r>
          </a:p>
          <a:p>
            <a:endParaRPr lang="en-GB" baseline="0" dirty="0"/>
          </a:p>
          <a:p>
            <a:r>
              <a:rPr lang="en-GB" baseline="0" dirty="0"/>
              <a:t>Can work well in some cases.  Can be *very* wrong in others.</a:t>
            </a:r>
          </a:p>
          <a:p>
            <a:endParaRPr lang="en-GB" baseline="0" dirty="0"/>
          </a:p>
          <a:p>
            <a:r>
              <a:rPr lang="en-GB" baseline="0" dirty="0"/>
              <a:t>Very difficult to evaluate.</a:t>
            </a:r>
          </a:p>
          <a:p>
            <a:endParaRPr lang="en-GB" baseline="0" dirty="0"/>
          </a:p>
          <a:p>
            <a:r>
              <a:rPr lang="en-GB" baseline="0" dirty="0"/>
              <a:t>Counting junctions is much less complex.  Set of counts which you can treat the same as expression levels.</a:t>
            </a:r>
          </a:p>
          <a:p>
            <a:endParaRPr lang="en-GB" baseline="0" dirty="0"/>
          </a:p>
          <a:p>
            <a:r>
              <a:rPr lang="en-GB" baseline="0" dirty="0"/>
              <a:t>Splicing decisions is nice - ratio test.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115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RPKM</a:t>
            </a:r>
            <a:r>
              <a:rPr lang="en-GB" baseline="0" dirty="0"/>
              <a:t> and TPM are very functionally equivalent.</a:t>
            </a:r>
          </a:p>
          <a:p>
            <a:endParaRPr lang="en-GB" baseline="0" dirty="0"/>
          </a:p>
          <a:p>
            <a:r>
              <a:rPr lang="en-GB" baseline="0" dirty="0"/>
              <a:t>Main thing is the scale - TPM values are much higher.  Can be an issue when you log transform.  Very common to get negative </a:t>
            </a:r>
            <a:r>
              <a:rPr lang="en-GB" baseline="0" dirty="0" err="1"/>
              <a:t>logRPKM</a:t>
            </a:r>
            <a:r>
              <a:rPr lang="en-GB" baseline="0" dirty="0"/>
              <a:t> values which is fine, but people don't like.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0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Focus on experiment types where</a:t>
            </a:r>
            <a:r>
              <a:rPr lang="en-GB" baseline="0" dirty="0"/>
              <a:t> you have a reference. </a:t>
            </a:r>
          </a:p>
          <a:p>
            <a:endParaRPr lang="en-GB" baseline="0" dirty="0"/>
          </a:p>
          <a:p>
            <a:r>
              <a:rPr lang="en-GB" baseline="0" dirty="0"/>
              <a:t>Mention transcriptome assembly.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97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99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</a:t>
            </a:r>
            <a:r>
              <a:rPr lang="en-GB" baseline="0" dirty="0"/>
              <a:t> out the upper scoop on a log scale.</a:t>
            </a:r>
          </a:p>
          <a:p>
            <a:endParaRPr lang="en-GB" baseline="0" dirty="0"/>
          </a:p>
          <a:p>
            <a:r>
              <a:rPr lang="en-GB" baseline="0" dirty="0"/>
              <a:t>Changes in high expressed genes can mess up the normalisation.  Particularly </a:t>
            </a:r>
            <a:r>
              <a:rPr lang="en-GB" baseline="0" dirty="0" err="1"/>
              <a:t>rRNA</a:t>
            </a:r>
            <a:r>
              <a:rPr lang="en-GB" baseline="0" dirty="0"/>
              <a:t> but there are others too.</a:t>
            </a:r>
          </a:p>
          <a:p>
            <a:endParaRPr lang="en-GB" baseline="0" dirty="0"/>
          </a:p>
          <a:p>
            <a:r>
              <a:rPr lang="en-GB" baseline="0" dirty="0"/>
              <a:t>If normalisation is messed up then apply additional correction.</a:t>
            </a:r>
          </a:p>
          <a:p>
            <a:endParaRPr lang="en-GB" baseline="0" dirty="0"/>
          </a:p>
          <a:p>
            <a:r>
              <a:rPr lang="en-GB" baseline="0" dirty="0"/>
              <a:t>Percentile normalisation - pick a nicely behaving part of the distribution.</a:t>
            </a:r>
          </a:p>
          <a:p>
            <a:endParaRPr lang="en-GB" baseline="0" dirty="0"/>
          </a:p>
          <a:p>
            <a:r>
              <a:rPr lang="en-GB" baseline="0" dirty="0"/>
              <a:t>Size factor normalisation - take the median difference between all genes of two sets.</a:t>
            </a:r>
          </a:p>
          <a:p>
            <a:endParaRPr lang="en-GB" baseline="0" dirty="0"/>
          </a:p>
          <a:p>
            <a:r>
              <a:rPr lang="en-GB" baseline="0" dirty="0"/>
              <a:t>Most of the time it's fine.  Don't do additional correction if you don't need to.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59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</a:t>
            </a:r>
            <a:r>
              <a:rPr lang="en-GB" baseline="0" dirty="0"/>
              <a:t> out the upper scoop on a log scale.</a:t>
            </a:r>
          </a:p>
          <a:p>
            <a:endParaRPr lang="en-GB" baseline="0" dirty="0"/>
          </a:p>
          <a:p>
            <a:r>
              <a:rPr lang="en-GB" baseline="0" dirty="0"/>
              <a:t>Changes in high expressed genes can mess up the normalisation.  Particularly </a:t>
            </a:r>
            <a:r>
              <a:rPr lang="en-GB" baseline="0" dirty="0" err="1"/>
              <a:t>rRNA</a:t>
            </a:r>
            <a:r>
              <a:rPr lang="en-GB" baseline="0" dirty="0"/>
              <a:t> but there are others too.</a:t>
            </a:r>
          </a:p>
          <a:p>
            <a:endParaRPr lang="en-GB" baseline="0" dirty="0"/>
          </a:p>
          <a:p>
            <a:r>
              <a:rPr lang="en-GB" baseline="0" dirty="0"/>
              <a:t>If normalisation is messed up then apply additional correction.</a:t>
            </a:r>
          </a:p>
          <a:p>
            <a:endParaRPr lang="en-GB" baseline="0" dirty="0"/>
          </a:p>
          <a:p>
            <a:r>
              <a:rPr lang="en-GB" baseline="0" dirty="0"/>
              <a:t>Percentile normalisation - pick a nicely behaving part of the distribution.</a:t>
            </a:r>
          </a:p>
          <a:p>
            <a:endParaRPr lang="en-GB" baseline="0" dirty="0"/>
          </a:p>
          <a:p>
            <a:r>
              <a:rPr lang="en-GB" baseline="0" dirty="0"/>
              <a:t>Size factor normalisation - take the median difference between all genes of two sets.</a:t>
            </a:r>
          </a:p>
          <a:p>
            <a:endParaRPr lang="en-GB" baseline="0" dirty="0"/>
          </a:p>
          <a:p>
            <a:r>
              <a:rPr lang="en-GB" baseline="0" dirty="0"/>
              <a:t>Most of the time it's fine.  Don't do additional correction if you don't need to.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752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</a:t>
            </a:r>
            <a:r>
              <a:rPr lang="en-GB" baseline="0" dirty="0"/>
              <a:t> out the upper scoop on a log scale.</a:t>
            </a:r>
          </a:p>
          <a:p>
            <a:endParaRPr lang="en-GB" baseline="0" dirty="0"/>
          </a:p>
          <a:p>
            <a:r>
              <a:rPr lang="en-GB" baseline="0" dirty="0"/>
              <a:t>Changes in high expressed genes can mess up the normalisation.  Particularly </a:t>
            </a:r>
            <a:r>
              <a:rPr lang="en-GB" baseline="0" dirty="0" err="1"/>
              <a:t>rRNA</a:t>
            </a:r>
            <a:r>
              <a:rPr lang="en-GB" baseline="0" dirty="0"/>
              <a:t> but there are others too.</a:t>
            </a:r>
          </a:p>
          <a:p>
            <a:endParaRPr lang="en-GB" baseline="0" dirty="0"/>
          </a:p>
          <a:p>
            <a:r>
              <a:rPr lang="en-GB" baseline="0" dirty="0"/>
              <a:t>If normalisation is messed up then apply additional correction.</a:t>
            </a:r>
          </a:p>
          <a:p>
            <a:endParaRPr lang="en-GB" baseline="0" dirty="0"/>
          </a:p>
          <a:p>
            <a:r>
              <a:rPr lang="en-GB" baseline="0" dirty="0"/>
              <a:t>Percentile normalisation - pick a nicely behaving part of the distribution.</a:t>
            </a:r>
          </a:p>
          <a:p>
            <a:endParaRPr lang="en-GB" baseline="0" dirty="0"/>
          </a:p>
          <a:p>
            <a:r>
              <a:rPr lang="en-GB" baseline="0" dirty="0"/>
              <a:t>Size factor normalisation - take the median difference between all genes of two sets.</a:t>
            </a:r>
          </a:p>
          <a:p>
            <a:endParaRPr lang="en-GB" baseline="0" dirty="0"/>
          </a:p>
          <a:p>
            <a:r>
              <a:rPr lang="en-GB" baseline="0" dirty="0"/>
              <a:t>Most of the time it's fine.  Don't do additional correction if you don't need to.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53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Apply DNA contamination estimation and subtraction only if you know you have a problem.  Can fix</a:t>
            </a:r>
            <a:r>
              <a:rPr lang="en-GB" baseline="0" dirty="0"/>
              <a:t> problems which a mathematical transformation can't.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8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Apply DNA contamination estimation and subtraction only if you know you have a problem.  Can fix</a:t>
            </a:r>
            <a:r>
              <a:rPr lang="en-GB" baseline="0" dirty="0"/>
              <a:t> problems which a mathematical transformation can't.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90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7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</a:t>
            </a:r>
            <a:r>
              <a:rPr lang="en-GB" baseline="0" dirty="0"/>
              <a:t> based is natural fit for raw count quantitation</a:t>
            </a:r>
          </a:p>
          <a:p>
            <a:endParaRPr lang="en-GB" baseline="0" dirty="0"/>
          </a:p>
          <a:p>
            <a:r>
              <a:rPr lang="en-GB" baseline="0" dirty="0"/>
              <a:t>Continuous would work with cufflinks or other transcript level quantitation.</a:t>
            </a:r>
          </a:p>
          <a:p>
            <a:endParaRPr lang="en-GB" baseline="0" dirty="0"/>
          </a:p>
          <a:p>
            <a:r>
              <a:rPr lang="en-GB" baseline="0" dirty="0"/>
              <a:t>Binomial stats are very powerful with good power to detect changes.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2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</a:t>
            </a:r>
            <a:r>
              <a:rPr lang="en-GB" dirty="0" err="1"/>
              <a:t>DESeq</a:t>
            </a:r>
            <a:r>
              <a:rPr lang="en-GB" dirty="0"/>
              <a:t> but</a:t>
            </a:r>
            <a:r>
              <a:rPr lang="en-GB" baseline="0" dirty="0"/>
              <a:t> others are very similar (</a:t>
            </a:r>
            <a:r>
              <a:rPr lang="en-GB" baseline="0" dirty="0" err="1"/>
              <a:t>EdgeR</a:t>
            </a:r>
            <a:r>
              <a:rPr lang="en-GB" baseline="0" dirty="0"/>
              <a:t>, </a:t>
            </a:r>
            <a:r>
              <a:rPr lang="en-GB" baseline="0" dirty="0" err="1"/>
              <a:t>BaySeq</a:t>
            </a:r>
            <a:r>
              <a:rPr lang="en-GB" baseline="0" dirty="0"/>
              <a:t> </a:t>
            </a:r>
            <a:r>
              <a:rPr lang="en-GB" baseline="0" dirty="0" err="1"/>
              <a:t>etc</a:t>
            </a:r>
            <a:r>
              <a:rPr lang="en-GB" baseline="0" dirty="0"/>
              <a:t>).</a:t>
            </a:r>
          </a:p>
          <a:p>
            <a:endParaRPr lang="en-GB" baseline="0" dirty="0"/>
          </a:p>
          <a:p>
            <a:r>
              <a:rPr lang="en-GB" baseline="0" dirty="0"/>
              <a:t>Big problem is that people don't do enough replicates.  Need a statistical kludge to work around this.</a:t>
            </a:r>
          </a:p>
          <a:p>
            <a:endParaRPr lang="en-GB" baseline="0" dirty="0"/>
          </a:p>
          <a:p>
            <a:r>
              <a:rPr lang="en-GB" baseline="0" dirty="0"/>
              <a:t>We don’t get enough observations for an individual gene to get a good measure of variance.  Need to share information between genes.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7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is a global relationship between variance and observation level.</a:t>
            </a:r>
          </a:p>
          <a:p>
            <a:endParaRPr lang="en-GB" baseline="0" dirty="0"/>
          </a:p>
          <a:p>
            <a:r>
              <a:rPr lang="en-GB" baseline="0" dirty="0"/>
              <a:t>Makes sense - low observed is very variable, high observed is more stable.</a:t>
            </a:r>
          </a:p>
          <a:p>
            <a:endParaRPr lang="en-GB" baseline="0" dirty="0"/>
          </a:p>
          <a:p>
            <a:r>
              <a:rPr lang="en-GB" baseline="0" dirty="0"/>
              <a:t>Can construct a global regression line of the relationship.</a:t>
            </a:r>
          </a:p>
          <a:p>
            <a:endParaRPr lang="en-GB" baseline="0" dirty="0"/>
          </a:p>
          <a:p>
            <a:r>
              <a:rPr lang="en-GB" baseline="0" dirty="0"/>
              <a:t>In the test we don't use the observed variance but a 'shrunken' version of this where it is moved towards the global line.</a:t>
            </a:r>
          </a:p>
          <a:p>
            <a:endParaRPr lang="en-GB" baseline="0" dirty="0"/>
          </a:p>
          <a:p>
            <a:r>
              <a:rPr lang="en-GB" baseline="0" dirty="0"/>
              <a:t>Amount it moves dependent on 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Number of replicates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Distance from line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For most genes this is fine and improves the analysis.  For some hyper-variable genes though it's *bad*</a:t>
            </a:r>
          </a:p>
          <a:p>
            <a:pPr marL="0" indent="0">
              <a:buFontTx/>
              <a:buNone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Worst offenders removed by not shrinking any points more than 2SD above the mean.  Nothing statistical or magical about 2SD. Other points won't hit that limit.</a:t>
            </a:r>
          </a:p>
          <a:p>
            <a:pPr marL="0" indent="0">
              <a:buFontTx/>
              <a:buNone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Bottom line is that the fewer replicates you have the more you rely on the global model.  </a:t>
            </a:r>
          </a:p>
          <a:p>
            <a:pPr marL="0" indent="0">
              <a:buFontTx/>
              <a:buNone/>
            </a:pPr>
            <a:endParaRPr lang="en-GB" baseline="0" dirty="0"/>
          </a:p>
          <a:p>
            <a:pPr marL="0" indent="0">
              <a:buFontTx/>
              <a:buNone/>
            </a:pPr>
            <a:endParaRPr lang="en-GB" baseline="0" dirty="0"/>
          </a:p>
          <a:p>
            <a:pPr marL="0" indent="0">
              <a:buFontTx/>
              <a:buNone/>
            </a:pPr>
            <a:endParaRPr lang="en-GB" baseline="0" dirty="0"/>
          </a:p>
          <a:p>
            <a:pPr marL="0" indent="0">
              <a:buFontTx/>
              <a:buNone/>
            </a:pPr>
            <a:endParaRPr lang="en-GB" baseline="0" dirty="0"/>
          </a:p>
          <a:p>
            <a:pPr marL="0" indent="0">
              <a:buFontTx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48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346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Always look at your results.  Spots</a:t>
            </a:r>
            <a:r>
              <a:rPr lang="en-GB" baseline="0" dirty="0"/>
              <a:t> obvious errors in calculation.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92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9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3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451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6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66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152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7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cell lines in a dish</a:t>
            </a:r>
            <a:r>
              <a:rPr lang="en-GB" baseline="0" dirty="0"/>
              <a:t> with a compound added.</a:t>
            </a:r>
          </a:p>
          <a:p>
            <a:endParaRPr lang="en-GB" baseline="0" dirty="0"/>
          </a:p>
          <a:p>
            <a:r>
              <a:rPr lang="en-GB" baseline="0" dirty="0"/>
              <a:t>Samples collected in the wild, dissected, extracted, posted, processed at different times.</a:t>
            </a:r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9773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3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8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QC</a:t>
            </a:r>
            <a:r>
              <a:rPr lang="en-GB" baseline="0" dirty="0"/>
              <a:t> looks very similar for different types of sequencing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9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Random primed</a:t>
            </a:r>
            <a:r>
              <a:rPr lang="en-GB" baseline="0" dirty="0"/>
              <a:t> so no positional bias is expected. </a:t>
            </a:r>
          </a:p>
          <a:p>
            <a:r>
              <a:rPr lang="en-GB" baseline="0" dirty="0"/>
              <a:t>Expect to see 4 horizontal lines, not always all 25%, GC and AT might be different</a:t>
            </a:r>
          </a:p>
          <a:p>
            <a:endParaRPr lang="en-GB" baseline="0" dirty="0"/>
          </a:p>
          <a:p>
            <a:r>
              <a:rPr lang="en-GB" baseline="0" dirty="0"/>
              <a:t>Will see biases in the actual data.  Will be flagged as a problem.</a:t>
            </a:r>
          </a:p>
          <a:p>
            <a:endParaRPr lang="en-GB" baseline="0" dirty="0"/>
          </a:p>
          <a:p>
            <a:r>
              <a:rPr lang="en-GB" baseline="0" dirty="0"/>
              <a:t>Assume hexamer libraries have all possible hexamers in equal proportion</a:t>
            </a:r>
          </a:p>
          <a:p>
            <a:endParaRPr lang="en-GB" baseline="0" dirty="0"/>
          </a:p>
          <a:p>
            <a:r>
              <a:rPr lang="en-GB" baseline="0" dirty="0"/>
              <a:t>Assume that all possible hexamers bind and extend with equal efficiency.</a:t>
            </a:r>
          </a:p>
          <a:p>
            <a:endParaRPr lang="en-GB" baseline="0" dirty="0"/>
          </a:p>
          <a:p>
            <a:r>
              <a:rPr lang="en-GB" baseline="0" dirty="0"/>
              <a:t>Should worry if you don't see this.</a:t>
            </a:r>
          </a:p>
          <a:p>
            <a:endParaRPr lang="en-GB" baseline="0" dirty="0"/>
          </a:p>
          <a:p>
            <a:r>
              <a:rPr lang="en-GB" baseline="0" dirty="0"/>
              <a:t>Any slight biases in the analysis will be similar over all samples.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2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Definitely</a:t>
            </a:r>
            <a:r>
              <a:rPr lang="en-GB" baseline="0" dirty="0"/>
              <a:t> a problem.</a:t>
            </a:r>
          </a:p>
          <a:p>
            <a:endParaRPr lang="en-GB" baseline="0" dirty="0"/>
          </a:p>
          <a:p>
            <a:r>
              <a:rPr lang="en-GB" baseline="0" dirty="0"/>
              <a:t>Hard to assess from raw sequence.</a:t>
            </a:r>
          </a:p>
          <a:p>
            <a:endParaRPr lang="en-GB" baseline="0" dirty="0"/>
          </a:p>
          <a:p>
            <a:r>
              <a:rPr lang="en-GB" baseline="0" dirty="0"/>
              <a:t>Shouldn't expect that all sequence are present equally – measuring expression levels</a:t>
            </a:r>
          </a:p>
          <a:p>
            <a:endParaRPr lang="en-GB" baseline="0" dirty="0"/>
          </a:p>
          <a:p>
            <a:r>
              <a:rPr lang="en-GB" baseline="0" dirty="0"/>
              <a:t>You will see high duplication levels, this isn't necessarily a problem.</a:t>
            </a:r>
          </a:p>
          <a:p>
            <a:endParaRPr lang="en-GB" baseline="0" dirty="0"/>
          </a:p>
          <a:p>
            <a:r>
              <a:rPr lang="en-GB" baseline="0" dirty="0"/>
              <a:t>Can look much more sensitively after mapping.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5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2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4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3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0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0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66B5-51D1-4AB6-8903-C9957EA300C4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cb.jhu.edu/software/hisat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phat.cbcb.umd.edu/" TargetMode="External"/><Relationship Id="rId4" Type="http://schemas.openxmlformats.org/officeDocument/2006/relationships/hyperlink" Target="http://code.google.com/p/rna-sta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y.genetics.utah.edu/" TargetMode="External"/><Relationship Id="rId2" Type="http://schemas.openxmlformats.org/officeDocument/2006/relationships/hyperlink" Target="https://cqs-vumc.shinyapps.io/rnaseqsamplesizeweb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conductor.org/" TargetMode="External"/><Relationship Id="rId3" Type="http://schemas.openxmlformats.org/officeDocument/2006/relationships/hyperlink" Target="http://www.bioinformatics.babraham.ac.uk/projects/fastqc/" TargetMode="External"/><Relationship Id="rId7" Type="http://schemas.openxmlformats.org/officeDocument/2006/relationships/hyperlink" Target="https://bioconductor.org/packages/release/bioc/html/DESeq2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fflinks.cbcb.umd.edu/" TargetMode="External"/><Relationship Id="rId5" Type="http://schemas.openxmlformats.org/officeDocument/2006/relationships/hyperlink" Target="http://www.bioinformatics.babraham.ac.uk/projects/seqmonk/" TargetMode="External"/><Relationship Id="rId4" Type="http://schemas.openxmlformats.org/officeDocument/2006/relationships/hyperlink" Target="https://ccb.jhu.edu/software/hisat2/" TargetMode="External"/><Relationship Id="rId9" Type="http://schemas.openxmlformats.org/officeDocument/2006/relationships/hyperlink" Target="http://sourceforge.net/projects/duprada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1916833"/>
            <a:ext cx="8640960" cy="1470025"/>
          </a:xfrm>
        </p:spPr>
        <p:txBody>
          <a:bodyPr>
            <a:noAutofit/>
          </a:bodyPr>
          <a:lstStyle/>
          <a:p>
            <a:r>
              <a:rPr lang="en-GB" sz="5400" dirty="0"/>
              <a:t>RNA-</a:t>
            </a:r>
            <a:r>
              <a:rPr lang="en-GB" sz="5400" dirty="0" err="1"/>
              <a:t>Seq</a:t>
            </a:r>
            <a:r>
              <a:rPr lang="en-GB" sz="5400" dirty="0"/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5680" y="3717032"/>
            <a:ext cx="7280720" cy="165618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Simon Andrews, Laura Biggins, Sarah Inglesfield</a:t>
            </a:r>
          </a:p>
          <a:p>
            <a:r>
              <a:rPr lang="en-GB" dirty="0"/>
              <a:t>simon.andrews@babraham.ac.uk</a:t>
            </a:r>
          </a:p>
          <a:p>
            <a:r>
              <a:rPr lang="en-GB" dirty="0"/>
              <a:t>v2023-02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rewss\Desktop\duplication_lev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44" y="1417638"/>
            <a:ext cx="6408712" cy="48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QC: Duplication (blue trace)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9215" y="6208453"/>
            <a:ext cx="343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Level of duplication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715" y="3068960"/>
            <a:ext cx="2041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/>
              <a:t>Percentage</a:t>
            </a:r>
          </a:p>
          <a:p>
            <a:pPr algn="r"/>
            <a:r>
              <a:rPr lang="en-GB" sz="3200" dirty="0"/>
              <a:t>of library</a:t>
            </a:r>
          </a:p>
        </p:txBody>
      </p:sp>
    </p:spTree>
    <p:extLst>
      <p:ext uri="{BB962C8B-B14F-4D97-AF65-F5344CB8AC3E}">
        <p14:creationId xmlns:p14="http://schemas.microsoft.com/office/powerpoint/2010/main" val="299495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Adapters and Trimming</a:t>
            </a:r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9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Structure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31504" y="1906622"/>
            <a:ext cx="8928992" cy="1064752"/>
            <a:chOff x="1631504" y="1906622"/>
            <a:chExt cx="8928992" cy="1064752"/>
          </a:xfrm>
        </p:grpSpPr>
        <p:grpSp>
          <p:nvGrpSpPr>
            <p:cNvPr id="5" name="Group 4"/>
            <p:cNvGrpSpPr/>
            <p:nvPr/>
          </p:nvGrpSpPr>
          <p:grpSpPr>
            <a:xfrm>
              <a:off x="1631504" y="2467318"/>
              <a:ext cx="8928992" cy="504056"/>
              <a:chOff x="107504" y="2621544"/>
              <a:chExt cx="8928992" cy="50405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87724" y="2621544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Insert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15616" y="2621544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750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59211" y="2621544"/>
                <a:ext cx="972108" cy="504056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2838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984288" y="2058322"/>
              <a:ext cx="627436" cy="276999"/>
              <a:chOff x="1460288" y="2587956"/>
              <a:chExt cx="627436" cy="27699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460288" y="2587956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Primer</a:t>
                </a:r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656280" y="1906622"/>
              <a:ext cx="1791648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31504" y="4149080"/>
            <a:ext cx="8928992" cy="1064752"/>
            <a:chOff x="107504" y="2060848"/>
            <a:chExt cx="8928992" cy="1064752"/>
          </a:xfrm>
        </p:grpSpPr>
        <p:grpSp>
          <p:nvGrpSpPr>
            <p:cNvPr id="16" name="Group 15"/>
            <p:cNvGrpSpPr/>
            <p:nvPr/>
          </p:nvGrpSpPr>
          <p:grpSpPr>
            <a:xfrm>
              <a:off x="107504" y="2621544"/>
              <a:ext cx="8928992" cy="504056"/>
              <a:chOff x="107504" y="2621544"/>
              <a:chExt cx="8928992" cy="5040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87724" y="2621544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Insert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15616" y="2621544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50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059211" y="2621544"/>
                <a:ext cx="972108" cy="504056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2838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60288" y="2212548"/>
              <a:ext cx="627436" cy="276999"/>
              <a:chOff x="1460288" y="2587956"/>
              <a:chExt cx="627436" cy="276999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460288" y="2587956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Primer</a:t>
                </a:r>
              </a:p>
            </p:txBody>
          </p:sp>
        </p:grpSp>
        <p:sp>
          <p:nvSpPr>
            <p:cNvPr id="18" name="Right Arrow 17"/>
            <p:cNvSpPr/>
            <p:nvPr/>
          </p:nvSpPr>
          <p:spPr>
            <a:xfrm>
              <a:off x="2132280" y="2060848"/>
              <a:ext cx="5680080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66567" y="2946175"/>
            <a:ext cx="2497785" cy="576042"/>
            <a:chOff x="6766567" y="2946175"/>
            <a:chExt cx="2497785" cy="576042"/>
          </a:xfrm>
        </p:grpSpPr>
        <p:grpSp>
          <p:nvGrpSpPr>
            <p:cNvPr id="26" name="Group 25"/>
            <p:cNvGrpSpPr/>
            <p:nvPr/>
          </p:nvGrpSpPr>
          <p:grpSpPr>
            <a:xfrm flipH="1">
              <a:off x="8636916" y="2946175"/>
              <a:ext cx="627436" cy="276999"/>
              <a:chOff x="1460288" y="2587956"/>
              <a:chExt cx="627436" cy="276999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460288" y="2587956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Primer</a:t>
                </a: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 flipH="1">
              <a:off x="6766567" y="3023879"/>
              <a:ext cx="1791648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3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Trimming Adapters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75520" y="2780928"/>
            <a:ext cx="8640960" cy="3739554"/>
            <a:chOff x="1691205" y="1628800"/>
            <a:chExt cx="9846134" cy="48916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0" b="82301"/>
            <a:stretch/>
          </p:blipFill>
          <p:spPr>
            <a:xfrm>
              <a:off x="1691205" y="1628800"/>
              <a:ext cx="9846133" cy="14454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0" t="57805"/>
            <a:stretch/>
          </p:blipFill>
          <p:spPr>
            <a:xfrm>
              <a:off x="1691206" y="3074287"/>
              <a:ext cx="9846133" cy="344619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631503" y="1453236"/>
            <a:ext cx="8928992" cy="1064752"/>
            <a:chOff x="107504" y="4221088"/>
            <a:chExt cx="8928992" cy="1064752"/>
          </a:xfrm>
        </p:grpSpPr>
        <p:grpSp>
          <p:nvGrpSpPr>
            <p:cNvPr id="8" name="Group 7"/>
            <p:cNvGrpSpPr/>
            <p:nvPr/>
          </p:nvGrpSpPr>
          <p:grpSpPr>
            <a:xfrm>
              <a:off x="107504" y="4781784"/>
              <a:ext cx="8928992" cy="504056"/>
              <a:chOff x="107504" y="2621544"/>
              <a:chExt cx="8928992" cy="50405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087724" y="2621544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Insert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15616" y="2621544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0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59211" y="2621544"/>
                <a:ext cx="972108" cy="504056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02838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60288" y="4372788"/>
              <a:ext cx="627436" cy="276999"/>
              <a:chOff x="1460288" y="2587956"/>
              <a:chExt cx="627436" cy="276999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460288" y="2587956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Primer</a:t>
                </a:r>
              </a:p>
            </p:txBody>
          </p:sp>
        </p:grpSp>
        <p:sp>
          <p:nvSpPr>
            <p:cNvPr id="10" name="Right Arrow 9"/>
            <p:cNvSpPr/>
            <p:nvPr/>
          </p:nvSpPr>
          <p:spPr>
            <a:xfrm>
              <a:off x="2132280" y="4221088"/>
              <a:ext cx="5680080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1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56276" y="4221088"/>
              <a:ext cx="756084" cy="49833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10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Trimming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417638"/>
            <a:ext cx="6912768" cy="5184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2224" y="4653136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Poor quality data tends to be at the 3’ end</a:t>
            </a:r>
          </a:p>
        </p:txBody>
      </p:sp>
    </p:spTree>
    <p:extLst>
      <p:ext uri="{BB962C8B-B14F-4D97-AF65-F5344CB8AC3E}">
        <p14:creationId xmlns:p14="http://schemas.microsoft.com/office/powerpoint/2010/main" val="355654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to a reference</a:t>
            </a:r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7408" y="2420888"/>
            <a:ext cx="11330789" cy="2430904"/>
            <a:chOff x="2063552" y="2020198"/>
            <a:chExt cx="8052633" cy="172760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359696" y="3611116"/>
              <a:ext cx="720080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063552" y="2060848"/>
              <a:ext cx="5040560" cy="288032"/>
              <a:chOff x="827584" y="2492896"/>
              <a:chExt cx="5040560" cy="2880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827584" y="2636912"/>
                <a:ext cx="504056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043608" y="2492896"/>
                <a:ext cx="108012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Exon 1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71800" y="2492896"/>
                <a:ext cx="108012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Exon 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72000" y="2492896"/>
                <a:ext cx="108012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Exon 3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392145" y="2020198"/>
              <a:ext cx="1017562" cy="371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Genome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807968" y="2718212"/>
              <a:ext cx="1080120" cy="0"/>
              <a:chOff x="4283968" y="2636912"/>
              <a:chExt cx="1080120" cy="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427984" y="2636912"/>
                <a:ext cx="7920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283968" y="2636912"/>
                <a:ext cx="288032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6056" y="2636912"/>
                <a:ext cx="288032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7392145" y="2527037"/>
              <a:ext cx="2724040" cy="328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Simple mapping within exons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39816" y="3150260"/>
              <a:ext cx="1872208" cy="0"/>
              <a:chOff x="2915816" y="3068960"/>
              <a:chExt cx="1872208" cy="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203848" y="3068960"/>
                <a:ext cx="1440160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915816" y="3068960"/>
                <a:ext cx="288032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99992" y="3068960"/>
                <a:ext cx="288032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7392144" y="2959085"/>
              <a:ext cx="2313096" cy="328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Mapping between exons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079776" y="3610883"/>
              <a:ext cx="936104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87688" y="3610883"/>
              <a:ext cx="72008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27848" y="3610883"/>
              <a:ext cx="288032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92144" y="3419708"/>
              <a:ext cx="1589456" cy="328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Spliced mapping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07768" y="3606924"/>
              <a:ext cx="144016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9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RNA-</a:t>
            </a:r>
            <a:r>
              <a:rPr lang="en-GB" dirty="0" err="1"/>
              <a:t>Seq</a:t>
            </a:r>
            <a:r>
              <a:rPr lang="en-GB" dirty="0"/>
              <a:t> Mapping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8232"/>
            <a:ext cx="8229600" cy="3629000"/>
          </a:xfrm>
        </p:spPr>
        <p:txBody>
          <a:bodyPr>
            <a:normAutofit/>
          </a:bodyPr>
          <a:lstStyle/>
          <a:p>
            <a:r>
              <a:rPr lang="en-GB" dirty="0"/>
              <a:t>HiSat2 (</a:t>
            </a:r>
            <a:r>
              <a:rPr lang="en-GB" dirty="0">
                <a:hlinkClick r:id="rId3"/>
              </a:rPr>
              <a:t>https://ccb.jhu.edu/software/hisat2/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Star (</a:t>
            </a:r>
            <a:r>
              <a:rPr lang="en-GB" dirty="0">
                <a:hlinkClick r:id="rId4"/>
              </a:rPr>
              <a:t>http://code.google.com/p/rna-star/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Tophat</a:t>
            </a:r>
            <a:r>
              <a:rPr lang="en-GB" dirty="0"/>
              <a:t> (</a:t>
            </a:r>
            <a:r>
              <a:rPr lang="en-GB" dirty="0">
                <a:hlinkClick r:id="rId5"/>
              </a:rPr>
              <a:t>http://tophat.cbcb.umd.edu/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05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GB" dirty="0"/>
              <a:t>HiSat2 pipeline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7568" y="112474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Reference </a:t>
            </a:r>
            <a:r>
              <a:rPr lang="en-GB" dirty="0" err="1"/>
              <a:t>FastA</a:t>
            </a:r>
            <a:r>
              <a:rPr lang="en-GB" dirty="0"/>
              <a:t>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4112" y="112474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Indexed Genome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655840" y="1448780"/>
            <a:ext cx="2448272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07568" y="2060848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Reference GTF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99100" y="4549896"/>
            <a:ext cx="2448272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Pool of known splice junctions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3423236" y="2708920"/>
            <a:ext cx="8468" cy="184097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47420" y="2775102"/>
            <a:ext cx="20413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Reads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fastq</a:t>
            </a:r>
            <a:r>
              <a:rPr lang="en-GB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63952" y="3825044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Maps with known junctions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55478" y="3825044"/>
            <a:ext cx="124979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63952" y="487498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Maps convincingly with novel junction?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55478" y="4873932"/>
            <a:ext cx="124979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</a:t>
            </a:r>
          </a:p>
        </p:txBody>
      </p:sp>
      <p:cxnSp>
        <p:nvCxnSpPr>
          <p:cNvPr id="29" name="Straight Arrow Connector 28"/>
          <p:cNvCxnSpPr>
            <a:stCxn id="20" idx="2"/>
            <a:endCxn id="21" idx="0"/>
          </p:cNvCxnSpPr>
          <p:nvPr/>
        </p:nvCxnSpPr>
        <p:spPr>
          <a:xfrm>
            <a:off x="7068108" y="3423174"/>
            <a:ext cx="0" cy="4018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3" idx="1"/>
          </p:cNvCxnSpPr>
          <p:nvPr/>
        </p:nvCxnSpPr>
        <p:spPr>
          <a:xfrm>
            <a:off x="8472264" y="4149080"/>
            <a:ext cx="3832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  <a:endCxn id="24" idx="0"/>
          </p:cNvCxnSpPr>
          <p:nvPr/>
        </p:nvCxnSpPr>
        <p:spPr>
          <a:xfrm>
            <a:off x="7068108" y="4473116"/>
            <a:ext cx="0" cy="4018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27" idx="1"/>
          </p:cNvCxnSpPr>
          <p:nvPr/>
        </p:nvCxnSpPr>
        <p:spPr>
          <a:xfrm flipV="1">
            <a:off x="8472264" y="5197968"/>
            <a:ext cx="383214" cy="10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43" idx="0"/>
          </p:cNvCxnSpPr>
          <p:nvPr/>
        </p:nvCxnSpPr>
        <p:spPr>
          <a:xfrm>
            <a:off x="7068108" y="5523058"/>
            <a:ext cx="0" cy="4982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21112" y="356051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21112" y="457183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43210" y="6021288"/>
            <a:ext cx="124979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Discard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56631" y="482863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cxnSp>
        <p:nvCxnSpPr>
          <p:cNvPr id="59" name="Straight Arrow Connector 58"/>
          <p:cNvCxnSpPr>
            <a:stCxn id="24" idx="1"/>
            <a:endCxn id="11" idx="3"/>
          </p:cNvCxnSpPr>
          <p:nvPr/>
        </p:nvCxnSpPr>
        <p:spPr>
          <a:xfrm flipH="1" flipV="1">
            <a:off x="4647372" y="5197968"/>
            <a:ext cx="1016580" cy="10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37798" y="55691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V="1">
            <a:off x="4647372" y="4149080"/>
            <a:ext cx="1016580" cy="400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8328248" y="1772816"/>
            <a:ext cx="0" cy="20522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8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Mapped Data QC</a:t>
            </a:r>
            <a:br>
              <a:rPr lang="en-GB" dirty="0"/>
            </a:br>
            <a:endParaRPr lang="en-GB" dirty="0"/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CBD326-90A6-43DB-8C3A-7EE98E8EEAE8}"/>
              </a:ext>
            </a:extLst>
          </p:cNvPr>
          <p:cNvGrpSpPr/>
          <p:nvPr/>
        </p:nvGrpSpPr>
        <p:grpSpPr>
          <a:xfrm>
            <a:off x="3062139" y="4048730"/>
            <a:ext cx="4206148" cy="493157"/>
            <a:chOff x="3062139" y="4048730"/>
            <a:chExt cx="4206148" cy="49315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287688" y="4235371"/>
              <a:ext cx="374441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287688" y="4365104"/>
              <a:ext cx="367240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50571" y="404873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62139" y="417255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RNA-</a:t>
            </a:r>
            <a:r>
              <a:rPr lang="en-GB" dirty="0" err="1"/>
              <a:t>Seq</a:t>
            </a:r>
            <a:r>
              <a:rPr lang="en-GB" dirty="0"/>
              <a:t> Libraries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1782" y="1660799"/>
            <a:ext cx="2792046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rRNA</a:t>
            </a:r>
            <a:r>
              <a:rPr lang="en-GB" sz="2000" dirty="0"/>
              <a:t> depleted mRNA</a:t>
            </a:r>
          </a:p>
          <a:p>
            <a:endParaRPr lang="en-GB" sz="800" dirty="0"/>
          </a:p>
          <a:p>
            <a:r>
              <a:rPr lang="en-GB" sz="2000" dirty="0"/>
              <a:t>Fragment</a:t>
            </a:r>
          </a:p>
          <a:p>
            <a:endParaRPr lang="en-GB" sz="1400" dirty="0"/>
          </a:p>
          <a:p>
            <a:r>
              <a:rPr lang="en-GB" sz="2000" dirty="0"/>
              <a:t>Random prime + RT</a:t>
            </a:r>
          </a:p>
          <a:p>
            <a:endParaRPr lang="en-GB" sz="2800" dirty="0"/>
          </a:p>
          <a:p>
            <a:r>
              <a:rPr lang="en-GB" sz="2000" dirty="0"/>
              <a:t>2</a:t>
            </a:r>
            <a:r>
              <a:rPr lang="en-GB" sz="2000" baseline="30000" dirty="0"/>
              <a:t>nd</a:t>
            </a:r>
            <a:r>
              <a:rPr lang="en-GB" sz="2000" dirty="0"/>
              <a:t> strand synthesis (+ U)</a:t>
            </a:r>
          </a:p>
          <a:p>
            <a:endParaRPr lang="en-GB" sz="2800" dirty="0"/>
          </a:p>
          <a:p>
            <a:r>
              <a:rPr lang="en-GB" sz="2000" dirty="0"/>
              <a:t>A-tailing</a:t>
            </a:r>
          </a:p>
          <a:p>
            <a:endParaRPr lang="en-GB" sz="2800" dirty="0"/>
          </a:p>
          <a:p>
            <a:r>
              <a:rPr lang="en-GB" sz="2000" dirty="0"/>
              <a:t>Adapter Ligation</a:t>
            </a:r>
          </a:p>
          <a:p>
            <a:endParaRPr lang="en-GB" sz="2800" dirty="0"/>
          </a:p>
          <a:p>
            <a:r>
              <a:rPr lang="en-GB" sz="2000" dirty="0"/>
              <a:t>(U strand degradation)</a:t>
            </a:r>
          </a:p>
          <a:p>
            <a:endParaRPr lang="en-GB" sz="2000" dirty="0"/>
          </a:p>
          <a:p>
            <a:r>
              <a:rPr lang="en-GB" sz="2000" dirty="0"/>
              <a:t>Sequencing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15680" y="1844824"/>
            <a:ext cx="3744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C18A440-6D1C-4316-BD83-B291BDE6E8B1}"/>
              </a:ext>
            </a:extLst>
          </p:cNvPr>
          <p:cNvGrpSpPr/>
          <p:nvPr/>
        </p:nvGrpSpPr>
        <p:grpSpPr>
          <a:xfrm>
            <a:off x="3215680" y="2276872"/>
            <a:ext cx="3727648" cy="0"/>
            <a:chOff x="3215680" y="2276872"/>
            <a:chExt cx="3727648" cy="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215680" y="2276872"/>
              <a:ext cx="49567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863752" y="2276872"/>
              <a:ext cx="49567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11824" y="2276872"/>
              <a:ext cx="49567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159896" y="2276872"/>
              <a:ext cx="49567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807968" y="2276872"/>
              <a:ext cx="49567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447656" y="2276872"/>
              <a:ext cx="49567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B0A278-F09B-4DFF-BD6E-8E6A9992EA51}"/>
              </a:ext>
            </a:extLst>
          </p:cNvPr>
          <p:cNvGrpSpPr/>
          <p:nvPr/>
        </p:nvGrpSpPr>
        <p:grpSpPr>
          <a:xfrm>
            <a:off x="3215680" y="2780928"/>
            <a:ext cx="3744416" cy="369332"/>
            <a:chOff x="3215680" y="2780928"/>
            <a:chExt cx="3744416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215680" y="2799745"/>
              <a:ext cx="3744416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78531" y="278092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NNNN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3215680" y="2929478"/>
              <a:ext cx="288032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52AF5-32B0-4F48-B912-5C5E010E763D}"/>
              </a:ext>
            </a:extLst>
          </p:cNvPr>
          <p:cNvGrpSpPr/>
          <p:nvPr/>
        </p:nvGrpSpPr>
        <p:grpSpPr>
          <a:xfrm>
            <a:off x="3287688" y="3443283"/>
            <a:ext cx="3744416" cy="129733"/>
            <a:chOff x="3287688" y="3443283"/>
            <a:chExt cx="3744416" cy="129733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287688" y="3443283"/>
              <a:ext cx="374441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287688" y="3573016"/>
              <a:ext cx="367240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D1C1BB-0BA3-4AA6-8832-CC8B878B7641}"/>
              </a:ext>
            </a:extLst>
          </p:cNvPr>
          <p:cNvGrpSpPr/>
          <p:nvPr/>
        </p:nvGrpSpPr>
        <p:grpSpPr>
          <a:xfrm>
            <a:off x="3575720" y="3175109"/>
            <a:ext cx="2448272" cy="378857"/>
            <a:chOff x="3575720" y="3175109"/>
            <a:chExt cx="2448272" cy="378857"/>
          </a:xfrm>
        </p:grpSpPr>
        <p:sp>
          <p:nvSpPr>
            <p:cNvPr id="28" name="TextBox 27"/>
            <p:cNvSpPr txBox="1"/>
            <p:nvPr/>
          </p:nvSpPr>
          <p:spPr>
            <a:xfrm>
              <a:off x="3575720" y="31751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51784" y="317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7848" y="31846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7498" y="317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B1F2CF-AECC-4166-915E-F151A6FA54B0}"/>
              </a:ext>
            </a:extLst>
          </p:cNvPr>
          <p:cNvGrpSpPr/>
          <p:nvPr/>
        </p:nvGrpSpPr>
        <p:grpSpPr>
          <a:xfrm>
            <a:off x="3575720" y="3967197"/>
            <a:ext cx="2448272" cy="378857"/>
            <a:chOff x="3575720" y="3967197"/>
            <a:chExt cx="2448272" cy="378857"/>
          </a:xfrm>
        </p:grpSpPr>
        <p:sp>
          <p:nvSpPr>
            <p:cNvPr id="34" name="TextBox 33"/>
            <p:cNvSpPr txBox="1"/>
            <p:nvPr/>
          </p:nvSpPr>
          <p:spPr>
            <a:xfrm>
              <a:off x="3575720" y="39671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51784" y="3971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848" y="39767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17498" y="3971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B1F579-9ACA-4981-BDA8-D1B638C6D788}"/>
              </a:ext>
            </a:extLst>
          </p:cNvPr>
          <p:cNvGrpSpPr/>
          <p:nvPr/>
        </p:nvGrpSpPr>
        <p:grpSpPr>
          <a:xfrm>
            <a:off x="3585245" y="4653136"/>
            <a:ext cx="2448272" cy="378857"/>
            <a:chOff x="3585245" y="4653136"/>
            <a:chExt cx="2448272" cy="378857"/>
          </a:xfrm>
        </p:grpSpPr>
        <p:sp>
          <p:nvSpPr>
            <p:cNvPr id="44" name="TextBox 43"/>
            <p:cNvSpPr txBox="1"/>
            <p:nvPr/>
          </p:nvSpPr>
          <p:spPr>
            <a:xfrm>
              <a:off x="3585245" y="46531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61309" y="465709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37373" y="46626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27023" y="465709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7EC244-D7A6-4C5F-8728-FB742A22DED8}"/>
              </a:ext>
            </a:extLst>
          </p:cNvPr>
          <p:cNvGrpSpPr/>
          <p:nvPr/>
        </p:nvGrpSpPr>
        <p:grpSpPr>
          <a:xfrm>
            <a:off x="2711625" y="4680334"/>
            <a:ext cx="4881685" cy="601827"/>
            <a:chOff x="2711625" y="4680334"/>
            <a:chExt cx="4881685" cy="6018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1D5FB6-AE8C-4407-992D-A6F6EF1D1248}"/>
                </a:ext>
              </a:extLst>
            </p:cNvPr>
            <p:cNvGrpSpPr/>
            <p:nvPr/>
          </p:nvGrpSpPr>
          <p:grpSpPr>
            <a:xfrm>
              <a:off x="2711625" y="4680334"/>
              <a:ext cx="4881685" cy="601827"/>
              <a:chOff x="2711625" y="4680334"/>
              <a:chExt cx="4881685" cy="601827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3297213" y="4921310"/>
                <a:ext cx="374441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297213" y="5051043"/>
                <a:ext cx="3672408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960096" y="47346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71664" y="485849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2711625" y="4680335"/>
                <a:ext cx="216024" cy="18664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3078807" y="468033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</a:t>
                </a: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flipV="1">
                <a:off x="2711625" y="5041186"/>
                <a:ext cx="216024" cy="18664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 flipH="1">
                <a:off x="7176121" y="4734669"/>
                <a:ext cx="417189" cy="186641"/>
                <a:chOff x="755576" y="4664035"/>
                <a:chExt cx="417189" cy="186641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55576" y="4664035"/>
                  <a:ext cx="216024" cy="18664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956741" y="4847203"/>
                  <a:ext cx="216024" cy="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 flipH="1" flipV="1">
                <a:off x="7176121" y="5095520"/>
                <a:ext cx="417189" cy="186641"/>
                <a:chOff x="755576" y="4664035"/>
                <a:chExt cx="417189" cy="186641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55576" y="4664035"/>
                  <a:ext cx="216024" cy="18664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56741" y="4847203"/>
                  <a:ext cx="216024" cy="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6967919" y="4911222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</a:t>
                </a:r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>
              <a:off x="2912790" y="4863503"/>
              <a:ext cx="21602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912790" y="5044659"/>
              <a:ext cx="21602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2711625" y="5498056"/>
            <a:ext cx="4894385" cy="379217"/>
            <a:chOff x="1202483" y="5453605"/>
            <a:chExt cx="4894385" cy="379217"/>
          </a:xfrm>
        </p:grpSpPr>
        <p:cxnSp>
          <p:nvCxnSpPr>
            <p:cNvPr id="72" name="Straight Arrow Connector 71"/>
            <p:cNvCxnSpPr/>
            <p:nvPr/>
          </p:nvCxnSpPr>
          <p:spPr>
            <a:xfrm flipH="1">
              <a:off x="1788072" y="5646154"/>
              <a:ext cx="367240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562523" y="54536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 flipV="1">
              <a:off x="1202483" y="5636296"/>
              <a:ext cx="417189" cy="186641"/>
              <a:chOff x="755576" y="4664035"/>
              <a:chExt cx="417189" cy="186641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755576" y="4664035"/>
                <a:ext cx="216024" cy="18664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956741" y="4847203"/>
                <a:ext cx="216024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flipH="1" flipV="1">
              <a:off x="5679679" y="5646181"/>
              <a:ext cx="417189" cy="186641"/>
              <a:chOff x="755576" y="4664035"/>
              <a:chExt cx="417189" cy="186641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755576" y="4664035"/>
                <a:ext cx="216024" cy="18664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956741" y="4847203"/>
                <a:ext cx="216024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5439728" y="54618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7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496" y="1988841"/>
            <a:ext cx="94330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 loading forward index: 00:01:10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 loading reference: 00:00:05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Multiseed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full-index search: 00:20:47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24548251 reads; of these: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24548251 (100.00%) were paired; of these: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1472534 (6.00%) aligned concordantly 0 times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21491188 (87.55%) aligned concordantly exactly 1 time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1584529 (6.45%) aligned concordantly &gt;1 times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94.00% overall alignment rate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 searching: 00:20:52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Overall time: 00:22:02</a:t>
            </a:r>
          </a:p>
        </p:txBody>
      </p:sp>
    </p:spTree>
    <p:extLst>
      <p:ext uri="{BB962C8B-B14F-4D97-AF65-F5344CB8AC3E}">
        <p14:creationId xmlns:p14="http://schemas.microsoft.com/office/powerpoint/2010/main" val="159929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90163"/>
            <a:ext cx="10972800" cy="1143000"/>
          </a:xfrm>
        </p:spPr>
        <p:txBody>
          <a:bodyPr/>
          <a:lstStyle/>
          <a:p>
            <a:r>
              <a:rPr lang="en-GB" dirty="0"/>
              <a:t>Mapping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51" y="1149100"/>
            <a:ext cx="5512041" cy="570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12" y="1317225"/>
            <a:ext cx="1996466" cy="53021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27648" y="5319183"/>
            <a:ext cx="261005" cy="2610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Exercise: RNA-</a:t>
            </a:r>
            <a:r>
              <a:rPr lang="en-GB" dirty="0" err="1"/>
              <a:t>Seq</a:t>
            </a:r>
            <a:r>
              <a:rPr lang="en-GB" dirty="0"/>
              <a:t> QC and Data Processing</a:t>
            </a:r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76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shell (text based OS interface)</a:t>
            </a:r>
          </a:p>
          <a:p>
            <a:endParaRPr lang="en-GB" dirty="0"/>
          </a:p>
          <a:p>
            <a:r>
              <a:rPr lang="en-GB" dirty="0"/>
              <a:t>Type the name of the program you want to run</a:t>
            </a:r>
          </a:p>
          <a:p>
            <a:pPr lvl="1"/>
            <a:r>
              <a:rPr lang="en-GB" dirty="0"/>
              <a:t>Add on any options the program needs</a:t>
            </a:r>
          </a:p>
          <a:p>
            <a:pPr lvl="1"/>
            <a:r>
              <a:rPr lang="en-GB" dirty="0"/>
              <a:t>Press return - the program will run</a:t>
            </a:r>
          </a:p>
          <a:p>
            <a:pPr lvl="1"/>
            <a:r>
              <a:rPr lang="en-GB" dirty="0"/>
              <a:t>When the program ends control will return to the shell</a:t>
            </a:r>
          </a:p>
          <a:p>
            <a:endParaRPr lang="en-GB" dirty="0"/>
          </a:p>
          <a:p>
            <a:r>
              <a:rPr lang="en-GB" dirty="0"/>
              <a:t>Run the next program!</a:t>
            </a:r>
          </a:p>
        </p:txBody>
      </p:sp>
    </p:spTree>
    <p:extLst>
      <p:ext uri="{BB962C8B-B14F-4D97-AF65-F5344CB8AC3E}">
        <p14:creationId xmlns:p14="http://schemas.microsoft.com/office/powerpoint/2010/main" val="88555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9456" y="1808272"/>
            <a:ext cx="95529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user@server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  Documents  Downloads  </a:t>
            </a:r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examples.desktop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Music  Pictures  Public  Templates  Videos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user@server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:~$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15480" y="4797152"/>
            <a:ext cx="7062032" cy="369332"/>
            <a:chOff x="1491916" y="4824481"/>
            <a:chExt cx="7062032" cy="369332"/>
          </a:xfrm>
        </p:grpSpPr>
        <p:sp>
          <p:nvSpPr>
            <p:cNvPr id="5" name="Rectangle 4"/>
            <p:cNvSpPr/>
            <p:nvPr/>
          </p:nvSpPr>
          <p:spPr>
            <a:xfrm>
              <a:off x="1491916" y="4900863"/>
              <a:ext cx="216568" cy="216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8484" y="4824481"/>
              <a:ext cx="684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Command prompt - you can't enter a command unless you can see this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15480" y="5242866"/>
            <a:ext cx="6132034" cy="369332"/>
            <a:chOff x="1491916" y="4824481"/>
            <a:chExt cx="6132034" cy="369332"/>
          </a:xfrm>
        </p:grpSpPr>
        <p:sp>
          <p:nvSpPr>
            <p:cNvPr id="9" name="Rectangle 8"/>
            <p:cNvSpPr/>
            <p:nvPr/>
          </p:nvSpPr>
          <p:spPr>
            <a:xfrm>
              <a:off x="1491916" y="4900863"/>
              <a:ext cx="216568" cy="216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8484" y="4824481"/>
              <a:ext cx="591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command we're going to run (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en-GB" dirty="0"/>
                <a:t> in this case, to list files)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15480" y="5696601"/>
            <a:ext cx="5070333" cy="369332"/>
            <a:chOff x="1491916" y="4824481"/>
            <a:chExt cx="5070333" cy="369332"/>
          </a:xfrm>
        </p:grpSpPr>
        <p:sp>
          <p:nvSpPr>
            <p:cNvPr id="12" name="Rectangle 11"/>
            <p:cNvSpPr/>
            <p:nvPr/>
          </p:nvSpPr>
          <p:spPr>
            <a:xfrm>
              <a:off x="1491916" y="4900863"/>
              <a:ext cx="216568" cy="2165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08484" y="4824481"/>
              <a:ext cx="4853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The output of the command - just text in this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36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structure of a </a:t>
            </a:r>
            <a:r>
              <a:rPr lang="en-GB" dirty="0" err="1"/>
              <a:t>unix</a:t>
            </a:r>
            <a:r>
              <a:rPr lang="en-GB" dirty="0"/>
              <a:t> command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6796" y="2298072"/>
            <a:ext cx="11690858" cy="2512053"/>
            <a:chOff x="1929397" y="2069353"/>
            <a:chExt cx="7003402" cy="1504844"/>
          </a:xfrm>
        </p:grpSpPr>
        <p:sp>
          <p:nvSpPr>
            <p:cNvPr id="4" name="TextBox 3"/>
            <p:cNvSpPr txBox="1"/>
            <p:nvPr/>
          </p:nvSpPr>
          <p:spPr>
            <a:xfrm>
              <a:off x="2130958" y="2069353"/>
              <a:ext cx="6801841" cy="313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ls</a:t>
              </a:r>
              <a:r>
                <a:rPr lang="fr-FR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</a:t>
              </a:r>
              <a:r>
                <a:rPr lang="fr-FR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ltd</a:t>
              </a:r>
              <a:r>
                <a:rPr lang="fr-FR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--reverse </a:t>
              </a:r>
              <a:r>
                <a:rPr lang="fr-FR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Downloads</a:t>
              </a:r>
              <a:r>
                <a:rPr lang="fr-FR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  Desktop/  Documents/</a:t>
              </a:r>
              <a:endParaRPr lang="en-GB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eft Brace 4"/>
            <p:cNvSpPr/>
            <p:nvPr/>
          </p:nvSpPr>
          <p:spPr>
            <a:xfrm rot="16200000">
              <a:off x="2329366" y="2351787"/>
              <a:ext cx="180972" cy="41809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Left Brace 5"/>
            <p:cNvSpPr/>
            <p:nvPr/>
          </p:nvSpPr>
          <p:spPr>
            <a:xfrm rot="16200000">
              <a:off x="3567618" y="1637412"/>
              <a:ext cx="180972" cy="1846848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6658480" y="499177"/>
              <a:ext cx="180972" cy="4123318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397" y="2895600"/>
              <a:ext cx="980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Program</a:t>
              </a:r>
            </a:p>
            <a:p>
              <a:pPr algn="ctr"/>
              <a:r>
                <a:rPr lang="en-GB" dirty="0"/>
                <a:t>name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55370" y="2895600"/>
              <a:ext cx="100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Switches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4519" y="2927866"/>
              <a:ext cx="1588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Data</a:t>
              </a:r>
            </a:p>
            <a:p>
              <a:pPr algn="ctr"/>
              <a:r>
                <a:rPr lang="en-GB" dirty="0"/>
                <a:t>(normally files)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16075" y="5209864"/>
            <a:ext cx="954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option or section is separated by spaces.  Options or files with spaces in must be put in quotes.</a:t>
            </a:r>
          </a:p>
        </p:txBody>
      </p:sp>
    </p:spTree>
    <p:extLst>
      <p:ext uri="{BB962C8B-B14F-4D97-AF65-F5344CB8AC3E}">
        <p14:creationId xmlns:p14="http://schemas.microsoft.com/office/powerpoint/2010/main" val="460892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Change the behaviour of the program</a:t>
            </a:r>
          </a:p>
          <a:p>
            <a:r>
              <a:rPr lang="en-GB" dirty="0"/>
              <a:t>Come in two flavours (each option often has both types available)</a:t>
            </a:r>
          </a:p>
          <a:p>
            <a:pPr lvl="1"/>
            <a:r>
              <a:rPr lang="en-GB" dirty="0"/>
              <a:t>Minus plus single letter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-x -c -z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Can be combined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xcz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Two minuses plus a word (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--extract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Can't be combined</a:t>
            </a:r>
          </a:p>
          <a:p>
            <a:pPr lvl="2"/>
            <a:endParaRPr lang="en-GB" dirty="0"/>
          </a:p>
          <a:p>
            <a:r>
              <a:rPr lang="en-GB" dirty="0"/>
              <a:t>Some take an additional value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-f somfile.txt	</a:t>
            </a:r>
            <a:r>
              <a:rPr lang="en-GB" dirty="0"/>
              <a:t>(specify a filename)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--width=30 		</a:t>
            </a:r>
            <a:r>
              <a:rPr lang="en-GB" dirty="0"/>
              <a:t>(specify a value)</a:t>
            </a:r>
          </a:p>
        </p:txBody>
      </p:sp>
    </p:spTree>
    <p:extLst>
      <p:ext uri="{BB962C8B-B14F-4D97-AF65-F5344CB8AC3E}">
        <p14:creationId xmlns:p14="http://schemas.microsoft.com/office/powerpoint/2010/main" val="3156380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23" y="543048"/>
            <a:ext cx="4910336" cy="1143000"/>
          </a:xfrm>
        </p:spPr>
        <p:txBody>
          <a:bodyPr/>
          <a:lstStyle/>
          <a:p>
            <a:r>
              <a:rPr lang="en-GB" dirty="0"/>
              <a:t>Specifying 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88" y="2204864"/>
            <a:ext cx="10972800" cy="4525963"/>
          </a:xfrm>
        </p:spPr>
        <p:txBody>
          <a:bodyPr>
            <a:normAutofit/>
          </a:bodyPr>
          <a:lstStyle/>
          <a:p>
            <a:r>
              <a:rPr lang="en-GB" dirty="0"/>
              <a:t>Specify names from whichever directory you are currently in</a:t>
            </a:r>
          </a:p>
          <a:p>
            <a:pPr lvl="1"/>
            <a:r>
              <a:rPr lang="en-GB" dirty="0"/>
              <a:t>If I'm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/home/simon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Data/big_data.fq.gz </a:t>
            </a:r>
          </a:p>
          <a:p>
            <a:pPr lvl="2"/>
            <a:r>
              <a:rPr lang="en-GB" dirty="0"/>
              <a:t>is the same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/home/simon/Data/big_data.fq.gz</a:t>
            </a:r>
          </a:p>
          <a:p>
            <a:pPr lvl="1"/>
            <a:endParaRPr lang="en-GB" dirty="0"/>
          </a:p>
          <a:p>
            <a:r>
              <a:rPr lang="en-GB" dirty="0"/>
              <a:t>Move to the directory with the data and just use file names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cd Data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big_data.fq.gz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35621-5BB5-44FB-8076-A7C59685F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1" t="26901" r="19551" b="26901"/>
          <a:stretch/>
        </p:blipFill>
        <p:spPr>
          <a:xfrm>
            <a:off x="6683242" y="493722"/>
            <a:ext cx="390378" cy="296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5C3E3-FAF1-411C-B0BF-040DB7576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1" t="26901" r="19551" b="26901"/>
          <a:stretch/>
        </p:blipFill>
        <p:spPr>
          <a:xfrm>
            <a:off x="7071201" y="846138"/>
            <a:ext cx="390378" cy="296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902AB-2E26-4F1A-AF44-D873AC13C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1" t="26901" r="19551" b="26901"/>
          <a:stretch/>
        </p:blipFill>
        <p:spPr>
          <a:xfrm>
            <a:off x="7461579" y="1190058"/>
            <a:ext cx="390378" cy="296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52B89-0517-4EDA-A1D3-A789B4FA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521316"/>
            <a:ext cx="365578" cy="3655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07CADC-A9FE-4275-9E43-DEA3AAA720C1}"/>
              </a:ext>
            </a:extLst>
          </p:cNvPr>
          <p:cNvSpPr/>
          <p:nvPr/>
        </p:nvSpPr>
        <p:spPr>
          <a:xfrm>
            <a:off x="7115858" y="43602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08F15-587F-4262-920B-262A5ADFEDE8}"/>
              </a:ext>
            </a:extLst>
          </p:cNvPr>
          <p:cNvSpPr/>
          <p:nvPr/>
        </p:nvSpPr>
        <p:spPr>
          <a:xfrm>
            <a:off x="7493442" y="79265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simon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EA810-6C70-44DF-8595-7AAEA1A7176C}"/>
              </a:ext>
            </a:extLst>
          </p:cNvPr>
          <p:cNvSpPr/>
          <p:nvPr/>
        </p:nvSpPr>
        <p:spPr>
          <a:xfrm>
            <a:off x="7921329" y="111454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0C021B-64D6-459E-B2BA-751150399C2C}"/>
              </a:ext>
            </a:extLst>
          </p:cNvPr>
          <p:cNvSpPr/>
          <p:nvPr/>
        </p:nvSpPr>
        <p:spPr>
          <a:xfrm>
            <a:off x="8189770" y="151131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big_data.fq.gz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6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errors in commands are typing errors in either program names or file paths</a:t>
            </a:r>
          </a:p>
          <a:p>
            <a:endParaRPr lang="en-GB" dirty="0"/>
          </a:p>
          <a:p>
            <a:r>
              <a:rPr lang="en-GB" dirty="0"/>
              <a:t>Shells (</a:t>
            </a:r>
            <a:r>
              <a:rPr lang="en-GB" dirty="0" err="1"/>
              <a:t>ie</a:t>
            </a:r>
            <a:r>
              <a:rPr lang="en-GB" dirty="0"/>
              <a:t> BASH) can help with this by offering to complete path names for you</a:t>
            </a:r>
          </a:p>
          <a:p>
            <a:endParaRPr lang="en-GB" dirty="0"/>
          </a:p>
          <a:p>
            <a:r>
              <a:rPr lang="en-GB" dirty="0"/>
              <a:t>Command line completion is achieved by typing a partial path and then pressing the TAB key (to the left of Q)</a:t>
            </a:r>
          </a:p>
        </p:txBody>
      </p:sp>
    </p:spTree>
    <p:extLst>
      <p:ext uri="{BB962C8B-B14F-4D97-AF65-F5344CB8AC3E}">
        <p14:creationId xmlns:p14="http://schemas.microsoft.com/office/powerpoint/2010/main" val="4093695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276096"/>
            <a:ext cx="10515600" cy="1325563"/>
          </a:xfrm>
        </p:spPr>
        <p:txBody>
          <a:bodyPr/>
          <a:lstStyle/>
          <a:p>
            <a:r>
              <a:rPr lang="en-GB" dirty="0"/>
              <a:t>Command line completion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" y="154578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List of files / folders: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Published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Videos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9100" y="16016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en-GB" sz="2400" dirty="0"/>
              <a:t>    [TAB] →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GB" sz="2400" dirty="0"/>
              <a:t>   [TAB] →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r>
              <a:rPr lang="en-GB" sz="2400" dirty="0"/>
              <a:t> [TAB] → [beep]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r>
              <a:rPr lang="en-GB" sz="2400" dirty="0"/>
              <a:t> [TAB] [TAB] →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GB" sz="2400" dirty="0"/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Downloads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Doc</a:t>
            </a:r>
            <a:r>
              <a:rPr lang="en-GB" sz="2400" dirty="0"/>
              <a:t> [TAB] →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381625"/>
            <a:ext cx="982813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You should ALWAYS use TAB completion to fill in paths for </a:t>
            </a:r>
          </a:p>
          <a:p>
            <a:pPr algn="ctr"/>
            <a:r>
              <a:rPr lang="en-GB" sz="3200" dirty="0"/>
              <a:t>locations which exist so you can't make typing mistakes</a:t>
            </a:r>
          </a:p>
          <a:p>
            <a:pPr algn="ctr"/>
            <a:r>
              <a:rPr lang="en-GB" dirty="0"/>
              <a:t>(it obviously won't work for output files though)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based RNA-</a:t>
            </a:r>
            <a:r>
              <a:rPr lang="en-GB" dirty="0" err="1"/>
              <a:t>Seq</a:t>
            </a:r>
            <a:r>
              <a:rPr lang="en-GB" dirty="0"/>
              <a:t> Analysis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55896" y="2204864"/>
            <a:ext cx="9080208" cy="3744416"/>
            <a:chOff x="2567608" y="2060848"/>
            <a:chExt cx="6984776" cy="2880320"/>
          </a:xfrm>
        </p:grpSpPr>
        <p:sp>
          <p:nvSpPr>
            <p:cNvPr id="4" name="Rectangle 3"/>
            <p:cNvSpPr/>
            <p:nvPr/>
          </p:nvSpPr>
          <p:spPr>
            <a:xfrm>
              <a:off x="2567608" y="2060848"/>
              <a:ext cx="172819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QC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59896" y="2060848"/>
              <a:ext cx="172819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Trimming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24192" y="2060848"/>
              <a:ext cx="172819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Mapping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824192" y="3933056"/>
              <a:ext cx="172819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Mapped QC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59896" y="3933056"/>
              <a:ext cx="172819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Exploration</a:t>
              </a:r>
            </a:p>
            <a:p>
              <a:pPr algn="ctr"/>
              <a:r>
                <a:rPr lang="en-GB" sz="2000" dirty="0"/>
                <a:t>and</a:t>
              </a:r>
            </a:p>
            <a:p>
              <a:pPr algn="ctr"/>
              <a:r>
                <a:rPr lang="en-GB" sz="2000" dirty="0"/>
                <a:t>Quantitation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7608" y="3933056"/>
              <a:ext cx="1728192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Statistical Analysis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439816" y="2420888"/>
              <a:ext cx="576064" cy="2880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104112" y="2420888"/>
              <a:ext cx="576064" cy="2880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4439816" y="4293096"/>
              <a:ext cx="576064" cy="2880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7104112" y="4293096"/>
              <a:ext cx="576064" cy="2880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8411269" y="3359671"/>
              <a:ext cx="576064" cy="2880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24820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If anything (except the splice site extraction) completes almost immediately then it didn't work!</a:t>
            </a:r>
          </a:p>
          <a:p>
            <a:endParaRPr lang="en-GB" dirty="0"/>
          </a:p>
          <a:p>
            <a:r>
              <a:rPr lang="en-GB" dirty="0"/>
              <a:t>Look for errors before asking for help.  They will either be</a:t>
            </a:r>
          </a:p>
          <a:p>
            <a:pPr lvl="1"/>
            <a:r>
              <a:rPr lang="en-GB" dirty="0"/>
              <a:t>The last piece of text before the program exited</a:t>
            </a:r>
          </a:p>
          <a:p>
            <a:pPr lvl="1"/>
            <a:r>
              <a:rPr lang="en-GB" dirty="0"/>
              <a:t>The first piece of text produced after it started (followed by the help file)</a:t>
            </a:r>
          </a:p>
          <a:p>
            <a:pPr lvl="1"/>
            <a:endParaRPr lang="en-GB" dirty="0"/>
          </a:p>
          <a:p>
            <a:r>
              <a:rPr lang="en-GB" dirty="0"/>
              <a:t>To see if a program is running go to another shell and look at the last file produced to see if it's growing</a:t>
            </a:r>
          </a:p>
          <a:p>
            <a:endParaRPr lang="en-GB" dirty="0"/>
          </a:p>
          <a:p>
            <a:r>
              <a:rPr lang="en-GB" dirty="0"/>
              <a:t>Programs which are stuck can be cancelled with </a:t>
            </a:r>
            <a:r>
              <a:rPr lang="en-GB" dirty="0" err="1"/>
              <a:t>Control+C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7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GB" dirty="0"/>
              <a:t>		Change directory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ltrh</a:t>
            </a:r>
            <a:r>
              <a:rPr lang="en-GB" dirty="0"/>
              <a:t>		List files in the current directory, show details and 			put the newest files at the bottom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less x.txt</a:t>
            </a:r>
            <a:r>
              <a:rPr lang="en-GB" dirty="0"/>
              <a:t>		View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x.txt</a:t>
            </a:r>
            <a:r>
              <a:rPr lang="en-GB" dirty="0"/>
              <a:t> text file</a:t>
            </a:r>
          </a:p>
          <a:p>
            <a:pPr marL="0" indent="0">
              <a:buNone/>
            </a:pPr>
            <a:r>
              <a:rPr lang="en-GB" dirty="0"/>
              <a:t>				Return = down one line</a:t>
            </a:r>
          </a:p>
          <a:p>
            <a:pPr marL="0" indent="0">
              <a:buNone/>
            </a:pPr>
            <a:r>
              <a:rPr lang="en-GB" dirty="0"/>
              <a:t>				Space = down one page</a:t>
            </a:r>
          </a:p>
          <a:p>
            <a:pPr marL="0" indent="0">
              <a:buNone/>
            </a:pPr>
            <a:r>
              <a:rPr lang="en-GB" dirty="0"/>
              <a:t>				q = quit</a:t>
            </a:r>
          </a:p>
        </p:txBody>
      </p:sp>
    </p:spTree>
    <p:extLst>
      <p:ext uri="{BB962C8B-B14F-4D97-AF65-F5344CB8AC3E}">
        <p14:creationId xmlns:p14="http://schemas.microsoft.com/office/powerpoint/2010/main" val="265542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Visualisation and Exploration</a:t>
            </a:r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85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GB" dirty="0"/>
              <a:t>Viewing Mapped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352" y="4620269"/>
            <a:ext cx="4752528" cy="219310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Reads over exons</a:t>
            </a:r>
          </a:p>
          <a:p>
            <a:r>
              <a:rPr lang="en-GB" dirty="0"/>
              <a:t>Reads over introns</a:t>
            </a:r>
          </a:p>
          <a:p>
            <a:r>
              <a:rPr lang="en-GB" dirty="0"/>
              <a:t>Reads in intergenic regions</a:t>
            </a:r>
          </a:p>
          <a:p>
            <a:r>
              <a:rPr lang="en-GB" dirty="0"/>
              <a:t>Strand specificity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2" y="1270768"/>
            <a:ext cx="9144000" cy="31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3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SeqMonk RNA-</a:t>
            </a:r>
            <a:r>
              <a:rPr lang="en-GB" dirty="0" err="1"/>
              <a:t>Seq</a:t>
            </a:r>
            <a:r>
              <a:rPr lang="en-GB" dirty="0"/>
              <a:t> QC (good)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0572" cy="493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SeqMonk</a:t>
            </a:r>
            <a:r>
              <a:rPr lang="en-GB" dirty="0"/>
              <a:t> RNA-</a:t>
            </a:r>
            <a:r>
              <a:rPr lang="en-GB" dirty="0" err="1"/>
              <a:t>Seq</a:t>
            </a:r>
            <a:r>
              <a:rPr lang="en-GB" dirty="0"/>
              <a:t> QC (bad)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340768"/>
            <a:ext cx="9649072" cy="53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3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SeqMonk RNA-</a:t>
            </a:r>
            <a:r>
              <a:rPr lang="en-GB" dirty="0" err="1"/>
              <a:t>Seq</a:t>
            </a:r>
            <a:r>
              <a:rPr lang="en-GB" dirty="0"/>
              <a:t> QC (bad)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7" y="1442106"/>
            <a:ext cx="11733086" cy="47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poor QC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" y="1700808"/>
            <a:ext cx="1218423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1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Duplication (again)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210" y="4664657"/>
            <a:ext cx="3070422" cy="708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3520" y="4664657"/>
            <a:ext cx="3070422" cy="708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90368" y="2420888"/>
            <a:ext cx="9093170" cy="2139426"/>
            <a:chOff x="1490368" y="2420888"/>
            <a:chExt cx="9093170" cy="21394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867396" y="4310378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520700" y="4310378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9520700" y="3956098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520323" y="3601819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89706" y="4310378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43011" y="4310378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88731" y="4192285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480172" y="4428471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39643" y="4560314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92947" y="4560314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438667" y="4442221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08223" y="4192285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61527" y="4192285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907248" y="4074192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653520" y="3719912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480172" y="3963846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125893" y="3845753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653520" y="4055840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543011" y="3938213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188731" y="3820120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891314" y="3583933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907248" y="3719912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057861" y="3583933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771851" y="3147333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425155" y="3147333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070876" y="3029239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243986" y="3247540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021787" y="3397269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75091" y="3397269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20812" y="3279175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490368" y="3029239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143672" y="3029239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789393" y="2911146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535665" y="2556867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62317" y="2800801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008037" y="2682707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535665" y="2892795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425155" y="2775167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070876" y="2657074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773458" y="2420888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789393" y="2556867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940005" y="2420888"/>
              <a:ext cx="106283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en-GB" dirty="0"/>
              <a:t>Duplication (good)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033650"/>
            <a:ext cx="6048672" cy="58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3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Sequence Data Processing</a:t>
            </a:r>
          </a:p>
        </p:txBody>
      </p:sp>
      <p:pic>
        <p:nvPicPr>
          <p:cNvPr id="4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96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en-GB" dirty="0"/>
              <a:t>Duplication (moderate)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59265" y="1268760"/>
            <a:ext cx="5473469" cy="5299348"/>
            <a:chOff x="263352" y="1268760"/>
            <a:chExt cx="5473469" cy="52993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268760"/>
              <a:ext cx="5473469" cy="529934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711624" y="1268760"/>
              <a:ext cx="86409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10955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en-GB" dirty="0"/>
              <a:t>Duplication (bad)</a:t>
            </a:r>
          </a:p>
        </p:txBody>
      </p:sp>
      <p:pic>
        <p:nvPicPr>
          <p:cNvPr id="1027" name="Picture 3" descr="C:\Users\andrewss\Desktop\duplication_plot_mlt_10-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9" y="908720"/>
            <a:ext cx="6062242" cy="58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71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Fixing Duplication?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1600201"/>
            <a:ext cx="9505056" cy="41330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duplication is biased (some genes more than others)</a:t>
            </a:r>
          </a:p>
          <a:p>
            <a:pPr lvl="1"/>
            <a:r>
              <a:rPr lang="en-GB" dirty="0"/>
              <a:t>Can’t be ‘fixed’ – can still analyse but be cautious</a:t>
            </a:r>
          </a:p>
          <a:p>
            <a:endParaRPr lang="en-GB" dirty="0"/>
          </a:p>
          <a:p>
            <a:r>
              <a:rPr lang="en-GB" dirty="0"/>
              <a:t>If it’s unbiased (everything is duplicated)</a:t>
            </a:r>
          </a:p>
          <a:p>
            <a:pPr lvl="1"/>
            <a:r>
              <a:rPr lang="en-GB" dirty="0"/>
              <a:t>Doesn’t affect quantitation</a:t>
            </a:r>
          </a:p>
          <a:p>
            <a:pPr lvl="1"/>
            <a:r>
              <a:rPr lang="en-GB" dirty="0"/>
              <a:t>Will affect statistics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estimate global level and correct raw counts</a:t>
            </a:r>
          </a:p>
        </p:txBody>
      </p:sp>
    </p:spTree>
    <p:extLst>
      <p:ext uri="{BB962C8B-B14F-4D97-AF65-F5344CB8AC3E}">
        <p14:creationId xmlns:p14="http://schemas.microsoft.com/office/powerpoint/2010/main" val="3782416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47528" y="1772816"/>
            <a:ext cx="9275868" cy="4608512"/>
            <a:chOff x="2343622" y="1700808"/>
            <a:chExt cx="7536642" cy="3744416"/>
          </a:xfrm>
        </p:grpSpPr>
        <p:grpSp>
          <p:nvGrpSpPr>
            <p:cNvPr id="5" name="Group 4"/>
            <p:cNvGrpSpPr/>
            <p:nvPr/>
          </p:nvGrpSpPr>
          <p:grpSpPr>
            <a:xfrm>
              <a:off x="2343622" y="1772816"/>
              <a:ext cx="5040560" cy="288032"/>
              <a:chOff x="827584" y="2492896"/>
              <a:chExt cx="5040560" cy="2880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827584" y="2636912"/>
                <a:ext cx="504056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1043608" y="2492896"/>
                <a:ext cx="108012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Exon 1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1800" y="2492896"/>
                <a:ext cx="108012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Exon 2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2000" y="2492896"/>
                <a:ext cx="108012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Exon 3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343622" y="2213248"/>
              <a:ext cx="5040560" cy="288032"/>
              <a:chOff x="819622" y="2213248"/>
              <a:chExt cx="5040560" cy="28803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19622" y="2357264"/>
                <a:ext cx="504056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1035646" y="2213248"/>
                <a:ext cx="108012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Exon 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64038" y="2213248"/>
                <a:ext cx="108012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Exon 3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824193" y="1700808"/>
              <a:ext cx="1406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Splice form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24193" y="2132856"/>
              <a:ext cx="1406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Splice form 2</a:t>
              </a: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3503713" y="2780928"/>
              <a:ext cx="6376551" cy="648072"/>
              <a:chOff x="1979712" y="2780928"/>
              <a:chExt cx="6376551" cy="64807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966517" y="3072314"/>
                <a:ext cx="453355" cy="0"/>
                <a:chOff x="2966517" y="2712274"/>
                <a:chExt cx="453355" cy="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3118917" y="3212976"/>
                <a:ext cx="453355" cy="0"/>
                <a:chOff x="2966517" y="2712274"/>
                <a:chExt cx="453355" cy="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131840" y="2924944"/>
                <a:ext cx="453355" cy="0"/>
                <a:chOff x="2966517" y="2712274"/>
                <a:chExt cx="453355" cy="0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3326557" y="3356992"/>
                <a:ext cx="453355" cy="0"/>
                <a:chOff x="2966517" y="2712274"/>
                <a:chExt cx="453355" cy="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2843808" y="3356992"/>
                <a:ext cx="453355" cy="0"/>
                <a:chOff x="2966517" y="2712274"/>
                <a:chExt cx="453355" cy="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1979712" y="2924944"/>
                <a:ext cx="1101427" cy="0"/>
                <a:chOff x="1979712" y="2564904"/>
                <a:chExt cx="1101427" cy="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115766" y="2564904"/>
                  <a:ext cx="908062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79712" y="256490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937123" y="256490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3491880" y="3068960"/>
                <a:ext cx="1296144" cy="3354"/>
                <a:chOff x="3491880" y="2708920"/>
                <a:chExt cx="1296144" cy="3354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491880" y="2708920"/>
                  <a:ext cx="1152128" cy="3354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491880" y="270892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4644008" y="270892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Right Brace 118"/>
              <p:cNvSpPr/>
              <p:nvPr/>
            </p:nvSpPr>
            <p:spPr>
              <a:xfrm>
                <a:off x="5660082" y="2780928"/>
                <a:ext cx="64046" cy="64807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12160" y="2852936"/>
                <a:ext cx="2344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Definitely splice form 1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94373" y="3789040"/>
              <a:ext cx="6685890" cy="648072"/>
              <a:chOff x="1670373" y="3789040"/>
              <a:chExt cx="6685890" cy="64807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051720" y="4068688"/>
                <a:ext cx="2973635" cy="0"/>
                <a:chOff x="2051720" y="3789040"/>
                <a:chExt cx="2973635" cy="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051720" y="3789040"/>
                  <a:ext cx="72008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572000" y="3789040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4572000" y="378904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881339" y="378904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103574" y="3789040"/>
                  <a:ext cx="2504430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1670373" y="4221088"/>
                <a:ext cx="2973635" cy="0"/>
                <a:chOff x="2051720" y="3941440"/>
                <a:chExt cx="2973635" cy="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4953347" y="3941440"/>
                  <a:ext cx="72008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2109031" y="3941440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2361059" y="394144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2051720" y="394144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>
                  <a:off x="2469071" y="3941440"/>
                  <a:ext cx="2504430" cy="0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ight Brace 119"/>
              <p:cNvSpPr/>
              <p:nvPr/>
            </p:nvSpPr>
            <p:spPr>
              <a:xfrm>
                <a:off x="5652120" y="3789040"/>
                <a:ext cx="64046" cy="64807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012160" y="3923764"/>
                <a:ext cx="2344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Definitely splice form 2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646351" y="4797152"/>
              <a:ext cx="6130854" cy="648072"/>
              <a:chOff x="1122351" y="4797152"/>
              <a:chExt cx="6130854" cy="64807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959558" y="5085184"/>
                <a:ext cx="2859013" cy="3354"/>
                <a:chOff x="1929011" y="3429000"/>
                <a:chExt cx="2859013" cy="3354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929011" y="3429000"/>
                  <a:ext cx="2787005" cy="3354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29011" y="342900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644008" y="342900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1835696" y="5237584"/>
                <a:ext cx="2859013" cy="3354"/>
                <a:chOff x="1929011" y="3429000"/>
                <a:chExt cx="2859013" cy="33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929011" y="3429000"/>
                  <a:ext cx="2787005" cy="3354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929011" y="342900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44008" y="3429000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1122351" y="5085184"/>
                <a:ext cx="453355" cy="0"/>
                <a:chOff x="2966517" y="2712274"/>
                <a:chExt cx="453355" cy="0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31640" y="4941168"/>
                <a:ext cx="453355" cy="0"/>
                <a:chOff x="2966517" y="2712274"/>
                <a:chExt cx="453355" cy="0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1331640" y="5229200"/>
                <a:ext cx="453355" cy="0"/>
                <a:chOff x="2966517" y="2712274"/>
                <a:chExt cx="453355" cy="0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526357" y="5381600"/>
                <a:ext cx="453355" cy="0"/>
                <a:chOff x="2966517" y="2712274"/>
                <a:chExt cx="453355" cy="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4716016" y="4941168"/>
                <a:ext cx="453355" cy="0"/>
                <a:chOff x="2966517" y="2712274"/>
                <a:chExt cx="453355" cy="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4788024" y="5229200"/>
                <a:ext cx="453355" cy="0"/>
                <a:chOff x="2966517" y="2712274"/>
                <a:chExt cx="453355" cy="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4622701" y="5373216"/>
                <a:ext cx="453355" cy="0"/>
                <a:chOff x="2966517" y="2712274"/>
                <a:chExt cx="453355" cy="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4932040" y="5085184"/>
                <a:ext cx="453355" cy="0"/>
                <a:chOff x="2966517" y="2712274"/>
                <a:chExt cx="453355" cy="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966517" y="2712274"/>
                  <a:ext cx="396044" cy="0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966517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275856" y="2712274"/>
                  <a:ext cx="144016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Right Brace 120"/>
              <p:cNvSpPr/>
              <p:nvPr/>
            </p:nvSpPr>
            <p:spPr>
              <a:xfrm>
                <a:off x="5652120" y="4797152"/>
                <a:ext cx="64046" cy="64807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012160" y="4931876"/>
                <a:ext cx="1241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Ambiguous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803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Quantitation - Forget splicing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600201"/>
            <a:ext cx="9878888" cy="4525963"/>
          </a:xfrm>
        </p:spPr>
        <p:txBody>
          <a:bodyPr>
            <a:normAutofit/>
          </a:bodyPr>
          <a:lstStyle/>
          <a:p>
            <a:r>
              <a:rPr lang="en-GB" dirty="0"/>
              <a:t>Count read overlaps with exons of each gene</a:t>
            </a:r>
          </a:p>
          <a:p>
            <a:pPr lvl="1"/>
            <a:r>
              <a:rPr lang="en-GB" dirty="0"/>
              <a:t>Consider library directionality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Gene level quantitation</a:t>
            </a:r>
          </a:p>
          <a:p>
            <a:pPr lvl="1"/>
            <a:r>
              <a:rPr lang="en-GB" dirty="0"/>
              <a:t>Many programs</a:t>
            </a:r>
          </a:p>
          <a:p>
            <a:pPr lvl="2"/>
            <a:r>
              <a:rPr lang="en-GB" dirty="0" err="1"/>
              <a:t>Seqmonk</a:t>
            </a:r>
            <a:r>
              <a:rPr lang="en-GB" dirty="0"/>
              <a:t> (graphical)</a:t>
            </a:r>
          </a:p>
          <a:p>
            <a:pPr lvl="2"/>
            <a:r>
              <a:rPr lang="en-GB" dirty="0"/>
              <a:t>Feature Counts (</a:t>
            </a:r>
            <a:r>
              <a:rPr lang="en-GB" dirty="0" err="1"/>
              <a:t>subread</a:t>
            </a:r>
            <a:r>
              <a:rPr lang="en-GB" dirty="0"/>
              <a:t>)</a:t>
            </a:r>
          </a:p>
          <a:p>
            <a:pPr lvl="2"/>
            <a:r>
              <a:rPr lang="en-GB" dirty="0" err="1"/>
              <a:t>BEDTools</a:t>
            </a:r>
            <a:endParaRPr lang="en-GB" dirty="0"/>
          </a:p>
          <a:p>
            <a:pPr lvl="2"/>
            <a:r>
              <a:rPr lang="en-GB" dirty="0" err="1"/>
              <a:t>HTSeq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863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66" y="299341"/>
            <a:ext cx="5477685" cy="1143000"/>
          </a:xfrm>
        </p:spPr>
        <p:txBody>
          <a:bodyPr/>
          <a:lstStyle/>
          <a:p>
            <a:r>
              <a:rPr lang="en-GB" dirty="0"/>
              <a:t>Analysing Splicing</a:t>
            </a:r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866316" y="4552197"/>
            <a:ext cx="10972800" cy="1948790"/>
          </a:xfrm>
        </p:spPr>
        <p:txBody>
          <a:bodyPr/>
          <a:lstStyle/>
          <a:p>
            <a:r>
              <a:rPr lang="en-GB" dirty="0"/>
              <a:t>Try to quantitate transcripts (cufflinks, RSEM, </a:t>
            </a:r>
            <a:r>
              <a:rPr lang="en-GB" dirty="0" err="1"/>
              <a:t>bitSeq</a:t>
            </a:r>
            <a:r>
              <a:rPr lang="en-GB" dirty="0"/>
              <a:t>)</a:t>
            </a:r>
          </a:p>
          <a:p>
            <a:r>
              <a:rPr lang="en-GB" dirty="0"/>
              <a:t>Quantitate exons and compare to gene (</a:t>
            </a:r>
            <a:r>
              <a:rPr lang="en-GB" dirty="0" err="1"/>
              <a:t>EdgeR</a:t>
            </a:r>
            <a:r>
              <a:rPr lang="en-GB" dirty="0"/>
              <a:t>, </a:t>
            </a:r>
            <a:r>
              <a:rPr lang="en-GB" dirty="0" err="1"/>
              <a:t>DEXSeq</a:t>
            </a:r>
            <a:r>
              <a:rPr lang="en-GB" dirty="0"/>
              <a:t>)</a:t>
            </a:r>
          </a:p>
          <a:p>
            <a:r>
              <a:rPr lang="en-GB" dirty="0"/>
              <a:t>Quantitate splicing events (</a:t>
            </a:r>
            <a:r>
              <a:rPr lang="en-GB" dirty="0" err="1"/>
              <a:t>rMATS</a:t>
            </a:r>
            <a:r>
              <a:rPr lang="en-GB" dirty="0"/>
              <a:t>, MAJIQ)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22" y="344276"/>
            <a:ext cx="5429960" cy="1437342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1487488" y="2276872"/>
            <a:ext cx="9721080" cy="1890705"/>
            <a:chOff x="1487488" y="2130078"/>
            <a:chExt cx="9721080" cy="1890705"/>
          </a:xfrm>
        </p:grpSpPr>
        <p:cxnSp>
          <p:nvCxnSpPr>
            <p:cNvPr id="10" name="Straight Connector 9"/>
            <p:cNvCxnSpPr>
              <a:stCxn id="6" idx="3"/>
              <a:endCxn id="8" idx="1"/>
            </p:cNvCxnSpPr>
            <p:nvPr/>
          </p:nvCxnSpPr>
          <p:spPr>
            <a:xfrm>
              <a:off x="2207568" y="2274094"/>
              <a:ext cx="69127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3"/>
              <a:endCxn id="14" idx="1"/>
            </p:cNvCxnSpPr>
            <p:nvPr/>
          </p:nvCxnSpPr>
          <p:spPr>
            <a:xfrm>
              <a:off x="2216283" y="2852936"/>
              <a:ext cx="69127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487488" y="2130078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51784" y="2130078"/>
              <a:ext cx="28083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20336" y="2130078"/>
              <a:ext cx="194421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96203" y="2708920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0499" y="2708920"/>
              <a:ext cx="28083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29051" y="2708920"/>
              <a:ext cx="194421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41817" y="2708920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56243" y="32129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59496" y="33653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75520" y="35010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51784" y="32129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304515" y="33653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92547" y="32129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44947" y="33653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0789" y="32129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23520" y="33653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11552" y="32129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63952" y="33653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24323" y="32129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77054" y="33653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465086" y="32129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17486" y="33653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223792" y="35010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376523" y="36534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4555" y="35010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16955" y="36534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42797" y="35010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95528" y="36534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83560" y="35010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735960" y="36534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096331" y="35010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249062" y="36534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537094" y="35010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89494" y="3653408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251610" y="3208784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404341" y="3361184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692373" y="3208784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844773" y="3361184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170615" y="3208784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323346" y="3361184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323618" y="349681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476349" y="364921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764381" y="349681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916781" y="364921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242623" y="349681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0395354" y="364921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632504" y="3204592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785235" y="3356992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704512" y="3492624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857243" y="3645024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496203" y="3212976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718649" y="3166533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159081" y="3166533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215952" y="3195153"/>
              <a:ext cx="1943522" cy="825630"/>
              <a:chOff x="2215952" y="3195153"/>
              <a:chExt cx="1943522" cy="825630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2222724" y="3340221"/>
                <a:ext cx="1936750" cy="609606"/>
              </a:xfrm>
              <a:custGeom>
                <a:avLst/>
                <a:gdLst>
                  <a:gd name="connsiteX0" fmla="*/ 0 w 1936750"/>
                  <a:gd name="connsiteY0" fmla="*/ 0 h 609606"/>
                  <a:gd name="connsiteX1" fmla="*/ 882650 w 1936750"/>
                  <a:gd name="connsiteY1" fmla="*/ 609600 h 609606"/>
                  <a:gd name="connsiteX2" fmla="*/ 1936750 w 1936750"/>
                  <a:gd name="connsiteY2" fmla="*/ 9525 h 60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750" h="609606">
                    <a:moveTo>
                      <a:pt x="0" y="0"/>
                    </a:moveTo>
                    <a:cubicBezTo>
                      <a:pt x="279929" y="304006"/>
                      <a:pt x="559858" y="608013"/>
                      <a:pt x="882650" y="609600"/>
                    </a:cubicBezTo>
                    <a:cubicBezTo>
                      <a:pt x="1205442" y="611187"/>
                      <a:pt x="1571096" y="310356"/>
                      <a:pt x="1936750" y="95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215952" y="3411177"/>
                <a:ext cx="1936750" cy="609606"/>
              </a:xfrm>
              <a:custGeom>
                <a:avLst/>
                <a:gdLst>
                  <a:gd name="connsiteX0" fmla="*/ 0 w 1936750"/>
                  <a:gd name="connsiteY0" fmla="*/ 0 h 609606"/>
                  <a:gd name="connsiteX1" fmla="*/ 882650 w 1936750"/>
                  <a:gd name="connsiteY1" fmla="*/ 609600 h 609606"/>
                  <a:gd name="connsiteX2" fmla="*/ 1936750 w 1936750"/>
                  <a:gd name="connsiteY2" fmla="*/ 9525 h 60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750" h="609606">
                    <a:moveTo>
                      <a:pt x="0" y="0"/>
                    </a:moveTo>
                    <a:cubicBezTo>
                      <a:pt x="279929" y="304006"/>
                      <a:pt x="559858" y="608013"/>
                      <a:pt x="882650" y="609600"/>
                    </a:cubicBezTo>
                    <a:cubicBezTo>
                      <a:pt x="1205442" y="611187"/>
                      <a:pt x="1571096" y="310356"/>
                      <a:pt x="1936750" y="95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222724" y="3267687"/>
                <a:ext cx="1936750" cy="609606"/>
              </a:xfrm>
              <a:custGeom>
                <a:avLst/>
                <a:gdLst>
                  <a:gd name="connsiteX0" fmla="*/ 0 w 1936750"/>
                  <a:gd name="connsiteY0" fmla="*/ 0 h 609606"/>
                  <a:gd name="connsiteX1" fmla="*/ 882650 w 1936750"/>
                  <a:gd name="connsiteY1" fmla="*/ 609600 h 609606"/>
                  <a:gd name="connsiteX2" fmla="*/ 1936750 w 1936750"/>
                  <a:gd name="connsiteY2" fmla="*/ 9525 h 60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750" h="609606">
                    <a:moveTo>
                      <a:pt x="0" y="0"/>
                    </a:moveTo>
                    <a:cubicBezTo>
                      <a:pt x="279929" y="304006"/>
                      <a:pt x="559858" y="608013"/>
                      <a:pt x="882650" y="609600"/>
                    </a:cubicBezTo>
                    <a:cubicBezTo>
                      <a:pt x="1205442" y="611187"/>
                      <a:pt x="1571096" y="310356"/>
                      <a:pt x="1936750" y="95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222724" y="3195153"/>
                <a:ext cx="1936750" cy="609606"/>
              </a:xfrm>
              <a:custGeom>
                <a:avLst/>
                <a:gdLst>
                  <a:gd name="connsiteX0" fmla="*/ 0 w 1936750"/>
                  <a:gd name="connsiteY0" fmla="*/ 0 h 609606"/>
                  <a:gd name="connsiteX1" fmla="*/ 882650 w 1936750"/>
                  <a:gd name="connsiteY1" fmla="*/ 609600 h 609606"/>
                  <a:gd name="connsiteX2" fmla="*/ 1936750 w 1936750"/>
                  <a:gd name="connsiteY2" fmla="*/ 9525 h 60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750" h="609606">
                    <a:moveTo>
                      <a:pt x="0" y="0"/>
                    </a:moveTo>
                    <a:cubicBezTo>
                      <a:pt x="279929" y="304006"/>
                      <a:pt x="559858" y="608013"/>
                      <a:pt x="882650" y="609600"/>
                    </a:cubicBezTo>
                    <a:cubicBezTo>
                      <a:pt x="1205442" y="611187"/>
                      <a:pt x="1571096" y="310356"/>
                      <a:pt x="1936750" y="95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007548" y="3173827"/>
              <a:ext cx="2112787" cy="825630"/>
              <a:chOff x="2215952" y="3195153"/>
              <a:chExt cx="1943522" cy="82563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2222724" y="3340221"/>
                <a:ext cx="1936750" cy="609606"/>
              </a:xfrm>
              <a:custGeom>
                <a:avLst/>
                <a:gdLst>
                  <a:gd name="connsiteX0" fmla="*/ 0 w 1936750"/>
                  <a:gd name="connsiteY0" fmla="*/ 0 h 609606"/>
                  <a:gd name="connsiteX1" fmla="*/ 882650 w 1936750"/>
                  <a:gd name="connsiteY1" fmla="*/ 609600 h 609606"/>
                  <a:gd name="connsiteX2" fmla="*/ 1936750 w 1936750"/>
                  <a:gd name="connsiteY2" fmla="*/ 9525 h 60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750" h="609606">
                    <a:moveTo>
                      <a:pt x="0" y="0"/>
                    </a:moveTo>
                    <a:cubicBezTo>
                      <a:pt x="279929" y="304006"/>
                      <a:pt x="559858" y="608013"/>
                      <a:pt x="882650" y="609600"/>
                    </a:cubicBezTo>
                    <a:cubicBezTo>
                      <a:pt x="1205442" y="611187"/>
                      <a:pt x="1571096" y="310356"/>
                      <a:pt x="1936750" y="95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2215952" y="3411177"/>
                <a:ext cx="1936750" cy="609606"/>
              </a:xfrm>
              <a:custGeom>
                <a:avLst/>
                <a:gdLst>
                  <a:gd name="connsiteX0" fmla="*/ 0 w 1936750"/>
                  <a:gd name="connsiteY0" fmla="*/ 0 h 609606"/>
                  <a:gd name="connsiteX1" fmla="*/ 882650 w 1936750"/>
                  <a:gd name="connsiteY1" fmla="*/ 609600 h 609606"/>
                  <a:gd name="connsiteX2" fmla="*/ 1936750 w 1936750"/>
                  <a:gd name="connsiteY2" fmla="*/ 9525 h 60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750" h="609606">
                    <a:moveTo>
                      <a:pt x="0" y="0"/>
                    </a:moveTo>
                    <a:cubicBezTo>
                      <a:pt x="279929" y="304006"/>
                      <a:pt x="559858" y="608013"/>
                      <a:pt x="882650" y="609600"/>
                    </a:cubicBezTo>
                    <a:cubicBezTo>
                      <a:pt x="1205442" y="611187"/>
                      <a:pt x="1571096" y="310356"/>
                      <a:pt x="1936750" y="95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2222724" y="3267687"/>
                <a:ext cx="1936750" cy="609606"/>
              </a:xfrm>
              <a:custGeom>
                <a:avLst/>
                <a:gdLst>
                  <a:gd name="connsiteX0" fmla="*/ 0 w 1936750"/>
                  <a:gd name="connsiteY0" fmla="*/ 0 h 609606"/>
                  <a:gd name="connsiteX1" fmla="*/ 882650 w 1936750"/>
                  <a:gd name="connsiteY1" fmla="*/ 609600 h 609606"/>
                  <a:gd name="connsiteX2" fmla="*/ 1936750 w 1936750"/>
                  <a:gd name="connsiteY2" fmla="*/ 9525 h 60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750" h="609606">
                    <a:moveTo>
                      <a:pt x="0" y="0"/>
                    </a:moveTo>
                    <a:cubicBezTo>
                      <a:pt x="279929" y="304006"/>
                      <a:pt x="559858" y="608013"/>
                      <a:pt x="882650" y="609600"/>
                    </a:cubicBezTo>
                    <a:cubicBezTo>
                      <a:pt x="1205442" y="611187"/>
                      <a:pt x="1571096" y="310356"/>
                      <a:pt x="1936750" y="95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2222724" y="3195153"/>
                <a:ext cx="1936750" cy="609606"/>
              </a:xfrm>
              <a:custGeom>
                <a:avLst/>
                <a:gdLst>
                  <a:gd name="connsiteX0" fmla="*/ 0 w 1936750"/>
                  <a:gd name="connsiteY0" fmla="*/ 0 h 609606"/>
                  <a:gd name="connsiteX1" fmla="*/ 882650 w 1936750"/>
                  <a:gd name="connsiteY1" fmla="*/ 609600 h 609606"/>
                  <a:gd name="connsiteX2" fmla="*/ 1936750 w 1936750"/>
                  <a:gd name="connsiteY2" fmla="*/ 9525 h 60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750" h="609606">
                    <a:moveTo>
                      <a:pt x="0" y="0"/>
                    </a:moveTo>
                    <a:cubicBezTo>
                      <a:pt x="279929" y="304006"/>
                      <a:pt x="559858" y="608013"/>
                      <a:pt x="882650" y="609600"/>
                    </a:cubicBezTo>
                    <a:cubicBezTo>
                      <a:pt x="1205442" y="611187"/>
                      <a:pt x="1571096" y="310356"/>
                      <a:pt x="1936750" y="95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Freeform 91"/>
            <p:cNvSpPr/>
            <p:nvPr/>
          </p:nvSpPr>
          <p:spPr>
            <a:xfrm flipV="1">
              <a:off x="7020163" y="2937779"/>
              <a:ext cx="756825" cy="245066"/>
            </a:xfrm>
            <a:custGeom>
              <a:avLst/>
              <a:gdLst>
                <a:gd name="connsiteX0" fmla="*/ 0 w 1936750"/>
                <a:gd name="connsiteY0" fmla="*/ 0 h 609606"/>
                <a:gd name="connsiteX1" fmla="*/ 882650 w 1936750"/>
                <a:gd name="connsiteY1" fmla="*/ 609600 h 609606"/>
                <a:gd name="connsiteX2" fmla="*/ 1936750 w 1936750"/>
                <a:gd name="connsiteY2" fmla="*/ 9525 h 60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750" h="609606">
                  <a:moveTo>
                    <a:pt x="0" y="0"/>
                  </a:moveTo>
                  <a:cubicBezTo>
                    <a:pt x="279929" y="304006"/>
                    <a:pt x="559858" y="608013"/>
                    <a:pt x="882650" y="609600"/>
                  </a:cubicBezTo>
                  <a:cubicBezTo>
                    <a:pt x="1205442" y="611187"/>
                    <a:pt x="1571096" y="310356"/>
                    <a:pt x="1936750" y="952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Freeform 92"/>
            <p:cNvSpPr/>
            <p:nvPr/>
          </p:nvSpPr>
          <p:spPr>
            <a:xfrm flipV="1">
              <a:off x="8489138" y="2915029"/>
              <a:ext cx="631198" cy="245066"/>
            </a:xfrm>
            <a:custGeom>
              <a:avLst/>
              <a:gdLst>
                <a:gd name="connsiteX0" fmla="*/ 0 w 1936750"/>
                <a:gd name="connsiteY0" fmla="*/ 0 h 609606"/>
                <a:gd name="connsiteX1" fmla="*/ 882650 w 1936750"/>
                <a:gd name="connsiteY1" fmla="*/ 609600 h 609606"/>
                <a:gd name="connsiteX2" fmla="*/ 1936750 w 1936750"/>
                <a:gd name="connsiteY2" fmla="*/ 9525 h 60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750" h="609606">
                  <a:moveTo>
                    <a:pt x="0" y="0"/>
                  </a:moveTo>
                  <a:cubicBezTo>
                    <a:pt x="279929" y="304006"/>
                    <a:pt x="559858" y="608013"/>
                    <a:pt x="882650" y="609600"/>
                  </a:cubicBezTo>
                  <a:cubicBezTo>
                    <a:pt x="1205442" y="611187"/>
                    <a:pt x="1571096" y="310356"/>
                    <a:pt x="1936750" y="9525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7941427" y="3272643"/>
              <a:ext cx="35132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047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Normalisation: RPKM / FPKM / TPM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980728"/>
            <a:ext cx="9803432" cy="561662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RPKM </a:t>
            </a:r>
            <a:r>
              <a:rPr lang="en-GB" sz="1400" dirty="0"/>
              <a:t>(Reads per </a:t>
            </a:r>
            <a:r>
              <a:rPr lang="en-GB" sz="1400" dirty="0" err="1"/>
              <a:t>kilobase</a:t>
            </a:r>
            <a:r>
              <a:rPr lang="en-GB" sz="1400" dirty="0"/>
              <a:t> of transcript per million reads of library)</a:t>
            </a:r>
          </a:p>
          <a:p>
            <a:pPr lvl="1"/>
            <a:r>
              <a:rPr lang="en-GB" sz="2000" dirty="0"/>
              <a:t>Corrects for total library coverage</a:t>
            </a:r>
          </a:p>
          <a:p>
            <a:pPr lvl="1"/>
            <a:r>
              <a:rPr lang="en-GB" sz="2000" dirty="0"/>
              <a:t>Corrects for gene length</a:t>
            </a:r>
          </a:p>
          <a:p>
            <a:pPr lvl="1"/>
            <a:r>
              <a:rPr lang="en-GB" sz="2000" dirty="0"/>
              <a:t>Comparable between different genes within the same dataset</a:t>
            </a:r>
          </a:p>
          <a:p>
            <a:pPr lvl="1"/>
            <a:endParaRPr lang="en-GB" sz="2000" dirty="0"/>
          </a:p>
          <a:p>
            <a:r>
              <a:rPr lang="en-GB" sz="2400" dirty="0"/>
              <a:t>FPKM </a:t>
            </a:r>
            <a:r>
              <a:rPr lang="en-GB" sz="1400" dirty="0"/>
              <a:t>(Fragments per </a:t>
            </a:r>
            <a:r>
              <a:rPr lang="en-GB" sz="1400" dirty="0" err="1"/>
              <a:t>kilobase</a:t>
            </a:r>
            <a:r>
              <a:rPr lang="en-GB" sz="1400" dirty="0"/>
              <a:t> of transcript per million fragments of library)</a:t>
            </a:r>
            <a:endParaRPr lang="en-GB" sz="2400" dirty="0"/>
          </a:p>
          <a:p>
            <a:pPr lvl="1"/>
            <a:r>
              <a:rPr lang="en-GB" sz="2000" dirty="0"/>
              <a:t>Only relevant for paired end libraries</a:t>
            </a:r>
          </a:p>
          <a:p>
            <a:pPr lvl="1"/>
            <a:r>
              <a:rPr lang="en-GB" sz="2000" dirty="0"/>
              <a:t>Pairs are not independent observation</a:t>
            </a:r>
          </a:p>
          <a:p>
            <a:pPr lvl="1"/>
            <a:r>
              <a:rPr lang="en-GB" sz="2000" dirty="0"/>
              <a:t>Effectively halves raw counts</a:t>
            </a:r>
          </a:p>
          <a:p>
            <a:pPr lvl="1"/>
            <a:endParaRPr lang="en-GB" sz="2000" dirty="0"/>
          </a:p>
          <a:p>
            <a:r>
              <a:rPr lang="en-GB" sz="2400" dirty="0"/>
              <a:t>TPM </a:t>
            </a:r>
            <a:r>
              <a:rPr lang="en-GB" sz="1400" dirty="0"/>
              <a:t>(transcripts per million)</a:t>
            </a:r>
          </a:p>
          <a:p>
            <a:pPr lvl="1"/>
            <a:r>
              <a:rPr lang="en-GB" sz="2000" dirty="0"/>
              <a:t>Normalises to transcript copies instead of reads</a:t>
            </a:r>
          </a:p>
          <a:p>
            <a:pPr lvl="1"/>
            <a:r>
              <a:rPr lang="en-GB" sz="2000" dirty="0"/>
              <a:t>Corrects for cases where the average transcript length differs between samples</a:t>
            </a:r>
          </a:p>
        </p:txBody>
      </p:sp>
    </p:spTree>
    <p:extLst>
      <p:ext uri="{BB962C8B-B14F-4D97-AF65-F5344CB8AC3E}">
        <p14:creationId xmlns:p14="http://schemas.microsoft.com/office/powerpoint/2010/main" val="2406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0F91EA-F2BF-4AE4-966F-76428D5AEFA2}"/>
              </a:ext>
            </a:extLst>
          </p:cNvPr>
          <p:cNvGrpSpPr/>
          <p:nvPr/>
        </p:nvGrpSpPr>
        <p:grpSpPr>
          <a:xfrm>
            <a:off x="6600056" y="1396087"/>
            <a:ext cx="4122066" cy="4521570"/>
            <a:chOff x="6600056" y="1396087"/>
            <a:chExt cx="4122066" cy="45215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056" y="2044159"/>
              <a:ext cx="4122066" cy="38734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93677" y="1396087"/>
              <a:ext cx="976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Log2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7026" y="1396087"/>
            <a:ext cx="4248472" cy="4521570"/>
            <a:chOff x="1919536" y="1196752"/>
            <a:chExt cx="4248472" cy="4521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536" y="1868899"/>
              <a:ext cx="4017670" cy="3849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75720" y="1196752"/>
              <a:ext cx="1212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Linear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37749" y="2827676"/>
              <a:ext cx="610167" cy="349007"/>
              <a:chOff x="3837885" y="1063769"/>
              <a:chExt cx="610167" cy="34900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837885" y="1063769"/>
                <a:ext cx="610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Eef1a1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4147520" y="1272352"/>
                <a:ext cx="129523" cy="1404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27648" y="3896763"/>
              <a:ext cx="471604" cy="349007"/>
              <a:chOff x="3837885" y="1063769"/>
              <a:chExt cx="471604" cy="34900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837885" y="1063769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/>
                  <a:t>Actb</a:t>
                </a:r>
                <a:endParaRPr lang="en-GB" sz="12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7520" y="1272352"/>
                <a:ext cx="129523" cy="1404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4112228" y="4195828"/>
              <a:ext cx="512256" cy="349007"/>
              <a:chOff x="2588228" y="3656057"/>
              <a:chExt cx="512256" cy="34900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88228" y="3728065"/>
                <a:ext cx="512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Lars2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2657815" y="3656057"/>
                <a:ext cx="104460" cy="1440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363401" y="4448145"/>
              <a:ext cx="457882" cy="349007"/>
              <a:chOff x="2588228" y="3656057"/>
              <a:chExt cx="457882" cy="34900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588228" y="3728065"/>
                <a:ext cx="4578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Eef2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2657815" y="3656057"/>
                <a:ext cx="104460" cy="1440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5649917" y="2024555"/>
              <a:ext cx="518091" cy="360040"/>
              <a:chOff x="4125917" y="1484784"/>
              <a:chExt cx="518091" cy="36004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125917" y="1567825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CD74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4353555" y="1484784"/>
                <a:ext cx="104460" cy="1440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Visualising Expression and Normalisation</a:t>
            </a:r>
          </a:p>
        </p:txBody>
      </p:sp>
    </p:spTree>
    <p:extLst>
      <p:ext uri="{BB962C8B-B14F-4D97-AF65-F5344CB8AC3E}">
        <p14:creationId xmlns:p14="http://schemas.microsoft.com/office/powerpoint/2010/main" val="23315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272514"/>
            <a:ext cx="7582604" cy="53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9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244771"/>
            <a:ext cx="7560840" cy="53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Raw Sequence Quality Control</a:t>
            </a:r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78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Size Factor 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Make an ‘average’ sample from the mean of expression for each gene across all samples</a:t>
            </a:r>
          </a:p>
          <a:p>
            <a:endParaRPr lang="en-GB" dirty="0"/>
          </a:p>
          <a:p>
            <a:r>
              <a:rPr lang="en-GB" dirty="0"/>
              <a:t>For each sample calculate the distribution of differences between the data in that sample and the equivalent in the ‘average’ sample</a:t>
            </a:r>
          </a:p>
          <a:p>
            <a:endParaRPr lang="en-GB" dirty="0"/>
          </a:p>
          <a:p>
            <a:r>
              <a:rPr lang="en-GB" dirty="0"/>
              <a:t>Use the median of the difference distribution to normalise the data</a:t>
            </a:r>
          </a:p>
        </p:txBody>
      </p:sp>
    </p:spTree>
    <p:extLst>
      <p:ext uri="{BB962C8B-B14F-4D97-AF65-F5344CB8AC3E}">
        <p14:creationId xmlns:p14="http://schemas.microsoft.com/office/powerpoint/2010/main" val="1308929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36" y="1261100"/>
            <a:ext cx="7492990" cy="526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282060"/>
            <a:ext cx="7463154" cy="524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en-US" dirty="0"/>
              <a:t>Normalisation – Coverage Outliers</a:t>
            </a:r>
          </a:p>
        </p:txBody>
      </p:sp>
    </p:spTree>
    <p:extLst>
      <p:ext uri="{BB962C8B-B14F-4D97-AF65-F5344CB8AC3E}">
        <p14:creationId xmlns:p14="http://schemas.microsoft.com/office/powerpoint/2010/main" val="26824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Normalisation – DNA Contamination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64" y="1259559"/>
            <a:ext cx="778993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2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Normalisation – DNA Contamination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130"/>
          <a:stretch/>
        </p:blipFill>
        <p:spPr>
          <a:xfrm>
            <a:off x="14899" y="1628800"/>
            <a:ext cx="12177101" cy="38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5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Normalisation – DNA Contamination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64" y="1259559"/>
            <a:ext cx="7789932" cy="547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22" y="1258642"/>
            <a:ext cx="778993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628800"/>
            <a:ext cx="5112568" cy="4525963"/>
          </a:xfrm>
        </p:spPr>
        <p:txBody>
          <a:bodyPr>
            <a:normAutofit/>
          </a:bodyPr>
          <a:lstStyle/>
          <a:p>
            <a:r>
              <a:rPr lang="en-GB" sz="2400" dirty="0"/>
              <a:t>Time to </a:t>
            </a:r>
            <a:r>
              <a:rPr lang="en-GB" sz="2400" b="1" u="sng" dirty="0"/>
              <a:t>understand</a:t>
            </a:r>
            <a:r>
              <a:rPr lang="en-GB" sz="2400" dirty="0"/>
              <a:t> your data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r>
              <a:rPr lang="en-GB" sz="2000" dirty="0"/>
              <a:t>Behaviour of raw data and annotation</a:t>
            </a:r>
          </a:p>
          <a:p>
            <a:pPr lvl="1"/>
            <a:r>
              <a:rPr lang="en-GB" sz="2000" dirty="0"/>
              <a:t>Clustering of samples (PCA / </a:t>
            </a:r>
            <a:r>
              <a:rPr lang="en-GB" sz="2000" dirty="0" err="1"/>
              <a:t>tSNE</a:t>
            </a:r>
            <a:r>
              <a:rPr lang="en-GB" sz="2000" dirty="0"/>
              <a:t> </a:t>
            </a:r>
            <a:r>
              <a:rPr lang="en-GB" sz="2000" dirty="0" err="1"/>
              <a:t>etc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Pairwise comparisons of samples and groups</a:t>
            </a:r>
          </a:p>
          <a:p>
            <a:pPr lvl="1"/>
            <a:r>
              <a:rPr lang="en-GB" sz="2000" dirty="0"/>
              <a:t>Are expected effects present (</a:t>
            </a:r>
            <a:r>
              <a:rPr lang="en-GB" sz="2000" dirty="0" err="1"/>
              <a:t>eg</a:t>
            </a:r>
            <a:r>
              <a:rPr lang="en-GB" sz="2000" dirty="0"/>
              <a:t> KO)?</a:t>
            </a:r>
          </a:p>
          <a:p>
            <a:pPr lvl="1"/>
            <a:r>
              <a:rPr lang="en-GB" sz="2000" dirty="0"/>
              <a:t>Can I validate other aspects of the samples (</a:t>
            </a:r>
            <a:r>
              <a:rPr lang="en-GB" sz="2000" dirty="0" err="1"/>
              <a:t>eg</a:t>
            </a:r>
            <a:r>
              <a:rPr lang="en-GB" sz="2000" dirty="0"/>
              <a:t> sex)</a:t>
            </a:r>
          </a:p>
          <a:p>
            <a:pPr lvl="1"/>
            <a:r>
              <a:rPr lang="en-GB" sz="2000" dirty="0"/>
              <a:t>Can I see obvious changes?</a:t>
            </a:r>
          </a:p>
          <a:p>
            <a:pPr lvl="1"/>
            <a:r>
              <a:rPr lang="en-GB" sz="2000" dirty="0"/>
              <a:t>Are the changes convincing?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20" y="1503979"/>
            <a:ext cx="2880320" cy="2798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468" y="4302851"/>
            <a:ext cx="4353297" cy="227015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596582" y="1416731"/>
            <a:ext cx="3016857" cy="2867751"/>
            <a:chOff x="5023073" y="1248538"/>
            <a:chExt cx="3305175" cy="31418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073" y="1248538"/>
              <a:ext cx="3305175" cy="17145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3073" y="2675858"/>
              <a:ext cx="3305175" cy="17145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896" y="4302851"/>
            <a:ext cx="2592288" cy="25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0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Differential Expression Statistics</a:t>
            </a:r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61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3359696" y="2420888"/>
            <a:ext cx="1224136" cy="864096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>
            <a:off x="7464152" y="2420888"/>
            <a:ext cx="1152128" cy="861406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8616280" y="4146390"/>
            <a:ext cx="0" cy="65076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3359696" y="4149080"/>
            <a:ext cx="0" cy="65076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Expression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1584" y="328498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Normalised expression </a:t>
            </a:r>
          </a:p>
          <a:p>
            <a:pPr algn="ctr"/>
            <a:r>
              <a:rPr lang="en-GB" sz="1200" dirty="0"/>
              <a:t>(+ confidence)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8168" y="328229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counts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2351584" y="4799842"/>
            <a:ext cx="2016224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Continuous stats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7608168" y="4797152"/>
            <a:ext cx="2016224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Binomial stats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4583832" y="2060848"/>
            <a:ext cx="28803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Mapped data</a:t>
            </a:r>
          </a:p>
        </p:txBody>
      </p:sp>
    </p:spTree>
    <p:extLst>
      <p:ext uri="{BB962C8B-B14F-4D97-AF65-F5344CB8AC3E}">
        <p14:creationId xmlns:p14="http://schemas.microsoft.com/office/powerpoint/2010/main" val="3201539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DE-Seq2 binomial Stats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3472" y="1484785"/>
            <a:ext cx="95770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Are the counts we see for gene X in condition 1 consistent with those for gene X in condition 2?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Size factors</a:t>
            </a:r>
          </a:p>
          <a:p>
            <a:pPr lvl="1"/>
            <a:r>
              <a:rPr lang="en-GB" dirty="0"/>
              <a:t>Estimator of library sampling depth</a:t>
            </a:r>
          </a:p>
          <a:p>
            <a:pPr lvl="1"/>
            <a:r>
              <a:rPr lang="en-GB" dirty="0"/>
              <a:t>More stable measure than total coverage</a:t>
            </a:r>
          </a:p>
          <a:p>
            <a:pPr lvl="1"/>
            <a:r>
              <a:rPr lang="en-GB" dirty="0"/>
              <a:t>Based on median ratio between conditions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Variance – required for Negative Binomial distribution</a:t>
            </a:r>
          </a:p>
          <a:p>
            <a:pPr lvl="1"/>
            <a:r>
              <a:rPr lang="en-GB" dirty="0"/>
              <a:t>Insufficient observations to allow direct measure</a:t>
            </a:r>
          </a:p>
          <a:p>
            <a:pPr lvl="1"/>
            <a:r>
              <a:rPr lang="en-GB" dirty="0"/>
              <a:t>Custom variance distribution fitted to real data</a:t>
            </a:r>
          </a:p>
          <a:p>
            <a:pPr lvl="1"/>
            <a:r>
              <a:rPr lang="en-GB" dirty="0"/>
              <a:t>Smooth distribution assumed to allow fitting</a:t>
            </a:r>
          </a:p>
        </p:txBody>
      </p:sp>
    </p:spTree>
    <p:extLst>
      <p:ext uri="{BB962C8B-B14F-4D97-AF65-F5344CB8AC3E}">
        <p14:creationId xmlns:p14="http://schemas.microsoft.com/office/powerpoint/2010/main" val="2368643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1143000"/>
          </a:xfrm>
        </p:spPr>
        <p:txBody>
          <a:bodyPr/>
          <a:lstStyle/>
          <a:p>
            <a:r>
              <a:rPr lang="en-GB" dirty="0"/>
              <a:t>Dispersion shrinkage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0" y="1340768"/>
            <a:ext cx="5688632" cy="5327612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84033" y="1474260"/>
            <a:ext cx="5616623" cy="3951288"/>
          </a:xfrm>
        </p:spPr>
        <p:txBody>
          <a:bodyPr>
            <a:noAutofit/>
          </a:bodyPr>
          <a:lstStyle/>
          <a:p>
            <a:r>
              <a:rPr lang="en-GB" dirty="0"/>
              <a:t>Plot observed per gene dispersion</a:t>
            </a:r>
          </a:p>
          <a:p>
            <a:endParaRPr lang="en-GB" dirty="0"/>
          </a:p>
          <a:p>
            <a:r>
              <a:rPr lang="en-GB" dirty="0"/>
              <a:t>Calculate average dispersion for genes with similar observation</a:t>
            </a:r>
          </a:p>
          <a:p>
            <a:endParaRPr lang="en-GB" dirty="0"/>
          </a:p>
          <a:p>
            <a:r>
              <a:rPr lang="en-GB" dirty="0"/>
              <a:t>Individual dispersions regressed towards the mean.  Weighted by</a:t>
            </a:r>
          </a:p>
          <a:p>
            <a:pPr lvl="1"/>
            <a:r>
              <a:rPr lang="en-GB" sz="1800" dirty="0"/>
              <a:t>Distance from mean</a:t>
            </a:r>
          </a:p>
          <a:p>
            <a:pPr lvl="1"/>
            <a:r>
              <a:rPr lang="en-GB" sz="1800" dirty="0"/>
              <a:t>Number of observations</a:t>
            </a:r>
          </a:p>
          <a:p>
            <a:pPr marL="457200" lvl="1" indent="0">
              <a:buNone/>
            </a:pPr>
            <a:endParaRPr lang="en-GB" sz="1800" dirty="0"/>
          </a:p>
          <a:p>
            <a:r>
              <a:rPr lang="en-GB" dirty="0"/>
              <a:t>Points more than 2SD above the mean are not regressed</a:t>
            </a:r>
          </a:p>
        </p:txBody>
      </p:sp>
    </p:spTree>
    <p:extLst>
      <p:ext uri="{BB962C8B-B14F-4D97-AF65-F5344CB8AC3E}">
        <p14:creationId xmlns:p14="http://schemas.microsoft.com/office/powerpoint/2010/main" val="929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330" y="1556792"/>
            <a:ext cx="1028037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@HWUSI-EAS611:34:6669YAAXX:1:1:5069:1159 1:N:0: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TCGATAATACCGTTTTTTTCCGTTTGATGTTGATACCATT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IIHIIHIIIIIIIIIIIIIIIIIIIIIIIHIIIIHIIIII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@HWUSI-EAS611:34:6669YAAXX:1:1:5243:1158 1:N:0: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TATCTGTAGATTTCACAGACTCAAATGTAAATATGCAGAG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DF=DBD&lt;BBFGGGGGGGBD@GGGD4@CA3CGG&gt;DDD:D,B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@HWUSI-EAS611:34:6669YAAXX:1:1:5266:1162 1:N:0: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GGAGGAAGTATCACTTCCTTGCCTGCCTCCTCTGGGGCCT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:GBGGGGGGGGGDGGDEDGGDGGGGDHHDHGHHGBGG:GG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981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/>
              <a:t>FastQ</a:t>
            </a:r>
            <a:r>
              <a:rPr lang="en-GB" dirty="0"/>
              <a:t> Format Data</a:t>
            </a:r>
          </a:p>
        </p:txBody>
      </p:sp>
    </p:spTree>
    <p:extLst>
      <p:ext uri="{BB962C8B-B14F-4D97-AF65-F5344CB8AC3E}">
        <p14:creationId xmlns:p14="http://schemas.microsoft.com/office/powerpoint/2010/main" val="539899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17638"/>
            <a:ext cx="4749402" cy="4588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990" y="1819015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5x5 Replicates</a:t>
            </a:r>
          </a:p>
          <a:p>
            <a:endParaRPr lang="en-GB" sz="2400" dirty="0"/>
          </a:p>
          <a:p>
            <a:r>
              <a:rPr lang="en-GB" sz="2400" dirty="0"/>
              <a:t>8,022 out of 18,570 genes (43%) identified as DE using </a:t>
            </a:r>
            <a:r>
              <a:rPr lang="en-GB" sz="2400" dirty="0" err="1"/>
              <a:t>DESeq</a:t>
            </a:r>
            <a:r>
              <a:rPr lang="en-GB" sz="2400" dirty="0"/>
              <a:t> (p&lt;0.05)</a:t>
            </a:r>
          </a:p>
          <a:p>
            <a:endParaRPr lang="en-GB" sz="2400" dirty="0"/>
          </a:p>
          <a:p>
            <a:r>
              <a:rPr lang="en-GB" sz="2400" dirty="0"/>
              <a:t>Needs further filtering</a:t>
            </a:r>
          </a:p>
          <a:p>
            <a:endParaRPr lang="en-GB" sz="2400" dirty="0"/>
          </a:p>
          <a:p>
            <a:r>
              <a:rPr lang="en-GB" sz="2400" dirty="0"/>
              <a:t>Two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Decrease the p-value </a:t>
            </a:r>
            <a:r>
              <a:rPr lang="en-GB" sz="2400" dirty="0" err="1"/>
              <a:t>cutoff</a:t>
            </a:r>
            <a:endParaRPr lang="en-GB" sz="2400" dirty="0"/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Filter on magnitude of change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(both are a bit rubbish)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Visualising Differential Expression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2736623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/>
              <a:t>Visualising Differential Expression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9" y="1417638"/>
            <a:ext cx="4667850" cy="453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417638"/>
            <a:ext cx="4617332" cy="4536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520" y="6165304"/>
            <a:ext cx="281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 by p-value (</a:t>
            </a:r>
            <a:r>
              <a:rPr lang="en-GB" dirty="0" err="1"/>
              <a:t>fdr</a:t>
            </a:r>
            <a:r>
              <a:rPr lang="en-GB" dirty="0"/>
              <a:t> &lt; 10</a:t>
            </a:r>
            <a:r>
              <a:rPr lang="en-GB" baseline="30000" dirty="0"/>
              <a:t>-20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2024" y="616530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 by fold change (abs log2 change &gt; 1.5)</a:t>
            </a:r>
          </a:p>
        </p:txBody>
      </p:sp>
    </p:spTree>
    <p:extLst>
      <p:ext uri="{BB962C8B-B14F-4D97-AF65-F5344CB8AC3E}">
        <p14:creationId xmlns:p14="http://schemas.microsoft.com/office/powerpoint/2010/main" val="1535828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 Change Shrinkage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Aims to make the log2 Fold change a more useful value</a:t>
            </a:r>
          </a:p>
          <a:p>
            <a:r>
              <a:rPr lang="en-GB" dirty="0"/>
              <a:t>Tries to remove systematic biases</a:t>
            </a:r>
          </a:p>
          <a:p>
            <a:r>
              <a:rPr lang="en-GB" dirty="0"/>
              <a:t>Two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Fold Change Shrinkage – removes bias from both expression level and variance, produces a modified fold change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Intensity difference – removes bias from just expression level, produces a p-value</a:t>
            </a:r>
          </a:p>
        </p:txBody>
      </p:sp>
    </p:spTree>
    <p:extLst>
      <p:ext uri="{BB962C8B-B14F-4D97-AF65-F5344CB8AC3E}">
        <p14:creationId xmlns:p14="http://schemas.microsoft.com/office/powerpoint/2010/main" val="38030498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135484"/>
            <a:ext cx="6912768" cy="1421308"/>
          </a:xfrm>
        </p:spPr>
        <p:txBody>
          <a:bodyPr>
            <a:normAutofit/>
          </a:bodyPr>
          <a:lstStyle/>
          <a:p>
            <a:r>
              <a:rPr lang="en-GB" dirty="0"/>
              <a:t>Fold Change Shrinkage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41968"/>
            <a:ext cx="6624736" cy="56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88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59810"/>
            <a:ext cx="4091978" cy="346892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94A7B6F-0A89-402B-B438-A129217881AD}"/>
              </a:ext>
            </a:extLst>
          </p:cNvPr>
          <p:cNvGrpSpPr/>
          <p:nvPr/>
        </p:nvGrpSpPr>
        <p:grpSpPr>
          <a:xfrm>
            <a:off x="1199456" y="3401635"/>
            <a:ext cx="9793090" cy="3496285"/>
            <a:chOff x="1199456" y="3401635"/>
            <a:chExt cx="9793090" cy="3496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456" y="3401635"/>
              <a:ext cx="4091978" cy="34689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0568" y="3429000"/>
              <a:ext cx="4091978" cy="346892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59810"/>
            <a:ext cx="4091978" cy="34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 Validation</a:t>
            </a:r>
            <a:br>
              <a:rPr lang="en-GB" dirty="0"/>
            </a:br>
            <a:r>
              <a:rPr lang="en-GB" dirty="0"/>
              <a:t>(Can I believe the hits?)</a:t>
            </a:r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440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68" y="188640"/>
            <a:ext cx="3672408" cy="3535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677" y="1529333"/>
            <a:ext cx="4386945" cy="300724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39416" y="3861048"/>
            <a:ext cx="4373458" cy="2667904"/>
            <a:chOff x="107503" y="3501008"/>
            <a:chExt cx="4013418" cy="24482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13594" r="14969"/>
            <a:stretch/>
          </p:blipFill>
          <p:spPr>
            <a:xfrm>
              <a:off x="131869" y="3501008"/>
              <a:ext cx="3989052" cy="244827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07503" y="3645024"/>
              <a:ext cx="4013418" cy="11521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672064" y="4869160"/>
            <a:ext cx="4860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2900097C17Rik  RIKEN cDNA 2900097C17 gene</a:t>
            </a:r>
          </a:p>
          <a:p>
            <a:r>
              <a:rPr lang="en-GB" sz="1400" dirty="0"/>
              <a:t>Hbb-b1	        </a:t>
            </a:r>
            <a:r>
              <a:rPr lang="en-GB" sz="1400" dirty="0" err="1"/>
              <a:t>hemoglobin</a:t>
            </a:r>
            <a:r>
              <a:rPr lang="en-GB" sz="1400" dirty="0"/>
              <a:t>, beta adult major chain</a:t>
            </a:r>
          </a:p>
          <a:p>
            <a:r>
              <a:rPr lang="en-GB" sz="1400" dirty="0"/>
              <a:t>Rps27a-ps2	        ribosomal protein S27A, pseudogene 2</a:t>
            </a:r>
          </a:p>
          <a:p>
            <a:r>
              <a:rPr lang="en-GB" sz="1400" dirty="0"/>
              <a:t>C230073G13Rik  RIKEN cDNA C230073G13 gene</a:t>
            </a:r>
          </a:p>
          <a:p>
            <a:r>
              <a:rPr lang="en-GB" sz="1400" dirty="0"/>
              <a:t>mt-Atp8	        </a:t>
            </a:r>
            <a:r>
              <a:rPr lang="en-GB" sz="1400" dirty="0" err="1"/>
              <a:t>mitochondrially</a:t>
            </a:r>
            <a:r>
              <a:rPr lang="en-GB" sz="1400" dirty="0"/>
              <a:t> encoded ATP synthase 8</a:t>
            </a:r>
          </a:p>
          <a:p>
            <a:r>
              <a:rPr lang="en-GB" sz="1400" dirty="0"/>
              <a:t>mt-Nd4l	        </a:t>
            </a:r>
            <a:r>
              <a:rPr lang="en-GB" sz="1400" dirty="0" err="1"/>
              <a:t>mitochondrially</a:t>
            </a:r>
            <a:r>
              <a:rPr lang="en-GB" sz="1400" dirty="0"/>
              <a:t> encoded NADH dehydrogenase</a:t>
            </a:r>
          </a:p>
          <a:p>
            <a:r>
              <a:rPr lang="en-GB" sz="1400" dirty="0"/>
              <a:t>AC151712.4	        erythroid differentiation regulator 1</a:t>
            </a:r>
          </a:p>
          <a:p>
            <a:r>
              <a:rPr lang="en-GB" sz="1400" dirty="0"/>
              <a:t>Gm5641	        predicted gene 5641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44921" y="274638"/>
            <a:ext cx="4565879" cy="1143000"/>
          </a:xfrm>
        </p:spPr>
        <p:txBody>
          <a:bodyPr/>
          <a:lstStyle/>
          <a:p>
            <a:r>
              <a:rPr lang="en-GB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273183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Exploration and Analysis Practical</a:t>
            </a:r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51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Experimental Design</a:t>
            </a:r>
            <a:br>
              <a:rPr lang="en-GB" dirty="0"/>
            </a:br>
            <a:r>
              <a:rPr lang="en-GB" dirty="0"/>
              <a:t>for RNA-</a:t>
            </a:r>
            <a:r>
              <a:rPr lang="en-GB" dirty="0" err="1"/>
              <a:t>Seq</a:t>
            </a:r>
            <a:endParaRPr lang="en-GB" dirty="0"/>
          </a:p>
        </p:txBody>
      </p:sp>
      <p:pic>
        <p:nvPicPr>
          <p:cNvPr id="3" name="Picture 2" descr="C:\Users\andrewss\Desktop\bioinformatics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336" y="5703390"/>
            <a:ext cx="2968962" cy="1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61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Experiment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712" y="1600201"/>
            <a:ext cx="6707088" cy="4525963"/>
          </a:xfrm>
        </p:spPr>
        <p:txBody>
          <a:bodyPr/>
          <a:lstStyle/>
          <a:p>
            <a:r>
              <a:rPr lang="en-GB" dirty="0"/>
              <a:t>What type of library?</a:t>
            </a:r>
          </a:p>
          <a:p>
            <a:r>
              <a:rPr lang="en-GB" dirty="0"/>
              <a:t>What type of sequencing?</a:t>
            </a:r>
          </a:p>
          <a:p>
            <a:r>
              <a:rPr lang="en-GB" dirty="0"/>
              <a:t>How many reads?</a:t>
            </a:r>
          </a:p>
          <a:p>
            <a:r>
              <a:rPr lang="en-GB" dirty="0"/>
              <a:t>How many replicates?</a:t>
            </a:r>
          </a:p>
        </p:txBody>
      </p:sp>
    </p:spTree>
    <p:extLst>
      <p:ext uri="{BB962C8B-B14F-4D97-AF65-F5344CB8AC3E}">
        <p14:creationId xmlns:p14="http://schemas.microsoft.com/office/powerpoint/2010/main" val="8902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FastQC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3758208" cy="4525963"/>
          </a:xfrm>
        </p:spPr>
        <p:txBody>
          <a:bodyPr/>
          <a:lstStyle/>
          <a:p>
            <a:r>
              <a:rPr lang="en-GB" dirty="0"/>
              <a:t>Base call quality</a:t>
            </a:r>
          </a:p>
          <a:p>
            <a:r>
              <a:rPr lang="en-GB" dirty="0"/>
              <a:t>Composition</a:t>
            </a:r>
          </a:p>
          <a:p>
            <a:r>
              <a:rPr lang="en-GB" dirty="0"/>
              <a:t>Duplication</a:t>
            </a:r>
          </a:p>
          <a:p>
            <a:r>
              <a:rPr lang="en-GB" dirty="0"/>
              <a:t>Contamination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1556792"/>
            <a:ext cx="744705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42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 of library?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Directional libraries if possible</a:t>
            </a:r>
          </a:p>
          <a:p>
            <a:pPr lvl="1"/>
            <a:r>
              <a:rPr lang="en-GB" dirty="0"/>
              <a:t>Easier to spot contamination</a:t>
            </a:r>
          </a:p>
          <a:p>
            <a:pPr lvl="1"/>
            <a:r>
              <a:rPr lang="en-GB" dirty="0"/>
              <a:t>No mixed signals from antisense transcription</a:t>
            </a:r>
          </a:p>
          <a:p>
            <a:pPr lvl="1"/>
            <a:r>
              <a:rPr lang="en-GB" dirty="0"/>
              <a:t>May be difficult for low input samples</a:t>
            </a:r>
          </a:p>
          <a:p>
            <a:pPr lvl="1"/>
            <a:endParaRPr lang="en-GB" dirty="0"/>
          </a:p>
          <a:p>
            <a:r>
              <a:rPr lang="en-GB" dirty="0"/>
              <a:t>mRNA vs total vs depletion etc.</a:t>
            </a:r>
          </a:p>
          <a:p>
            <a:pPr lvl="1"/>
            <a:r>
              <a:rPr lang="en-GB" dirty="0"/>
              <a:t>Down to experimental questions</a:t>
            </a:r>
          </a:p>
          <a:p>
            <a:pPr lvl="1"/>
            <a:r>
              <a:rPr lang="en-GB" dirty="0"/>
              <a:t>Remember LINC RNA may not have </a:t>
            </a:r>
            <a:r>
              <a:rPr lang="en-GB" dirty="0" err="1"/>
              <a:t>polyA</a:t>
            </a:r>
            <a:r>
              <a:rPr lang="en-GB" dirty="0"/>
              <a:t> tail</a:t>
            </a:r>
          </a:p>
          <a:p>
            <a:pPr lvl="1"/>
            <a:r>
              <a:rPr lang="en-GB" dirty="0"/>
              <a:t>Active transcription vs standing mRNA pool</a:t>
            </a:r>
          </a:p>
        </p:txBody>
      </p:sp>
    </p:spTree>
    <p:extLst>
      <p:ext uri="{BB962C8B-B14F-4D97-AF65-F5344CB8AC3E}">
        <p14:creationId xmlns:p14="http://schemas.microsoft.com/office/powerpoint/2010/main" val="3088467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 of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Depends on your interest</a:t>
            </a:r>
          </a:p>
          <a:p>
            <a:pPr lvl="1"/>
            <a:r>
              <a:rPr lang="en-GB" dirty="0"/>
              <a:t>Expression quantitation of known genes</a:t>
            </a:r>
          </a:p>
          <a:p>
            <a:pPr lvl="2"/>
            <a:r>
              <a:rPr lang="en-GB" dirty="0"/>
              <a:t>50bp single end is fine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Expression plus splice junction usage</a:t>
            </a:r>
          </a:p>
          <a:p>
            <a:pPr lvl="2"/>
            <a:r>
              <a:rPr lang="en-GB" dirty="0"/>
              <a:t>100bp (or longer if possible) single end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Novel transcript discovery or per transcript expression</a:t>
            </a:r>
          </a:p>
          <a:p>
            <a:pPr lvl="2"/>
            <a:r>
              <a:rPr lang="en-GB" dirty="0"/>
              <a:t>100bp paired end </a:t>
            </a:r>
          </a:p>
        </p:txBody>
      </p:sp>
    </p:spTree>
    <p:extLst>
      <p:ext uri="{BB962C8B-B14F-4D97-AF65-F5344CB8AC3E}">
        <p14:creationId xmlns:p14="http://schemas.microsoft.com/office/powerpoint/2010/main" val="40122754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Typically aim for 20 million reads for human / mouse sized genome</a:t>
            </a:r>
          </a:p>
          <a:p>
            <a:endParaRPr lang="en-GB" dirty="0"/>
          </a:p>
          <a:p>
            <a:r>
              <a:rPr lang="en-GB" dirty="0"/>
              <a:t>More reads:</a:t>
            </a:r>
          </a:p>
          <a:p>
            <a:pPr lvl="1"/>
            <a:r>
              <a:rPr lang="en-GB" dirty="0"/>
              <a:t>De-novo discovery</a:t>
            </a:r>
          </a:p>
          <a:p>
            <a:pPr lvl="1"/>
            <a:r>
              <a:rPr lang="en-GB" dirty="0"/>
              <a:t>Low expressed transcripts</a:t>
            </a:r>
          </a:p>
          <a:p>
            <a:endParaRPr lang="en-GB" dirty="0"/>
          </a:p>
          <a:p>
            <a:r>
              <a:rPr lang="en-GB" dirty="0"/>
              <a:t>More replicates more useful than more reads</a:t>
            </a:r>
          </a:p>
        </p:txBody>
      </p:sp>
    </p:spTree>
    <p:extLst>
      <p:ext uri="{BB962C8B-B14F-4D97-AF65-F5344CB8AC3E}">
        <p14:creationId xmlns:p14="http://schemas.microsoft.com/office/powerpoint/2010/main" val="298338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Compared to arrays, RNA-</a:t>
            </a:r>
            <a:r>
              <a:rPr lang="en-GB" dirty="0" err="1"/>
              <a:t>Seq</a:t>
            </a:r>
            <a:r>
              <a:rPr lang="en-GB" dirty="0"/>
              <a:t> is a very clean technical measure of expression</a:t>
            </a:r>
          </a:p>
          <a:p>
            <a:pPr lvl="1"/>
            <a:r>
              <a:rPr lang="en-GB" dirty="0"/>
              <a:t>Generally don’t run </a:t>
            </a:r>
            <a:r>
              <a:rPr lang="en-GB" b="1" dirty="0"/>
              <a:t>technical</a:t>
            </a:r>
            <a:r>
              <a:rPr lang="en-GB" dirty="0"/>
              <a:t> replicates</a:t>
            </a:r>
          </a:p>
          <a:p>
            <a:pPr lvl="1"/>
            <a:r>
              <a:rPr lang="en-GB" dirty="0"/>
              <a:t>Must run </a:t>
            </a:r>
            <a:r>
              <a:rPr lang="en-GB" b="1" dirty="0"/>
              <a:t>biological</a:t>
            </a:r>
            <a:r>
              <a:rPr lang="en-GB" dirty="0"/>
              <a:t> replicates</a:t>
            </a:r>
          </a:p>
          <a:p>
            <a:pPr lvl="1"/>
            <a:endParaRPr lang="en-GB" dirty="0"/>
          </a:p>
          <a:p>
            <a:r>
              <a:rPr lang="en-GB" dirty="0"/>
              <a:t>For clean systems (</a:t>
            </a:r>
            <a:r>
              <a:rPr lang="en-GB" dirty="0" err="1"/>
              <a:t>eg</a:t>
            </a:r>
            <a:r>
              <a:rPr lang="en-GB" dirty="0"/>
              <a:t> cell lines) 3x3 or 4x4 is common</a:t>
            </a:r>
          </a:p>
          <a:p>
            <a:endParaRPr lang="en-GB" dirty="0"/>
          </a:p>
          <a:p>
            <a:r>
              <a:rPr lang="en-GB" dirty="0"/>
              <a:t>Higher numbers required as the system gets more variable</a:t>
            </a:r>
          </a:p>
          <a:p>
            <a:endParaRPr lang="en-GB" dirty="0"/>
          </a:p>
          <a:p>
            <a:r>
              <a:rPr lang="en-GB" dirty="0"/>
              <a:t>Always plan for at least one sample to fail</a:t>
            </a:r>
          </a:p>
          <a:p>
            <a:endParaRPr lang="en-GB" dirty="0"/>
          </a:p>
          <a:p>
            <a:r>
              <a:rPr lang="en-GB" dirty="0"/>
              <a:t>Randomise across sample groups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94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43356"/>
            <a:ext cx="10729192" cy="47085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Power Analysis is not simple for RNA-</a:t>
            </a:r>
            <a:r>
              <a:rPr lang="en-GB" dirty="0" err="1"/>
              <a:t>Seq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Not a single test – one test per gene</a:t>
            </a:r>
          </a:p>
          <a:p>
            <a:pPr lvl="1"/>
            <a:r>
              <a:rPr lang="en-GB" dirty="0"/>
              <a:t>Need to apply multiple testing correction</a:t>
            </a:r>
          </a:p>
          <a:p>
            <a:pPr lvl="1"/>
            <a:r>
              <a:rPr lang="en-GB" dirty="0"/>
              <a:t>Each gene will have different power</a:t>
            </a:r>
          </a:p>
          <a:p>
            <a:pPr lvl="2"/>
            <a:r>
              <a:rPr lang="en-GB" dirty="0"/>
              <a:t>Power correlates with observation level</a:t>
            </a:r>
          </a:p>
          <a:p>
            <a:pPr lvl="2"/>
            <a:r>
              <a:rPr lang="en-GB" dirty="0"/>
              <a:t>Variations in variance per gene</a:t>
            </a:r>
          </a:p>
          <a:p>
            <a:pPr lvl="2"/>
            <a:endParaRPr lang="en-GB" dirty="0"/>
          </a:p>
          <a:p>
            <a:r>
              <a:rPr lang="en-GB" dirty="0"/>
              <a:t>Several tools exist to automate power analysis</a:t>
            </a:r>
          </a:p>
          <a:p>
            <a:pPr lvl="1"/>
            <a:r>
              <a:rPr lang="en-GB" dirty="0"/>
              <a:t>All require parameters which are difficult to estimate, and have dramatic effects on the outcome</a:t>
            </a:r>
          </a:p>
        </p:txBody>
      </p:sp>
    </p:spTree>
    <p:extLst>
      <p:ext uri="{BB962C8B-B14F-4D97-AF65-F5344CB8AC3E}">
        <p14:creationId xmlns:p14="http://schemas.microsoft.com/office/powerpoint/2010/main" val="33734106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7" y="1988840"/>
            <a:ext cx="10809926" cy="38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60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GB" dirty="0" err="1"/>
              <a:t>RnaSeqSampleSize</a:t>
            </a:r>
            <a:r>
              <a:rPr lang="en-GB" dirty="0"/>
              <a:t>	</a:t>
            </a:r>
            <a:r>
              <a:rPr lang="en-GB" sz="2400" dirty="0">
                <a:hlinkClick r:id="rId2"/>
              </a:rPr>
              <a:t>https://cqs-vumc.shinyapps.io/rnaseqsamplesizeweb/</a:t>
            </a:r>
            <a:r>
              <a:rPr lang="en-GB" sz="2400" dirty="0"/>
              <a:t> </a:t>
            </a:r>
            <a:endParaRPr lang="en-GB" dirty="0"/>
          </a:p>
          <a:p>
            <a:r>
              <a:rPr lang="en-GB" dirty="0"/>
              <a:t>Scotty  			</a:t>
            </a:r>
            <a:r>
              <a:rPr lang="en-GB" sz="2400" dirty="0">
                <a:hlinkClick r:id="rId3"/>
              </a:rPr>
              <a:t>http://scotty.genetics.utah.edu/</a:t>
            </a:r>
            <a:endParaRPr lang="en-GB" sz="2400" dirty="0"/>
          </a:p>
          <a:p>
            <a:pPr lvl="1"/>
            <a:endParaRPr lang="en-GB" dirty="0"/>
          </a:p>
          <a:p>
            <a:r>
              <a:rPr lang="en-GB" dirty="0"/>
              <a:t>All require an estimate of count vs variance</a:t>
            </a:r>
          </a:p>
          <a:p>
            <a:pPr lvl="1"/>
            <a:r>
              <a:rPr lang="en-GB" dirty="0"/>
              <a:t>Pilot data (if only!)</a:t>
            </a:r>
          </a:p>
          <a:p>
            <a:pPr lvl="1"/>
            <a:r>
              <a:rPr lang="en-GB" dirty="0"/>
              <a:t>“Similar” studies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D0572-8838-4FEA-A74B-3031FD998664}"/>
              </a:ext>
            </a:extLst>
          </p:cNvPr>
          <p:cNvSpPr/>
          <p:nvPr/>
        </p:nvSpPr>
        <p:spPr>
          <a:xfrm>
            <a:off x="227348" y="5066438"/>
            <a:ext cx="11737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a RNA sequencing experiment to identify differential gene expression between two groups. Prior data indicates that the minimum average read counts among the prognostic genes in the control group is </a:t>
            </a:r>
            <a:r>
              <a:rPr lang="en-GB" b="1" dirty="0">
                <a:cs typeface="Times New Roman" panose="02020603050405020304" pitchFamily="18" charset="0"/>
              </a:rPr>
              <a:t>500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maximum dispersion is </a:t>
            </a:r>
            <a:r>
              <a:rPr lang="en-GB" b="1" dirty="0">
                <a:latin typeface="+mj-lt"/>
                <a:cs typeface="Times New Roman" panose="02020603050405020304" pitchFamily="18" charset="0"/>
              </a:rPr>
              <a:t>0.1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ratio of the geometric mean of normalization factors is </a:t>
            </a:r>
            <a:r>
              <a:rPr lang="en-GB" b="1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Suppose that the total number of genes for testing is </a:t>
            </a:r>
            <a:r>
              <a:rPr lang="en-GB" b="1" dirty="0">
                <a:latin typeface="+mj-lt"/>
                <a:cs typeface="Times New Roman" panose="02020603050405020304" pitchFamily="18" charset="0"/>
              </a:rPr>
              <a:t>10000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top </a:t>
            </a:r>
            <a:r>
              <a:rPr lang="en-GB" b="1" dirty="0">
                <a:latin typeface="+mj-lt"/>
                <a:cs typeface="Times New Roman" panose="02020603050405020304" pitchFamily="18" charset="0"/>
              </a:rPr>
              <a:t>100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genes are prognostic. If the desired minimum fold change is </a:t>
            </a:r>
            <a:r>
              <a:rPr lang="en-GB" b="1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will need to study </a:t>
            </a:r>
            <a:r>
              <a:rPr lang="en-GB" b="1" dirty="0">
                <a:latin typeface="+mj-lt"/>
                <a:cs typeface="Times New Roman" panose="02020603050405020304" pitchFamily="18" charset="0"/>
              </a:rPr>
              <a:t>4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subjects in each group to be able to reject the null hypothesis that the population means of the two groups are equal with probability (power) </a:t>
            </a:r>
            <a:r>
              <a:rPr lang="en-GB" b="1" dirty="0">
                <a:latin typeface="+mj-lt"/>
                <a:cs typeface="Times New Roman" panose="02020603050405020304" pitchFamily="18" charset="0"/>
              </a:rPr>
              <a:t>0.8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exact test. The FDR associated with this test of this null hypothesis is </a:t>
            </a:r>
            <a:r>
              <a:rPr lang="en-GB" b="1" dirty="0">
                <a:latin typeface="+mj-lt"/>
                <a:cs typeface="Times New Roman" panose="02020603050405020304" pitchFamily="18" charset="0"/>
              </a:rPr>
              <a:t>0.05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9264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0B72-8074-482D-A101-84B15C44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732"/>
            <a:ext cx="10972800" cy="1143000"/>
          </a:xfrm>
        </p:spPr>
        <p:txBody>
          <a:bodyPr/>
          <a:lstStyle/>
          <a:p>
            <a:r>
              <a:rPr lang="en-GB" dirty="0"/>
              <a:t>Power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8CB0E-DA6A-473D-BC3F-F1BEB9C59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1167472"/>
            <a:ext cx="9001000" cy="55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600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dirty="0"/>
              <a:t>Useful links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</a:t>
            </a:r>
            <a:r>
              <a:rPr lang="en-GB" sz="2000" dirty="0">
                <a:hlinkClick r:id="rId3"/>
              </a:rPr>
              <a:t>http://www.bioinformatics.babraham.ac.uk/projects/fastqc/</a:t>
            </a:r>
            <a:endParaRPr lang="en-GB" dirty="0"/>
          </a:p>
          <a:p>
            <a:r>
              <a:rPr lang="en-GB" dirty="0"/>
              <a:t>HiSat2 </a:t>
            </a:r>
            <a:r>
              <a:rPr lang="en-GB" dirty="0">
                <a:hlinkClick r:id="rId4"/>
              </a:rPr>
              <a:t>https://ccb.jhu.edu/software/hisat2/</a:t>
            </a:r>
            <a:endParaRPr lang="en-GB" dirty="0"/>
          </a:p>
          <a:p>
            <a:r>
              <a:rPr lang="en-GB" dirty="0" err="1"/>
              <a:t>SeqMonk</a:t>
            </a:r>
            <a:r>
              <a:rPr lang="en-GB" dirty="0"/>
              <a:t> </a:t>
            </a:r>
            <a:r>
              <a:rPr lang="en-GB" sz="1800" dirty="0">
                <a:hlinkClick r:id="rId5"/>
              </a:rPr>
              <a:t>http://www.bioinformatics.babraham.ac.uk/projects/seqmonk/</a:t>
            </a:r>
            <a:endParaRPr lang="en-GB" dirty="0"/>
          </a:p>
          <a:p>
            <a:r>
              <a:rPr lang="en-GB" dirty="0"/>
              <a:t>Cufflinks </a:t>
            </a:r>
            <a:r>
              <a:rPr lang="en-GB" dirty="0">
                <a:hlinkClick r:id="rId6"/>
              </a:rPr>
              <a:t>http://cufflinks.cbcb.umd.edu/</a:t>
            </a:r>
            <a:endParaRPr lang="en-GB" dirty="0"/>
          </a:p>
          <a:p>
            <a:r>
              <a:rPr lang="en-GB" dirty="0"/>
              <a:t>DESeq2 </a:t>
            </a:r>
            <a:r>
              <a:rPr lang="en-GB" sz="1800" dirty="0">
                <a:hlinkClick r:id="rId7"/>
              </a:rPr>
              <a:t>https://bioconductor.org/packages/release/bioc/html/</a:t>
            </a:r>
            <a:r>
              <a:rPr lang="en-GB" sz="1800" b="1" dirty="0">
                <a:hlinkClick r:id="rId7"/>
              </a:rPr>
              <a:t>DESeq2</a:t>
            </a:r>
            <a:r>
              <a:rPr lang="en-GB" sz="1800" dirty="0">
                <a:hlinkClick r:id="rId7"/>
              </a:rPr>
              <a:t>.html</a:t>
            </a:r>
            <a:endParaRPr lang="en-GB" sz="1800" dirty="0"/>
          </a:p>
          <a:p>
            <a:r>
              <a:rPr lang="en-GB" dirty="0" err="1"/>
              <a:t>Bioconductor</a:t>
            </a:r>
            <a:r>
              <a:rPr lang="en-GB" dirty="0"/>
              <a:t> </a:t>
            </a:r>
            <a:r>
              <a:rPr lang="en-GB" dirty="0">
                <a:hlinkClick r:id="rId8"/>
              </a:rPr>
              <a:t>http://www.bioconductor.org/</a:t>
            </a:r>
            <a:endParaRPr lang="en-GB" dirty="0"/>
          </a:p>
          <a:p>
            <a:r>
              <a:rPr lang="en-GB" dirty="0" err="1"/>
              <a:t>DupRadar</a:t>
            </a:r>
            <a:r>
              <a:rPr lang="en-GB" dirty="0"/>
              <a:t> </a:t>
            </a:r>
            <a:r>
              <a:rPr lang="en-GB" sz="2600" dirty="0">
                <a:hlinkClick r:id="rId9"/>
              </a:rPr>
              <a:t>http://sourceforge.net/projects/dupradar/</a:t>
            </a:r>
            <a:endParaRPr lang="en-GB" sz="26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1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ndrewss\Desktop\sier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268760"/>
            <a:ext cx="63367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QC: Base Call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0857" y="6021288"/>
            <a:ext cx="2450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Read 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362" y="2842300"/>
            <a:ext cx="2400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/>
              <a:t>Call Quality</a:t>
            </a:r>
          </a:p>
          <a:p>
            <a:pPr algn="r"/>
            <a:r>
              <a:rPr lang="en-GB" sz="3200" dirty="0"/>
              <a:t>(</a:t>
            </a:r>
            <a:r>
              <a:rPr lang="en-GB" sz="3200" dirty="0" err="1"/>
              <a:t>Phred</a:t>
            </a:r>
            <a:r>
              <a:rPr lang="en-GB" sz="3200" dirty="0"/>
              <a:t> score)</a:t>
            </a:r>
          </a:p>
        </p:txBody>
      </p:sp>
    </p:spTree>
    <p:extLst>
      <p:ext uri="{BB962C8B-B14F-4D97-AF65-F5344CB8AC3E}">
        <p14:creationId xmlns:p14="http://schemas.microsoft.com/office/powerpoint/2010/main" val="191419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QC: Composition</a:t>
            </a:r>
          </a:p>
        </p:txBody>
      </p:sp>
      <p:pic>
        <p:nvPicPr>
          <p:cNvPr id="2050" name="Picture 2" descr="C:\Users\andrewss\Desktop\sier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76" y="1268760"/>
            <a:ext cx="6357392" cy="47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rewss\Desktop\hexa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78" y="1866256"/>
            <a:ext cx="7066870" cy="24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0229" y="6193034"/>
            <a:ext cx="2450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Read Position</a:t>
            </a:r>
          </a:p>
        </p:txBody>
      </p:sp>
    </p:spTree>
    <p:extLst>
      <p:ext uri="{BB962C8B-B14F-4D97-AF65-F5344CB8AC3E}">
        <p14:creationId xmlns:p14="http://schemas.microsoft.com/office/powerpoint/2010/main" val="29949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3590</Words>
  <Application>Microsoft Macintosh PowerPoint</Application>
  <PresentationFormat>Widescreen</PresentationFormat>
  <Paragraphs>696</Paragraphs>
  <Slides>78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Times New Roman</vt:lpstr>
      <vt:lpstr>Office Theme</vt:lpstr>
      <vt:lpstr>RNA-Seq Analysis</vt:lpstr>
      <vt:lpstr>RNA-Seq Libraries</vt:lpstr>
      <vt:lpstr>Reference based RNA-Seq Analysis</vt:lpstr>
      <vt:lpstr>Sequence Data Processing</vt:lpstr>
      <vt:lpstr>Raw Sequence Quality Control</vt:lpstr>
      <vt:lpstr>FastQ Format Data</vt:lpstr>
      <vt:lpstr>FastQC</vt:lpstr>
      <vt:lpstr>QC: Base Call Quality</vt:lpstr>
      <vt:lpstr>QC: Composition</vt:lpstr>
      <vt:lpstr>QC: Duplication (blue trace)</vt:lpstr>
      <vt:lpstr>Adapters and Trimming</vt:lpstr>
      <vt:lpstr>Library Structure</vt:lpstr>
      <vt:lpstr>Trimming Adapters</vt:lpstr>
      <vt:lpstr>Trimming Quality</vt:lpstr>
      <vt:lpstr>Mapping to a reference</vt:lpstr>
      <vt:lpstr>Mapping</vt:lpstr>
      <vt:lpstr>RNA-Seq Mapping Software</vt:lpstr>
      <vt:lpstr>HiSat2 pipeline</vt:lpstr>
      <vt:lpstr>Mapped Data QC </vt:lpstr>
      <vt:lpstr>Mapping Statistics</vt:lpstr>
      <vt:lpstr>Mapping Statistics</vt:lpstr>
      <vt:lpstr>Exercise: RNA-Seq QC and Data Processing</vt:lpstr>
      <vt:lpstr>Running programs in Linux</vt:lpstr>
      <vt:lpstr>Running programs</vt:lpstr>
      <vt:lpstr>The structure of a unix command</vt:lpstr>
      <vt:lpstr>Command line switches</vt:lpstr>
      <vt:lpstr>Specifying file paths</vt:lpstr>
      <vt:lpstr>Command line completion</vt:lpstr>
      <vt:lpstr>Command line completion</vt:lpstr>
      <vt:lpstr>Debugging Tips</vt:lpstr>
      <vt:lpstr>Some useful commands</vt:lpstr>
      <vt:lpstr>Data Visualisation and Exploration</vt:lpstr>
      <vt:lpstr>Viewing Mapped Data</vt:lpstr>
      <vt:lpstr>SeqMonk RNA-Seq QC (good)</vt:lpstr>
      <vt:lpstr>SeqMonk RNA-Seq QC (bad)</vt:lpstr>
      <vt:lpstr>SeqMonk RNA-Seq QC (bad)</vt:lpstr>
      <vt:lpstr>Look at poor QC samples</vt:lpstr>
      <vt:lpstr>Duplication (again)</vt:lpstr>
      <vt:lpstr>Duplication (good)</vt:lpstr>
      <vt:lpstr>Duplication (moderate)</vt:lpstr>
      <vt:lpstr>Duplication (bad)</vt:lpstr>
      <vt:lpstr>Fixing Duplication?</vt:lpstr>
      <vt:lpstr>Quantitation</vt:lpstr>
      <vt:lpstr>Simple Quantitation - Forget splicing</vt:lpstr>
      <vt:lpstr>Analysing Splicing</vt:lpstr>
      <vt:lpstr>Normalisation: RPKM / FPKM / TPM</vt:lpstr>
      <vt:lpstr>PowerPoint Presentation</vt:lpstr>
      <vt:lpstr>Visualising Normalisation</vt:lpstr>
      <vt:lpstr>Visualising Normalisation</vt:lpstr>
      <vt:lpstr>Size Factor Normalisation</vt:lpstr>
      <vt:lpstr>Normalisation – Coverage Outliers</vt:lpstr>
      <vt:lpstr>Normalisation – DNA Contamination</vt:lpstr>
      <vt:lpstr>Normalisation – DNA Contamination</vt:lpstr>
      <vt:lpstr>Normalisation – DNA Contamination</vt:lpstr>
      <vt:lpstr>Exploratory Analyses</vt:lpstr>
      <vt:lpstr>Differential Expression Statistics</vt:lpstr>
      <vt:lpstr>Differential Expression</vt:lpstr>
      <vt:lpstr>DE-Seq2 binomial Stats</vt:lpstr>
      <vt:lpstr>Dispersion shrinkage</vt:lpstr>
      <vt:lpstr>Visualising Differential Expression Results</vt:lpstr>
      <vt:lpstr>Visualising Differential Expression Results</vt:lpstr>
      <vt:lpstr>Fold Change Shrinkage</vt:lpstr>
      <vt:lpstr>Fold Change Shrinkage </vt:lpstr>
      <vt:lpstr>PowerPoint Presentation</vt:lpstr>
      <vt:lpstr>Result Validation (Can I believe the hits?)</vt:lpstr>
      <vt:lpstr>Validation</vt:lpstr>
      <vt:lpstr>Data Exploration and Analysis Practical</vt:lpstr>
      <vt:lpstr>Experimental Design for RNA-Seq</vt:lpstr>
      <vt:lpstr>Practical Experiment Design</vt:lpstr>
      <vt:lpstr>What type of library?</vt:lpstr>
      <vt:lpstr>What type of sequencing</vt:lpstr>
      <vt:lpstr>How many reads</vt:lpstr>
      <vt:lpstr>Replicates</vt:lpstr>
      <vt:lpstr>Power Analysis</vt:lpstr>
      <vt:lpstr>Power Analysis</vt:lpstr>
      <vt:lpstr>Tools available</vt:lpstr>
      <vt:lpstr>Power Curves</vt:lpstr>
      <vt:lpstr>Useful links</vt:lpstr>
    </vt:vector>
  </TitlesOfParts>
  <Company>The Babraham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Simon Andrews</dc:creator>
  <cp:lastModifiedBy>Shanzida Jahan Siddique</cp:lastModifiedBy>
  <cp:revision>226</cp:revision>
  <cp:lastPrinted>2018-02-27T14:38:21Z</cp:lastPrinted>
  <dcterms:created xsi:type="dcterms:W3CDTF">2013-08-21T08:13:32Z</dcterms:created>
  <dcterms:modified xsi:type="dcterms:W3CDTF">2023-03-31T16:14:07Z</dcterms:modified>
</cp:coreProperties>
</file>