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324" r:id="rId3"/>
    <p:sldId id="325" r:id="rId4"/>
    <p:sldId id="327" r:id="rId5"/>
    <p:sldId id="328" r:id="rId6"/>
    <p:sldId id="326" r:id="rId7"/>
    <p:sldId id="336" r:id="rId8"/>
    <p:sldId id="329" r:id="rId9"/>
    <p:sldId id="330" r:id="rId10"/>
    <p:sldId id="331" r:id="rId11"/>
    <p:sldId id="333" r:id="rId12"/>
    <p:sldId id="335" r:id="rId13"/>
    <p:sldId id="339" r:id="rId14"/>
    <p:sldId id="340" r:id="rId15"/>
    <p:sldId id="341" r:id="rId16"/>
    <p:sldId id="334" r:id="rId17"/>
    <p:sldId id="337" r:id="rId18"/>
    <p:sldId id="338" r:id="rId19"/>
    <p:sldId id="342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357" r:id="rId31"/>
    <p:sldId id="353" r:id="rId32"/>
    <p:sldId id="358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59" r:id="rId43"/>
    <p:sldId id="360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2" r:id="rId54"/>
    <p:sldId id="374" r:id="rId55"/>
    <p:sldId id="375" r:id="rId56"/>
    <p:sldId id="376" r:id="rId57"/>
    <p:sldId id="377" r:id="rId58"/>
    <p:sldId id="378" r:id="rId59"/>
    <p:sldId id="379" r:id="rId60"/>
    <p:sldId id="381" r:id="rId61"/>
    <p:sldId id="380" r:id="rId62"/>
    <p:sldId id="382" r:id="rId63"/>
    <p:sldId id="383" r:id="rId64"/>
    <p:sldId id="384" r:id="rId65"/>
    <p:sldId id="385" r:id="rId66"/>
    <p:sldId id="386" r:id="rId67"/>
    <p:sldId id="387" r:id="rId68"/>
    <p:sldId id="397" r:id="rId69"/>
    <p:sldId id="398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9" r:id="rId89"/>
    <p:sldId id="420" r:id="rId90"/>
    <p:sldId id="421" r:id="rId91"/>
    <p:sldId id="422" r:id="rId92"/>
    <p:sldId id="423" r:id="rId93"/>
    <p:sldId id="425" r:id="rId94"/>
    <p:sldId id="426" r:id="rId95"/>
    <p:sldId id="428" r:id="rId96"/>
    <p:sldId id="427" r:id="rId97"/>
    <p:sldId id="429" r:id="rId98"/>
    <p:sldId id="430" r:id="rId99"/>
    <p:sldId id="431" r:id="rId100"/>
    <p:sldId id="432" r:id="rId101"/>
    <p:sldId id="433" r:id="rId102"/>
    <p:sldId id="434" r:id="rId103"/>
    <p:sldId id="446" r:id="rId104"/>
    <p:sldId id="435" r:id="rId105"/>
    <p:sldId id="436" r:id="rId106"/>
    <p:sldId id="437" r:id="rId107"/>
    <p:sldId id="438" r:id="rId108"/>
    <p:sldId id="439" r:id="rId109"/>
    <p:sldId id="441" r:id="rId110"/>
    <p:sldId id="442" r:id="rId111"/>
    <p:sldId id="443" r:id="rId112"/>
    <p:sldId id="444" r:id="rId113"/>
    <p:sldId id="445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120" d="100"/>
          <a:sy n="120" d="100"/>
        </p:scale>
        <p:origin x="49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73D3-CF9F-472B-BE49-2677B8246E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B8047-4DBE-4D08-925D-E49847F6EC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5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1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3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3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8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5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4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3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0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0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66B5-51D1-4AB6-8903-C9957EA300C4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1916833"/>
            <a:ext cx="8640960" cy="1470025"/>
          </a:xfrm>
        </p:spPr>
        <p:txBody>
          <a:bodyPr>
            <a:noAutofit/>
          </a:bodyPr>
          <a:lstStyle/>
          <a:p>
            <a:r>
              <a:rPr lang="en-GB" sz="6600" dirty="0" err="1"/>
              <a:t>ChIP-Seq</a:t>
            </a:r>
            <a:r>
              <a:rPr lang="en-GB" sz="6600" dirty="0"/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400800" cy="165618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Simon Andrews</a:t>
            </a:r>
          </a:p>
          <a:p>
            <a:r>
              <a:rPr lang="en-GB" dirty="0"/>
              <a:t>simon.andrews@babraham.ac.uk</a:t>
            </a:r>
          </a:p>
          <a:p>
            <a:r>
              <a:rPr lang="en-GB" dirty="0"/>
              <a:t>@</a:t>
            </a:r>
            <a:r>
              <a:rPr lang="en-GB" dirty="0" err="1"/>
              <a:t>simon_andrews</a:t>
            </a:r>
            <a:endParaRPr lang="en-GB" dirty="0"/>
          </a:p>
          <a:p>
            <a:r>
              <a:rPr lang="en-GB" dirty="0"/>
              <a:t>v2022-02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6320" y="5703390"/>
            <a:ext cx="3077014" cy="10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End vs Paired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5228" y="1844824"/>
            <a:ext cx="61566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Insert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9864" y="3102533"/>
            <a:ext cx="8422048" cy="1170418"/>
            <a:chOff x="-861716" y="3356992"/>
            <a:chExt cx="8422048" cy="1170418"/>
          </a:xfrm>
        </p:grpSpPr>
        <p:grpSp>
          <p:nvGrpSpPr>
            <p:cNvPr id="11" name="Group 10"/>
            <p:cNvGrpSpPr/>
            <p:nvPr/>
          </p:nvGrpSpPr>
          <p:grpSpPr>
            <a:xfrm>
              <a:off x="1403648" y="3356992"/>
              <a:ext cx="6156684" cy="1152128"/>
              <a:chOff x="1403648" y="3356992"/>
              <a:chExt cx="6156684" cy="11521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5876" y="3645024"/>
                <a:ext cx="201622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Inferred</a:t>
                </a:r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1403648" y="3356992"/>
                <a:ext cx="2052228" cy="1152128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Read 1</a:t>
                </a:r>
              </a:p>
            </p:txBody>
          </p:sp>
          <p:sp>
            <p:nvSpPr>
              <p:cNvPr id="7" name="Right Arrow 6"/>
              <p:cNvSpPr/>
              <p:nvPr/>
            </p:nvSpPr>
            <p:spPr>
              <a:xfrm flipH="1">
                <a:off x="5508104" y="3356992"/>
                <a:ext cx="2052228" cy="115212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Read 2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-861716" y="3450192"/>
              <a:ext cx="177163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Paired</a:t>
              </a:r>
            </a:p>
            <a:p>
              <a:r>
                <a:rPr lang="en-GB" sz="3200" dirty="0"/>
                <a:t>(= &gt;$£€¥)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9864" y="4648274"/>
            <a:ext cx="8170020" cy="1365250"/>
            <a:chOff x="-861716" y="4902733"/>
            <a:chExt cx="8170020" cy="1365250"/>
          </a:xfrm>
        </p:grpSpPr>
        <p:grpSp>
          <p:nvGrpSpPr>
            <p:cNvPr id="10" name="Group 9"/>
            <p:cNvGrpSpPr/>
            <p:nvPr/>
          </p:nvGrpSpPr>
          <p:grpSpPr>
            <a:xfrm>
              <a:off x="1403648" y="4902733"/>
              <a:ext cx="5904656" cy="1152128"/>
              <a:chOff x="1403648" y="4614701"/>
              <a:chExt cx="5904656" cy="11521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455876" y="4902733"/>
                <a:ext cx="385242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Inferred</a:t>
                </a: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1403648" y="4614701"/>
                <a:ext cx="2052228" cy="1152128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Read 1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-861716" y="5190765"/>
              <a:ext cx="226536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Single</a:t>
              </a:r>
            </a:p>
            <a:p>
              <a:r>
                <a:rPr lang="en-GB" sz="3200" dirty="0"/>
                <a:t>(= Cheaper!)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219884" y="4936306"/>
            <a:ext cx="25202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56792"/>
            <a:ext cx="5338166" cy="503569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11280" y="1786287"/>
            <a:ext cx="6480720" cy="3024336"/>
          </a:xfrm>
        </p:spPr>
        <p:txBody>
          <a:bodyPr>
            <a:noAutofit/>
          </a:bodyPr>
          <a:lstStyle/>
          <a:p>
            <a:r>
              <a:rPr lang="en-GB" sz="2800" dirty="0"/>
              <a:t>Look whether hits make sense</a:t>
            </a:r>
          </a:p>
          <a:p>
            <a:r>
              <a:rPr lang="en-GB" sz="2800" dirty="0"/>
              <a:t>Look at points which change but were not selected</a:t>
            </a:r>
          </a:p>
          <a:p>
            <a:r>
              <a:rPr lang="en-GB" sz="2800" dirty="0"/>
              <a:t>Log scale should be used</a:t>
            </a:r>
          </a:p>
          <a:p>
            <a:r>
              <a:rPr lang="en-GB" sz="2800" dirty="0"/>
              <a:t>Keep the context of non-hits</a:t>
            </a:r>
          </a:p>
        </p:txBody>
      </p:sp>
    </p:spTree>
    <p:extLst>
      <p:ext uri="{BB962C8B-B14F-4D97-AF65-F5344CB8AC3E}">
        <p14:creationId xmlns:p14="http://schemas.microsoft.com/office/powerpoint/2010/main" val="39206305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Hit validation</a:t>
            </a:r>
            <a:br>
              <a:rPr lang="en-GB" dirty="0"/>
            </a:br>
            <a:r>
              <a:rPr lang="en-GB" dirty="0"/>
              <a:t>Directionality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036711"/>
          </a:xfrm>
        </p:spPr>
        <p:txBody>
          <a:bodyPr>
            <a:normAutofit/>
          </a:bodyPr>
          <a:lstStyle/>
          <a:p>
            <a:r>
              <a:rPr lang="en-GB" sz="2800" dirty="0"/>
              <a:t>Most </a:t>
            </a:r>
            <a:r>
              <a:rPr lang="en-GB" sz="2800" dirty="0" err="1"/>
              <a:t>ChIP</a:t>
            </a:r>
            <a:r>
              <a:rPr lang="en-GB" sz="2800" dirty="0"/>
              <a:t> enrichments are not strand-specific</a:t>
            </a:r>
          </a:p>
          <a:p>
            <a:r>
              <a:rPr lang="en-GB" sz="2800" dirty="0"/>
              <a:t>Should expect to see enrichment on both strands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140968"/>
            <a:ext cx="6476150" cy="3717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53" y="2996952"/>
            <a:ext cx="807093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678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426170"/>
          </a:xfrm>
        </p:spPr>
        <p:txBody>
          <a:bodyPr>
            <a:normAutofit/>
          </a:bodyPr>
          <a:lstStyle/>
          <a:p>
            <a:r>
              <a:rPr lang="en-GB" dirty="0"/>
              <a:t>Hit validation</a:t>
            </a:r>
            <a:br>
              <a:rPr lang="en-GB" dirty="0"/>
            </a:br>
            <a:r>
              <a:rPr lang="en-GB" sz="3600" dirty="0" err="1"/>
              <a:t>Heatmap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8088" y="1988840"/>
            <a:ext cx="5184576" cy="752947"/>
          </a:xfrm>
        </p:spPr>
        <p:txBody>
          <a:bodyPr>
            <a:noAutofit/>
          </a:bodyPr>
          <a:lstStyle/>
          <a:p>
            <a:r>
              <a:rPr lang="en-GB" sz="2800" dirty="0"/>
              <a:t>You should be able to see consistency between replicates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0808"/>
            <a:ext cx="6048672" cy="49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808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492896"/>
            <a:ext cx="109728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Data Analysis Exercise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6440" y="5733256"/>
            <a:ext cx="2617860" cy="9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62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36912"/>
            <a:ext cx="8229600" cy="1143000"/>
          </a:xfrm>
        </p:spPr>
        <p:txBody>
          <a:bodyPr/>
          <a:lstStyle/>
          <a:p>
            <a:r>
              <a:rPr lang="en-GB" dirty="0"/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8863588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Experimental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normal rules apply</a:t>
            </a:r>
          </a:p>
          <a:p>
            <a:pPr lvl="1"/>
            <a:r>
              <a:rPr lang="en-GB" dirty="0"/>
              <a:t>Think about sources of variation</a:t>
            </a:r>
          </a:p>
          <a:p>
            <a:pPr lvl="1"/>
            <a:r>
              <a:rPr lang="en-GB" dirty="0"/>
              <a:t>Don't confound variables</a:t>
            </a:r>
          </a:p>
          <a:p>
            <a:pPr lvl="1"/>
            <a:r>
              <a:rPr lang="en-GB" dirty="0"/>
              <a:t>Think about what batch effects might exist</a:t>
            </a:r>
          </a:p>
          <a:p>
            <a:endParaRPr lang="en-GB" dirty="0"/>
          </a:p>
          <a:p>
            <a:r>
              <a:rPr lang="en-GB" dirty="0"/>
              <a:t>Test your antibody well before starting</a:t>
            </a:r>
          </a:p>
          <a:p>
            <a:pPr lvl="1"/>
            <a:r>
              <a:rPr lang="en-GB" dirty="0"/>
              <a:t>By far the biggest factor in success</a:t>
            </a:r>
          </a:p>
          <a:p>
            <a:pPr lvl="1"/>
            <a:r>
              <a:rPr lang="en-GB" dirty="0"/>
              <a:t>Good performance on Western / in-situ is not a guarantee, but it's a good start</a:t>
            </a:r>
          </a:p>
        </p:txBody>
      </p:sp>
    </p:spTree>
    <p:extLst>
      <p:ext uri="{BB962C8B-B14F-4D97-AF65-F5344CB8AC3E}">
        <p14:creationId xmlns:p14="http://schemas.microsoft.com/office/powerpoint/2010/main" val="4110713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Experimental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Number of replicates</a:t>
            </a:r>
          </a:p>
          <a:p>
            <a:pPr lvl="1"/>
            <a:r>
              <a:rPr lang="en-GB" dirty="0"/>
              <a:t>Lots of studies use 2 replicates</a:t>
            </a:r>
          </a:p>
          <a:p>
            <a:pPr lvl="1"/>
            <a:r>
              <a:rPr lang="en-GB" dirty="0"/>
              <a:t>Fine for just finding binding sites (motif analysis)</a:t>
            </a:r>
          </a:p>
          <a:p>
            <a:pPr lvl="1"/>
            <a:r>
              <a:rPr lang="en-GB" dirty="0"/>
              <a:t>Not really enough for differential binding</a:t>
            </a:r>
          </a:p>
          <a:p>
            <a:pPr lvl="2"/>
            <a:r>
              <a:rPr lang="en-GB" dirty="0"/>
              <a:t>Huge reliance on 'information sharing'</a:t>
            </a:r>
          </a:p>
          <a:p>
            <a:pPr lvl="2"/>
            <a:r>
              <a:rPr lang="en-GB" dirty="0"/>
              <a:t>No accurate measurement of variance per peak</a:t>
            </a:r>
          </a:p>
          <a:p>
            <a:pPr lvl="2"/>
            <a:r>
              <a:rPr lang="en-GB" dirty="0"/>
              <a:t>Potentially over-predicts differential binding</a:t>
            </a:r>
          </a:p>
          <a:p>
            <a:pPr lvl="1"/>
            <a:r>
              <a:rPr lang="en-GB" dirty="0"/>
              <a:t>Should think about likely levels of variability and make replicates to match</a:t>
            </a:r>
          </a:p>
        </p:txBody>
      </p:sp>
    </p:spTree>
    <p:extLst>
      <p:ext uri="{BB962C8B-B14F-4D97-AF65-F5344CB8AC3E}">
        <p14:creationId xmlns:p14="http://schemas.microsoft.com/office/powerpoint/2010/main" val="9444364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Experimental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Amount of sequencing</a:t>
            </a:r>
          </a:p>
          <a:p>
            <a:pPr lvl="1"/>
            <a:r>
              <a:rPr lang="en-GB" dirty="0"/>
              <a:t>Can be difficult to predict</a:t>
            </a:r>
          </a:p>
          <a:p>
            <a:pPr lvl="1"/>
            <a:r>
              <a:rPr lang="en-GB" dirty="0"/>
              <a:t>Depends on</a:t>
            </a:r>
          </a:p>
          <a:p>
            <a:pPr lvl="2"/>
            <a:r>
              <a:rPr lang="en-GB" dirty="0"/>
              <a:t>Genome size</a:t>
            </a:r>
          </a:p>
          <a:p>
            <a:pPr lvl="2"/>
            <a:r>
              <a:rPr lang="en-GB" dirty="0"/>
              <a:t>Proportion of genome which is enriched</a:t>
            </a:r>
          </a:p>
          <a:p>
            <a:pPr lvl="2"/>
            <a:r>
              <a:rPr lang="en-GB" dirty="0"/>
              <a:t>Efficiency of enrichment</a:t>
            </a:r>
          </a:p>
          <a:p>
            <a:pPr lvl="1"/>
            <a:r>
              <a:rPr lang="en-GB" dirty="0"/>
              <a:t>ENCODE standard is ~20M reads per sample</a:t>
            </a:r>
          </a:p>
          <a:p>
            <a:pPr lvl="2"/>
            <a:r>
              <a:rPr lang="en-GB" dirty="0"/>
              <a:t>Can get away with fewer (K4me3 for example)</a:t>
            </a:r>
          </a:p>
          <a:p>
            <a:pPr lvl="2"/>
            <a:r>
              <a:rPr lang="en-GB" dirty="0"/>
              <a:t>Will need more for some marks (H3 for example)</a:t>
            </a:r>
          </a:p>
          <a:p>
            <a:pPr lvl="2"/>
            <a:r>
              <a:rPr lang="en-GB" dirty="0"/>
              <a:t>Sequencing depth will affect ability to detect changes</a:t>
            </a:r>
          </a:p>
        </p:txBody>
      </p:sp>
    </p:spTree>
    <p:extLst>
      <p:ext uri="{BB962C8B-B14F-4D97-AF65-F5344CB8AC3E}">
        <p14:creationId xmlns:p14="http://schemas.microsoft.com/office/powerpoint/2010/main" val="269691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Experimental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 of sequencing</a:t>
            </a:r>
          </a:p>
          <a:p>
            <a:pPr lvl="1"/>
            <a:r>
              <a:rPr lang="en-GB" dirty="0"/>
              <a:t>Single end is fine for most applications</a:t>
            </a:r>
          </a:p>
          <a:p>
            <a:pPr lvl="2"/>
            <a:r>
              <a:rPr lang="en-GB" dirty="0"/>
              <a:t>ATAC-</a:t>
            </a:r>
            <a:r>
              <a:rPr lang="en-GB" dirty="0" err="1"/>
              <a:t>Seq</a:t>
            </a:r>
            <a:r>
              <a:rPr lang="en-GB" dirty="0"/>
              <a:t> can require paired end for some analyses</a:t>
            </a:r>
          </a:p>
          <a:p>
            <a:pPr lvl="1"/>
            <a:r>
              <a:rPr lang="en-GB" dirty="0"/>
              <a:t>Moderate read length is required</a:t>
            </a:r>
          </a:p>
          <a:p>
            <a:pPr lvl="2"/>
            <a:r>
              <a:rPr lang="en-GB" dirty="0"/>
              <a:t>Can map anywhere in the genome</a:t>
            </a:r>
          </a:p>
          <a:p>
            <a:pPr lvl="2"/>
            <a:r>
              <a:rPr lang="en-GB" dirty="0"/>
              <a:t>50bp is probably OK.  100bp would be preferable</a:t>
            </a:r>
          </a:p>
        </p:txBody>
      </p:sp>
    </p:spTree>
    <p:extLst>
      <p:ext uri="{BB962C8B-B14F-4D97-AF65-F5344CB8AC3E}">
        <p14:creationId xmlns:p14="http://schemas.microsoft.com/office/powerpoint/2010/main" val="10159004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564904"/>
            <a:ext cx="8229600" cy="1143000"/>
          </a:xfrm>
        </p:spPr>
        <p:txBody>
          <a:bodyPr/>
          <a:lstStyle/>
          <a:p>
            <a:r>
              <a:rPr lang="en-GB" dirty="0"/>
              <a:t>Downstream Analyses</a:t>
            </a:r>
          </a:p>
        </p:txBody>
      </p:sp>
    </p:spTree>
    <p:extLst>
      <p:ext uri="{BB962C8B-B14F-4D97-AF65-F5344CB8AC3E}">
        <p14:creationId xmlns:p14="http://schemas.microsoft.com/office/powerpoint/2010/main" val="385279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end up with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17559" y="1154494"/>
            <a:ext cx="8770929" cy="2831662"/>
            <a:chOff x="193558" y="1154494"/>
            <a:chExt cx="8770929" cy="28316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134" y="1154494"/>
              <a:ext cx="7076353" cy="283166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93558" y="2108660"/>
              <a:ext cx="132119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Original</a:t>
              </a:r>
            </a:p>
            <a:p>
              <a:pPr algn="ctr"/>
              <a:r>
                <a:rPr lang="en-GB" sz="2800" dirty="0"/>
                <a:t>40bp</a:t>
              </a:r>
            </a:p>
            <a:p>
              <a:pPr algn="ctr"/>
              <a:r>
                <a:rPr lang="en-GB" sz="2800" dirty="0"/>
                <a:t>Reads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00348" y="3987719"/>
            <a:ext cx="8888141" cy="2836157"/>
            <a:chOff x="76347" y="3987718"/>
            <a:chExt cx="8888141" cy="283615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135" y="3987718"/>
              <a:ext cx="7076353" cy="2836157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6347" y="4944131"/>
              <a:ext cx="155561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Extended</a:t>
              </a:r>
            </a:p>
            <a:p>
              <a:pPr algn="ctr"/>
              <a:r>
                <a:rPr lang="en-GB" sz="2800" dirty="0"/>
                <a:t>by</a:t>
              </a:r>
            </a:p>
            <a:p>
              <a:pPr algn="ctr"/>
              <a:r>
                <a:rPr lang="en-GB" sz="2800" dirty="0"/>
                <a:t>250bp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0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 / Motif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Composition</a:t>
            </a:r>
          </a:p>
          <a:p>
            <a:pPr lvl="1"/>
            <a:r>
              <a:rPr lang="en-GB" dirty="0"/>
              <a:t>Good place to start, can provide either biological or technical insight</a:t>
            </a:r>
          </a:p>
          <a:p>
            <a:pPr lvl="1"/>
            <a:r>
              <a:rPr lang="en-GB" dirty="0"/>
              <a:t>See if hits (up vs down) cluster based on the underlying sequence composition</a:t>
            </a:r>
          </a:p>
          <a:p>
            <a:r>
              <a:rPr lang="en-GB" dirty="0"/>
              <a:t>Motifs</a:t>
            </a:r>
          </a:p>
          <a:p>
            <a:pPr lvl="1"/>
            <a:r>
              <a:rPr lang="en-GB" dirty="0"/>
              <a:t>Great for defining putative binding sites</a:t>
            </a:r>
          </a:p>
          <a:p>
            <a:pPr lvl="1"/>
            <a:r>
              <a:rPr lang="en-GB" dirty="0"/>
              <a:t>Interesting to do sensitivity check</a:t>
            </a:r>
          </a:p>
          <a:p>
            <a:pPr lvl="1"/>
            <a:r>
              <a:rPr lang="en-GB" dirty="0"/>
              <a:t>Can do differential motif calling (for hit/non-hit)</a:t>
            </a:r>
          </a:p>
        </p:txBody>
      </p:sp>
    </p:spTree>
    <p:extLst>
      <p:ext uri="{BB962C8B-B14F-4D97-AF65-F5344CB8AC3E}">
        <p14:creationId xmlns:p14="http://schemas.microsoft.com/office/powerpoint/2010/main" val="39133810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Compter</a:t>
            </a:r>
            <a:r>
              <a:rPr lang="en-GB" dirty="0"/>
              <a:t> - composition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84" y="1268760"/>
            <a:ext cx="4402832" cy="52246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75920" y="6488668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www.bioinformatics.babraham.ac.uk/projects/compter</a:t>
            </a:r>
          </a:p>
        </p:txBody>
      </p:sp>
    </p:spTree>
    <p:extLst>
      <p:ext uri="{BB962C8B-B14F-4D97-AF65-F5344CB8AC3E}">
        <p14:creationId xmlns:p14="http://schemas.microsoft.com/office/powerpoint/2010/main" val="31036447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MEME - Motif Analysis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268760"/>
            <a:ext cx="428307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3284984"/>
            <a:ext cx="507744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8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 Ontology / Pathway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how you relate hits to genes</a:t>
            </a:r>
          </a:p>
          <a:p>
            <a:pPr lvl="1"/>
            <a:r>
              <a:rPr lang="en-GB" dirty="0"/>
              <a:t>Really need to have a global link between peak positions and genes</a:t>
            </a:r>
          </a:p>
          <a:p>
            <a:pPr lvl="1"/>
            <a:r>
              <a:rPr lang="en-GB" dirty="0"/>
              <a:t>Random positions will give significant GO hits if you just use closest/overlapping genes</a:t>
            </a:r>
          </a:p>
        </p:txBody>
      </p:sp>
    </p:spTree>
    <p:extLst>
      <p:ext uri="{BB962C8B-B14F-4D97-AF65-F5344CB8AC3E}">
        <p14:creationId xmlns:p14="http://schemas.microsoft.com/office/powerpoint/2010/main" val="333744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points (typical TF, some histone marks)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348880"/>
            <a:ext cx="11254561" cy="399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4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Broad Regions (some histone marks, </a:t>
            </a:r>
            <a:r>
              <a:rPr lang="en-GB" dirty="0" err="1"/>
              <a:t>PolII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7" y="2420888"/>
            <a:ext cx="11305189" cy="38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Virtually everywhere (h3)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7" y="2420888"/>
            <a:ext cx="11227583" cy="38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Artefactual</a:t>
            </a:r>
            <a:r>
              <a:rPr lang="en-GB" dirty="0"/>
              <a:t> (GC in this case)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30" y="2582741"/>
            <a:ext cx="11278739" cy="35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3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you actually measuring?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r>
              <a:rPr lang="en-GB" dirty="0" err="1"/>
              <a:t>ChIP</a:t>
            </a:r>
            <a:r>
              <a:rPr lang="en-GB" dirty="0"/>
              <a:t> </a:t>
            </a:r>
            <a:r>
              <a:rPr lang="en-GB" dirty="0" err="1"/>
              <a:t>Seq</a:t>
            </a:r>
            <a:r>
              <a:rPr lang="en-GB" dirty="0"/>
              <a:t> measures </a:t>
            </a:r>
            <a:r>
              <a:rPr lang="en-GB" b="1" dirty="0">
                <a:solidFill>
                  <a:schemeClr val="accent2"/>
                </a:solidFill>
              </a:rPr>
              <a:t>RELATIVE</a:t>
            </a:r>
            <a:r>
              <a:rPr lang="en-GB" dirty="0"/>
              <a:t> enrichment</a:t>
            </a:r>
          </a:p>
          <a:p>
            <a:pPr lvl="1"/>
            <a:r>
              <a:rPr lang="en-GB" dirty="0"/>
              <a:t>Region A has twice as much signal as Region B</a:t>
            </a:r>
          </a:p>
          <a:p>
            <a:endParaRPr lang="en-GB" dirty="0"/>
          </a:p>
          <a:p>
            <a:r>
              <a:rPr lang="en-GB" dirty="0"/>
              <a:t>Without some external calibration, </a:t>
            </a:r>
            <a:r>
              <a:rPr lang="en-GB" b="1" dirty="0">
                <a:solidFill>
                  <a:schemeClr val="accent2"/>
                </a:solidFill>
              </a:rPr>
              <a:t>NOTHING</a:t>
            </a:r>
            <a:r>
              <a:rPr lang="en-GB" dirty="0"/>
              <a:t> in </a:t>
            </a:r>
            <a:r>
              <a:rPr lang="en-GB" dirty="0" err="1"/>
              <a:t>ChIP-Seq</a:t>
            </a:r>
            <a:r>
              <a:rPr lang="en-GB" dirty="0"/>
              <a:t> gives an </a:t>
            </a:r>
            <a:r>
              <a:rPr lang="en-GB" dirty="0">
                <a:solidFill>
                  <a:schemeClr val="accent2"/>
                </a:solidFill>
              </a:rPr>
              <a:t>ABSOLUTE</a:t>
            </a:r>
            <a:r>
              <a:rPr lang="en-GB" dirty="0"/>
              <a:t> measure.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39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affect enrichment?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3512" y="1907242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98" y="1417868"/>
            <a:ext cx="6912768" cy="117773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A242FA5-EA06-44EE-A445-F8F3E577A31D}"/>
              </a:ext>
            </a:extLst>
          </p:cNvPr>
          <p:cNvGrpSpPr/>
          <p:nvPr/>
        </p:nvGrpSpPr>
        <p:grpSpPr>
          <a:xfrm>
            <a:off x="1703513" y="3068960"/>
            <a:ext cx="8539997" cy="1570308"/>
            <a:chOff x="1703513" y="3068960"/>
            <a:chExt cx="8539997" cy="1570308"/>
          </a:xfrm>
        </p:grpSpPr>
        <p:sp>
          <p:nvSpPr>
            <p:cNvPr id="10" name="TextBox 9"/>
            <p:cNvSpPr txBox="1"/>
            <p:nvPr/>
          </p:nvSpPr>
          <p:spPr>
            <a:xfrm>
              <a:off x="1703513" y="4077072"/>
              <a:ext cx="1187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More Sites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0742" y="3068960"/>
              <a:ext cx="6912768" cy="15703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1A5822-8C1A-4626-891A-52E5C1B951B7}"/>
              </a:ext>
            </a:extLst>
          </p:cNvPr>
          <p:cNvGrpSpPr/>
          <p:nvPr/>
        </p:nvGrpSpPr>
        <p:grpSpPr>
          <a:xfrm>
            <a:off x="1703512" y="5301209"/>
            <a:ext cx="8507288" cy="1177731"/>
            <a:chOff x="1703512" y="5301209"/>
            <a:chExt cx="8507288" cy="1177731"/>
          </a:xfrm>
        </p:grpSpPr>
        <p:sp>
          <p:nvSpPr>
            <p:cNvPr id="11" name="TextBox 10"/>
            <p:cNvSpPr txBox="1"/>
            <p:nvPr/>
          </p:nvSpPr>
          <p:spPr>
            <a:xfrm>
              <a:off x="1703512" y="5824804"/>
              <a:ext cx="1420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Poorer Signal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8032" y="5301209"/>
              <a:ext cx="6912768" cy="1177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0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sort of questions can you answer?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999381"/>
            <a:ext cx="10526960" cy="4525963"/>
          </a:xfrm>
        </p:spPr>
        <p:txBody>
          <a:bodyPr/>
          <a:lstStyle/>
          <a:p>
            <a:r>
              <a:rPr lang="en-GB" dirty="0"/>
              <a:t>Where is this mark present?</a:t>
            </a:r>
          </a:p>
          <a:p>
            <a:pPr lvl="1"/>
            <a:r>
              <a:rPr lang="en-GB" dirty="0"/>
              <a:t>General - it's in promoters, gene bodies etc.</a:t>
            </a:r>
          </a:p>
          <a:p>
            <a:pPr lvl="1"/>
            <a:r>
              <a:rPr lang="en-GB" dirty="0"/>
              <a:t>Specific - it's at these loci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How does this mark change when I do XXX?</a:t>
            </a:r>
          </a:p>
          <a:p>
            <a:pPr lvl="1"/>
            <a:r>
              <a:rPr lang="en-GB" dirty="0"/>
              <a:t>Categorical: A peak disappears</a:t>
            </a:r>
          </a:p>
          <a:p>
            <a:pPr lvl="1"/>
            <a:r>
              <a:rPr lang="en-GB" dirty="0"/>
              <a:t>Quantitative: The enrichment of a locus changes</a:t>
            </a:r>
          </a:p>
        </p:txBody>
      </p:sp>
    </p:spTree>
    <p:extLst>
      <p:ext uri="{BB962C8B-B14F-4D97-AF65-F5344CB8AC3E}">
        <p14:creationId xmlns:p14="http://schemas.microsoft.com/office/powerpoint/2010/main" val="226141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66" y="2636912"/>
            <a:ext cx="8640960" cy="1470025"/>
          </a:xfrm>
        </p:spPr>
        <p:txBody>
          <a:bodyPr>
            <a:noAutofit/>
          </a:bodyPr>
          <a:lstStyle/>
          <a:p>
            <a:r>
              <a:rPr lang="en-GB" sz="6600" dirty="0" err="1"/>
              <a:t>ChIP-Seq</a:t>
            </a:r>
            <a:r>
              <a:rPr lang="en-GB" sz="6600" dirty="0"/>
              <a:t> Data </a:t>
            </a:r>
            <a:br>
              <a:rPr lang="en-GB" sz="6600" dirty="0"/>
            </a:br>
            <a:r>
              <a:rPr lang="en-GB" sz="6600" dirty="0"/>
              <a:t>Processing and QC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6440" y="5733256"/>
            <a:ext cx="2617860" cy="9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course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600201"/>
            <a:ext cx="10454952" cy="4525963"/>
          </a:xfrm>
        </p:spPr>
        <p:txBody>
          <a:bodyPr/>
          <a:lstStyle/>
          <a:p>
            <a:r>
              <a:rPr lang="en-GB" dirty="0"/>
              <a:t>The theory of </a:t>
            </a:r>
            <a:r>
              <a:rPr lang="en-GB" dirty="0" err="1"/>
              <a:t>ChIP-Seq</a:t>
            </a:r>
            <a:endParaRPr lang="en-GB" dirty="0"/>
          </a:p>
          <a:p>
            <a:r>
              <a:rPr lang="en-GB" dirty="0" err="1"/>
              <a:t>ChIP-Seq</a:t>
            </a:r>
            <a:r>
              <a:rPr lang="en-GB" dirty="0"/>
              <a:t> library properties</a:t>
            </a:r>
          </a:p>
          <a:p>
            <a:r>
              <a:rPr lang="en-GB" dirty="0"/>
              <a:t>Sequencing, Data processing and QC</a:t>
            </a:r>
          </a:p>
          <a:p>
            <a:r>
              <a:rPr lang="en-GB" dirty="0"/>
              <a:t>Data visualisation and exploration</a:t>
            </a:r>
          </a:p>
          <a:p>
            <a:r>
              <a:rPr lang="en-GB" dirty="0"/>
              <a:t>Types of analysis</a:t>
            </a:r>
          </a:p>
          <a:p>
            <a:pPr lvl="1"/>
            <a:r>
              <a:rPr lang="en-GB" dirty="0"/>
              <a:t>Peak Calling</a:t>
            </a:r>
          </a:p>
          <a:p>
            <a:pPr lvl="1"/>
            <a:r>
              <a:rPr lang="en-GB" dirty="0"/>
              <a:t>Differential Binding</a:t>
            </a:r>
          </a:p>
        </p:txBody>
      </p:sp>
    </p:spTree>
    <p:extLst>
      <p:ext uri="{BB962C8B-B14F-4D97-AF65-F5344CB8AC3E}">
        <p14:creationId xmlns:p14="http://schemas.microsoft.com/office/powerpoint/2010/main" val="3793165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typical </a:t>
            </a:r>
            <a:r>
              <a:rPr lang="en-GB" dirty="0" err="1"/>
              <a:t>ChIP</a:t>
            </a:r>
            <a:r>
              <a:rPr lang="en-GB" dirty="0"/>
              <a:t> Library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81200" y="2492896"/>
            <a:ext cx="8229600" cy="4038840"/>
          </a:xfrm>
        </p:spPr>
        <p:txBody>
          <a:bodyPr/>
          <a:lstStyle/>
          <a:p>
            <a:r>
              <a:rPr lang="en-GB" dirty="0"/>
              <a:t>Potential technical problems</a:t>
            </a:r>
          </a:p>
          <a:p>
            <a:pPr lvl="1"/>
            <a:r>
              <a:rPr lang="en-GB" dirty="0"/>
              <a:t>Adapter contamination</a:t>
            </a:r>
          </a:p>
          <a:p>
            <a:pPr lvl="1"/>
            <a:r>
              <a:rPr lang="en-GB" dirty="0"/>
              <a:t>PCR Duplication</a:t>
            </a:r>
          </a:p>
          <a:p>
            <a:pPr lvl="1"/>
            <a:endParaRPr lang="en-GB" dirty="0"/>
          </a:p>
          <a:p>
            <a:r>
              <a:rPr lang="en-GB" dirty="0"/>
              <a:t>Potential biological problems</a:t>
            </a:r>
          </a:p>
          <a:p>
            <a:pPr lvl="1"/>
            <a:r>
              <a:rPr lang="en-GB" dirty="0"/>
              <a:t>Lack of enrichment</a:t>
            </a:r>
          </a:p>
          <a:p>
            <a:pPr lvl="1"/>
            <a:r>
              <a:rPr lang="en-GB" dirty="0"/>
              <a:t>Other selection biases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1504" y="1484784"/>
            <a:ext cx="8928992" cy="504056"/>
            <a:chOff x="107504" y="1628800"/>
            <a:chExt cx="8928992" cy="504056"/>
          </a:xfrm>
        </p:grpSpPr>
        <p:sp>
          <p:nvSpPr>
            <p:cNvPr id="5" name="Rectangle 4"/>
            <p:cNvSpPr/>
            <p:nvPr/>
          </p:nvSpPr>
          <p:spPr>
            <a:xfrm>
              <a:off x="2087724" y="1628800"/>
              <a:ext cx="496855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ChIP</a:t>
              </a:r>
              <a:r>
                <a:rPr lang="en-GB" sz="2800" dirty="0"/>
                <a:t> Fragment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5616" y="1628800"/>
              <a:ext cx="97210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504" y="1628800"/>
              <a:ext cx="1008112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9211" y="1628800"/>
              <a:ext cx="97210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28384" y="1628800"/>
              <a:ext cx="1008112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17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QC of raw sequence</a:t>
            </a:r>
            <a:br>
              <a:rPr lang="en-GB" dirty="0"/>
            </a:br>
            <a:r>
              <a:rPr lang="en-GB" dirty="0"/>
              <a:t>Base Call Quality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80" y="5589240"/>
            <a:ext cx="1024520" cy="10245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7" y="1417638"/>
            <a:ext cx="4560506" cy="3420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404521"/>
            <a:ext cx="4560506" cy="34203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1" y="3281374"/>
            <a:ext cx="4560506" cy="34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QC of raw sequence</a:t>
            </a:r>
            <a:br>
              <a:rPr lang="en-GB" dirty="0"/>
            </a:br>
            <a:r>
              <a:rPr lang="en-GB" dirty="0"/>
              <a:t>Sequence 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5632986"/>
            <a:ext cx="1024520" cy="102452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7638"/>
            <a:ext cx="6062464" cy="4546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2483514"/>
            <a:ext cx="5832648" cy="43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QC of raw sequence</a:t>
            </a:r>
            <a:br>
              <a:rPr lang="en-GB" dirty="0"/>
            </a:br>
            <a:r>
              <a:rPr lang="en-GB" dirty="0"/>
              <a:t>Sequence 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5661248"/>
            <a:ext cx="1024520" cy="10245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644" y="1426901"/>
            <a:ext cx="9242712" cy="2769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3914190"/>
            <a:ext cx="7632848" cy="29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2" y="2857183"/>
            <a:ext cx="7082882" cy="3828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QC of raw sequence</a:t>
            </a:r>
            <a:br>
              <a:rPr lang="en-GB" dirty="0"/>
            </a:br>
            <a:r>
              <a:rPr lang="en-GB" dirty="0"/>
              <a:t>Adapter Contamination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5661248"/>
            <a:ext cx="1024520" cy="1024520"/>
          </a:xfrm>
        </p:spPr>
      </p:pic>
      <p:grpSp>
        <p:nvGrpSpPr>
          <p:cNvPr id="18" name="Group 17"/>
          <p:cNvGrpSpPr/>
          <p:nvPr/>
        </p:nvGrpSpPr>
        <p:grpSpPr>
          <a:xfrm>
            <a:off x="1631504" y="1700808"/>
            <a:ext cx="8928992" cy="1368152"/>
            <a:chOff x="107504" y="2132856"/>
            <a:chExt cx="8928992" cy="1368152"/>
          </a:xfrm>
        </p:grpSpPr>
        <p:sp>
          <p:nvSpPr>
            <p:cNvPr id="14" name="Rectangle 13"/>
            <p:cNvSpPr/>
            <p:nvPr/>
          </p:nvSpPr>
          <p:spPr>
            <a:xfrm>
              <a:off x="7056276" y="2636912"/>
              <a:ext cx="972108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7504" y="2132856"/>
              <a:ext cx="8928992" cy="504056"/>
              <a:chOff x="107504" y="1628800"/>
              <a:chExt cx="8928992" cy="50405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87724" y="1628800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ChIP</a:t>
                </a:r>
                <a:r>
                  <a:rPr lang="en-GB" sz="2800" dirty="0"/>
                  <a:t> Fragment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15616" y="1628800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04" y="1628800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Barcode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059211" y="1628800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028384" y="1628800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Barcode</a:t>
                </a:r>
              </a:p>
            </p:txBody>
          </p:sp>
        </p:grpSp>
        <p:sp>
          <p:nvSpPr>
            <p:cNvPr id="3" name="Right Arrow 2"/>
            <p:cNvSpPr/>
            <p:nvPr/>
          </p:nvSpPr>
          <p:spPr>
            <a:xfrm>
              <a:off x="2087724" y="2780928"/>
              <a:ext cx="5760640" cy="57606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08575" y="4221088"/>
            <a:ext cx="3327578" cy="832158"/>
            <a:chOff x="2561968" y="4869160"/>
            <a:chExt cx="3327578" cy="832158"/>
          </a:xfrm>
        </p:grpSpPr>
        <p:sp>
          <p:nvSpPr>
            <p:cNvPr id="5" name="TextBox 4"/>
            <p:cNvSpPr txBox="1"/>
            <p:nvPr/>
          </p:nvSpPr>
          <p:spPr>
            <a:xfrm>
              <a:off x="2843808" y="4869160"/>
              <a:ext cx="27638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Eras Bold ITC" panose="020B0907030504020204" pitchFamily="34" charset="0"/>
                </a:rPr>
                <a:t>Trim Galore!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1968" y="5301208"/>
              <a:ext cx="3327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Quality and Adapter Trimming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33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</a:t>
            </a:r>
            <a:r>
              <a:rPr lang="en-GB" dirty="0" err="1"/>
              <a:t>ChIP</a:t>
            </a:r>
            <a:r>
              <a:rPr lang="en-GB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1988840"/>
            <a:ext cx="10238928" cy="4137324"/>
          </a:xfrm>
        </p:spPr>
        <p:txBody>
          <a:bodyPr/>
          <a:lstStyle/>
          <a:p>
            <a:r>
              <a:rPr lang="en-GB" dirty="0"/>
              <a:t>All regions should be linear genomic stretches</a:t>
            </a:r>
          </a:p>
          <a:p>
            <a:endParaRPr lang="en-GB" dirty="0"/>
          </a:p>
          <a:p>
            <a:r>
              <a:rPr lang="en-GB" dirty="0"/>
              <a:t>Standard genomic aligners are fine</a:t>
            </a:r>
          </a:p>
          <a:p>
            <a:pPr lvl="1"/>
            <a:r>
              <a:rPr lang="en-GB" dirty="0"/>
              <a:t>Bowtie2	</a:t>
            </a:r>
            <a:r>
              <a:rPr lang="en-GB" sz="2400" dirty="0"/>
              <a:t>http://bowtie-bio.sourceforge.net/bowtie2/</a:t>
            </a:r>
          </a:p>
          <a:p>
            <a:pPr lvl="1"/>
            <a:r>
              <a:rPr lang="en-GB" dirty="0"/>
              <a:t>BWA		</a:t>
            </a:r>
            <a:r>
              <a:rPr lang="en-GB" sz="2400" dirty="0"/>
              <a:t>http://bio-bwa.sourceforge.net/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2252748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Bowtie2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Genome Index (once - slow!)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Map a single </a:t>
            </a:r>
            <a:r>
              <a:rPr lang="en-GB" dirty="0" err="1"/>
              <a:t>FastQ</a:t>
            </a:r>
            <a:r>
              <a:rPr lang="en-GB" dirty="0"/>
              <a:t>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8958" y="2348880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bowtie2-build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yeast_genome.fa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yeast_index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5875" y="4077072"/>
            <a:ext cx="2803973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bowtie2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yeast_index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-U data.fastq.gz \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data.bam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64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 Alignment QC</a:t>
            </a:r>
            <a:br>
              <a:rPr lang="en-GB" dirty="0"/>
            </a:br>
            <a:r>
              <a:rPr lang="en-GB" dirty="0"/>
              <a:t>Mapping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9616" y="1524390"/>
            <a:ext cx="6912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41523294 reads; of these: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41523294 (100.00%) were unpaired; of these: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1851792 (4.46%) aligned 0 times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32175322 (77.49%) aligned exactly 1 time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7496180 (18.05%) aligned &gt;1 times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95.54% overall alignment 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866" y="6200909"/>
            <a:ext cx="1967134" cy="674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18" y="3200412"/>
            <a:ext cx="6912768" cy="36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8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 Alignment Processing</a:t>
            </a:r>
            <a:br>
              <a:rPr lang="en-GB" dirty="0"/>
            </a:br>
            <a:r>
              <a:rPr lang="en-GB" dirty="0"/>
              <a:t>MAPQ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772815"/>
            <a:ext cx="9793088" cy="3816425"/>
          </a:xfrm>
        </p:spPr>
        <p:txBody>
          <a:bodyPr>
            <a:normAutofit lnSpcReduction="10000"/>
          </a:bodyPr>
          <a:lstStyle/>
          <a:p>
            <a:r>
              <a:rPr lang="en-GB" sz="2800" dirty="0" err="1"/>
              <a:t>ChIP-Seq</a:t>
            </a:r>
            <a:r>
              <a:rPr lang="en-GB" sz="2800" dirty="0"/>
              <a:t> relates sequences to positions in a reference genome</a:t>
            </a:r>
          </a:p>
          <a:p>
            <a:endParaRPr lang="en-GB" sz="2800" dirty="0"/>
          </a:p>
          <a:p>
            <a:r>
              <a:rPr lang="en-GB" sz="2800" dirty="0"/>
              <a:t>You need to be confident that the reported position is correct</a:t>
            </a:r>
          </a:p>
          <a:p>
            <a:endParaRPr lang="en-GB" sz="2800" dirty="0"/>
          </a:p>
          <a:p>
            <a:r>
              <a:rPr lang="en-GB" sz="2800" dirty="0"/>
              <a:t>Filtering on MAPQ value (likelihood of reported position being incorrect) is an easy way to do this</a:t>
            </a:r>
          </a:p>
          <a:p>
            <a:endParaRPr lang="en-GB" sz="2800" dirty="0"/>
          </a:p>
          <a:p>
            <a:r>
              <a:rPr lang="en-GB" sz="2800" dirty="0"/>
              <a:t>MAPQ filtering should be performed in most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7206" y="5805264"/>
            <a:ext cx="9217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view -q 20 -b -o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filtered.bam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9834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Deduplicate</a:t>
            </a:r>
            <a:r>
              <a:rPr lang="en-GB" dirty="0"/>
              <a:t>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1310034"/>
            <a:ext cx="10972800" cy="4525963"/>
          </a:xfrm>
        </p:spPr>
        <p:txBody>
          <a:bodyPr/>
          <a:lstStyle/>
          <a:p>
            <a:r>
              <a:rPr lang="en-GB" dirty="0"/>
              <a:t>Deduplication can make enrichment visually clearer and help to spot truly enriched regions</a:t>
            </a:r>
          </a:p>
          <a:p>
            <a:endParaRPr lang="en-GB" dirty="0"/>
          </a:p>
          <a:p>
            <a:r>
              <a:rPr lang="en-GB" dirty="0"/>
              <a:t>Deduplication alters quantitation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013446"/>
            <a:ext cx="5831632" cy="311913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10163" r="5507" b="7370"/>
          <a:stretch/>
        </p:blipFill>
        <p:spPr bwMode="auto">
          <a:xfrm>
            <a:off x="125105" y="3706115"/>
            <a:ext cx="4279402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ndrewss\Desktop\dup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9" t="27906"/>
          <a:stretch/>
        </p:blipFill>
        <p:spPr bwMode="auto">
          <a:xfrm>
            <a:off x="3981715" y="4177462"/>
            <a:ext cx="2246040" cy="223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23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ChIP-Seq</a:t>
            </a:r>
            <a:r>
              <a:rPr lang="en-GB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2060848"/>
            <a:ext cx="105131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/>
              <a:t>ChIP-Seq</a:t>
            </a:r>
            <a:r>
              <a:rPr lang="en-GB" sz="4400" dirty="0"/>
              <a:t> is a technology which uses high-throughput sequencing to infer the positions of any mark associated with DNA which can be captured by an antibody.</a:t>
            </a:r>
          </a:p>
        </p:txBody>
      </p:sp>
    </p:spTree>
    <p:extLst>
      <p:ext uri="{BB962C8B-B14F-4D97-AF65-F5344CB8AC3E}">
        <p14:creationId xmlns:p14="http://schemas.microsoft.com/office/powerpoint/2010/main" val="165949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Assessing Duplication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700808"/>
            <a:ext cx="4247765" cy="4112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745242"/>
            <a:ext cx="4247765" cy="4112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8273" y="6096356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Density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403040" y="3572331"/>
            <a:ext cx="25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Observed Duplication (%)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97612" y="6096357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Density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5276299" y="3572332"/>
            <a:ext cx="25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Observed Duplication (%)</a:t>
            </a:r>
          </a:p>
        </p:txBody>
      </p:sp>
    </p:spTree>
    <p:extLst>
      <p:ext uri="{BB962C8B-B14F-4D97-AF65-F5344CB8AC3E}">
        <p14:creationId xmlns:p14="http://schemas.microsoft.com/office/powerpoint/2010/main" val="5662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Performing Deduplication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3645024"/>
            <a:ext cx="10972800" cy="2841180"/>
          </a:xfrm>
        </p:spPr>
        <p:txBody>
          <a:bodyPr/>
          <a:lstStyle/>
          <a:p>
            <a:r>
              <a:rPr lang="en-GB" dirty="0"/>
              <a:t>Only </a:t>
            </a:r>
            <a:r>
              <a:rPr lang="en-GB" dirty="0" err="1"/>
              <a:t>deduplicate</a:t>
            </a:r>
            <a:r>
              <a:rPr lang="en-GB" dirty="0"/>
              <a:t> if</a:t>
            </a:r>
          </a:p>
          <a:p>
            <a:pPr lvl="1"/>
            <a:r>
              <a:rPr lang="en-GB" dirty="0"/>
              <a:t>You can see that you have technical duplication in your data</a:t>
            </a:r>
          </a:p>
          <a:p>
            <a:pPr lvl="1"/>
            <a:r>
              <a:rPr lang="en-GB" dirty="0"/>
              <a:t>You only care about identifying enriched regions (peaks)</a:t>
            </a:r>
          </a:p>
          <a:p>
            <a:pPr lvl="1"/>
            <a:r>
              <a:rPr lang="en-GB" dirty="0"/>
              <a:t>You don’t need quantitative enrichment values for your peaks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1984" y="1772815"/>
            <a:ext cx="63780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picard.jar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MarkDuplicates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INPUT=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sorted.bam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OUTPUT=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dedup.bam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METRICS_FILE=metrics.txt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368" y="1772816"/>
            <a:ext cx="48339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picard.jar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SortSam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INPUT=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filtered.bam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OUTPUT=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sorted.bam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SORT_ORDER=coordinate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6370" y="6341783"/>
            <a:ext cx="829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DO NOT DEDUPLICATE AS A MATTER OF COURSE!   THINK FIRST!</a:t>
            </a:r>
          </a:p>
        </p:txBody>
      </p:sp>
    </p:spTree>
    <p:extLst>
      <p:ext uri="{BB962C8B-B14F-4D97-AF65-F5344CB8AC3E}">
        <p14:creationId xmlns:p14="http://schemas.microsoft.com/office/powerpoint/2010/main" val="3621241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686136" y="1234574"/>
            <a:ext cx="6499738" cy="4786196"/>
            <a:chOff x="162136" y="1234574"/>
            <a:chExt cx="6499738" cy="4786196"/>
          </a:xfrm>
        </p:grpSpPr>
        <p:grpSp>
          <p:nvGrpSpPr>
            <p:cNvPr id="74" name="Group 73"/>
            <p:cNvGrpSpPr/>
            <p:nvPr/>
          </p:nvGrpSpPr>
          <p:grpSpPr>
            <a:xfrm>
              <a:off x="162136" y="1234574"/>
              <a:ext cx="5671646" cy="4786196"/>
              <a:chOff x="162136" y="1234574"/>
              <a:chExt cx="5671646" cy="4786196"/>
            </a:xfrm>
          </p:grpSpPr>
          <p:cxnSp>
            <p:nvCxnSpPr>
              <p:cNvPr id="72" name="Straight Connector 71"/>
              <p:cNvCxnSpPr>
                <a:stCxn id="65" idx="5"/>
                <a:endCxn id="63" idx="0"/>
              </p:cNvCxnSpPr>
              <p:nvPr/>
            </p:nvCxnSpPr>
            <p:spPr>
              <a:xfrm>
                <a:off x="5468593" y="2641041"/>
                <a:ext cx="365189" cy="20545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62136" y="4372991"/>
                <a:ext cx="2236599" cy="16477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414962" y="4372991"/>
                <a:ext cx="2236599" cy="16477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559536" y="1234574"/>
                <a:ext cx="2236599" cy="16477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" name="Straight Connector 68"/>
              <p:cNvCxnSpPr>
                <a:stCxn id="66" idx="6"/>
                <a:endCxn id="63" idx="1"/>
              </p:cNvCxnSpPr>
              <p:nvPr/>
            </p:nvCxnSpPr>
            <p:spPr>
              <a:xfrm flipV="1">
                <a:off x="4651561" y="5187600"/>
                <a:ext cx="354129" cy="9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5005690" y="4695593"/>
              <a:ext cx="1656184" cy="984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MultiQC</a:t>
              </a:r>
              <a:r>
                <a:rPr lang="en-GB" dirty="0"/>
                <a:t> Report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Processing Workflow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981201" y="1561254"/>
            <a:ext cx="8478919" cy="4118352"/>
            <a:chOff x="457200" y="1561254"/>
            <a:chExt cx="8478919" cy="4118352"/>
          </a:xfrm>
        </p:grpSpPr>
        <p:grpSp>
          <p:nvGrpSpPr>
            <p:cNvPr id="33" name="Group 32"/>
            <p:cNvGrpSpPr/>
            <p:nvPr/>
          </p:nvGrpSpPr>
          <p:grpSpPr>
            <a:xfrm>
              <a:off x="3851920" y="1561254"/>
              <a:ext cx="1656184" cy="982544"/>
              <a:chOff x="3851920" y="1561254"/>
              <a:chExt cx="1656184" cy="9825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851920" y="1561254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Mapping Stats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51920" y="1900180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Mapping Stats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51920" y="2246042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Mapping Stats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57200" y="3068960"/>
              <a:ext cx="1656184" cy="967690"/>
              <a:chOff x="457200" y="3068960"/>
              <a:chExt cx="1656184" cy="96769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57200" y="3068960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</a:t>
                </a:r>
                <a:r>
                  <a:rPr lang="en-GB" dirty="0"/>
                  <a:t> File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7200" y="3407886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</a:t>
                </a:r>
                <a:r>
                  <a:rPr lang="en-GB" dirty="0"/>
                  <a:t> File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7200" y="3738894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</a:t>
                </a:r>
                <a:r>
                  <a:rPr lang="en-GB" dirty="0"/>
                  <a:t> File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62391" y="4695593"/>
              <a:ext cx="1656184" cy="984013"/>
              <a:chOff x="472620" y="4711890"/>
              <a:chExt cx="1656184" cy="98401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72620" y="4711890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FastQC</a:t>
                </a:r>
                <a:r>
                  <a:rPr lang="en-GB" dirty="0"/>
                  <a:t> Report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72620" y="5050816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FastQC</a:t>
                </a:r>
                <a:r>
                  <a:rPr lang="en-GB" dirty="0"/>
                  <a:t> Report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72620" y="5398147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FastQC</a:t>
                </a:r>
                <a:r>
                  <a:rPr lang="en-GB" dirty="0"/>
                  <a:t> Report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31445" y="3065429"/>
              <a:ext cx="1656184" cy="967690"/>
              <a:chOff x="2731445" y="3065429"/>
              <a:chExt cx="1656184" cy="96769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731445" y="3065429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Trimmed FQ File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31445" y="3404355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Trimmed FQ File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31445" y="3735363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Trimmed FQ File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736737" y="4703998"/>
              <a:ext cx="1656184" cy="975608"/>
              <a:chOff x="2736737" y="4703998"/>
              <a:chExt cx="1656184" cy="97560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736737" y="4703998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FastQC</a:t>
                </a:r>
                <a:r>
                  <a:rPr lang="en-GB" dirty="0"/>
                  <a:t> Report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36737" y="5042924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FastQC</a:t>
                </a:r>
                <a:r>
                  <a:rPr lang="en-GB" dirty="0"/>
                  <a:t> Report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36737" y="5381850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FastQC</a:t>
                </a:r>
                <a:r>
                  <a:rPr lang="en-GB" dirty="0"/>
                  <a:t> Report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005690" y="3065429"/>
              <a:ext cx="1656184" cy="967690"/>
              <a:chOff x="5005690" y="3065429"/>
              <a:chExt cx="1656184" cy="96769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005690" y="3065429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BAM File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5690" y="3404355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BAM File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05690" y="3735363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BAM File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279935" y="3073622"/>
              <a:ext cx="1656184" cy="967690"/>
              <a:chOff x="7279935" y="3073622"/>
              <a:chExt cx="1656184" cy="96769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79935" y="3073622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Filtered BAM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279935" y="3412548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Filtered BAM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79935" y="3743556"/>
                <a:ext cx="1656184" cy="2977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Filtered BAM</a:t>
                </a:r>
              </a:p>
            </p:txBody>
          </p:sp>
        </p:grpSp>
        <p:cxnSp>
          <p:nvCxnSpPr>
            <p:cNvPr id="39" name="Straight Arrow Connector 38"/>
            <p:cNvCxnSpPr>
              <a:stCxn id="15" idx="2"/>
              <a:endCxn id="16" idx="0"/>
            </p:cNvCxnSpPr>
            <p:nvPr/>
          </p:nvCxnSpPr>
          <p:spPr>
            <a:xfrm>
              <a:off x="1285292" y="4036650"/>
              <a:ext cx="5191" cy="6589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1" idx="2"/>
              <a:endCxn id="22" idx="0"/>
            </p:cNvCxnSpPr>
            <p:nvPr/>
          </p:nvCxnSpPr>
          <p:spPr>
            <a:xfrm>
              <a:off x="3559537" y="4033119"/>
              <a:ext cx="5292" cy="670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0" idx="3"/>
              <a:endCxn id="26" idx="1"/>
            </p:cNvCxnSpPr>
            <p:nvPr/>
          </p:nvCxnSpPr>
          <p:spPr>
            <a:xfrm>
              <a:off x="4387629" y="3553233"/>
              <a:ext cx="618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2" idx="2"/>
            </p:cNvCxnSpPr>
            <p:nvPr/>
          </p:nvCxnSpPr>
          <p:spPr>
            <a:xfrm flipH="1" flipV="1">
              <a:off x="4680012" y="2543798"/>
              <a:ext cx="16647" cy="1009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6" idx="3"/>
              <a:endCxn id="29" idx="1"/>
            </p:cNvCxnSpPr>
            <p:nvPr/>
          </p:nvCxnSpPr>
          <p:spPr>
            <a:xfrm>
              <a:off x="6661874" y="3553233"/>
              <a:ext cx="618061" cy="8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4" idx="3"/>
              <a:endCxn id="20" idx="1"/>
            </p:cNvCxnSpPr>
            <p:nvPr/>
          </p:nvCxnSpPr>
          <p:spPr>
            <a:xfrm flipV="1">
              <a:off x="2113384" y="3553233"/>
              <a:ext cx="618061" cy="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279935" y="4687357"/>
              <a:ext cx="1656184" cy="984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Visualisation and Assessment</a:t>
              </a:r>
            </a:p>
          </p:txBody>
        </p:sp>
        <p:cxnSp>
          <p:nvCxnSpPr>
            <p:cNvPr id="61" name="Straight Arrow Connector 60"/>
            <p:cNvCxnSpPr>
              <a:stCxn id="30" idx="2"/>
              <a:endCxn id="59" idx="0"/>
            </p:cNvCxnSpPr>
            <p:nvPr/>
          </p:nvCxnSpPr>
          <p:spPr>
            <a:xfrm>
              <a:off x="8108027" y="4041312"/>
              <a:ext cx="0" cy="6460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2796592" y="4039447"/>
            <a:ext cx="765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FastQC</a:t>
            </a:r>
            <a:endParaRPr lang="en-GB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377130" y="4024280"/>
            <a:ext cx="765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FastQC</a:t>
            </a:r>
            <a:endParaRPr lang="en-GB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576506" y="2951535"/>
            <a:ext cx="7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Trim</a:t>
            </a:r>
          </a:p>
          <a:p>
            <a:pPr algn="ctr"/>
            <a:r>
              <a:rPr lang="en-GB" sz="1600" dirty="0"/>
              <a:t>Galore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47617" y="3529281"/>
            <a:ext cx="77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Bowtie</a:t>
            </a:r>
          </a:p>
          <a:p>
            <a:pPr algn="ctr"/>
            <a:r>
              <a:rPr lang="en-GB" sz="1600" dirty="0"/>
              <a:t>BWA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81745" y="2922755"/>
            <a:ext cx="610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SAM</a:t>
            </a:r>
          </a:p>
          <a:p>
            <a:pPr algn="ctr"/>
            <a:r>
              <a:rPr lang="en-GB" sz="16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121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shell (text based OS interface)</a:t>
            </a:r>
          </a:p>
          <a:p>
            <a:endParaRPr lang="en-GB" dirty="0"/>
          </a:p>
          <a:p>
            <a:r>
              <a:rPr lang="en-GB" dirty="0"/>
              <a:t>Type the name of the program you want to run</a:t>
            </a:r>
          </a:p>
          <a:p>
            <a:pPr lvl="1"/>
            <a:r>
              <a:rPr lang="en-GB" dirty="0"/>
              <a:t>Add on any options the program needs</a:t>
            </a:r>
          </a:p>
          <a:p>
            <a:pPr lvl="1"/>
            <a:r>
              <a:rPr lang="en-GB" dirty="0"/>
              <a:t>Press return - the program will run</a:t>
            </a:r>
          </a:p>
          <a:p>
            <a:pPr lvl="1"/>
            <a:r>
              <a:rPr lang="en-GB" dirty="0"/>
              <a:t>When the program ends control will return to the shell</a:t>
            </a:r>
          </a:p>
          <a:p>
            <a:endParaRPr lang="en-GB" dirty="0"/>
          </a:p>
          <a:p>
            <a:r>
              <a:rPr lang="en-GB" dirty="0"/>
              <a:t>Run the next program!</a:t>
            </a:r>
          </a:p>
        </p:txBody>
      </p:sp>
    </p:spTree>
    <p:extLst>
      <p:ext uri="{BB962C8B-B14F-4D97-AF65-F5344CB8AC3E}">
        <p14:creationId xmlns:p14="http://schemas.microsoft.com/office/powerpoint/2010/main" val="1834295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456" y="1808272"/>
            <a:ext cx="95529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babraham@babraham-VirtualBox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  Documents  Downloads 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examples.desktop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Music  Pictures  Public  Templates  Videos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babraham@babraham-VirtualBox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:~$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15480" y="4797152"/>
            <a:ext cx="7062032" cy="369332"/>
            <a:chOff x="1491916" y="4824481"/>
            <a:chExt cx="7062032" cy="369332"/>
          </a:xfrm>
        </p:grpSpPr>
        <p:sp>
          <p:nvSpPr>
            <p:cNvPr id="5" name="Rectangle 4"/>
            <p:cNvSpPr/>
            <p:nvPr/>
          </p:nvSpPr>
          <p:spPr>
            <a:xfrm>
              <a:off x="1491916" y="4900863"/>
              <a:ext cx="216568" cy="216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8484" y="4824481"/>
              <a:ext cx="684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Command prompt - you can't enter a command unless you can see this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15480" y="5242866"/>
            <a:ext cx="6132034" cy="369332"/>
            <a:chOff x="1491916" y="4824481"/>
            <a:chExt cx="6132034" cy="369332"/>
          </a:xfrm>
        </p:grpSpPr>
        <p:sp>
          <p:nvSpPr>
            <p:cNvPr id="9" name="Rectangle 8"/>
            <p:cNvSpPr/>
            <p:nvPr/>
          </p:nvSpPr>
          <p:spPr>
            <a:xfrm>
              <a:off x="1491916" y="4900863"/>
              <a:ext cx="216568" cy="216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8484" y="4824481"/>
              <a:ext cx="591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command we're going to run (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GB" dirty="0"/>
                <a:t> in this case, to list files)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15480" y="5696601"/>
            <a:ext cx="5070333" cy="369332"/>
            <a:chOff x="1491916" y="4824481"/>
            <a:chExt cx="5070333" cy="369332"/>
          </a:xfrm>
        </p:grpSpPr>
        <p:sp>
          <p:nvSpPr>
            <p:cNvPr id="12" name="Rectangle 11"/>
            <p:cNvSpPr/>
            <p:nvPr/>
          </p:nvSpPr>
          <p:spPr>
            <a:xfrm>
              <a:off x="1491916" y="4900863"/>
              <a:ext cx="216568" cy="2165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08484" y="4824481"/>
              <a:ext cx="4853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output of the command - just text in this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087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structure of a </a:t>
            </a:r>
            <a:r>
              <a:rPr lang="en-GB" dirty="0" err="1"/>
              <a:t>unix</a:t>
            </a:r>
            <a:r>
              <a:rPr lang="en-GB" dirty="0"/>
              <a:t> command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6796" y="2298072"/>
            <a:ext cx="11690858" cy="2512053"/>
            <a:chOff x="1929397" y="2069353"/>
            <a:chExt cx="7003402" cy="1504844"/>
          </a:xfrm>
        </p:grpSpPr>
        <p:sp>
          <p:nvSpPr>
            <p:cNvPr id="4" name="TextBox 3"/>
            <p:cNvSpPr txBox="1"/>
            <p:nvPr/>
          </p:nvSpPr>
          <p:spPr>
            <a:xfrm>
              <a:off x="2130958" y="2069353"/>
              <a:ext cx="6801841" cy="313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fr-FR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</a:t>
              </a:r>
              <a:r>
                <a:rPr lang="fr-FR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ltd</a:t>
              </a:r>
              <a:r>
                <a:rPr lang="fr-FR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--reverse </a:t>
              </a:r>
              <a:r>
                <a:rPr lang="fr-FR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Downloads</a:t>
              </a:r>
              <a:r>
                <a:rPr lang="fr-FR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  Desktop/  Documents/</a:t>
              </a:r>
              <a:endParaRPr lang="en-GB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2329366" y="2351787"/>
              <a:ext cx="180972" cy="41809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Left Brace 5"/>
            <p:cNvSpPr/>
            <p:nvPr/>
          </p:nvSpPr>
          <p:spPr>
            <a:xfrm rot="16200000">
              <a:off x="3567618" y="1637412"/>
              <a:ext cx="180972" cy="1846848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6658480" y="499177"/>
              <a:ext cx="180972" cy="4123318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397" y="2895600"/>
              <a:ext cx="980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Program</a:t>
              </a:r>
            </a:p>
            <a:p>
              <a:pPr algn="ctr"/>
              <a:r>
                <a:rPr lang="en-GB" dirty="0"/>
                <a:t>name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55370" y="2895600"/>
              <a:ext cx="100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Switches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4519" y="2927866"/>
              <a:ext cx="1588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Data</a:t>
              </a:r>
            </a:p>
            <a:p>
              <a:pPr algn="ctr"/>
              <a:r>
                <a:rPr lang="en-GB" dirty="0"/>
                <a:t>(normally files)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16075" y="5209864"/>
            <a:ext cx="954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option or section is separated by spaces.  Options or files with spaces in must be put in quotes.</a:t>
            </a:r>
          </a:p>
        </p:txBody>
      </p:sp>
    </p:spTree>
    <p:extLst>
      <p:ext uri="{BB962C8B-B14F-4D97-AF65-F5344CB8AC3E}">
        <p14:creationId xmlns:p14="http://schemas.microsoft.com/office/powerpoint/2010/main" val="4010057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Change the behaviour of the program</a:t>
            </a:r>
          </a:p>
          <a:p>
            <a:r>
              <a:rPr lang="en-GB" dirty="0"/>
              <a:t>Come in two flavours (each option usually has both types available)</a:t>
            </a:r>
          </a:p>
          <a:p>
            <a:pPr lvl="1"/>
            <a:r>
              <a:rPr lang="en-GB" dirty="0"/>
              <a:t>Minus plus single letter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-x -c -z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Can be combined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xcz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Two minuses plus a word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--extract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Can't be combined</a:t>
            </a:r>
          </a:p>
          <a:p>
            <a:r>
              <a:rPr lang="en-GB" dirty="0"/>
              <a:t>Some take an additional value, this can be an additional option, or use an = to separate (it's up to the program)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-f somfile.txt </a:t>
            </a:r>
            <a:r>
              <a:rPr lang="en-GB" dirty="0"/>
              <a:t>(specify a filename)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--width=30 </a:t>
            </a:r>
            <a:r>
              <a:rPr lang="en-GB" dirty="0"/>
              <a:t>(specify a value)</a:t>
            </a:r>
          </a:p>
        </p:txBody>
      </p:sp>
    </p:spTree>
    <p:extLst>
      <p:ext uri="{BB962C8B-B14F-4D97-AF65-F5344CB8AC3E}">
        <p14:creationId xmlns:p14="http://schemas.microsoft.com/office/powerpoint/2010/main" val="3420283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Absolute or Relative paths from whichever directory you are currently in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/home/simon/Documents/Data/big_data.fq.gz</a:t>
            </a:r>
          </a:p>
          <a:p>
            <a:pPr lvl="1"/>
            <a:endParaRPr lang="en-GB" dirty="0"/>
          </a:p>
          <a:p>
            <a:r>
              <a:rPr lang="en-GB" dirty="0"/>
              <a:t>Move to the directory with the data and just use file names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cd Data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big_data.fq.gz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043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errors in commands are typing errors in either program names or file paths</a:t>
            </a:r>
          </a:p>
          <a:p>
            <a:endParaRPr lang="en-GB" dirty="0"/>
          </a:p>
          <a:p>
            <a:r>
              <a:rPr lang="en-GB" dirty="0"/>
              <a:t>Shells (</a:t>
            </a:r>
            <a:r>
              <a:rPr lang="en-GB" dirty="0" err="1"/>
              <a:t>ie</a:t>
            </a:r>
            <a:r>
              <a:rPr lang="en-GB" dirty="0"/>
              <a:t> BASH) can help with this by offering to complete path names for you</a:t>
            </a:r>
          </a:p>
          <a:p>
            <a:endParaRPr lang="en-GB" dirty="0"/>
          </a:p>
          <a:p>
            <a:r>
              <a:rPr lang="en-GB" dirty="0"/>
              <a:t>Command line completion is achieved by typing a partial path and then pressing the TAB key (to the left of Q)</a:t>
            </a:r>
          </a:p>
        </p:txBody>
      </p:sp>
    </p:spTree>
    <p:extLst>
      <p:ext uri="{BB962C8B-B14F-4D97-AF65-F5344CB8AC3E}">
        <p14:creationId xmlns:p14="http://schemas.microsoft.com/office/powerpoint/2010/main" val="1224997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completion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" y="154578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Actual files in a folder: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examples.desktop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Pictures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Videos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154578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If I type the following and press tab: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</a:t>
            </a:r>
            <a:r>
              <a:rPr lang="en-GB" dirty="0"/>
              <a:t> [TAB] will complete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GB" dirty="0"/>
              <a:t> as it is the only option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en-GB" dirty="0"/>
              <a:t>    [TAB] will complete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en-GB" dirty="0"/>
              <a:t> as it is the only option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r>
              <a:rPr lang="en-GB" dirty="0"/>
              <a:t> [TAB] will no nothing (just beep) as it is ambiguous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r>
              <a:rPr lang="en-GB" dirty="0"/>
              <a:t> [TAB] [TAB] will show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  <a:r>
              <a:rPr lang="en-GB" dirty="0"/>
              <a:t> since    </a:t>
            </a:r>
          </a:p>
          <a:p>
            <a:r>
              <a:rPr lang="en-GB" dirty="0"/>
              <a:t>         those are the only options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r>
              <a:rPr lang="en-GB" dirty="0"/>
              <a:t> [TAB] [TAB]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/>
              <a:t> [TAB] will complete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381625"/>
            <a:ext cx="982813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You should ALWAYS use TAB completion to fill in paths for </a:t>
            </a:r>
          </a:p>
          <a:p>
            <a:pPr algn="ctr"/>
            <a:r>
              <a:rPr lang="en-GB" sz="3200" dirty="0"/>
              <a:t>locations which exist so you can't make typing mistakes</a:t>
            </a:r>
          </a:p>
          <a:p>
            <a:pPr algn="ctr"/>
            <a:r>
              <a:rPr lang="en-GB" dirty="0"/>
              <a:t>(it obviously won't work for output files though)</a:t>
            </a:r>
          </a:p>
        </p:txBody>
      </p:sp>
    </p:spTree>
    <p:extLst>
      <p:ext uri="{BB962C8B-B14F-4D97-AF65-F5344CB8AC3E}">
        <p14:creationId xmlns:p14="http://schemas.microsoft.com/office/powerpoint/2010/main" val="295547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antibody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64" y="1783357"/>
            <a:ext cx="5794176" cy="4525963"/>
          </a:xfrm>
        </p:spPr>
        <p:txBody>
          <a:bodyPr>
            <a:noAutofit/>
          </a:bodyPr>
          <a:lstStyle/>
          <a:p>
            <a:r>
              <a:rPr lang="en-GB" dirty="0"/>
              <a:t>Transcription factors / repressors </a:t>
            </a:r>
          </a:p>
          <a:p>
            <a:pPr lvl="1"/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nanog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CTCF</a:t>
            </a:r>
          </a:p>
          <a:p>
            <a:pPr lvl="1"/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Histones and histone modifications </a:t>
            </a:r>
          </a:p>
          <a:p>
            <a:pPr lvl="1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H3, H3K4me3</a:t>
            </a:r>
          </a:p>
          <a:p>
            <a:pPr lvl="1"/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85520" y="1783357"/>
            <a:ext cx="62064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DNA modifications</a:t>
            </a:r>
          </a:p>
          <a:p>
            <a:pPr lvl="1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Methyl-Cytosine, Formyl cytosine</a:t>
            </a:r>
          </a:p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Chromatin remodelling proteins </a:t>
            </a:r>
          </a:p>
          <a:p>
            <a:pPr lvl="1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BMI1, EZH2</a:t>
            </a:r>
          </a:p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Transcription machinery </a:t>
            </a:r>
          </a:p>
          <a:p>
            <a:pPr lvl="1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Pol2</a:t>
            </a:r>
          </a:p>
        </p:txBody>
      </p:sp>
    </p:spTree>
    <p:extLst>
      <p:ext uri="{BB962C8B-B14F-4D97-AF65-F5344CB8AC3E}">
        <p14:creationId xmlns:p14="http://schemas.microsoft.com/office/powerpoint/2010/main" val="995771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If anything (except the splice site extraction) completes almost immediately then it didn't work!</a:t>
            </a:r>
          </a:p>
          <a:p>
            <a:endParaRPr lang="en-GB" dirty="0"/>
          </a:p>
          <a:p>
            <a:r>
              <a:rPr lang="en-GB" dirty="0"/>
              <a:t>Look for errors before asking for help.  They will either be</a:t>
            </a:r>
          </a:p>
          <a:p>
            <a:pPr lvl="1"/>
            <a:r>
              <a:rPr lang="en-GB" dirty="0"/>
              <a:t>The last piece of text before the program exited</a:t>
            </a:r>
          </a:p>
          <a:p>
            <a:pPr lvl="1"/>
            <a:r>
              <a:rPr lang="en-GB" dirty="0"/>
              <a:t>The first piece of text produced after it started (followed by the help file)</a:t>
            </a:r>
          </a:p>
          <a:p>
            <a:pPr lvl="1"/>
            <a:endParaRPr lang="en-GB" dirty="0"/>
          </a:p>
          <a:p>
            <a:r>
              <a:rPr lang="en-GB" dirty="0"/>
              <a:t>To see if a program is running go to another shell and look at the last file produced to see if it's growing</a:t>
            </a:r>
          </a:p>
          <a:p>
            <a:endParaRPr lang="en-GB" dirty="0"/>
          </a:p>
          <a:p>
            <a:r>
              <a:rPr lang="en-GB" dirty="0"/>
              <a:t>Programs which are stuck can be cancelled with </a:t>
            </a:r>
            <a:r>
              <a:rPr lang="en-GB" dirty="0" err="1"/>
              <a:t>Control+C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955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GB" dirty="0"/>
              <a:t>		Change directory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ltrh</a:t>
            </a:r>
            <a:r>
              <a:rPr lang="en-GB" dirty="0"/>
              <a:t>		List files in the current directory, show details and 			put the newest files at the bottom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less x.txt</a:t>
            </a:r>
            <a:r>
              <a:rPr lang="en-GB" dirty="0"/>
              <a:t>		View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x.txt</a:t>
            </a:r>
            <a:r>
              <a:rPr lang="en-GB" dirty="0"/>
              <a:t> text file</a:t>
            </a:r>
          </a:p>
          <a:p>
            <a:pPr marL="0" indent="0">
              <a:buNone/>
            </a:pPr>
            <a:r>
              <a:rPr lang="en-GB" dirty="0"/>
              <a:t>				Return = down one line</a:t>
            </a:r>
          </a:p>
          <a:p>
            <a:pPr marL="0" indent="0">
              <a:buNone/>
            </a:pPr>
            <a:r>
              <a:rPr lang="en-GB" dirty="0"/>
              <a:t>				Space = down one page</a:t>
            </a:r>
          </a:p>
          <a:p>
            <a:pPr marL="0" indent="0">
              <a:buNone/>
            </a:pPr>
            <a:r>
              <a:rPr lang="en-GB" dirty="0"/>
              <a:t>				q = quit</a:t>
            </a:r>
          </a:p>
        </p:txBody>
      </p:sp>
    </p:spTree>
    <p:extLst>
      <p:ext uri="{BB962C8B-B14F-4D97-AF65-F5344CB8AC3E}">
        <p14:creationId xmlns:p14="http://schemas.microsoft.com/office/powerpoint/2010/main" val="2712404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492896"/>
            <a:ext cx="109728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Data Processing Exercise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6440" y="5733256"/>
            <a:ext cx="2617860" cy="9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21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544" y="2564904"/>
            <a:ext cx="8640960" cy="1470025"/>
          </a:xfrm>
        </p:spPr>
        <p:txBody>
          <a:bodyPr>
            <a:noAutofit/>
          </a:bodyPr>
          <a:lstStyle/>
          <a:p>
            <a:r>
              <a:rPr lang="en-GB" sz="5400" dirty="0"/>
              <a:t>Exploring and Understanding </a:t>
            </a:r>
            <a:r>
              <a:rPr lang="en-GB" sz="5400" dirty="0" err="1"/>
              <a:t>ChIP-Seq</a:t>
            </a:r>
            <a:r>
              <a:rPr lang="en-GB" sz="5400" dirty="0"/>
              <a:t> data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2384" y="5802744"/>
            <a:ext cx="2443338" cy="8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82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700808"/>
            <a:ext cx="10526960" cy="4680520"/>
          </a:xfrm>
        </p:spPr>
        <p:txBody>
          <a:bodyPr>
            <a:normAutofit/>
          </a:bodyPr>
          <a:lstStyle/>
          <a:p>
            <a:r>
              <a:rPr lang="en-GB" dirty="0"/>
              <a:t>Is there any enrichment?</a:t>
            </a:r>
          </a:p>
          <a:p>
            <a:pPr lvl="1"/>
            <a:r>
              <a:rPr lang="en-GB" dirty="0"/>
              <a:t>What is the size / patterning of enrichment?</a:t>
            </a:r>
          </a:p>
          <a:p>
            <a:endParaRPr lang="en-GB" dirty="0"/>
          </a:p>
          <a:p>
            <a:r>
              <a:rPr lang="en-GB" dirty="0"/>
              <a:t>How well are my controls behaving?</a:t>
            </a:r>
          </a:p>
          <a:p>
            <a:endParaRPr lang="en-GB" dirty="0"/>
          </a:p>
          <a:p>
            <a:r>
              <a:rPr lang="en-GB" dirty="0"/>
              <a:t>What is the best way to quantitate this data?</a:t>
            </a:r>
          </a:p>
          <a:p>
            <a:endParaRPr lang="en-GB" dirty="0"/>
          </a:p>
          <a:p>
            <a:r>
              <a:rPr lang="en-GB" dirty="0"/>
              <a:t>Are there any technical artefacts?</a:t>
            </a:r>
          </a:p>
        </p:txBody>
      </p:sp>
    </p:spTree>
    <p:extLst>
      <p:ext uri="{BB962C8B-B14F-4D97-AF65-F5344CB8AC3E}">
        <p14:creationId xmlns:p14="http://schemas.microsoft.com/office/powerpoint/2010/main" val="3869581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/>
          <a:lstStyle/>
          <a:p>
            <a:r>
              <a:rPr lang="en-GB" dirty="0"/>
              <a:t>Start with a visual inspection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4" y="1268760"/>
            <a:ext cx="10009112" cy="3862471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1344" y="5346957"/>
            <a:ext cx="6192688" cy="1556792"/>
          </a:xfrm>
        </p:spPr>
        <p:txBody>
          <a:bodyPr>
            <a:normAutofit/>
          </a:bodyPr>
          <a:lstStyle/>
          <a:p>
            <a:r>
              <a:rPr lang="en-GB" sz="2400" dirty="0"/>
              <a:t>Is there any enrichment?</a:t>
            </a:r>
          </a:p>
          <a:p>
            <a:r>
              <a:rPr lang="en-GB" sz="2400" dirty="0"/>
              <a:t>What is the size / patterning of enrichment?</a:t>
            </a:r>
          </a:p>
          <a:p>
            <a:r>
              <a:rPr lang="en-GB" sz="2400" dirty="0"/>
              <a:t>How well are my controls behaving?</a:t>
            </a:r>
          </a:p>
        </p:txBody>
      </p:sp>
    </p:spTree>
    <p:extLst>
      <p:ext uri="{BB962C8B-B14F-4D97-AF65-F5344CB8AC3E}">
        <p14:creationId xmlns:p14="http://schemas.microsoft.com/office/powerpoint/2010/main" val="771453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</a:t>
            </a:r>
            <a:r>
              <a:rPr lang="en-GB"/>
              <a:t>with a visual </a:t>
            </a:r>
            <a:r>
              <a:rPr lang="en-GB" dirty="0"/>
              <a:t>inspection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1" y="1196752"/>
            <a:ext cx="10156518" cy="410445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5360" y="5515123"/>
            <a:ext cx="6084168" cy="1416398"/>
          </a:xfrm>
        </p:spPr>
        <p:txBody>
          <a:bodyPr>
            <a:normAutofit/>
          </a:bodyPr>
          <a:lstStyle/>
          <a:p>
            <a:r>
              <a:rPr lang="en-GB" sz="2400" dirty="0"/>
              <a:t>Is there any enrichment?</a:t>
            </a:r>
          </a:p>
          <a:p>
            <a:r>
              <a:rPr lang="en-GB" sz="2400" dirty="0"/>
              <a:t>What is the size / patterning of enrichment?</a:t>
            </a:r>
          </a:p>
          <a:p>
            <a:r>
              <a:rPr lang="en-GB" sz="2400" dirty="0"/>
              <a:t>How well are my controls behaving?</a:t>
            </a:r>
          </a:p>
        </p:txBody>
      </p:sp>
    </p:spTree>
    <p:extLst>
      <p:ext uri="{BB962C8B-B14F-4D97-AF65-F5344CB8AC3E}">
        <p14:creationId xmlns:p14="http://schemas.microsoft.com/office/powerpoint/2010/main" val="3039681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35" y="116136"/>
            <a:ext cx="10972800" cy="1143000"/>
          </a:xfrm>
        </p:spPr>
        <p:txBody>
          <a:bodyPr/>
          <a:lstStyle/>
          <a:p>
            <a:r>
              <a:rPr lang="en-GB" dirty="0"/>
              <a:t>Extending reads if necessary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19936" y="1340768"/>
            <a:ext cx="5157255" cy="5417544"/>
            <a:chOff x="5159896" y="1340110"/>
            <a:chExt cx="4725207" cy="49636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896" y="1340110"/>
              <a:ext cx="4725207" cy="476986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104112" y="6109979"/>
              <a:ext cx="1080120" cy="193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Peak Width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4235" y="2852936"/>
            <a:ext cx="385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point enrichment, insert size is roughly peak width/2</a:t>
            </a:r>
          </a:p>
        </p:txBody>
      </p:sp>
    </p:spTree>
    <p:extLst>
      <p:ext uri="{BB962C8B-B14F-4D97-AF65-F5344CB8AC3E}">
        <p14:creationId xmlns:p14="http://schemas.microsoft.com/office/powerpoint/2010/main" val="3951324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Look for peaks</a:t>
            </a:r>
            <a:br>
              <a:rPr lang="en-GB" dirty="0"/>
            </a:br>
            <a:r>
              <a:rPr lang="en-GB" dirty="0"/>
              <a:t>Associate with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21" y="1772816"/>
            <a:ext cx="9144000" cy="29924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463334" y="4653137"/>
            <a:ext cx="7554971" cy="543181"/>
            <a:chOff x="939333" y="4653136"/>
            <a:chExt cx="7554971" cy="543181"/>
          </a:xfrm>
        </p:grpSpPr>
        <p:grpSp>
          <p:nvGrpSpPr>
            <p:cNvPr id="10" name="Group 9"/>
            <p:cNvGrpSpPr/>
            <p:nvPr/>
          </p:nvGrpSpPr>
          <p:grpSpPr>
            <a:xfrm>
              <a:off x="939333" y="4653136"/>
              <a:ext cx="435440" cy="543181"/>
              <a:chOff x="919293" y="1201614"/>
              <a:chExt cx="435440" cy="543181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71600" y="1201614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919293" y="1437018"/>
                <a:ext cx="4354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TSS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811541" y="4653136"/>
              <a:ext cx="435440" cy="543181"/>
              <a:chOff x="919293" y="1201614"/>
              <a:chExt cx="435440" cy="543181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971600" y="1201614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919293" y="1437018"/>
                <a:ext cx="4354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TSS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426471" y="4653136"/>
              <a:ext cx="435440" cy="543181"/>
              <a:chOff x="919293" y="1201614"/>
              <a:chExt cx="435440" cy="54318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971600" y="1201614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19293" y="1437018"/>
                <a:ext cx="4354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TSS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232904" y="4653136"/>
              <a:ext cx="435440" cy="543181"/>
              <a:chOff x="919293" y="1201614"/>
              <a:chExt cx="435440" cy="54318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971600" y="1201614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919293" y="1437018"/>
                <a:ext cx="4354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TSS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58864" y="4653136"/>
              <a:ext cx="435440" cy="543181"/>
              <a:chOff x="919293" y="1201614"/>
              <a:chExt cx="435440" cy="543181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971600" y="1201614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919293" y="1437018"/>
                <a:ext cx="4354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TSS</a:t>
                </a:r>
              </a:p>
            </p:txBody>
          </p:sp>
        </p:grpSp>
      </p:grp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53209" y="5733256"/>
            <a:ext cx="9865096" cy="864096"/>
          </a:xfrm>
        </p:spPr>
        <p:txBody>
          <a:bodyPr>
            <a:noAutofit/>
          </a:bodyPr>
          <a:lstStyle/>
          <a:p>
            <a:r>
              <a:rPr lang="en-GB" sz="2800" dirty="0"/>
              <a:t>Are my peaks narrow or broad</a:t>
            </a:r>
          </a:p>
          <a:p>
            <a:r>
              <a:rPr lang="en-GB" sz="2800" dirty="0"/>
              <a:t>Do peak positions obviously correspond to existing features?</a:t>
            </a:r>
          </a:p>
        </p:txBody>
      </p:sp>
    </p:spTree>
    <p:extLst>
      <p:ext uri="{BB962C8B-B14F-4D97-AF65-F5344CB8AC3E}">
        <p14:creationId xmlns:p14="http://schemas.microsoft.com/office/powerpoint/2010/main" val="40006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IgG or other Mock IP</a:t>
            </a:r>
          </a:p>
          <a:p>
            <a:pPr lvl="1"/>
            <a:r>
              <a:rPr lang="en-GB" dirty="0"/>
              <a:t>Good result is no material at all</a:t>
            </a:r>
          </a:p>
          <a:p>
            <a:pPr lvl="1"/>
            <a:r>
              <a:rPr lang="en-GB" dirty="0"/>
              <a:t>Not worth sequencing. Reads are only informative if the </a:t>
            </a:r>
            <a:r>
              <a:rPr lang="en-GB" dirty="0" err="1"/>
              <a:t>ChIP</a:t>
            </a:r>
            <a:r>
              <a:rPr lang="en-GB" dirty="0"/>
              <a:t> hasn't worked.</a:t>
            </a:r>
          </a:p>
          <a:p>
            <a:pPr lvl="1"/>
            <a:r>
              <a:rPr lang="en-GB" dirty="0"/>
              <a:t>May be justified for Cut and Run where there is no real input</a:t>
            </a:r>
          </a:p>
          <a:p>
            <a:endParaRPr lang="en-GB" dirty="0"/>
          </a:p>
          <a:p>
            <a:r>
              <a:rPr lang="en-GB" dirty="0"/>
              <a:t>Input material (sonicated / </a:t>
            </a:r>
            <a:r>
              <a:rPr lang="en-GB" dirty="0" err="1"/>
              <a:t>Mnase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Genomic library - everywhere equally</a:t>
            </a:r>
          </a:p>
          <a:p>
            <a:pPr lvl="1"/>
            <a:r>
              <a:rPr lang="en-GB" dirty="0"/>
              <a:t>Technical issues can cause variation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18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</a:t>
            </a:r>
            <a:r>
              <a:rPr lang="en-GB" dirty="0" err="1"/>
              <a:t>ChIP-Seq</a:t>
            </a:r>
            <a:r>
              <a:rPr lang="en-GB" dirty="0"/>
              <a:t> work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950368" y="1491776"/>
            <a:ext cx="8291264" cy="425056"/>
            <a:chOff x="426368" y="1491776"/>
            <a:chExt cx="8291264" cy="425056"/>
          </a:xfrm>
        </p:grpSpPr>
        <p:sp>
          <p:nvSpPr>
            <p:cNvPr id="10" name="Rectangle 9"/>
            <p:cNvSpPr/>
            <p:nvPr/>
          </p:nvSpPr>
          <p:spPr>
            <a:xfrm>
              <a:off x="426368" y="1700808"/>
              <a:ext cx="82912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DNA</a:t>
              </a: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868760" y="1505420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3029000" y="1491776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7565504" y="1491776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50369" y="3663009"/>
            <a:ext cx="8291263" cy="224797"/>
            <a:chOff x="426368" y="3663008"/>
            <a:chExt cx="8291263" cy="224797"/>
          </a:xfrm>
        </p:grpSpPr>
        <p:sp>
          <p:nvSpPr>
            <p:cNvPr id="29" name="Rectangle 28"/>
            <p:cNvSpPr/>
            <p:nvPr/>
          </p:nvSpPr>
          <p:spPr>
            <a:xfrm>
              <a:off x="7004990" y="3671781"/>
              <a:ext cx="8068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56284" y="3663008"/>
              <a:ext cx="80540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368" y="3667423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868760" y="3703427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3029000" y="3689783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7565504" y="3689783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05272" y="3663008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84176" y="3663008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080" y="3663008"/>
              <a:ext cx="2367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8180" y="3663008"/>
              <a:ext cx="3777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2428" y="3663008"/>
              <a:ext cx="7355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44516" y="3663008"/>
              <a:ext cx="5195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436" y="3663008"/>
              <a:ext cx="24168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98468" y="3663008"/>
              <a:ext cx="9617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16958" y="3663008"/>
              <a:ext cx="23130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73484" y="3671781"/>
              <a:ext cx="844147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46788" y="2681908"/>
            <a:ext cx="8291264" cy="216024"/>
            <a:chOff x="457200" y="2492896"/>
            <a:chExt cx="8291264" cy="216024"/>
          </a:xfrm>
        </p:grpSpPr>
        <p:sp>
          <p:nvSpPr>
            <p:cNvPr id="33" name="Rectangle 32"/>
            <p:cNvSpPr/>
            <p:nvPr/>
          </p:nvSpPr>
          <p:spPr>
            <a:xfrm>
              <a:off x="457200" y="2492896"/>
              <a:ext cx="82912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DNA</a:t>
              </a: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899592" y="2528900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3059832" y="2515256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7596336" y="2515256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5944226" y="1988840"/>
            <a:ext cx="295790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>
            <a:off x="5944226" y="2994282"/>
            <a:ext cx="295790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343965" y="2033836"/>
            <a:ext cx="26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Cross-link proteins to DNA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69391" y="3098011"/>
            <a:ext cx="382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Fragment DNA (sonication, </a:t>
            </a:r>
            <a:r>
              <a:rPr lang="en-GB" dirty="0" err="1"/>
              <a:t>MNase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51857" y="4245630"/>
            <a:ext cx="2725482" cy="1839071"/>
            <a:chOff x="327857" y="4245629"/>
            <a:chExt cx="2725482" cy="1839071"/>
          </a:xfrm>
        </p:grpSpPr>
        <p:grpSp>
          <p:nvGrpSpPr>
            <p:cNvPr id="62" name="Group 61"/>
            <p:cNvGrpSpPr/>
            <p:nvPr/>
          </p:nvGrpSpPr>
          <p:grpSpPr>
            <a:xfrm>
              <a:off x="1490012" y="5800173"/>
              <a:ext cx="805404" cy="216024"/>
              <a:chOff x="1508619" y="5744607"/>
              <a:chExt cx="805404" cy="21602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508619" y="5744607"/>
                <a:ext cx="80540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5-Point Star 60"/>
              <p:cNvSpPr/>
              <p:nvPr/>
            </p:nvSpPr>
            <p:spPr>
              <a:xfrm>
                <a:off x="1781335" y="5771382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22788" y="4531101"/>
              <a:ext cx="622412" cy="216024"/>
              <a:chOff x="16365" y="4311113"/>
              <a:chExt cx="622412" cy="21602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365" y="4311113"/>
                <a:ext cx="62241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5-Point Star 57"/>
              <p:cNvSpPr/>
              <p:nvPr/>
            </p:nvSpPr>
            <p:spPr>
              <a:xfrm>
                <a:off x="458757" y="4347117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14475983">
              <a:off x="2518561" y="5072429"/>
              <a:ext cx="806820" cy="216024"/>
              <a:chOff x="5698468" y="4905182"/>
              <a:chExt cx="806820" cy="21602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98468" y="4905182"/>
                <a:ext cx="8068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5-Point Star 63"/>
              <p:cNvSpPr/>
              <p:nvPr/>
            </p:nvSpPr>
            <p:spPr>
              <a:xfrm>
                <a:off x="6258982" y="4923184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02634" y="4259387"/>
              <a:ext cx="2650705" cy="1825313"/>
              <a:chOff x="402634" y="4259387"/>
              <a:chExt cx="2650705" cy="182531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73796" y="4259387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054405">
                <a:off x="1986313" y="4300218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4161990">
                <a:off x="2438428" y="4646841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7703091">
                <a:off x="2271055" y="5106124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0611040">
                <a:off x="1614212" y="531525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1870128">
                <a:off x="1000565" y="524909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4362945">
                <a:off x="557164" y="4984064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9562677">
                <a:off x="796484" y="439005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06727" y="4797152"/>
                <a:ext cx="1594520" cy="7200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2453188" y="4245629"/>
              <a:ext cx="3777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7857" y="5752239"/>
              <a:ext cx="5195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9" name="Down Arrow 68"/>
          <p:cNvSpPr/>
          <p:nvPr/>
        </p:nvSpPr>
        <p:spPr>
          <a:xfrm rot="3595978">
            <a:off x="5494974" y="3731050"/>
            <a:ext cx="295790" cy="12087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4729440" y="3957573"/>
            <a:ext cx="93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Capture</a:t>
            </a:r>
          </a:p>
        </p:txBody>
      </p:sp>
      <p:sp>
        <p:nvSpPr>
          <p:cNvPr id="71" name="Down Arrow 70"/>
          <p:cNvSpPr/>
          <p:nvPr/>
        </p:nvSpPr>
        <p:spPr>
          <a:xfrm rot="16200000">
            <a:off x="5463297" y="4947711"/>
            <a:ext cx="295790" cy="12087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45697" y="5615507"/>
            <a:ext cx="66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Elute</a:t>
            </a:r>
          </a:p>
        </p:txBody>
      </p:sp>
      <p:grpSp>
        <p:nvGrpSpPr>
          <p:cNvPr id="73" name="Group 72"/>
          <p:cNvGrpSpPr/>
          <p:nvPr/>
        </p:nvGrpSpPr>
        <p:grpSpPr>
          <a:xfrm rot="14475983">
            <a:off x="7567234" y="5471165"/>
            <a:ext cx="806820" cy="216024"/>
            <a:chOff x="5698468" y="4905182"/>
            <a:chExt cx="806820" cy="216024"/>
          </a:xfrm>
        </p:grpSpPr>
        <p:sp>
          <p:nvSpPr>
            <p:cNvPr id="74" name="Rectangle 73"/>
            <p:cNvSpPr/>
            <p:nvPr/>
          </p:nvSpPr>
          <p:spPr>
            <a:xfrm>
              <a:off x="5698468" y="4905182"/>
              <a:ext cx="8068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6258982" y="4923184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64604" y="5023316"/>
            <a:ext cx="622412" cy="216024"/>
            <a:chOff x="16365" y="4311113"/>
            <a:chExt cx="622412" cy="216024"/>
          </a:xfrm>
        </p:grpSpPr>
        <p:sp>
          <p:nvSpPr>
            <p:cNvPr id="77" name="Rectangle 76"/>
            <p:cNvSpPr/>
            <p:nvPr/>
          </p:nvSpPr>
          <p:spPr>
            <a:xfrm>
              <a:off x="16365" y="4311113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458757" y="4347117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73108" y="5609046"/>
            <a:ext cx="805404" cy="216024"/>
            <a:chOff x="1508619" y="5744607"/>
            <a:chExt cx="805404" cy="216024"/>
          </a:xfrm>
        </p:grpSpPr>
        <p:sp>
          <p:nvSpPr>
            <p:cNvPr id="80" name="Rectangle 79"/>
            <p:cNvSpPr/>
            <p:nvPr/>
          </p:nvSpPr>
          <p:spPr>
            <a:xfrm>
              <a:off x="1508619" y="5744607"/>
              <a:ext cx="80540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781335" y="5771382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7203401" y="5321671"/>
            <a:ext cx="3777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3" name="Group 82"/>
          <p:cNvGrpSpPr/>
          <p:nvPr/>
        </p:nvGrpSpPr>
        <p:grpSpPr>
          <a:xfrm rot="2286534">
            <a:off x="7037802" y="4788451"/>
            <a:ext cx="622412" cy="216024"/>
            <a:chOff x="16365" y="4311113"/>
            <a:chExt cx="622412" cy="216024"/>
          </a:xfrm>
        </p:grpSpPr>
        <p:sp>
          <p:nvSpPr>
            <p:cNvPr id="84" name="Rectangle 83"/>
            <p:cNvSpPr/>
            <p:nvPr/>
          </p:nvSpPr>
          <p:spPr>
            <a:xfrm>
              <a:off x="16365" y="4311113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5-Point Star 84"/>
            <p:cNvSpPr/>
            <p:nvPr/>
          </p:nvSpPr>
          <p:spPr>
            <a:xfrm>
              <a:off x="458757" y="4347117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6494461" y="5990526"/>
            <a:ext cx="5195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7" name="Group 86"/>
          <p:cNvGrpSpPr/>
          <p:nvPr/>
        </p:nvGrpSpPr>
        <p:grpSpPr>
          <a:xfrm rot="18002287">
            <a:off x="7090947" y="5955739"/>
            <a:ext cx="805404" cy="216024"/>
            <a:chOff x="1508619" y="5744607"/>
            <a:chExt cx="805404" cy="216024"/>
          </a:xfrm>
        </p:grpSpPr>
        <p:sp>
          <p:nvSpPr>
            <p:cNvPr id="88" name="Rectangle 87"/>
            <p:cNvSpPr/>
            <p:nvPr/>
          </p:nvSpPr>
          <p:spPr>
            <a:xfrm>
              <a:off x="1508619" y="5744607"/>
              <a:ext cx="80540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1781335" y="5771382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90" name="Down Arrow 89"/>
          <p:cNvSpPr/>
          <p:nvPr/>
        </p:nvSpPr>
        <p:spPr>
          <a:xfrm rot="16200000">
            <a:off x="9025471" y="4952405"/>
            <a:ext cx="295790" cy="12087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8528990" y="5633004"/>
            <a:ext cx="191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 Crosslinks</a:t>
            </a:r>
          </a:p>
          <a:p>
            <a:r>
              <a:rPr lang="en-GB" dirty="0"/>
              <a:t>Size Select</a:t>
            </a:r>
          </a:p>
          <a:p>
            <a:r>
              <a:rPr lang="en-GB" dirty="0"/>
              <a:t>Add Adapters </a:t>
            </a:r>
          </a:p>
          <a:p>
            <a:r>
              <a:rPr lang="en-GB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138838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Controls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556792"/>
            <a:ext cx="11549944" cy="381642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352" y="5733256"/>
            <a:ext cx="8651304" cy="864096"/>
          </a:xfrm>
        </p:spPr>
        <p:txBody>
          <a:bodyPr>
            <a:noAutofit/>
          </a:bodyPr>
          <a:lstStyle/>
          <a:p>
            <a:r>
              <a:rPr lang="en-GB" sz="2800" dirty="0"/>
              <a:t>Does the coverage look even</a:t>
            </a:r>
          </a:p>
          <a:p>
            <a:r>
              <a:rPr lang="en-GB" sz="2800" dirty="0"/>
              <a:t>If there are multiple inputs to do they look similar</a:t>
            </a:r>
          </a:p>
        </p:txBody>
      </p:sp>
    </p:spTree>
    <p:extLst>
      <p:ext uri="{BB962C8B-B14F-4D97-AF65-F5344CB8AC3E}">
        <p14:creationId xmlns:p14="http://schemas.microsoft.com/office/powerpoint/2010/main" val="3794428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8" y="1700808"/>
            <a:ext cx="1154994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15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controls misbehave?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556792"/>
            <a:ext cx="10310936" cy="492514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Low coverage</a:t>
            </a:r>
          </a:p>
          <a:p>
            <a:pPr lvl="1"/>
            <a:r>
              <a:rPr lang="en-GB" dirty="0"/>
              <a:t>Repetitive </a:t>
            </a:r>
            <a:r>
              <a:rPr lang="en-GB" dirty="0" err="1"/>
              <a:t>unmappable</a:t>
            </a:r>
            <a:r>
              <a:rPr lang="en-GB" dirty="0"/>
              <a:t> regions</a:t>
            </a:r>
          </a:p>
          <a:p>
            <a:pPr lvl="1"/>
            <a:r>
              <a:rPr lang="en-GB" dirty="0"/>
              <a:t>Holes in the assembly</a:t>
            </a:r>
          </a:p>
          <a:p>
            <a:pPr lvl="1"/>
            <a:endParaRPr lang="en-GB" dirty="0"/>
          </a:p>
          <a:p>
            <a:r>
              <a:rPr lang="en-GB" dirty="0"/>
              <a:t>High coverage</a:t>
            </a:r>
          </a:p>
          <a:p>
            <a:pPr lvl="1"/>
            <a:r>
              <a:rPr lang="en-GB" dirty="0" err="1"/>
              <a:t>Mismapped</a:t>
            </a:r>
            <a:r>
              <a:rPr lang="en-GB" dirty="0"/>
              <a:t> reads from outside the assembly</a:t>
            </a:r>
          </a:p>
          <a:p>
            <a:pPr lvl="1"/>
            <a:endParaRPr lang="en-GB" dirty="0"/>
          </a:p>
          <a:p>
            <a:r>
              <a:rPr lang="en-GB" dirty="0"/>
              <a:t>Biases</a:t>
            </a:r>
          </a:p>
          <a:p>
            <a:pPr lvl="1"/>
            <a:r>
              <a:rPr lang="en-GB" dirty="0"/>
              <a:t>GC content</a:t>
            </a:r>
          </a:p>
          <a:p>
            <a:pPr lvl="1"/>
            <a:r>
              <a:rPr lang="en-GB" dirty="0"/>
              <a:t>Segmental Duplication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608168" y="1417638"/>
            <a:ext cx="504056" cy="28754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544272" y="2193647"/>
            <a:ext cx="2822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Blacklist these regions and remove them from the analysis (ignore hits within these regions)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608168" y="4293096"/>
            <a:ext cx="504056" cy="1944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544272" y="4509120"/>
            <a:ext cx="2822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Input normalisation might help, but requires further examination</a:t>
            </a:r>
          </a:p>
        </p:txBody>
      </p:sp>
    </p:spTree>
    <p:extLst>
      <p:ext uri="{BB962C8B-B14F-4D97-AF65-F5344CB8AC3E}">
        <p14:creationId xmlns:p14="http://schemas.microsoft.com/office/powerpoint/2010/main" val="1928672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Blacklists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79"/>
          <a:stretch/>
        </p:blipFill>
        <p:spPr>
          <a:xfrm>
            <a:off x="8328248" y="3429000"/>
            <a:ext cx="3600400" cy="3226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556792"/>
            <a:ext cx="10369152" cy="3124943"/>
          </a:xfrm>
        </p:spPr>
        <p:txBody>
          <a:bodyPr>
            <a:noAutofit/>
          </a:bodyPr>
          <a:lstStyle/>
          <a:p>
            <a:r>
              <a:rPr lang="en-GB" dirty="0"/>
              <a:t>Unusual Coverage</a:t>
            </a:r>
          </a:p>
          <a:p>
            <a:pPr lvl="1"/>
            <a:r>
              <a:rPr lang="en-GB" dirty="0"/>
              <a:t>Outlier detection (boxplots etc.)</a:t>
            </a:r>
          </a:p>
          <a:p>
            <a:pPr lvl="1"/>
            <a:r>
              <a:rPr lang="en-GB" dirty="0"/>
              <a:t>Often only filter over-representation (maybe also zero counts)</a:t>
            </a:r>
          </a:p>
          <a:p>
            <a:pPr lvl="1"/>
            <a:endParaRPr lang="en-GB" dirty="0"/>
          </a:p>
          <a:p>
            <a:r>
              <a:rPr lang="en-GB" dirty="0"/>
              <a:t>Pre-built lists</a:t>
            </a:r>
          </a:p>
          <a:p>
            <a:pPr lvl="1"/>
            <a:r>
              <a:rPr lang="en-GB" dirty="0"/>
              <a:t>Large projects often build these</a:t>
            </a:r>
          </a:p>
          <a:p>
            <a:pPr lvl="2"/>
            <a:r>
              <a:rPr lang="en-GB" dirty="0"/>
              <a:t>ENCODE / </a:t>
            </a:r>
            <a:r>
              <a:rPr lang="en-GB" dirty="0" err="1"/>
              <a:t>ModENCODE</a:t>
            </a:r>
            <a:endParaRPr lang="en-GB" dirty="0"/>
          </a:p>
          <a:p>
            <a:pPr lvl="2"/>
            <a:r>
              <a:rPr lang="en-GB" dirty="0"/>
              <a:t>UCSC</a:t>
            </a:r>
          </a:p>
          <a:p>
            <a:pPr lvl="1"/>
            <a:r>
              <a:rPr lang="en-GB" dirty="0"/>
              <a:t>Not for all species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5360" y="628646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https://sites.google.com/site/anshulkundaje/projects/blacklists</a:t>
            </a:r>
          </a:p>
        </p:txBody>
      </p:sp>
    </p:spTree>
    <p:extLst>
      <p:ext uri="{BB962C8B-B14F-4D97-AF65-F5344CB8AC3E}">
        <p14:creationId xmlns:p14="http://schemas.microsoft.com/office/powerpoint/2010/main" val="1694327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536" y="2348880"/>
            <a:ext cx="8229600" cy="1143000"/>
          </a:xfrm>
        </p:spPr>
        <p:txBody>
          <a:bodyPr/>
          <a:lstStyle/>
          <a:p>
            <a:r>
              <a:rPr lang="en-GB" dirty="0"/>
              <a:t>Comparison of samples</a:t>
            </a:r>
          </a:p>
        </p:txBody>
      </p:sp>
    </p:spTree>
    <p:extLst>
      <p:ext uri="{BB962C8B-B14F-4D97-AF65-F5344CB8AC3E}">
        <p14:creationId xmlns:p14="http://schemas.microsoft.com/office/powerpoint/2010/main" val="2749476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Quantitation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Always start with a simple unbiased quantitation (not focussed on features/peaks)</a:t>
            </a:r>
          </a:p>
          <a:p>
            <a:endParaRPr lang="en-GB" dirty="0"/>
          </a:p>
          <a:p>
            <a:r>
              <a:rPr lang="en-GB" dirty="0"/>
              <a:t>Tiled measures over the whole genome</a:t>
            </a:r>
          </a:p>
          <a:p>
            <a:pPr lvl="1"/>
            <a:r>
              <a:rPr lang="en-GB" dirty="0"/>
              <a:t>Use approximate insert size as window size</a:t>
            </a:r>
          </a:p>
          <a:p>
            <a:pPr lvl="1"/>
            <a:r>
              <a:rPr lang="en-GB" dirty="0"/>
              <a:t>Something around 500bp is normally sensible</a:t>
            </a:r>
          </a:p>
          <a:p>
            <a:endParaRPr lang="en-GB" dirty="0"/>
          </a:p>
          <a:p>
            <a:r>
              <a:rPr lang="en-GB" dirty="0"/>
              <a:t>Linear read count quantitation corrected for total library size</a:t>
            </a:r>
          </a:p>
        </p:txBody>
      </p:sp>
    </p:spTree>
    <p:extLst>
      <p:ext uri="{BB962C8B-B14F-4D97-AF65-F5344CB8AC3E}">
        <p14:creationId xmlns:p14="http://schemas.microsoft.com/office/powerpoint/2010/main" val="1707732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Compare samples</a:t>
            </a:r>
            <a:br>
              <a:rPr lang="en-GB" dirty="0"/>
            </a:br>
            <a:r>
              <a:rPr lang="en-GB" sz="3100" dirty="0"/>
              <a:t>Visual comparison against raw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56792"/>
            <a:ext cx="11377264" cy="421012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9466" y="5805264"/>
            <a:ext cx="7056784" cy="864096"/>
          </a:xfrm>
        </p:spPr>
        <p:txBody>
          <a:bodyPr>
            <a:noAutofit/>
          </a:bodyPr>
          <a:lstStyle/>
          <a:p>
            <a:r>
              <a:rPr lang="en-GB" sz="2800" dirty="0"/>
              <a:t>Similar apparent overall enrichment</a:t>
            </a:r>
          </a:p>
          <a:p>
            <a:r>
              <a:rPr lang="en-GB" sz="2800" dirty="0"/>
              <a:t>Any obvious differences?</a:t>
            </a:r>
          </a:p>
        </p:txBody>
      </p:sp>
    </p:spTree>
    <p:extLst>
      <p:ext uri="{BB962C8B-B14F-4D97-AF65-F5344CB8AC3E}">
        <p14:creationId xmlns:p14="http://schemas.microsoft.com/office/powerpoint/2010/main" val="3718414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Compare samples</a:t>
            </a:r>
            <a:br>
              <a:rPr lang="en-GB" dirty="0"/>
            </a:br>
            <a:r>
              <a:rPr lang="en-GB" sz="3100" dirty="0"/>
              <a:t>Scatterplot input vs </a:t>
            </a:r>
            <a:r>
              <a:rPr lang="en-GB" sz="3100" dirty="0" err="1"/>
              <a:t>ChIP</a:t>
            </a:r>
            <a:endParaRPr lang="en-GB" sz="3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552680"/>
            <a:ext cx="5195014" cy="4900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78" y="1552680"/>
            <a:ext cx="5195014" cy="4900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808" y="5085184"/>
            <a:ext cx="98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6440" y="5085184"/>
            <a:ext cx="161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Filtered</a:t>
            </a:r>
          </a:p>
        </p:txBody>
      </p:sp>
    </p:spTree>
    <p:extLst>
      <p:ext uri="{BB962C8B-B14F-4D97-AF65-F5344CB8AC3E}">
        <p14:creationId xmlns:p14="http://schemas.microsoft.com/office/powerpoint/2010/main" val="4212826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392" y="60270"/>
            <a:ext cx="44644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Compare samples</a:t>
            </a:r>
            <a:br>
              <a:rPr lang="en-GB" dirty="0"/>
            </a:br>
            <a:r>
              <a:rPr lang="en-GB" sz="3100" dirty="0"/>
              <a:t>Scatterplot input vs 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43199"/>
            <a:ext cx="4464496" cy="421153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921" y="5715000"/>
            <a:ext cx="6443119" cy="1143000"/>
          </a:xfrm>
        </p:spPr>
        <p:txBody>
          <a:bodyPr>
            <a:noAutofit/>
          </a:bodyPr>
          <a:lstStyle/>
          <a:p>
            <a:r>
              <a:rPr lang="en-GB" sz="2400" dirty="0"/>
              <a:t>Any suggestion of differential biases in inputs</a:t>
            </a:r>
          </a:p>
          <a:p>
            <a:r>
              <a:rPr lang="en-GB" sz="2400" dirty="0"/>
              <a:t>Can we merge them to use as a common input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5BC080-A0F2-4F15-AAC8-0EFC69178D6F}"/>
              </a:ext>
            </a:extLst>
          </p:cNvPr>
          <p:cNvGrpSpPr/>
          <p:nvPr/>
        </p:nvGrpSpPr>
        <p:grpSpPr>
          <a:xfrm>
            <a:off x="7389795" y="2382157"/>
            <a:ext cx="4535750" cy="4282177"/>
            <a:chOff x="6744072" y="1432437"/>
            <a:chExt cx="4535750" cy="42821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C6005C-2BA1-459F-99EC-4BCB4976C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4072" y="1442813"/>
              <a:ext cx="4535750" cy="427180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3882FC-C9C2-4E02-BDD3-E97575AD8F34}"/>
                </a:ext>
              </a:extLst>
            </p:cNvPr>
            <p:cNvGrpSpPr/>
            <p:nvPr/>
          </p:nvGrpSpPr>
          <p:grpSpPr>
            <a:xfrm>
              <a:off x="7012854" y="1432437"/>
              <a:ext cx="1054636" cy="966386"/>
              <a:chOff x="7446165" y="1480562"/>
              <a:chExt cx="1054636" cy="96638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F0CE02-CC1C-42A9-9A09-548552572D5C}"/>
                  </a:ext>
                </a:extLst>
              </p:cNvPr>
              <p:cNvSpPr/>
              <p:nvPr/>
            </p:nvSpPr>
            <p:spPr>
              <a:xfrm>
                <a:off x="7446165" y="1480562"/>
                <a:ext cx="1054636" cy="966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527D4F-2016-4DC3-89E5-39C1302D4D4D}"/>
                  </a:ext>
                </a:extLst>
              </p:cNvPr>
              <p:cNvSpPr/>
              <p:nvPr/>
            </p:nvSpPr>
            <p:spPr>
              <a:xfrm>
                <a:off x="7446165" y="1556792"/>
                <a:ext cx="234011" cy="2160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F238C0-0BCF-4E45-89DB-858B52A48CE4}"/>
                  </a:ext>
                </a:extLst>
              </p:cNvPr>
              <p:cNvSpPr/>
              <p:nvPr/>
            </p:nvSpPr>
            <p:spPr>
              <a:xfrm>
                <a:off x="7446165" y="1861592"/>
                <a:ext cx="234011" cy="2160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C365A2-779D-4861-AE36-EC238CB7F9EB}"/>
                  </a:ext>
                </a:extLst>
              </p:cNvPr>
              <p:cNvSpPr/>
              <p:nvPr/>
            </p:nvSpPr>
            <p:spPr>
              <a:xfrm>
                <a:off x="7446165" y="2170876"/>
                <a:ext cx="234011" cy="21602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FD3FB-AE26-417E-8767-29BAEA65B9B1}"/>
                  </a:ext>
                </a:extLst>
              </p:cNvPr>
              <p:cNvSpPr txBox="1"/>
              <p:nvPr/>
            </p:nvSpPr>
            <p:spPr>
              <a:xfrm>
                <a:off x="7702275" y="1480562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Chr</a:t>
                </a:r>
                <a:r>
                  <a:rPr lang="en-GB" dirty="0"/>
                  <a:t> 8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28AFDC-0F1B-4A87-82D0-FF7EE6804AC5}"/>
                  </a:ext>
                </a:extLst>
              </p:cNvPr>
              <p:cNvSpPr txBox="1"/>
              <p:nvPr/>
            </p:nvSpPr>
            <p:spPr>
              <a:xfrm>
                <a:off x="7703788" y="1784938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Chr</a:t>
                </a:r>
                <a:r>
                  <a:rPr lang="en-GB" dirty="0"/>
                  <a:t> 11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2505D7-C36C-4C43-ACD1-7D0A945C7901}"/>
                  </a:ext>
                </a:extLst>
              </p:cNvPr>
              <p:cNvSpPr txBox="1"/>
              <p:nvPr/>
            </p:nvSpPr>
            <p:spPr>
              <a:xfrm>
                <a:off x="7703788" y="2077616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Chr</a:t>
                </a:r>
                <a:r>
                  <a:rPr lang="en-GB" dirty="0"/>
                  <a:t> Y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4E6CF-207E-4E65-B81F-5C5950F901C3}"/>
              </a:ext>
            </a:extLst>
          </p:cNvPr>
          <p:cNvGrpSpPr/>
          <p:nvPr/>
        </p:nvGrpSpPr>
        <p:grpSpPr>
          <a:xfrm>
            <a:off x="7012854" y="150238"/>
            <a:ext cx="4987802" cy="1730449"/>
            <a:chOff x="7012854" y="150238"/>
            <a:chExt cx="4987802" cy="17304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36D323-08E7-4797-8ED8-DE0BF54D7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2854" y="150238"/>
              <a:ext cx="4815590" cy="10428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8D50BB-6668-4001-B8F9-E1C7829D9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9795" y="1324768"/>
              <a:ext cx="4610861" cy="555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1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531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Compare samples</a:t>
            </a:r>
            <a:br>
              <a:rPr lang="en-GB" dirty="0"/>
            </a:br>
            <a:r>
              <a:rPr lang="en-GB" sz="3100" dirty="0"/>
              <a:t>Scatterplot </a:t>
            </a:r>
            <a:r>
              <a:rPr lang="en-GB" sz="3100" dirty="0" err="1"/>
              <a:t>ChIP</a:t>
            </a:r>
            <a:r>
              <a:rPr lang="en-GB" sz="3100" dirty="0"/>
              <a:t> vs </a:t>
            </a:r>
            <a:r>
              <a:rPr lang="en-GB" sz="3100" dirty="0" err="1"/>
              <a:t>ChIP</a:t>
            </a:r>
            <a:endParaRPr lang="en-GB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7" y="1664802"/>
            <a:ext cx="4355515" cy="410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664802"/>
            <a:ext cx="5940152" cy="4140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3712" y="2924944"/>
            <a:ext cx="270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Look at examples for different parts of the plot</a:t>
            </a:r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407368" y="5857832"/>
            <a:ext cx="10081120" cy="923174"/>
          </a:xfrm>
        </p:spPr>
        <p:txBody>
          <a:bodyPr>
            <a:noAutofit/>
          </a:bodyPr>
          <a:lstStyle/>
          <a:p>
            <a:r>
              <a:rPr lang="en-GB" sz="2800" dirty="0"/>
              <a:t>Look for outgroups (differentially enriched)</a:t>
            </a:r>
          </a:p>
          <a:p>
            <a:r>
              <a:rPr lang="en-GB" sz="2800" dirty="0"/>
              <a:t>Compare level of enrichment (compare to diagonal)</a:t>
            </a:r>
          </a:p>
        </p:txBody>
      </p:sp>
    </p:spTree>
    <p:extLst>
      <p:ext uri="{BB962C8B-B14F-4D97-AF65-F5344CB8AC3E}">
        <p14:creationId xmlns:p14="http://schemas.microsoft.com/office/powerpoint/2010/main" val="266364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25143"/>
          </a:xfrm>
        </p:spPr>
        <p:txBody>
          <a:bodyPr>
            <a:normAutofit fontScale="92500"/>
          </a:bodyPr>
          <a:lstStyle/>
          <a:p>
            <a:r>
              <a:rPr lang="en-GB" dirty="0"/>
              <a:t>ATAC-</a:t>
            </a:r>
            <a:r>
              <a:rPr lang="en-GB" dirty="0" err="1"/>
              <a:t>Seq</a:t>
            </a:r>
            <a:endParaRPr lang="en-GB" dirty="0"/>
          </a:p>
          <a:p>
            <a:pPr lvl="1"/>
            <a:r>
              <a:rPr lang="en-GB" dirty="0"/>
              <a:t>Uses transposases to digest exposed DNA to enrich for accessible DNA.</a:t>
            </a:r>
          </a:p>
          <a:p>
            <a:pPr lvl="1"/>
            <a:endParaRPr lang="en-GB" dirty="0"/>
          </a:p>
          <a:p>
            <a:r>
              <a:rPr lang="en-GB" dirty="0"/>
              <a:t>Cut and Run</a:t>
            </a:r>
          </a:p>
          <a:p>
            <a:pPr lvl="1"/>
            <a:r>
              <a:rPr lang="en-GB" dirty="0"/>
              <a:t>Uses transposes fused to antibodies to find marked, accessible chromatin</a:t>
            </a:r>
          </a:p>
          <a:p>
            <a:pPr lvl="1"/>
            <a:endParaRPr lang="en-GB" dirty="0"/>
          </a:p>
          <a:p>
            <a:r>
              <a:rPr lang="en-GB" dirty="0" err="1"/>
              <a:t>DamID</a:t>
            </a:r>
            <a:r>
              <a:rPr lang="en-GB" dirty="0"/>
              <a:t>/</a:t>
            </a:r>
            <a:r>
              <a:rPr lang="en-GB" dirty="0" err="1"/>
              <a:t>DamIP</a:t>
            </a:r>
            <a:endParaRPr lang="en-GB" dirty="0"/>
          </a:p>
          <a:p>
            <a:pPr lvl="1"/>
            <a:r>
              <a:rPr lang="en-GB" dirty="0"/>
              <a:t>Fuses a </a:t>
            </a:r>
            <a:r>
              <a:rPr lang="en-GB" dirty="0" err="1"/>
              <a:t>methyltransferase</a:t>
            </a:r>
            <a:r>
              <a:rPr lang="en-GB" dirty="0"/>
              <a:t> to a protein then measures methyl-Adenine by bisulphite </a:t>
            </a:r>
            <a:r>
              <a:rPr lang="en-GB" dirty="0" err="1"/>
              <a:t>seq</a:t>
            </a:r>
            <a:r>
              <a:rPr lang="en-GB" dirty="0"/>
              <a:t> (</a:t>
            </a:r>
            <a:r>
              <a:rPr lang="en-GB" dirty="0" err="1"/>
              <a:t>DamID</a:t>
            </a:r>
            <a:r>
              <a:rPr lang="en-GB" dirty="0"/>
              <a:t>) or mA </a:t>
            </a:r>
            <a:r>
              <a:rPr lang="en-GB" dirty="0" err="1"/>
              <a:t>ChIP</a:t>
            </a:r>
            <a:r>
              <a:rPr lang="en-GB" dirty="0"/>
              <a:t> (</a:t>
            </a:r>
            <a:r>
              <a:rPr lang="en-GB" dirty="0" err="1"/>
              <a:t>DamIP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777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Compare samples</a:t>
            </a:r>
            <a:br>
              <a:rPr lang="en-GB" dirty="0"/>
            </a:br>
            <a:r>
              <a:rPr lang="en-GB" sz="3100" dirty="0"/>
              <a:t>Summarise distributions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70826" y="1600201"/>
            <a:ext cx="5201838" cy="4841292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QQPlot</a:t>
            </a:r>
            <a:endParaRPr lang="en-GB" dirty="0"/>
          </a:p>
          <a:p>
            <a:pPr lvl="1"/>
            <a:r>
              <a:rPr lang="en-GB" sz="2400" dirty="0"/>
              <a:t>Percentile though measures(x) vs Percentile through total quantitation (y)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Perfect input is on the diagonal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More enrichment moves the curve down and right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How flat is your input? How consistent are the </a:t>
            </a:r>
            <a:r>
              <a:rPr lang="en-GB" sz="2400" dirty="0" err="1"/>
              <a:t>ChIPs</a:t>
            </a:r>
            <a:r>
              <a:rPr lang="en-GB" sz="24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1" y="1597068"/>
            <a:ext cx="5707630" cy="50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1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73" y="3655596"/>
            <a:ext cx="3235416" cy="3146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0"/>
          <a:stretch/>
        </p:blipFill>
        <p:spPr>
          <a:xfrm>
            <a:off x="7464152" y="1340768"/>
            <a:ext cx="3744417" cy="2966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Compare samples</a:t>
            </a:r>
            <a:br>
              <a:rPr lang="en-GB" dirty="0"/>
            </a:br>
            <a:r>
              <a:rPr lang="en-GB" sz="3100" dirty="0"/>
              <a:t>Higher level clustering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8072"/>
            <a:ext cx="3235416" cy="1804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95" y="3821724"/>
            <a:ext cx="3178696" cy="29365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66303" y="1717844"/>
            <a:ext cx="1889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Correlation 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84232" y="1671678"/>
            <a:ext cx="2528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Correlation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9887" y="4529394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tSNE</a:t>
            </a:r>
            <a:r>
              <a:rPr lang="en-GB" sz="2800" dirty="0"/>
              <a:t> 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6966" y="561352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PCA Plot</a:t>
            </a:r>
          </a:p>
        </p:txBody>
      </p:sp>
    </p:spTree>
    <p:extLst>
      <p:ext uri="{BB962C8B-B14F-4D97-AF65-F5344CB8AC3E}">
        <p14:creationId xmlns:p14="http://schemas.microsoft.com/office/powerpoint/2010/main" val="2030342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492896"/>
            <a:ext cx="8229600" cy="1143000"/>
          </a:xfrm>
        </p:spPr>
        <p:txBody>
          <a:bodyPr/>
          <a:lstStyle/>
          <a:p>
            <a:r>
              <a:rPr lang="en-GB" dirty="0"/>
              <a:t>Associate enrichment with features</a:t>
            </a:r>
          </a:p>
        </p:txBody>
      </p:sp>
    </p:spTree>
    <p:extLst>
      <p:ext uri="{BB962C8B-B14F-4D97-AF65-F5344CB8AC3E}">
        <p14:creationId xmlns:p14="http://schemas.microsoft.com/office/powerpoint/2010/main" val="321209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Graphical way to look at overall enrichment relative to positions in features</a:t>
            </a:r>
          </a:p>
          <a:p>
            <a:pPr lvl="1"/>
            <a:r>
              <a:rPr lang="en-GB" dirty="0"/>
              <a:t>Gene bodies</a:t>
            </a:r>
          </a:p>
          <a:p>
            <a:pPr lvl="1"/>
            <a:r>
              <a:rPr lang="en-GB" dirty="0"/>
              <a:t>Promoters</a:t>
            </a:r>
          </a:p>
          <a:p>
            <a:pPr lvl="1"/>
            <a:r>
              <a:rPr lang="en-GB" dirty="0" err="1"/>
              <a:t>CpG</a:t>
            </a:r>
            <a:r>
              <a:rPr lang="en-GB" dirty="0"/>
              <a:t> islands</a:t>
            </a:r>
          </a:p>
          <a:p>
            <a:r>
              <a:rPr lang="en-GB" dirty="0"/>
              <a:t>May influence how we later quantitate and analyse the data</a:t>
            </a:r>
          </a:p>
          <a:p>
            <a:pPr lvl="1"/>
            <a:r>
              <a:rPr lang="en-GB" dirty="0"/>
              <a:t>Analyse per feature</a:t>
            </a:r>
          </a:p>
          <a:p>
            <a:pPr lvl="1"/>
            <a:r>
              <a:rPr lang="en-GB" dirty="0"/>
              <a:t>Look for exceptions to the general rule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336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Plot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85" y="1196752"/>
            <a:ext cx="8680231" cy="4468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352" y="5924098"/>
            <a:ext cx="8455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Overall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Says nothing about the number / proportion of features affected</a:t>
            </a:r>
          </a:p>
        </p:txBody>
      </p:sp>
    </p:spTree>
    <p:extLst>
      <p:ext uri="{BB962C8B-B14F-4D97-AF65-F5344CB8AC3E}">
        <p14:creationId xmlns:p14="http://schemas.microsoft.com/office/powerpoint/2010/main" val="30978522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 apparent trends against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5" y="1524906"/>
            <a:ext cx="10659072" cy="3488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89" y="4051700"/>
            <a:ext cx="5220072" cy="28063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59779" y="4437112"/>
            <a:ext cx="0" cy="2351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44425" y="6459286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TSS</a:t>
            </a:r>
          </a:p>
        </p:txBody>
      </p:sp>
    </p:spTree>
    <p:extLst>
      <p:ext uri="{BB962C8B-B14F-4D97-AF65-F5344CB8AC3E}">
        <p14:creationId xmlns:p14="http://schemas.microsoft.com/office/powerpoint/2010/main" val="1628468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Aligned Probes Plots give more detail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556793"/>
            <a:ext cx="7470576" cy="4248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368" y="5944585"/>
            <a:ext cx="10225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Information per feature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Comparison of equivalent features in different marks/samples</a:t>
            </a:r>
          </a:p>
        </p:txBody>
      </p:sp>
    </p:spTree>
    <p:extLst>
      <p:ext uri="{BB962C8B-B14F-4D97-AF65-F5344CB8AC3E}">
        <p14:creationId xmlns:p14="http://schemas.microsoft.com/office/powerpoint/2010/main" val="573236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exploration you should...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 whether your </a:t>
            </a:r>
            <a:r>
              <a:rPr lang="en-GB" dirty="0" err="1"/>
              <a:t>ChIP</a:t>
            </a:r>
            <a:r>
              <a:rPr lang="en-GB" dirty="0"/>
              <a:t> is really enriched</a:t>
            </a:r>
          </a:p>
          <a:p>
            <a:r>
              <a:rPr lang="en-GB" dirty="0"/>
              <a:t>Know the nature / shape of the enrichment</a:t>
            </a:r>
          </a:p>
          <a:p>
            <a:r>
              <a:rPr lang="en-GB" dirty="0"/>
              <a:t>Know whether your controls behave well</a:t>
            </a:r>
          </a:p>
          <a:p>
            <a:r>
              <a:rPr lang="en-GB" dirty="0"/>
              <a:t>Know whether you're likely to have differential enrichment</a:t>
            </a:r>
          </a:p>
          <a:p>
            <a:r>
              <a:rPr lang="en-GB" dirty="0"/>
              <a:t>Know if you will need additional normalisation</a:t>
            </a:r>
          </a:p>
          <a:p>
            <a:r>
              <a:rPr lang="en-GB" dirty="0"/>
              <a:t>Know the best strategy to measure your data</a:t>
            </a:r>
          </a:p>
        </p:txBody>
      </p:sp>
    </p:spTree>
    <p:extLst>
      <p:ext uri="{BB962C8B-B14F-4D97-AF65-F5344CB8AC3E}">
        <p14:creationId xmlns:p14="http://schemas.microsoft.com/office/powerpoint/2010/main" val="29777091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492896"/>
            <a:ext cx="109728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Data Exploration Exercise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6440" y="5733256"/>
            <a:ext cx="2617860" cy="9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220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188" y="2348880"/>
            <a:ext cx="8640960" cy="1470025"/>
          </a:xfrm>
        </p:spPr>
        <p:txBody>
          <a:bodyPr>
            <a:noAutofit/>
          </a:bodyPr>
          <a:lstStyle/>
          <a:p>
            <a:r>
              <a:rPr lang="en-GB" sz="5400" dirty="0"/>
              <a:t>Analysing </a:t>
            </a:r>
            <a:r>
              <a:rPr lang="en-GB" sz="5400" dirty="0" err="1"/>
              <a:t>ChIP-Seq</a:t>
            </a:r>
            <a:r>
              <a:rPr lang="en-GB" sz="5400" dirty="0"/>
              <a:t> Data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5660376"/>
            <a:ext cx="2999656" cy="10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6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you sequence?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77992" y="2060848"/>
            <a:ext cx="8636016" cy="3669145"/>
            <a:chOff x="1775520" y="2208127"/>
            <a:chExt cx="8636016" cy="3669145"/>
          </a:xfrm>
        </p:grpSpPr>
        <p:grpSp>
          <p:nvGrpSpPr>
            <p:cNvPr id="83" name="Group 82"/>
            <p:cNvGrpSpPr/>
            <p:nvPr/>
          </p:nvGrpSpPr>
          <p:grpSpPr>
            <a:xfrm>
              <a:off x="1775520" y="4996680"/>
              <a:ext cx="8636016" cy="880592"/>
              <a:chOff x="251520" y="1556792"/>
              <a:chExt cx="3990277" cy="2281769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51520" y="1556792"/>
                <a:ext cx="3960440" cy="2160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277011" y="2881557"/>
                <a:ext cx="1964786" cy="957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Input Material (sonicated / </a:t>
                </a:r>
                <a:r>
                  <a:rPr lang="en-GB" dirty="0" err="1"/>
                  <a:t>Mnase</a:t>
                </a:r>
                <a:r>
                  <a:rPr lang="en-GB" dirty="0"/>
                  <a:t> / H3 </a:t>
                </a:r>
                <a:r>
                  <a:rPr lang="en-GB" dirty="0" err="1"/>
                  <a:t>etc</a:t>
                </a:r>
                <a:r>
                  <a:rPr lang="en-GB" dirty="0"/>
                  <a:t>)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75521" y="2208127"/>
              <a:ext cx="3979199" cy="2160240"/>
              <a:chOff x="251520" y="1556792"/>
              <a:chExt cx="3979199" cy="216024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51520" y="1556792"/>
                <a:ext cx="3960440" cy="2160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79488" y="3307860"/>
                <a:ext cx="145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ChIP</a:t>
                </a:r>
                <a:r>
                  <a:rPr lang="en-GB" dirty="0"/>
                  <a:t> Material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1200" y="2352144"/>
              <a:ext cx="2725482" cy="1839071"/>
              <a:chOff x="327857" y="4245629"/>
              <a:chExt cx="2725482" cy="183907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90012" y="5800173"/>
                <a:ext cx="805404" cy="216024"/>
                <a:chOff x="1508619" y="5744607"/>
                <a:chExt cx="805404" cy="216024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508619" y="5744607"/>
                  <a:ext cx="805404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" name="5-Point Star 35"/>
                <p:cNvSpPr/>
                <p:nvPr/>
              </p:nvSpPr>
              <p:spPr>
                <a:xfrm>
                  <a:off x="1781335" y="5771382"/>
                  <a:ext cx="180020" cy="180020"/>
                </a:xfrm>
                <a:prstGeom prst="star5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22788" y="4531101"/>
                <a:ext cx="622412" cy="216024"/>
                <a:chOff x="16365" y="4311113"/>
                <a:chExt cx="622412" cy="21602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6365" y="4311113"/>
                  <a:ext cx="622412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5-Point Star 33"/>
                <p:cNvSpPr/>
                <p:nvPr/>
              </p:nvSpPr>
              <p:spPr>
                <a:xfrm>
                  <a:off x="458757" y="4347117"/>
                  <a:ext cx="180020" cy="180020"/>
                </a:xfrm>
                <a:prstGeom prst="star5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4475983">
                <a:off x="2518561" y="5072429"/>
                <a:ext cx="806820" cy="216024"/>
                <a:chOff x="5698468" y="4905182"/>
                <a:chExt cx="806820" cy="216024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698468" y="4905182"/>
                  <a:ext cx="806820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5-Point Star 31"/>
                <p:cNvSpPr/>
                <p:nvPr/>
              </p:nvSpPr>
              <p:spPr>
                <a:xfrm>
                  <a:off x="6258982" y="4923184"/>
                  <a:ext cx="180020" cy="180020"/>
                </a:xfrm>
                <a:prstGeom prst="star5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02634" y="4259387"/>
                <a:ext cx="2650705" cy="1825313"/>
                <a:chOff x="402634" y="4259387"/>
                <a:chExt cx="2650705" cy="1825313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473796" y="4259387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/>
                    <a:t>Y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054405">
                  <a:off x="1986313" y="4300218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/>
                    <a:t>Y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 rot="4161990">
                  <a:off x="2438428" y="4646841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/>
                    <a:t>Y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7703091">
                  <a:off x="2271055" y="5106124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/>
                    <a:t>Y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 rot="10611040">
                  <a:off x="1614212" y="5315259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/>
                    <a:t>Y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 rot="11870128">
                  <a:off x="1000565" y="5249099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/>
                    <a:t>Y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 rot="14362945">
                  <a:off x="557164" y="4984064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/>
                    <a:t>Y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 rot="19562677">
                  <a:off x="796484" y="4390059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/>
                    <a:t>Y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906727" y="4797152"/>
                  <a:ext cx="1594520" cy="72008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2453188" y="4245629"/>
                <a:ext cx="37775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7857" y="5752239"/>
                <a:ext cx="51957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386521" y="2208127"/>
              <a:ext cx="3960440" cy="2160240"/>
              <a:chOff x="4773667" y="1556792"/>
              <a:chExt cx="3960440" cy="216024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773667" y="1556792"/>
                <a:ext cx="3960440" cy="2160240"/>
                <a:chOff x="251520" y="1556792"/>
                <a:chExt cx="3960440" cy="216024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51520" y="1556792"/>
                  <a:ext cx="3960440" cy="2160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732738" y="3307860"/>
                  <a:ext cx="2478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Mock (IgG)</a:t>
                  </a:r>
                  <a:r>
                    <a:rPr lang="en-GB" dirty="0" err="1"/>
                    <a:t>ChIP</a:t>
                  </a:r>
                  <a:r>
                    <a:rPr lang="en-GB" dirty="0"/>
                    <a:t> Material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973660" y="1712874"/>
                <a:ext cx="2725482" cy="1839071"/>
                <a:chOff x="5148064" y="1632305"/>
                <a:chExt cx="2725482" cy="1839071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 rot="4161990">
                  <a:off x="7258635" y="2033517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 rot="10611040">
                  <a:off x="6434419" y="2701935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 rot="19562677">
                  <a:off x="5616691" y="1776735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94003" y="1646063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1054405">
                  <a:off x="6806520" y="1686894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 rot="7703091">
                  <a:off x="7091262" y="2492800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 rot="11870128">
                  <a:off x="5820772" y="2635775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4362945">
                  <a:off x="5377371" y="2370740"/>
                  <a:ext cx="46038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726934" y="2183828"/>
                  <a:ext cx="1594520" cy="72008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273395" y="1632305"/>
                  <a:ext cx="377756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148064" y="3138915"/>
                  <a:ext cx="519572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1879135" y="5146780"/>
              <a:ext cx="8291263" cy="224797"/>
              <a:chOff x="426368" y="3663008"/>
              <a:chExt cx="8291263" cy="22479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004990" y="3671781"/>
                <a:ext cx="8068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56284" y="3663008"/>
                <a:ext cx="80540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26368" y="3667423"/>
                <a:ext cx="62241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5-Point Star 63"/>
              <p:cNvSpPr/>
              <p:nvPr/>
            </p:nvSpPr>
            <p:spPr>
              <a:xfrm>
                <a:off x="868760" y="3703427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5-Point Star 64"/>
              <p:cNvSpPr/>
              <p:nvPr/>
            </p:nvSpPr>
            <p:spPr>
              <a:xfrm>
                <a:off x="3029000" y="3689783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  <p:sp>
            <p:nvSpPr>
              <p:cNvPr id="66" name="5-Point Star 65"/>
              <p:cNvSpPr/>
              <p:nvPr/>
            </p:nvSpPr>
            <p:spPr>
              <a:xfrm>
                <a:off x="7565504" y="3689783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05272" y="3663008"/>
                <a:ext cx="62241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784176" y="3663008"/>
                <a:ext cx="62241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463080" y="3663008"/>
                <a:ext cx="23671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618180" y="3663008"/>
                <a:ext cx="37775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52428" y="3663008"/>
                <a:ext cx="73559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844516" y="3663008"/>
                <a:ext cx="51957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410436" y="3663008"/>
                <a:ext cx="24168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698468" y="3663008"/>
                <a:ext cx="96176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716958" y="3663008"/>
                <a:ext cx="23130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873484" y="3671781"/>
                <a:ext cx="844147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418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in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07" y="1628800"/>
            <a:ext cx="9878888" cy="4525963"/>
          </a:xfrm>
        </p:spPr>
        <p:txBody>
          <a:bodyPr>
            <a:noAutofit/>
          </a:bodyPr>
          <a:lstStyle/>
          <a:p>
            <a:r>
              <a:rPr lang="en-GB" sz="2800" dirty="0"/>
              <a:t>Define enriched regions</a:t>
            </a:r>
          </a:p>
          <a:p>
            <a:pPr lvl="1"/>
            <a:r>
              <a:rPr lang="en-GB" sz="2400" dirty="0"/>
              <a:t>Based around features</a:t>
            </a:r>
          </a:p>
          <a:p>
            <a:pPr lvl="1"/>
            <a:r>
              <a:rPr lang="en-GB" sz="2400" dirty="0"/>
              <a:t>De-novo peak prediction</a:t>
            </a:r>
          </a:p>
          <a:p>
            <a:pPr lvl="1"/>
            <a:endParaRPr lang="en-GB" sz="2400" dirty="0"/>
          </a:p>
          <a:p>
            <a:r>
              <a:rPr lang="en-GB" sz="2800" dirty="0"/>
              <a:t>Quantitate</a:t>
            </a:r>
          </a:p>
          <a:p>
            <a:pPr lvl="1"/>
            <a:r>
              <a:rPr lang="en-GB" sz="2400" dirty="0"/>
              <a:t>Corrections and Normalisation</a:t>
            </a:r>
          </a:p>
          <a:p>
            <a:pPr lvl="1"/>
            <a:endParaRPr lang="en-GB" sz="2400" dirty="0"/>
          </a:p>
          <a:p>
            <a:r>
              <a:rPr lang="en-GB" sz="2800" dirty="0"/>
              <a:t>Compare</a:t>
            </a:r>
          </a:p>
          <a:p>
            <a:pPr lvl="1"/>
            <a:r>
              <a:rPr lang="en-GB" sz="2400" dirty="0"/>
              <a:t>Categorical</a:t>
            </a:r>
          </a:p>
          <a:p>
            <a:pPr lvl="1"/>
            <a:r>
              <a:rPr lang="en-GB" sz="2400" dirty="0"/>
              <a:t>Quantitative</a:t>
            </a:r>
          </a:p>
        </p:txBody>
      </p:sp>
    </p:spTree>
    <p:extLst>
      <p:ext uri="{BB962C8B-B14F-4D97-AF65-F5344CB8AC3E}">
        <p14:creationId xmlns:p14="http://schemas.microsoft.com/office/powerpoint/2010/main" val="23049919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Defining Regions - Should I peak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525963"/>
          </a:xfrm>
        </p:spPr>
        <p:txBody>
          <a:bodyPr>
            <a:normAutofit/>
          </a:bodyPr>
          <a:lstStyle/>
          <a:p>
            <a:r>
              <a:rPr lang="en-GB" dirty="0"/>
              <a:t>Choices</a:t>
            </a:r>
          </a:p>
          <a:p>
            <a:pPr lvl="1"/>
            <a:r>
              <a:rPr lang="en-GB" sz="2400" dirty="0"/>
              <a:t>Make measurements around features (promoters / genes / </a:t>
            </a:r>
            <a:r>
              <a:rPr lang="en-GB" sz="2400" dirty="0" err="1"/>
              <a:t>CpG</a:t>
            </a:r>
            <a:r>
              <a:rPr lang="en-GB" sz="2400" dirty="0"/>
              <a:t> islands </a:t>
            </a:r>
            <a:r>
              <a:rPr lang="en-GB" sz="2400" dirty="0" err="1"/>
              <a:t>etc</a:t>
            </a:r>
            <a:r>
              <a:rPr lang="en-GB" sz="2400" dirty="0"/>
              <a:t>)</a:t>
            </a:r>
          </a:p>
          <a:p>
            <a:pPr lvl="1"/>
            <a:r>
              <a:rPr lang="en-GB" sz="2400" dirty="0"/>
              <a:t>Make measurements around enriched regions (peaks)</a:t>
            </a:r>
          </a:p>
          <a:p>
            <a:endParaRPr lang="en-GB" sz="2800" dirty="0"/>
          </a:p>
          <a:p>
            <a:r>
              <a:rPr lang="en-GB" sz="2800" dirty="0"/>
              <a:t>Can I use features?</a:t>
            </a:r>
          </a:p>
          <a:p>
            <a:pPr lvl="1"/>
            <a:r>
              <a:rPr lang="en-GB" sz="2400" dirty="0"/>
              <a:t>Do you see a strong and complete linkage between enrichment and the type of feature you want to use?</a:t>
            </a:r>
            <a:endParaRPr lang="en-GB" sz="3200" dirty="0"/>
          </a:p>
          <a:p>
            <a:pPr lvl="1"/>
            <a:r>
              <a:rPr lang="en-GB" sz="2400" dirty="0"/>
              <a:t>If not, then you should peak call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697834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MACS Works</a:t>
            </a:r>
            <a:endParaRPr lang="en-GB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168B8B-B312-4D4A-8BEC-B79424AE003F}"/>
              </a:ext>
            </a:extLst>
          </p:cNvPr>
          <p:cNvGrpSpPr/>
          <p:nvPr/>
        </p:nvGrpSpPr>
        <p:grpSpPr>
          <a:xfrm>
            <a:off x="735070" y="1844824"/>
            <a:ext cx="10660196" cy="3888432"/>
            <a:chOff x="735070" y="1844824"/>
            <a:chExt cx="10660196" cy="3888432"/>
          </a:xfrm>
        </p:grpSpPr>
        <p:sp>
          <p:nvSpPr>
            <p:cNvPr id="4" name="Rectangle 3"/>
            <p:cNvSpPr/>
            <p:nvPr/>
          </p:nvSpPr>
          <p:spPr>
            <a:xfrm>
              <a:off x="735070" y="1844824"/>
              <a:ext cx="249970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Optimise the starting 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54956" y="1844824"/>
              <a:ext cx="249970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Build a background model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95560" y="1844824"/>
              <a:ext cx="249970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Test sliding windows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95560" y="4437112"/>
              <a:ext cx="249970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Apply per-site adjustment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4956" y="4437112"/>
              <a:ext cx="249970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Report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535667" y="2307733"/>
              <a:ext cx="1018399" cy="3703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615912" y="2285217"/>
              <a:ext cx="1018399" cy="3703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" name="Right Arrow 10"/>
            <p:cNvSpPr/>
            <p:nvPr/>
          </p:nvSpPr>
          <p:spPr>
            <a:xfrm flipH="1">
              <a:off x="7615912" y="4900021"/>
              <a:ext cx="1018399" cy="3703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9751323" y="3603877"/>
              <a:ext cx="788180" cy="3703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0AA317-BB51-4B9F-B17D-26F7D9D80ECD}"/>
              </a:ext>
            </a:extLst>
          </p:cNvPr>
          <p:cNvSpPr txBox="1"/>
          <p:nvPr/>
        </p:nvSpPr>
        <p:spPr>
          <a:xfrm>
            <a:off x="964620" y="6165998"/>
            <a:ext cx="10280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macs2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callpeak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--broad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chip.bam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input.bam</a:t>
            </a: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05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 the starting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 the for/rev offset</a:t>
            </a:r>
          </a:p>
          <a:p>
            <a:r>
              <a:rPr lang="en-GB" dirty="0" err="1"/>
              <a:t>Deduplicate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401902"/>
            <a:ext cx="5112568" cy="51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80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a background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04" y="1484784"/>
            <a:ext cx="7530476" cy="44760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2979" y="5092598"/>
            <a:ext cx="1783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Observed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18853" y="1700808"/>
            <a:ext cx="0" cy="39555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5720" y="2274993"/>
            <a:ext cx="148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Lambda value</a:t>
            </a:r>
          </a:p>
        </p:txBody>
      </p:sp>
    </p:spTree>
    <p:extLst>
      <p:ext uri="{BB962C8B-B14F-4D97-AF65-F5344CB8AC3E}">
        <p14:creationId xmlns:p14="http://schemas.microsoft.com/office/powerpoint/2010/main" val="26459004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a background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2" y="2977202"/>
            <a:ext cx="7144288" cy="376416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618853" y="1628800"/>
            <a:ext cx="0" cy="39555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5720" y="1835532"/>
            <a:ext cx="148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Lambda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2980" y="4653137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Model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75920" y="4139455"/>
            <a:ext cx="0" cy="144016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2944" y="4139455"/>
            <a:ext cx="229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Critical p-value  (n=18)</a:t>
            </a:r>
          </a:p>
        </p:txBody>
      </p:sp>
    </p:spTree>
    <p:extLst>
      <p:ext uri="{BB962C8B-B14F-4D97-AF65-F5344CB8AC3E}">
        <p14:creationId xmlns:p14="http://schemas.microsoft.com/office/powerpoint/2010/main" val="26999798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a background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04" y="1393836"/>
            <a:ext cx="7530476" cy="4476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2" y="2977202"/>
            <a:ext cx="7144288" cy="376416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618853" y="1624037"/>
            <a:ext cx="0" cy="39555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5720" y="1835532"/>
            <a:ext cx="148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Lambda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2979" y="4653137"/>
            <a:ext cx="325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Observed + Model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75920" y="4139455"/>
            <a:ext cx="0" cy="144016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2944" y="4139455"/>
            <a:ext cx="229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Critical p-value  (n=18)</a:t>
            </a:r>
          </a:p>
        </p:txBody>
      </p:sp>
    </p:spTree>
    <p:extLst>
      <p:ext uri="{BB962C8B-B14F-4D97-AF65-F5344CB8AC3E}">
        <p14:creationId xmlns:p14="http://schemas.microsoft.com/office/powerpoint/2010/main" val="39149705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Sliding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5365"/>
            <a:ext cx="10972800" cy="4525963"/>
          </a:xfrm>
        </p:spPr>
        <p:txBody>
          <a:bodyPr>
            <a:normAutofit/>
          </a:bodyPr>
          <a:lstStyle/>
          <a:p>
            <a:r>
              <a:rPr lang="en-GB" dirty="0"/>
              <a:t>Generally use half of the library fragment size</a:t>
            </a:r>
          </a:p>
          <a:p>
            <a:endParaRPr lang="en-GB" dirty="0"/>
          </a:p>
          <a:p>
            <a:r>
              <a:rPr lang="en-GB" dirty="0"/>
              <a:t>Windows whose count exceeds the critical value are kept</a:t>
            </a:r>
          </a:p>
          <a:p>
            <a:endParaRPr lang="en-GB" dirty="0"/>
          </a:p>
          <a:p>
            <a:r>
              <a:rPr lang="en-GB" dirty="0"/>
              <a:t>Merge adjacent windows over the critical value to form peaks</a:t>
            </a:r>
          </a:p>
          <a:p>
            <a:endParaRPr lang="en-GB" dirty="0"/>
          </a:p>
          <a:p>
            <a:r>
              <a:rPr lang="en-GB" dirty="0"/>
              <a:t>Generates candidate (not final) peak set</a:t>
            </a:r>
          </a:p>
        </p:txBody>
      </p:sp>
    </p:spTree>
    <p:extLst>
      <p:ext uri="{BB962C8B-B14F-4D97-AF65-F5344CB8AC3E}">
        <p14:creationId xmlns:p14="http://schemas.microsoft.com/office/powerpoint/2010/main" val="12238137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5976"/>
            <a:ext cx="9144000" cy="3246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 for local variation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06896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64353" y="2996952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Critical value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1628800"/>
            <a:ext cx="9144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7608168" y="1916832"/>
            <a:ext cx="1440160" cy="3312368"/>
            <a:chOff x="6084168" y="1916832"/>
            <a:chExt cx="1440160" cy="3312368"/>
          </a:xfrm>
        </p:grpSpPr>
        <p:sp>
          <p:nvSpPr>
            <p:cNvPr id="13" name="Rectangle 12"/>
            <p:cNvSpPr/>
            <p:nvPr/>
          </p:nvSpPr>
          <p:spPr>
            <a:xfrm>
              <a:off x="6084168" y="1916832"/>
              <a:ext cx="432048" cy="3312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92280" y="1916832"/>
              <a:ext cx="432048" cy="3312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21696" y="5589241"/>
            <a:ext cx="5372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Generate localised model if input density </a:t>
            </a:r>
          </a:p>
          <a:p>
            <a:pPr algn="ctr"/>
            <a:r>
              <a:rPr lang="en-GB" sz="2400" dirty="0"/>
              <a:t>is higher than the global value</a:t>
            </a:r>
          </a:p>
          <a:p>
            <a:pPr algn="ctr"/>
            <a:r>
              <a:rPr lang="en-GB" sz="2400" dirty="0"/>
              <a:t>Most pessimistic p-value is kept</a:t>
            </a:r>
          </a:p>
        </p:txBody>
      </p:sp>
    </p:spTree>
    <p:extLst>
      <p:ext uri="{BB962C8B-B14F-4D97-AF65-F5344CB8AC3E}">
        <p14:creationId xmlns:p14="http://schemas.microsoft.com/office/powerpoint/2010/main" val="42322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 Peaks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97092"/>
            <a:ext cx="10972800" cy="1450914"/>
          </a:xfrm>
        </p:spPr>
        <p:txBody>
          <a:bodyPr>
            <a:normAutofit/>
          </a:bodyPr>
          <a:lstStyle/>
          <a:p>
            <a:r>
              <a:rPr lang="en-GB" sz="2400" dirty="0"/>
              <a:t>Added in MACS2 – suitable where larger regions with variable enrichment exist</a:t>
            </a:r>
          </a:p>
          <a:p>
            <a:r>
              <a:rPr lang="en-GB" sz="2400" dirty="0"/>
              <a:t>Uses two thresholds for enrichment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708920"/>
            <a:ext cx="8723312" cy="367733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59496" y="5877272"/>
            <a:ext cx="872331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59496" y="6036146"/>
            <a:ext cx="872331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6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5760"/>
            <a:ext cx="8229600" cy="1143000"/>
          </a:xfrm>
        </p:spPr>
        <p:txBody>
          <a:bodyPr/>
          <a:lstStyle/>
          <a:p>
            <a:r>
              <a:rPr lang="en-GB" dirty="0"/>
              <a:t>Sequencing for </a:t>
            </a:r>
            <a:r>
              <a:rPr lang="en-GB" dirty="0" err="1"/>
              <a:t>ChIP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631504" y="1196752"/>
            <a:ext cx="8928992" cy="504056"/>
            <a:chOff x="107504" y="1628800"/>
            <a:chExt cx="8928992" cy="504056"/>
          </a:xfrm>
        </p:grpSpPr>
        <p:sp>
          <p:nvSpPr>
            <p:cNvPr id="4" name="Rectangle 3"/>
            <p:cNvSpPr/>
            <p:nvPr/>
          </p:nvSpPr>
          <p:spPr>
            <a:xfrm>
              <a:off x="2087724" y="1628800"/>
              <a:ext cx="496855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ChIP</a:t>
              </a:r>
              <a:r>
                <a:rPr lang="en-GB" sz="2800" dirty="0"/>
                <a:t> Fragment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5616" y="1628800"/>
              <a:ext cx="97210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04" y="1628800"/>
              <a:ext cx="1008112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9211" y="1628800"/>
              <a:ext cx="97210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28384" y="1628800"/>
              <a:ext cx="1008112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31504" y="2436256"/>
            <a:ext cx="8928992" cy="1064752"/>
            <a:chOff x="107504" y="2060848"/>
            <a:chExt cx="8928992" cy="1064752"/>
          </a:xfrm>
        </p:grpSpPr>
        <p:grpSp>
          <p:nvGrpSpPr>
            <p:cNvPr id="56" name="Group 55"/>
            <p:cNvGrpSpPr/>
            <p:nvPr/>
          </p:nvGrpSpPr>
          <p:grpSpPr>
            <a:xfrm>
              <a:off x="107504" y="2621544"/>
              <a:ext cx="8928992" cy="504056"/>
              <a:chOff x="107504" y="2621544"/>
              <a:chExt cx="8928992" cy="50405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087724" y="2621544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ChIP</a:t>
                </a:r>
                <a:r>
                  <a:rPr lang="en-GB" sz="2800" dirty="0"/>
                  <a:t> Fragment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15616" y="2621544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750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59211" y="2621544"/>
                <a:ext cx="972108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2838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460288" y="2212548"/>
              <a:ext cx="627436" cy="276999"/>
              <a:chOff x="1460288" y="2587956"/>
              <a:chExt cx="627436" cy="276999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60288" y="2587956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Primer</a:t>
                </a:r>
              </a:p>
            </p:txBody>
          </p:sp>
        </p:grpSp>
        <p:sp>
          <p:nvSpPr>
            <p:cNvPr id="31" name="Right Arrow 30"/>
            <p:cNvSpPr/>
            <p:nvPr/>
          </p:nvSpPr>
          <p:spPr>
            <a:xfrm>
              <a:off x="2132280" y="2060848"/>
              <a:ext cx="1791648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31504" y="4099732"/>
            <a:ext cx="8928992" cy="1057461"/>
            <a:chOff x="107504" y="3826162"/>
            <a:chExt cx="8928992" cy="1057461"/>
          </a:xfrm>
        </p:grpSpPr>
        <p:grpSp>
          <p:nvGrpSpPr>
            <p:cNvPr id="58" name="Group 57"/>
            <p:cNvGrpSpPr/>
            <p:nvPr/>
          </p:nvGrpSpPr>
          <p:grpSpPr>
            <a:xfrm>
              <a:off x="107504" y="4200213"/>
              <a:ext cx="8928992" cy="683410"/>
              <a:chOff x="107504" y="4200213"/>
              <a:chExt cx="8928992" cy="68341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087724" y="4379567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ChIP</a:t>
                </a:r>
                <a:r>
                  <a:rPr lang="en-GB" sz="2800" dirty="0"/>
                  <a:t> Fragment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15616" y="4379567"/>
                <a:ext cx="972108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7504" y="4379567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059211" y="4379567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028384" y="4379567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7056276" y="4200213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 flipH="1">
              <a:off x="7077456" y="3975883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Primer</a:t>
              </a:r>
            </a:p>
          </p:txBody>
        </p:sp>
        <p:sp>
          <p:nvSpPr>
            <p:cNvPr id="47" name="Right Arrow 46"/>
            <p:cNvSpPr/>
            <p:nvPr/>
          </p:nvSpPr>
          <p:spPr>
            <a:xfrm flipH="1">
              <a:off x="5224704" y="3826162"/>
              <a:ext cx="1791648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68748" y="5864585"/>
            <a:ext cx="4647732" cy="923767"/>
            <a:chOff x="4244748" y="5864584"/>
            <a:chExt cx="4647732" cy="923767"/>
          </a:xfrm>
        </p:grpSpPr>
        <p:grpSp>
          <p:nvGrpSpPr>
            <p:cNvPr id="60" name="Group 59"/>
            <p:cNvGrpSpPr/>
            <p:nvPr/>
          </p:nvGrpSpPr>
          <p:grpSpPr>
            <a:xfrm>
              <a:off x="4355976" y="6162926"/>
              <a:ext cx="4536504" cy="256093"/>
              <a:chOff x="4355976" y="6162926"/>
              <a:chExt cx="4536504" cy="25609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362056" y="6162926"/>
                <a:ext cx="2524345" cy="25609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68162" y="6162926"/>
                <a:ext cx="493894" cy="2560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5976" y="6162926"/>
                <a:ext cx="512186" cy="25609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887892" y="6162926"/>
                <a:ext cx="493894" cy="25609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380294" y="6162926"/>
                <a:ext cx="512186" cy="25609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flipH="1">
              <a:off x="4878491" y="5942092"/>
              <a:ext cx="310970" cy="277000"/>
              <a:chOff x="1475656" y="2587956"/>
              <a:chExt cx="612068" cy="54520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702946" y="2587956"/>
                <a:ext cx="363597" cy="54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sz="12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flipH="1">
              <a:off x="4667004" y="5864584"/>
              <a:ext cx="192017" cy="25318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44748" y="6419019"/>
              <a:ext cx="1526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Barcode 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98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should you apply peak callers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9616" y="1417639"/>
            <a:ext cx="7571184" cy="110022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Multiple </a:t>
            </a:r>
            <a:r>
              <a:rPr lang="en-GB" dirty="0" err="1"/>
              <a:t>ChIPs</a:t>
            </a:r>
            <a:r>
              <a:rPr lang="en-GB" dirty="0"/>
              <a:t> (over multiple conditions)</a:t>
            </a:r>
          </a:p>
          <a:p>
            <a:r>
              <a:rPr lang="en-GB" dirty="0"/>
              <a:t>Multiple Inputs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7862"/>
            <a:ext cx="9144000" cy="43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865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1894692"/>
            <a:ext cx="4824536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Input variability is generally consistent</a:t>
            </a:r>
          </a:p>
          <a:p>
            <a:pPr lvl="1"/>
            <a:r>
              <a:rPr lang="en-GB" dirty="0" err="1"/>
              <a:t>Mapability</a:t>
            </a:r>
            <a:endParaRPr lang="en-GB" dirty="0"/>
          </a:p>
          <a:p>
            <a:pPr lvl="1"/>
            <a:r>
              <a:rPr lang="en-GB" dirty="0"/>
              <a:t>Genome Assembly</a:t>
            </a:r>
          </a:p>
          <a:p>
            <a:pPr lvl="1"/>
            <a:r>
              <a:rPr lang="en-GB" dirty="0"/>
              <a:t>Fragmentation biases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84" y="1937127"/>
            <a:ext cx="7171431" cy="3176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476" y="5689540"/>
            <a:ext cx="943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Unless you see substantial variability between inputs it’s better to combine them into a single reference input sample</a:t>
            </a:r>
          </a:p>
        </p:txBody>
      </p:sp>
    </p:spTree>
    <p:extLst>
      <p:ext uri="{BB962C8B-B14F-4D97-AF65-F5344CB8AC3E}">
        <p14:creationId xmlns:p14="http://schemas.microsoft.com/office/powerpoint/2010/main" val="12066806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</a:t>
            </a:r>
            <a:r>
              <a:rPr lang="en-GB" dirty="0" err="1"/>
              <a:t>ChIPs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991544" y="1438598"/>
            <a:ext cx="7927088" cy="5140720"/>
            <a:chOff x="2999657" y="1417638"/>
            <a:chExt cx="6048671" cy="3922565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57" y="1900974"/>
              <a:ext cx="1368152" cy="3439229"/>
              <a:chOff x="539552" y="2005995"/>
              <a:chExt cx="2022675" cy="343922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2005995"/>
                <a:ext cx="201622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WT </a:t>
                </a:r>
                <a:r>
                  <a:rPr lang="en-GB" sz="2400" dirty="0" err="1"/>
                  <a:t>ChIP</a:t>
                </a:r>
                <a:r>
                  <a:rPr lang="en-GB" sz="2400" dirty="0"/>
                  <a:t> 1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39552" y="2909299"/>
                <a:ext cx="201622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WT </a:t>
                </a:r>
                <a:r>
                  <a:rPr lang="en-GB" sz="2400" dirty="0" err="1"/>
                  <a:t>ChIP</a:t>
                </a:r>
                <a:r>
                  <a:rPr lang="en-GB" sz="2400" dirty="0"/>
                  <a:t> 2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46003" y="3812603"/>
                <a:ext cx="2016224" cy="72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KO </a:t>
                </a:r>
                <a:r>
                  <a:rPr lang="en-GB" sz="2400" dirty="0" err="1"/>
                  <a:t>ChIP</a:t>
                </a:r>
                <a:r>
                  <a:rPr lang="en-GB" sz="2400" dirty="0"/>
                  <a:t> 1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4725144"/>
                <a:ext cx="2016224" cy="72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KO </a:t>
                </a:r>
                <a:r>
                  <a:rPr lang="en-GB" sz="2400" dirty="0" err="1"/>
                  <a:t>ChIP</a:t>
                </a:r>
                <a:r>
                  <a:rPr lang="en-GB" sz="2400" dirty="0"/>
                  <a:t> 2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27874" y="1435411"/>
              <a:ext cx="1079212" cy="35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BAM Files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4152" y="1417638"/>
              <a:ext cx="1040071" cy="352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Peak Sets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9469" y="1878044"/>
              <a:ext cx="1512168" cy="34392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WT </a:t>
              </a:r>
              <a:r>
                <a:rPr lang="en-GB" sz="2400" dirty="0" err="1"/>
                <a:t>ChIP</a:t>
              </a:r>
              <a:r>
                <a:rPr lang="en-GB" sz="2400" dirty="0"/>
                <a:t> 1</a:t>
              </a:r>
            </a:p>
            <a:p>
              <a:pPr algn="ctr"/>
              <a:r>
                <a:rPr lang="en-GB" sz="2400" dirty="0"/>
                <a:t>+</a:t>
              </a:r>
            </a:p>
            <a:p>
              <a:pPr algn="ctr"/>
              <a:r>
                <a:rPr lang="en-GB" sz="2400" dirty="0"/>
                <a:t>WT </a:t>
              </a:r>
              <a:r>
                <a:rPr lang="en-GB" sz="2400" dirty="0" err="1"/>
                <a:t>ChIP</a:t>
              </a:r>
              <a:r>
                <a:rPr lang="en-GB" sz="2400" dirty="0"/>
                <a:t> 2</a:t>
              </a:r>
            </a:p>
            <a:p>
              <a:pPr algn="ctr"/>
              <a:r>
                <a:rPr lang="en-GB" sz="2400" dirty="0"/>
                <a:t>+</a:t>
              </a:r>
            </a:p>
            <a:p>
              <a:pPr algn="ctr"/>
              <a:r>
                <a:rPr lang="en-GB" sz="2400" dirty="0"/>
                <a:t>KO </a:t>
              </a:r>
              <a:r>
                <a:rPr lang="en-GB" sz="2400" dirty="0" err="1"/>
                <a:t>ChIP</a:t>
              </a:r>
              <a:r>
                <a:rPr lang="en-GB" sz="2400" dirty="0"/>
                <a:t> 1</a:t>
              </a:r>
            </a:p>
            <a:p>
              <a:pPr algn="ctr"/>
              <a:r>
                <a:rPr lang="en-GB" sz="2400" dirty="0"/>
                <a:t>+</a:t>
              </a:r>
            </a:p>
            <a:p>
              <a:pPr algn="ctr"/>
              <a:r>
                <a:rPr lang="en-GB" sz="2400" dirty="0"/>
                <a:t>KO </a:t>
              </a:r>
              <a:r>
                <a:rPr lang="en-GB" sz="2400" dirty="0" err="1"/>
                <a:t>ChIP</a:t>
              </a:r>
              <a:r>
                <a:rPr lang="en-GB" sz="2400" dirty="0"/>
                <a:t> 2</a:t>
              </a:r>
            </a:p>
            <a:p>
              <a:pPr algn="ctr"/>
              <a:endParaRPr lang="en-GB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36160" y="1878044"/>
              <a:ext cx="1512168" cy="34392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Peaks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/>
                <a:t>WT </a:t>
              </a:r>
              <a:r>
                <a:rPr lang="en-GB" sz="2400" dirty="0" err="1"/>
                <a:t>ChIP</a:t>
              </a:r>
              <a:r>
                <a:rPr lang="en-GB" sz="2400" dirty="0"/>
                <a:t> 1</a:t>
              </a:r>
            </a:p>
            <a:p>
              <a:pPr algn="ctr"/>
              <a:r>
                <a:rPr lang="en-GB" sz="2400" dirty="0"/>
                <a:t>+</a:t>
              </a:r>
            </a:p>
            <a:p>
              <a:pPr algn="ctr"/>
              <a:r>
                <a:rPr lang="en-GB" sz="2400" dirty="0"/>
                <a:t>WT </a:t>
              </a:r>
              <a:r>
                <a:rPr lang="en-GB" sz="2400" dirty="0" err="1"/>
                <a:t>ChIP</a:t>
              </a:r>
              <a:r>
                <a:rPr lang="en-GB" sz="2400" dirty="0"/>
                <a:t> 2</a:t>
              </a:r>
            </a:p>
            <a:p>
              <a:pPr algn="ctr"/>
              <a:r>
                <a:rPr lang="en-GB" sz="2400" dirty="0"/>
                <a:t>+</a:t>
              </a:r>
            </a:p>
            <a:p>
              <a:pPr algn="ctr"/>
              <a:r>
                <a:rPr lang="en-GB" sz="2400" dirty="0"/>
                <a:t>KO </a:t>
              </a:r>
              <a:r>
                <a:rPr lang="en-GB" sz="2400" dirty="0" err="1"/>
                <a:t>ChIP</a:t>
              </a:r>
              <a:r>
                <a:rPr lang="en-GB" sz="2400" dirty="0"/>
                <a:t> 1</a:t>
              </a:r>
            </a:p>
            <a:p>
              <a:pPr algn="ctr"/>
              <a:r>
                <a:rPr lang="en-GB" sz="2400" dirty="0"/>
                <a:t>+</a:t>
              </a:r>
            </a:p>
            <a:p>
              <a:pPr algn="ctr"/>
              <a:r>
                <a:rPr lang="en-GB" sz="2400" dirty="0"/>
                <a:t>KO </a:t>
              </a:r>
              <a:r>
                <a:rPr lang="en-GB" sz="2400" dirty="0" err="1"/>
                <a:t>ChIP</a:t>
              </a:r>
              <a:r>
                <a:rPr lang="en-GB" sz="2400" dirty="0"/>
                <a:t> 2</a:t>
              </a:r>
            </a:p>
            <a:p>
              <a:pPr algn="ctr"/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975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</a:t>
            </a:r>
            <a:r>
              <a:rPr lang="en-GB" dirty="0" err="1"/>
              <a:t>ChIPs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9202" y="1417638"/>
            <a:ext cx="9993596" cy="5282958"/>
            <a:chOff x="2423593" y="1419416"/>
            <a:chExt cx="7416823" cy="3920787"/>
          </a:xfrm>
        </p:grpSpPr>
        <p:grpSp>
          <p:nvGrpSpPr>
            <p:cNvPr id="16" name="Group 15"/>
            <p:cNvGrpSpPr/>
            <p:nvPr/>
          </p:nvGrpSpPr>
          <p:grpSpPr>
            <a:xfrm>
              <a:off x="2423593" y="1900974"/>
              <a:ext cx="1368152" cy="3439229"/>
              <a:chOff x="539552" y="2005995"/>
              <a:chExt cx="2022675" cy="343922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2005995"/>
                <a:ext cx="201622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WT </a:t>
                </a:r>
                <a:r>
                  <a:rPr lang="en-GB" sz="2400" dirty="0" err="1"/>
                  <a:t>ChIP</a:t>
                </a:r>
                <a:r>
                  <a:rPr lang="en-GB" sz="2400" dirty="0"/>
                  <a:t> 1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39552" y="2909299"/>
                <a:ext cx="201622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WT </a:t>
                </a:r>
                <a:r>
                  <a:rPr lang="en-GB" sz="2400" dirty="0" err="1"/>
                  <a:t>ChIP</a:t>
                </a:r>
                <a:r>
                  <a:rPr lang="en-GB" sz="2400" dirty="0"/>
                  <a:t> 2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46003" y="3812603"/>
                <a:ext cx="2016224" cy="72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KO </a:t>
                </a:r>
                <a:r>
                  <a:rPr lang="en-GB" sz="2400" dirty="0" err="1"/>
                  <a:t>ChIP</a:t>
                </a:r>
                <a:r>
                  <a:rPr lang="en-GB" sz="2400" dirty="0"/>
                  <a:t> 1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4725144"/>
                <a:ext cx="2016224" cy="72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KO </a:t>
                </a:r>
                <a:r>
                  <a:rPr lang="en-GB" sz="2400" dirty="0" err="1"/>
                  <a:t>ChIP</a:t>
                </a:r>
                <a:r>
                  <a:rPr lang="en-GB" sz="2400" dirty="0"/>
                  <a:t> 2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551810" y="1435411"/>
              <a:ext cx="1049679" cy="34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BAM Files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15880" y="1900973"/>
              <a:ext cx="136815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WT Peaks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15880" y="2804277"/>
              <a:ext cx="136815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WT Peaks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2331" y="3707581"/>
              <a:ext cx="1368152" cy="7200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KO Peaks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15880" y="4620122"/>
              <a:ext cx="1368152" cy="7200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KO Peaks 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59896" y="1419416"/>
              <a:ext cx="1011609" cy="34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Peak Sets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600056" y="1900973"/>
              <a:ext cx="1512168" cy="3439228"/>
              <a:chOff x="6012160" y="2005995"/>
              <a:chExt cx="2016224" cy="343922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012160" y="2005995"/>
                <a:ext cx="2016224" cy="1623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WT Peaks 1</a:t>
                </a:r>
              </a:p>
              <a:p>
                <a:pPr algn="ctr"/>
                <a:r>
                  <a:rPr lang="en-GB" sz="2400" dirty="0"/>
                  <a:t>And</a:t>
                </a:r>
              </a:p>
              <a:p>
                <a:pPr algn="ctr"/>
                <a:r>
                  <a:rPr lang="en-GB" sz="2400" dirty="0"/>
                  <a:t>WT Peaks 2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012160" y="3812602"/>
                <a:ext cx="2016224" cy="163262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KO Peaks 1</a:t>
                </a:r>
              </a:p>
              <a:p>
                <a:pPr algn="ctr"/>
                <a:r>
                  <a:rPr lang="en-GB" sz="2400" dirty="0"/>
                  <a:t>And</a:t>
                </a:r>
              </a:p>
              <a:p>
                <a:pPr algn="ctr"/>
                <a:r>
                  <a:rPr lang="en-GB" sz="2400" dirty="0"/>
                  <a:t>KO Peaks 2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328248" y="1900973"/>
              <a:ext cx="1512168" cy="34392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WT Peaks 1</a:t>
              </a:r>
            </a:p>
            <a:p>
              <a:pPr algn="ctr"/>
              <a:r>
                <a:rPr lang="en-GB" sz="2400" dirty="0"/>
                <a:t>And</a:t>
              </a:r>
            </a:p>
            <a:p>
              <a:pPr algn="ctr"/>
              <a:r>
                <a:rPr lang="en-GB" sz="2400" dirty="0"/>
                <a:t>WT Peaks 2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/>
                <a:t>Or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/>
                <a:t>KO Peaks 1</a:t>
              </a:r>
            </a:p>
            <a:p>
              <a:pPr algn="ctr"/>
              <a:r>
                <a:rPr lang="en-GB" sz="2400" dirty="0"/>
                <a:t>And</a:t>
              </a:r>
            </a:p>
            <a:p>
              <a:pPr algn="ctr"/>
              <a:r>
                <a:rPr lang="en-GB" sz="2400" dirty="0"/>
                <a:t>KO Peaks 2</a:t>
              </a:r>
            </a:p>
            <a:p>
              <a:pPr algn="ctr"/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806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isn't a peak called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8" y="1388294"/>
            <a:ext cx="10629624" cy="4032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360" y="5695828"/>
            <a:ext cx="4659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Fewer peaks are called by just sub-sampling the same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9816" y="1692665"/>
            <a:ext cx="864096" cy="351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928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isn't a peak called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352" y="5301208"/>
            <a:ext cx="6228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With no input the region around the peak is used to model the background.  Broader peaks can be missed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84784"/>
            <a:ext cx="11445099" cy="36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2064" y="1810152"/>
            <a:ext cx="864096" cy="298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888088" y="5301208"/>
            <a:ext cx="5087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For ATAC data (no input) you should skip the rescoring step</a:t>
            </a:r>
          </a:p>
          <a:p>
            <a:pPr algn="r"/>
            <a:r>
              <a:rPr lang="en-GB" sz="2800" dirty="0"/>
              <a:t>(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nomodel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67736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Reporting on Peak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Don’t make claims based solely on the number of peaks (“there were more WT peaks than KO peaks” for example)</a:t>
            </a:r>
          </a:p>
          <a:p>
            <a:endParaRPr lang="en-GB" dirty="0"/>
          </a:p>
          <a:p>
            <a:r>
              <a:rPr lang="en-GB" dirty="0"/>
              <a:t>Don’t make claims based on regions being peaks in 1 set but not another (there were 465 peaks which were specific to KO)</a:t>
            </a:r>
          </a:p>
          <a:p>
            <a:endParaRPr lang="en-GB" dirty="0"/>
          </a:p>
          <a:p>
            <a:r>
              <a:rPr lang="en-GB" dirty="0"/>
              <a:t>It is OK to make statements about overlap (there were 794 peaks which were common to WT and KO)</a:t>
            </a:r>
          </a:p>
          <a:p>
            <a:endParaRPr lang="en-GB" dirty="0"/>
          </a:p>
          <a:p>
            <a:r>
              <a:rPr lang="en-GB" dirty="0"/>
              <a:t>You have to address differential enrichment problems quantitatively</a:t>
            </a:r>
          </a:p>
        </p:txBody>
      </p:sp>
    </p:spTree>
    <p:extLst>
      <p:ext uri="{BB962C8B-B14F-4D97-AF65-F5344CB8AC3E}">
        <p14:creationId xmlns:p14="http://schemas.microsoft.com/office/powerpoint/2010/main" val="32102783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Quantitating </a:t>
            </a:r>
            <a:r>
              <a:rPr lang="en-GB" dirty="0" err="1"/>
              <a:t>ChIP</a:t>
            </a:r>
            <a:r>
              <a:rPr lang="en-GB" dirty="0"/>
              <a:t>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50" y="2060848"/>
            <a:ext cx="10972800" cy="4381947"/>
          </a:xfrm>
        </p:spPr>
        <p:txBody>
          <a:bodyPr/>
          <a:lstStyle/>
          <a:p>
            <a:r>
              <a:rPr lang="en-GB" dirty="0"/>
              <a:t>Quantitation of </a:t>
            </a:r>
            <a:r>
              <a:rPr lang="en-GB" dirty="0" err="1"/>
              <a:t>ChIP</a:t>
            </a:r>
            <a:r>
              <a:rPr lang="en-GB" dirty="0"/>
              <a:t> is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GB" dirty="0"/>
              <a:t> a simple problem</a:t>
            </a:r>
          </a:p>
          <a:p>
            <a:endParaRPr lang="en-GB" dirty="0"/>
          </a:p>
          <a:p>
            <a:r>
              <a:rPr lang="en-GB" dirty="0"/>
              <a:t>Can start with something simple but in many cases you will need to refine this</a:t>
            </a:r>
          </a:p>
          <a:p>
            <a:endParaRPr lang="en-GB" dirty="0"/>
          </a:p>
          <a:p>
            <a:r>
              <a:rPr lang="en-GB" dirty="0"/>
              <a:t>Globally corrected log counts are a good place to start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51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Should I normalise to input?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60096" y="1628800"/>
            <a:ext cx="4982344" cy="4525963"/>
          </a:xfrm>
        </p:spPr>
        <p:txBody>
          <a:bodyPr/>
          <a:lstStyle/>
          <a:p>
            <a:r>
              <a:rPr lang="en-GB" dirty="0"/>
              <a:t>Only consider input normalisation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You have substantial variation in the coverage of your input (excluding outliers)</a:t>
            </a:r>
          </a:p>
          <a:p>
            <a:pPr marL="914400" lvl="1" indent="-457200">
              <a:buFont typeface="+mj-lt"/>
              <a:buAutoNum type="arabicPeriod"/>
            </a:pPr>
            <a:endParaRPr lang="en-GB" sz="2400" dirty="0"/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Your </a:t>
            </a:r>
            <a:r>
              <a:rPr lang="en-GB" sz="2400" dirty="0" err="1"/>
              <a:t>ChIP</a:t>
            </a:r>
            <a:r>
              <a:rPr lang="en-GB" sz="2400" dirty="0"/>
              <a:t> signal is correlated with the input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37471"/>
            <a:ext cx="5455307" cy="51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876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not just always do "fold over input"?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312368"/>
          </a:xfrm>
        </p:spPr>
        <p:txBody>
          <a:bodyPr>
            <a:normAutofit/>
          </a:bodyPr>
          <a:lstStyle/>
          <a:p>
            <a:r>
              <a:rPr lang="en-GB" sz="2800" dirty="0"/>
              <a:t>Inputs are generally poorly measured</a:t>
            </a:r>
          </a:p>
          <a:p>
            <a:pPr lvl="1"/>
            <a:r>
              <a:rPr lang="en-GB" sz="2400" dirty="0"/>
              <a:t>Poor coverage compared to </a:t>
            </a:r>
            <a:r>
              <a:rPr lang="en-GB" sz="2400" dirty="0" err="1"/>
              <a:t>ChIP</a:t>
            </a:r>
            <a:endParaRPr lang="en-GB" sz="2400" dirty="0"/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Fold change values are more influenced by input than </a:t>
            </a:r>
            <a:r>
              <a:rPr lang="en-GB" sz="2800" dirty="0" err="1"/>
              <a:t>ChIP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Biases in the input are smaller than enrichment power of the antibody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00056" y="1956440"/>
          <a:ext cx="5256584" cy="147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46">
                  <a:extLst>
                    <a:ext uri="{9D8B030D-6E8A-4147-A177-3AD203B41FA5}">
                      <a16:colId xmlns:a16="http://schemas.microsoft.com/office/drawing/2014/main" val="3128468982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94810205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88046934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048429950"/>
                    </a:ext>
                  </a:extLst>
                </a:gridCol>
              </a:tblGrid>
              <a:tr h="490853">
                <a:tc>
                  <a:txBody>
                    <a:bodyPr/>
                    <a:lstStyle/>
                    <a:p>
                      <a:r>
                        <a:rPr lang="en-GB" sz="20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ChIP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ChIP</a:t>
                      </a:r>
                      <a:r>
                        <a:rPr lang="en-GB" sz="2000" dirty="0"/>
                        <a:t>/Input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92933"/>
                  </a:ext>
                </a:extLst>
              </a:tr>
              <a:tr h="490853">
                <a:tc>
                  <a:txBody>
                    <a:bodyPr/>
                    <a:lstStyle/>
                    <a:p>
                      <a:r>
                        <a:rPr lang="en-GB" sz="2000" dirty="0"/>
                        <a:t>Region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279726"/>
                  </a:ext>
                </a:extLst>
              </a:tr>
              <a:tr h="490853">
                <a:tc>
                  <a:txBody>
                    <a:bodyPr/>
                    <a:lstStyle/>
                    <a:p>
                      <a:r>
                        <a:rPr lang="en-GB" sz="2000" dirty="0"/>
                        <a:t>Region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9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5924364" y="1340768"/>
            <a:ext cx="5426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end up with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963380" y="1181218"/>
            <a:ext cx="3843796" cy="3039870"/>
            <a:chOff x="2439380" y="1340768"/>
            <a:chExt cx="3843796" cy="3039870"/>
          </a:xfrm>
        </p:grpSpPr>
        <p:grpSp>
          <p:nvGrpSpPr>
            <p:cNvPr id="7" name="Group 6"/>
            <p:cNvGrpSpPr/>
            <p:nvPr/>
          </p:nvGrpSpPr>
          <p:grpSpPr>
            <a:xfrm>
              <a:off x="2439380" y="2463552"/>
              <a:ext cx="2092672" cy="144016"/>
              <a:chOff x="1687240" y="3573016"/>
              <a:chExt cx="2092672" cy="144016"/>
            </a:xfrm>
          </p:grpSpPr>
          <p:sp>
            <p:nvSpPr>
              <p:cNvPr id="5" name="Right Arrow 4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87552" y="2289203"/>
              <a:ext cx="2092672" cy="144016"/>
              <a:chOff x="1687240" y="3573016"/>
              <a:chExt cx="2092672" cy="144016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87068" y="2114854"/>
              <a:ext cx="2092672" cy="144016"/>
              <a:chOff x="1687240" y="3573016"/>
              <a:chExt cx="2092672" cy="144016"/>
            </a:xfrm>
          </p:grpSpPr>
          <p:sp>
            <p:nvSpPr>
              <p:cNvPr id="12" name="Right Arrow 11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71428" y="2618910"/>
              <a:ext cx="2092672" cy="144016"/>
              <a:chOff x="1687240" y="3573016"/>
              <a:chExt cx="2092672" cy="144016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5-Point Star 16"/>
            <p:cNvSpPr/>
            <p:nvPr/>
          </p:nvSpPr>
          <p:spPr>
            <a:xfrm>
              <a:off x="4139952" y="1340768"/>
              <a:ext cx="531676" cy="53167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807532" y="2780928"/>
              <a:ext cx="2092672" cy="144016"/>
              <a:chOff x="1687240" y="3573016"/>
              <a:chExt cx="2092672" cy="144016"/>
            </a:xfrm>
          </p:grpSpPr>
          <p:sp>
            <p:nvSpPr>
              <p:cNvPr id="21" name="Right Arrow 20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03476" y="2922848"/>
              <a:ext cx="2092672" cy="144016"/>
              <a:chOff x="1687240" y="3573016"/>
              <a:chExt cx="2092672" cy="144016"/>
            </a:xfrm>
          </p:grpSpPr>
          <p:sp>
            <p:nvSpPr>
              <p:cNvPr id="24" name="Right Arrow 23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12332" y="3085728"/>
              <a:ext cx="2092672" cy="144016"/>
              <a:chOff x="1687240" y="3573016"/>
              <a:chExt cx="2092672" cy="144016"/>
            </a:xfrm>
          </p:grpSpPr>
          <p:sp>
            <p:nvSpPr>
              <p:cNvPr id="27" name="Right Arrow 26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517552" y="3265748"/>
              <a:ext cx="3765624" cy="1114890"/>
              <a:chOff x="3042878" y="4392240"/>
              <a:chExt cx="3765624" cy="1114890"/>
            </a:xfrm>
          </p:grpSpPr>
          <p:sp>
            <p:nvSpPr>
              <p:cNvPr id="30" name="Right Arrow 29"/>
              <p:cNvSpPr/>
              <p:nvPr/>
            </p:nvSpPr>
            <p:spPr>
              <a:xfrm rot="10800000">
                <a:off x="4715830" y="50144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0800000">
                <a:off x="6520470" y="50504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10800000">
                <a:off x="3167658" y="5188765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0800000">
                <a:off x="4972298" y="5224769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ight Arrow 35"/>
              <p:cNvSpPr/>
              <p:nvPr/>
            </p:nvSpPr>
            <p:spPr>
              <a:xfrm rot="10800000">
                <a:off x="3568142" y="5363114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0800000">
                <a:off x="5372782" y="5399118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ight Arrow 38"/>
              <p:cNvSpPr/>
              <p:nvPr/>
            </p:nvSpPr>
            <p:spPr>
              <a:xfrm rot="10800000">
                <a:off x="4283782" y="4859058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0800000">
                <a:off x="6088422" y="4895062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ight Arrow 41"/>
              <p:cNvSpPr/>
              <p:nvPr/>
            </p:nvSpPr>
            <p:spPr>
              <a:xfrm rot="10800000">
                <a:off x="3347678" y="4697040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0800000">
                <a:off x="5152318" y="4733044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10800000">
                <a:off x="3851734" y="4555120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0800000">
                <a:off x="5656374" y="4591124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0800000">
                <a:off x="3042878" y="4392240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0800000">
                <a:off x="4847518" y="4428244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5" name="Freeform 54"/>
          <p:cNvSpPr/>
          <p:nvPr/>
        </p:nvSpPr>
        <p:spPr>
          <a:xfrm>
            <a:off x="2678554" y="4431017"/>
            <a:ext cx="6911340" cy="925041"/>
          </a:xfrm>
          <a:custGeom>
            <a:avLst/>
            <a:gdLst>
              <a:gd name="connsiteX0" fmla="*/ 0 w 6858000"/>
              <a:gd name="connsiteY0" fmla="*/ 563980 h 640180"/>
              <a:gd name="connsiteX1" fmla="*/ 1280160 w 6858000"/>
              <a:gd name="connsiteY1" fmla="*/ 571600 h 640180"/>
              <a:gd name="connsiteX2" fmla="*/ 3177540 w 6858000"/>
              <a:gd name="connsiteY2" fmla="*/ 100 h 640180"/>
              <a:gd name="connsiteX3" fmla="*/ 5082540 w 6858000"/>
              <a:gd name="connsiteY3" fmla="*/ 525880 h 640180"/>
              <a:gd name="connsiteX4" fmla="*/ 6858000 w 6858000"/>
              <a:gd name="connsiteY4" fmla="*/ 640180 h 640180"/>
              <a:gd name="connsiteX0" fmla="*/ 0 w 6896100"/>
              <a:gd name="connsiteY0" fmla="*/ 655420 h 680544"/>
              <a:gd name="connsiteX1" fmla="*/ 1318260 w 6896100"/>
              <a:gd name="connsiteY1" fmla="*/ 571600 h 680544"/>
              <a:gd name="connsiteX2" fmla="*/ 3215640 w 6896100"/>
              <a:gd name="connsiteY2" fmla="*/ 100 h 680544"/>
              <a:gd name="connsiteX3" fmla="*/ 5120640 w 6896100"/>
              <a:gd name="connsiteY3" fmla="*/ 525880 h 680544"/>
              <a:gd name="connsiteX4" fmla="*/ 6896100 w 6896100"/>
              <a:gd name="connsiteY4" fmla="*/ 640180 h 680544"/>
              <a:gd name="connsiteX0" fmla="*/ 0 w 6896100"/>
              <a:gd name="connsiteY0" fmla="*/ 655420 h 663617"/>
              <a:gd name="connsiteX1" fmla="*/ 1318260 w 6896100"/>
              <a:gd name="connsiteY1" fmla="*/ 571600 h 663617"/>
              <a:gd name="connsiteX2" fmla="*/ 3215640 w 6896100"/>
              <a:gd name="connsiteY2" fmla="*/ 100 h 663617"/>
              <a:gd name="connsiteX3" fmla="*/ 5120640 w 6896100"/>
              <a:gd name="connsiteY3" fmla="*/ 525880 h 663617"/>
              <a:gd name="connsiteX4" fmla="*/ 6896100 w 6896100"/>
              <a:gd name="connsiteY4" fmla="*/ 640180 h 663617"/>
              <a:gd name="connsiteX0" fmla="*/ 0 w 6896100"/>
              <a:gd name="connsiteY0" fmla="*/ 1204008 h 1242284"/>
              <a:gd name="connsiteX1" fmla="*/ 1318260 w 6896100"/>
              <a:gd name="connsiteY1" fmla="*/ 1120188 h 1242284"/>
              <a:gd name="connsiteX2" fmla="*/ 3230880 w 6896100"/>
              <a:gd name="connsiteY2" fmla="*/ 48 h 1242284"/>
              <a:gd name="connsiteX3" fmla="*/ 5120640 w 6896100"/>
              <a:gd name="connsiteY3" fmla="*/ 1074468 h 1242284"/>
              <a:gd name="connsiteX4" fmla="*/ 6896100 w 6896100"/>
              <a:gd name="connsiteY4" fmla="*/ 1188768 h 1242284"/>
              <a:gd name="connsiteX0" fmla="*/ 0 w 6903720"/>
              <a:gd name="connsiteY0" fmla="*/ 1287828 h 1297804"/>
              <a:gd name="connsiteX1" fmla="*/ 1325880 w 6903720"/>
              <a:gd name="connsiteY1" fmla="*/ 1120188 h 1297804"/>
              <a:gd name="connsiteX2" fmla="*/ 3238500 w 6903720"/>
              <a:gd name="connsiteY2" fmla="*/ 48 h 1297804"/>
              <a:gd name="connsiteX3" fmla="*/ 5128260 w 6903720"/>
              <a:gd name="connsiteY3" fmla="*/ 1074468 h 1297804"/>
              <a:gd name="connsiteX4" fmla="*/ 6903720 w 6903720"/>
              <a:gd name="connsiteY4" fmla="*/ 1188768 h 1297804"/>
              <a:gd name="connsiteX0" fmla="*/ 0 w 6911340"/>
              <a:gd name="connsiteY0" fmla="*/ 1287829 h 1297805"/>
              <a:gd name="connsiteX1" fmla="*/ 1325880 w 6911340"/>
              <a:gd name="connsiteY1" fmla="*/ 1120189 h 1297805"/>
              <a:gd name="connsiteX2" fmla="*/ 3238500 w 6911340"/>
              <a:gd name="connsiteY2" fmla="*/ 49 h 1297805"/>
              <a:gd name="connsiteX3" fmla="*/ 5128260 w 6911340"/>
              <a:gd name="connsiteY3" fmla="*/ 1074469 h 1297805"/>
              <a:gd name="connsiteX4" fmla="*/ 6911340 w 6911340"/>
              <a:gd name="connsiteY4" fmla="*/ 1287829 h 129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340" h="1297805">
                <a:moveTo>
                  <a:pt x="0" y="1287829"/>
                </a:moveTo>
                <a:cubicBezTo>
                  <a:pt x="421005" y="1300529"/>
                  <a:pt x="786130" y="1334819"/>
                  <a:pt x="1325880" y="1120189"/>
                </a:cubicBezTo>
                <a:cubicBezTo>
                  <a:pt x="1865630" y="905559"/>
                  <a:pt x="2604770" y="7669"/>
                  <a:pt x="3238500" y="49"/>
                </a:cubicBezTo>
                <a:cubicBezTo>
                  <a:pt x="3872230" y="-7571"/>
                  <a:pt x="4516120" y="859839"/>
                  <a:pt x="5128260" y="1074469"/>
                </a:cubicBezTo>
                <a:cubicBezTo>
                  <a:pt x="5740400" y="1289099"/>
                  <a:pt x="6330315" y="1284019"/>
                  <a:pt x="6911340" y="1287829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3186951" y="5407895"/>
            <a:ext cx="5919203" cy="1178129"/>
            <a:chOff x="1691680" y="4716546"/>
            <a:chExt cx="5919203" cy="2205752"/>
          </a:xfrm>
        </p:grpSpPr>
        <p:sp>
          <p:nvSpPr>
            <p:cNvPr id="56" name="Freeform 55"/>
            <p:cNvSpPr/>
            <p:nvPr/>
          </p:nvSpPr>
          <p:spPr>
            <a:xfrm>
              <a:off x="1691680" y="4716546"/>
              <a:ext cx="5040560" cy="1105453"/>
            </a:xfrm>
            <a:custGeom>
              <a:avLst/>
              <a:gdLst>
                <a:gd name="connsiteX0" fmla="*/ 0 w 6858000"/>
                <a:gd name="connsiteY0" fmla="*/ 563980 h 640180"/>
                <a:gd name="connsiteX1" fmla="*/ 1280160 w 6858000"/>
                <a:gd name="connsiteY1" fmla="*/ 571600 h 640180"/>
                <a:gd name="connsiteX2" fmla="*/ 3177540 w 6858000"/>
                <a:gd name="connsiteY2" fmla="*/ 100 h 640180"/>
                <a:gd name="connsiteX3" fmla="*/ 5082540 w 6858000"/>
                <a:gd name="connsiteY3" fmla="*/ 525880 h 640180"/>
                <a:gd name="connsiteX4" fmla="*/ 6858000 w 6858000"/>
                <a:gd name="connsiteY4" fmla="*/ 640180 h 640180"/>
                <a:gd name="connsiteX0" fmla="*/ 0 w 6896100"/>
                <a:gd name="connsiteY0" fmla="*/ 655420 h 680544"/>
                <a:gd name="connsiteX1" fmla="*/ 1318260 w 6896100"/>
                <a:gd name="connsiteY1" fmla="*/ 571600 h 680544"/>
                <a:gd name="connsiteX2" fmla="*/ 3215640 w 6896100"/>
                <a:gd name="connsiteY2" fmla="*/ 100 h 680544"/>
                <a:gd name="connsiteX3" fmla="*/ 5120640 w 6896100"/>
                <a:gd name="connsiteY3" fmla="*/ 525880 h 680544"/>
                <a:gd name="connsiteX4" fmla="*/ 6896100 w 6896100"/>
                <a:gd name="connsiteY4" fmla="*/ 640180 h 680544"/>
                <a:gd name="connsiteX0" fmla="*/ 0 w 6896100"/>
                <a:gd name="connsiteY0" fmla="*/ 655420 h 663617"/>
                <a:gd name="connsiteX1" fmla="*/ 1318260 w 6896100"/>
                <a:gd name="connsiteY1" fmla="*/ 571600 h 663617"/>
                <a:gd name="connsiteX2" fmla="*/ 3215640 w 6896100"/>
                <a:gd name="connsiteY2" fmla="*/ 100 h 663617"/>
                <a:gd name="connsiteX3" fmla="*/ 5120640 w 6896100"/>
                <a:gd name="connsiteY3" fmla="*/ 525880 h 663617"/>
                <a:gd name="connsiteX4" fmla="*/ 6896100 w 6896100"/>
                <a:gd name="connsiteY4" fmla="*/ 640180 h 663617"/>
                <a:gd name="connsiteX0" fmla="*/ 0 w 6896100"/>
                <a:gd name="connsiteY0" fmla="*/ 1204008 h 1242284"/>
                <a:gd name="connsiteX1" fmla="*/ 1318260 w 6896100"/>
                <a:gd name="connsiteY1" fmla="*/ 1120188 h 1242284"/>
                <a:gd name="connsiteX2" fmla="*/ 3230880 w 6896100"/>
                <a:gd name="connsiteY2" fmla="*/ 48 h 1242284"/>
                <a:gd name="connsiteX3" fmla="*/ 5120640 w 6896100"/>
                <a:gd name="connsiteY3" fmla="*/ 1074468 h 1242284"/>
                <a:gd name="connsiteX4" fmla="*/ 6896100 w 6896100"/>
                <a:gd name="connsiteY4" fmla="*/ 1188768 h 1242284"/>
                <a:gd name="connsiteX0" fmla="*/ 0 w 6903720"/>
                <a:gd name="connsiteY0" fmla="*/ 1287828 h 1297804"/>
                <a:gd name="connsiteX1" fmla="*/ 1325880 w 6903720"/>
                <a:gd name="connsiteY1" fmla="*/ 1120188 h 1297804"/>
                <a:gd name="connsiteX2" fmla="*/ 3238500 w 6903720"/>
                <a:gd name="connsiteY2" fmla="*/ 48 h 1297804"/>
                <a:gd name="connsiteX3" fmla="*/ 5128260 w 6903720"/>
                <a:gd name="connsiteY3" fmla="*/ 1074468 h 1297804"/>
                <a:gd name="connsiteX4" fmla="*/ 6903720 w 6903720"/>
                <a:gd name="connsiteY4" fmla="*/ 1188768 h 1297804"/>
                <a:gd name="connsiteX0" fmla="*/ 0 w 6911340"/>
                <a:gd name="connsiteY0" fmla="*/ 1287829 h 1297805"/>
                <a:gd name="connsiteX1" fmla="*/ 1325880 w 6911340"/>
                <a:gd name="connsiteY1" fmla="*/ 1120189 h 1297805"/>
                <a:gd name="connsiteX2" fmla="*/ 3238500 w 6911340"/>
                <a:gd name="connsiteY2" fmla="*/ 49 h 1297805"/>
                <a:gd name="connsiteX3" fmla="*/ 5128260 w 6911340"/>
                <a:gd name="connsiteY3" fmla="*/ 1074469 h 1297805"/>
                <a:gd name="connsiteX4" fmla="*/ 6911340 w 6911340"/>
                <a:gd name="connsiteY4" fmla="*/ 1287829 h 129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1340" h="1297805">
                  <a:moveTo>
                    <a:pt x="0" y="1287829"/>
                  </a:moveTo>
                  <a:cubicBezTo>
                    <a:pt x="421005" y="1300529"/>
                    <a:pt x="786130" y="1334819"/>
                    <a:pt x="1325880" y="1120189"/>
                  </a:cubicBezTo>
                  <a:cubicBezTo>
                    <a:pt x="1865630" y="905559"/>
                    <a:pt x="2604770" y="7669"/>
                    <a:pt x="3238500" y="49"/>
                  </a:cubicBezTo>
                  <a:cubicBezTo>
                    <a:pt x="3872230" y="-7571"/>
                    <a:pt x="4516120" y="859839"/>
                    <a:pt x="5128260" y="1074469"/>
                  </a:cubicBezTo>
                  <a:cubicBezTo>
                    <a:pt x="5740400" y="1289099"/>
                    <a:pt x="6330315" y="1284019"/>
                    <a:pt x="6911340" y="1287829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 56"/>
            <p:cNvSpPr/>
            <p:nvPr/>
          </p:nvSpPr>
          <p:spPr>
            <a:xfrm flipV="1">
              <a:off x="2570323" y="5816845"/>
              <a:ext cx="5040560" cy="1105453"/>
            </a:xfrm>
            <a:custGeom>
              <a:avLst/>
              <a:gdLst>
                <a:gd name="connsiteX0" fmla="*/ 0 w 6858000"/>
                <a:gd name="connsiteY0" fmla="*/ 563980 h 640180"/>
                <a:gd name="connsiteX1" fmla="*/ 1280160 w 6858000"/>
                <a:gd name="connsiteY1" fmla="*/ 571600 h 640180"/>
                <a:gd name="connsiteX2" fmla="*/ 3177540 w 6858000"/>
                <a:gd name="connsiteY2" fmla="*/ 100 h 640180"/>
                <a:gd name="connsiteX3" fmla="*/ 5082540 w 6858000"/>
                <a:gd name="connsiteY3" fmla="*/ 525880 h 640180"/>
                <a:gd name="connsiteX4" fmla="*/ 6858000 w 6858000"/>
                <a:gd name="connsiteY4" fmla="*/ 640180 h 640180"/>
                <a:gd name="connsiteX0" fmla="*/ 0 w 6896100"/>
                <a:gd name="connsiteY0" fmla="*/ 655420 h 680544"/>
                <a:gd name="connsiteX1" fmla="*/ 1318260 w 6896100"/>
                <a:gd name="connsiteY1" fmla="*/ 571600 h 680544"/>
                <a:gd name="connsiteX2" fmla="*/ 3215640 w 6896100"/>
                <a:gd name="connsiteY2" fmla="*/ 100 h 680544"/>
                <a:gd name="connsiteX3" fmla="*/ 5120640 w 6896100"/>
                <a:gd name="connsiteY3" fmla="*/ 525880 h 680544"/>
                <a:gd name="connsiteX4" fmla="*/ 6896100 w 6896100"/>
                <a:gd name="connsiteY4" fmla="*/ 640180 h 680544"/>
                <a:gd name="connsiteX0" fmla="*/ 0 w 6896100"/>
                <a:gd name="connsiteY0" fmla="*/ 655420 h 663617"/>
                <a:gd name="connsiteX1" fmla="*/ 1318260 w 6896100"/>
                <a:gd name="connsiteY1" fmla="*/ 571600 h 663617"/>
                <a:gd name="connsiteX2" fmla="*/ 3215640 w 6896100"/>
                <a:gd name="connsiteY2" fmla="*/ 100 h 663617"/>
                <a:gd name="connsiteX3" fmla="*/ 5120640 w 6896100"/>
                <a:gd name="connsiteY3" fmla="*/ 525880 h 663617"/>
                <a:gd name="connsiteX4" fmla="*/ 6896100 w 6896100"/>
                <a:gd name="connsiteY4" fmla="*/ 640180 h 663617"/>
                <a:gd name="connsiteX0" fmla="*/ 0 w 6896100"/>
                <a:gd name="connsiteY0" fmla="*/ 1204008 h 1242284"/>
                <a:gd name="connsiteX1" fmla="*/ 1318260 w 6896100"/>
                <a:gd name="connsiteY1" fmla="*/ 1120188 h 1242284"/>
                <a:gd name="connsiteX2" fmla="*/ 3230880 w 6896100"/>
                <a:gd name="connsiteY2" fmla="*/ 48 h 1242284"/>
                <a:gd name="connsiteX3" fmla="*/ 5120640 w 6896100"/>
                <a:gd name="connsiteY3" fmla="*/ 1074468 h 1242284"/>
                <a:gd name="connsiteX4" fmla="*/ 6896100 w 6896100"/>
                <a:gd name="connsiteY4" fmla="*/ 1188768 h 1242284"/>
                <a:gd name="connsiteX0" fmla="*/ 0 w 6903720"/>
                <a:gd name="connsiteY0" fmla="*/ 1287828 h 1297804"/>
                <a:gd name="connsiteX1" fmla="*/ 1325880 w 6903720"/>
                <a:gd name="connsiteY1" fmla="*/ 1120188 h 1297804"/>
                <a:gd name="connsiteX2" fmla="*/ 3238500 w 6903720"/>
                <a:gd name="connsiteY2" fmla="*/ 48 h 1297804"/>
                <a:gd name="connsiteX3" fmla="*/ 5128260 w 6903720"/>
                <a:gd name="connsiteY3" fmla="*/ 1074468 h 1297804"/>
                <a:gd name="connsiteX4" fmla="*/ 6903720 w 6903720"/>
                <a:gd name="connsiteY4" fmla="*/ 1188768 h 1297804"/>
                <a:gd name="connsiteX0" fmla="*/ 0 w 6911340"/>
                <a:gd name="connsiteY0" fmla="*/ 1287829 h 1297805"/>
                <a:gd name="connsiteX1" fmla="*/ 1325880 w 6911340"/>
                <a:gd name="connsiteY1" fmla="*/ 1120189 h 1297805"/>
                <a:gd name="connsiteX2" fmla="*/ 3238500 w 6911340"/>
                <a:gd name="connsiteY2" fmla="*/ 49 h 1297805"/>
                <a:gd name="connsiteX3" fmla="*/ 5128260 w 6911340"/>
                <a:gd name="connsiteY3" fmla="*/ 1074469 h 1297805"/>
                <a:gd name="connsiteX4" fmla="*/ 6911340 w 6911340"/>
                <a:gd name="connsiteY4" fmla="*/ 1287829 h 129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1340" h="1297805">
                  <a:moveTo>
                    <a:pt x="0" y="1287829"/>
                  </a:moveTo>
                  <a:cubicBezTo>
                    <a:pt x="421005" y="1300529"/>
                    <a:pt x="786130" y="1334819"/>
                    <a:pt x="1325880" y="1120189"/>
                  </a:cubicBezTo>
                  <a:cubicBezTo>
                    <a:pt x="1865630" y="905559"/>
                    <a:pt x="2604770" y="7669"/>
                    <a:pt x="3238500" y="49"/>
                  </a:cubicBezTo>
                  <a:cubicBezTo>
                    <a:pt x="3872230" y="-7571"/>
                    <a:pt x="4516120" y="859839"/>
                    <a:pt x="5128260" y="1074469"/>
                  </a:cubicBezTo>
                  <a:cubicBezTo>
                    <a:pt x="5740400" y="1289099"/>
                    <a:pt x="6330315" y="1284019"/>
                    <a:pt x="6911340" y="1287829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23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89755"/>
            <a:ext cx="5610282" cy="52940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276230"/>
            <a:ext cx="5642600" cy="53211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271464" y="116632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71464" y="6206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75520" y="116632"/>
            <a:ext cx="311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Hits with increased enrichment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5520" y="59390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Hits with decreased enrichment</a:t>
            </a:r>
          </a:p>
        </p:txBody>
      </p:sp>
    </p:spTree>
    <p:extLst>
      <p:ext uri="{BB962C8B-B14F-4D97-AF65-F5344CB8AC3E}">
        <p14:creationId xmlns:p14="http://schemas.microsoft.com/office/powerpoint/2010/main" val="37358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and Normalising Enrichment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635" y="1805535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 Enrichment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635" y="3281253"/>
            <a:ext cx="191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Worse Enrichment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26" y="1401336"/>
            <a:ext cx="6912768" cy="11777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692388"/>
            <a:ext cx="6912768" cy="11777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343472" y="4475746"/>
            <a:ext cx="2161122" cy="1808584"/>
            <a:chOff x="1778279" y="4577306"/>
            <a:chExt cx="2161122" cy="1808584"/>
          </a:xfrm>
        </p:grpSpPr>
        <p:grpSp>
          <p:nvGrpSpPr>
            <p:cNvPr id="7" name="Group 6"/>
            <p:cNvGrpSpPr/>
            <p:nvPr/>
          </p:nvGrpSpPr>
          <p:grpSpPr>
            <a:xfrm>
              <a:off x="2012752" y="4577306"/>
              <a:ext cx="1926649" cy="1808584"/>
              <a:chOff x="2006919" y="4509120"/>
              <a:chExt cx="1926649" cy="1808584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2006919" y="4509120"/>
                <a:ext cx="0" cy="1800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013111" y="6309320"/>
                <a:ext cx="1920457" cy="83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ounded Rectangle 5"/>
            <p:cNvSpPr/>
            <p:nvPr/>
          </p:nvSpPr>
          <p:spPr>
            <a:xfrm rot="18900000">
              <a:off x="1778279" y="5358349"/>
              <a:ext cx="2159014" cy="3778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018944" y="4650353"/>
              <a:ext cx="1735752" cy="17355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522898" y="6342613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Similar Enrichment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56079" y="4475746"/>
            <a:ext cx="2159014" cy="2215826"/>
            <a:chOff x="5056079" y="4475746"/>
            <a:chExt cx="2159014" cy="2215826"/>
          </a:xfrm>
        </p:grpSpPr>
        <p:grpSp>
          <p:nvGrpSpPr>
            <p:cNvPr id="20" name="Group 19"/>
            <p:cNvGrpSpPr/>
            <p:nvPr/>
          </p:nvGrpSpPr>
          <p:grpSpPr>
            <a:xfrm>
              <a:off x="5249912" y="4475746"/>
              <a:ext cx="1926649" cy="1808584"/>
              <a:chOff x="2006919" y="4509120"/>
              <a:chExt cx="1926649" cy="1808584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2006919" y="4509120"/>
                <a:ext cx="0" cy="1800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013111" y="6309320"/>
                <a:ext cx="1920457" cy="83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 rot="19168574">
              <a:off x="5056079" y="5256789"/>
              <a:ext cx="2159014" cy="3778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5256104" y="4548793"/>
              <a:ext cx="1735752" cy="17355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58469" y="6322240"/>
              <a:ext cx="1715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Small Difference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045506" y="4548793"/>
            <a:ext cx="2159014" cy="2203260"/>
            <a:chOff x="9045506" y="4548793"/>
            <a:chExt cx="2159014" cy="2203260"/>
          </a:xfrm>
        </p:grpSpPr>
        <p:grpSp>
          <p:nvGrpSpPr>
            <p:cNvPr id="26" name="Group 25"/>
            <p:cNvGrpSpPr/>
            <p:nvPr/>
          </p:nvGrpSpPr>
          <p:grpSpPr>
            <a:xfrm>
              <a:off x="9156352" y="4548793"/>
              <a:ext cx="1926649" cy="1808584"/>
              <a:chOff x="2006919" y="4509120"/>
              <a:chExt cx="1926649" cy="180858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006919" y="4509120"/>
                <a:ext cx="0" cy="1800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013111" y="6309320"/>
                <a:ext cx="1920457" cy="83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ounded Rectangle 26"/>
            <p:cNvSpPr/>
            <p:nvPr/>
          </p:nvSpPr>
          <p:spPr>
            <a:xfrm rot="19646700">
              <a:off x="9045506" y="5329836"/>
              <a:ext cx="2159014" cy="3778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9162544" y="4621840"/>
              <a:ext cx="1735752" cy="17355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264235" y="6382721"/>
              <a:ext cx="1717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Large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1834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Evaluating and Normalising Enrichment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7568" y="1628800"/>
            <a:ext cx="6893800" cy="4908863"/>
            <a:chOff x="1403648" y="1417638"/>
            <a:chExt cx="6893800" cy="49088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417638"/>
              <a:ext cx="6461752" cy="453953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87376" y="3293144"/>
              <a:ext cx="2401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Normalised Read Count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95936" y="5957169"/>
              <a:ext cx="239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Percentile through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9231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/>
          <a:p>
            <a:r>
              <a:rPr lang="en-GB" dirty="0"/>
              <a:t>Normalising Enrichment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5752" y="1313145"/>
            <a:ext cx="348037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Size Factor</a:t>
            </a:r>
            <a:endParaRPr lang="en-GB" dirty="0"/>
          </a:p>
          <a:p>
            <a:r>
              <a:rPr lang="en-GB" dirty="0"/>
              <a:t>Single point of comparison</a:t>
            </a:r>
          </a:p>
          <a:p>
            <a:endParaRPr lang="en-GB" dirty="0"/>
          </a:p>
          <a:p>
            <a:r>
              <a:rPr lang="en-GB" dirty="0"/>
              <a:t>Works well for small differences</a:t>
            </a:r>
          </a:p>
          <a:p>
            <a:r>
              <a:rPr lang="en-GB" dirty="0"/>
              <a:t>Insufficient for large differences</a:t>
            </a:r>
          </a:p>
          <a:p>
            <a:r>
              <a:rPr lang="en-GB" dirty="0"/>
              <a:t>Allows the use of count based stats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56079" y="1412776"/>
            <a:ext cx="2159014" cy="2215826"/>
            <a:chOff x="5056079" y="1412776"/>
            <a:chExt cx="2159014" cy="2215826"/>
          </a:xfrm>
        </p:grpSpPr>
        <p:grpSp>
          <p:nvGrpSpPr>
            <p:cNvPr id="4" name="Group 3"/>
            <p:cNvGrpSpPr/>
            <p:nvPr/>
          </p:nvGrpSpPr>
          <p:grpSpPr>
            <a:xfrm>
              <a:off x="5249912" y="1412776"/>
              <a:ext cx="1926649" cy="1808584"/>
              <a:chOff x="2006919" y="4509120"/>
              <a:chExt cx="1926649" cy="180858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006919" y="4509120"/>
                <a:ext cx="0" cy="1800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2013111" y="6309320"/>
                <a:ext cx="1920457" cy="83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ounded Rectangle 4"/>
            <p:cNvSpPr/>
            <p:nvPr/>
          </p:nvSpPr>
          <p:spPr>
            <a:xfrm rot="19168574">
              <a:off x="5056079" y="2107029"/>
              <a:ext cx="2159014" cy="3778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256104" y="1485823"/>
              <a:ext cx="1735752" cy="17355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58469" y="3259270"/>
              <a:ext cx="1715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Small Difference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600056" y="1765712"/>
              <a:ext cx="118302" cy="10754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32304" y="3727708"/>
            <a:ext cx="2159014" cy="2203260"/>
            <a:chOff x="9009097" y="1485823"/>
            <a:chExt cx="2159014" cy="2203260"/>
          </a:xfrm>
        </p:grpSpPr>
        <p:grpSp>
          <p:nvGrpSpPr>
            <p:cNvPr id="11" name="Group 10"/>
            <p:cNvGrpSpPr/>
            <p:nvPr/>
          </p:nvGrpSpPr>
          <p:grpSpPr>
            <a:xfrm>
              <a:off x="9156352" y="1485823"/>
              <a:ext cx="1926649" cy="1808584"/>
              <a:chOff x="2006919" y="4509120"/>
              <a:chExt cx="1926649" cy="180858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006919" y="4509120"/>
                <a:ext cx="0" cy="1800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13111" y="6309320"/>
                <a:ext cx="1920457" cy="83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 rot="18938691">
              <a:off x="9009097" y="2206305"/>
              <a:ext cx="2159014" cy="3778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9162544" y="1558870"/>
              <a:ext cx="1735752" cy="17355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264235" y="3319751"/>
              <a:ext cx="1717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Large Difference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9442580" y="2875796"/>
              <a:ext cx="118302" cy="10754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10560496" y="1765732"/>
              <a:ext cx="118302" cy="10754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956974" y="1438417"/>
            <a:ext cx="1926649" cy="1808584"/>
            <a:chOff x="2006919" y="4509120"/>
            <a:chExt cx="1926649" cy="180858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006919" y="4509120"/>
              <a:ext cx="0" cy="1800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013111" y="6309320"/>
              <a:ext cx="1920457" cy="83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 rot="19646700">
            <a:off x="8829482" y="1891978"/>
            <a:ext cx="2159014" cy="3778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963166" y="1315424"/>
            <a:ext cx="1931816" cy="19315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64857" y="3272345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Large Difference</a:t>
            </a:r>
          </a:p>
        </p:txBody>
      </p:sp>
      <p:sp>
        <p:nvSpPr>
          <p:cNvPr id="31" name="Oval 30"/>
          <p:cNvSpPr/>
          <p:nvPr/>
        </p:nvSpPr>
        <p:spPr>
          <a:xfrm>
            <a:off x="10467131" y="1624500"/>
            <a:ext cx="118302" cy="1075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5089114" y="3727708"/>
            <a:ext cx="2159014" cy="2349166"/>
            <a:chOff x="5131574" y="3727708"/>
            <a:chExt cx="2159014" cy="2349166"/>
          </a:xfrm>
        </p:grpSpPr>
        <p:grpSp>
          <p:nvGrpSpPr>
            <p:cNvPr id="34" name="Group 33"/>
            <p:cNvGrpSpPr/>
            <p:nvPr/>
          </p:nvGrpSpPr>
          <p:grpSpPr>
            <a:xfrm>
              <a:off x="5321479" y="3727708"/>
              <a:ext cx="1926649" cy="1808584"/>
              <a:chOff x="2006919" y="4509120"/>
              <a:chExt cx="1926649" cy="180858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2006919" y="4509120"/>
                <a:ext cx="0" cy="1800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013111" y="6309320"/>
                <a:ext cx="1920457" cy="83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34"/>
            <p:cNvSpPr/>
            <p:nvPr/>
          </p:nvSpPr>
          <p:spPr>
            <a:xfrm rot="18950938">
              <a:off x="5131574" y="4498282"/>
              <a:ext cx="2159014" cy="3778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327671" y="3800755"/>
              <a:ext cx="1735752" cy="17355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430036" y="5707542"/>
              <a:ext cx="1715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Small Difference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71623" y="4080644"/>
              <a:ext cx="118302" cy="10754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5579396" y="5167868"/>
              <a:ext cx="118302" cy="10754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15752" y="5707542"/>
            <a:ext cx="3785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Quantile</a:t>
            </a:r>
            <a:endParaRPr lang="en-GB" dirty="0"/>
          </a:p>
          <a:p>
            <a:r>
              <a:rPr lang="en-GB" dirty="0"/>
              <a:t>Forces distributions to be identical</a:t>
            </a:r>
          </a:p>
          <a:p>
            <a:r>
              <a:rPr lang="en-GB" dirty="0"/>
              <a:t>Corrects any differences, easy to apply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5752" y="3645024"/>
            <a:ext cx="45502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Enrichment</a:t>
            </a:r>
            <a:endParaRPr lang="en-GB" dirty="0"/>
          </a:p>
          <a:p>
            <a:r>
              <a:rPr lang="en-GB" dirty="0"/>
              <a:t>Two points of comparison</a:t>
            </a:r>
          </a:p>
          <a:p>
            <a:endParaRPr lang="en-GB" dirty="0"/>
          </a:p>
          <a:p>
            <a:r>
              <a:rPr lang="en-GB" dirty="0"/>
              <a:t>Corrects for larger differences</a:t>
            </a:r>
          </a:p>
          <a:p>
            <a:r>
              <a:rPr lang="en-GB" dirty="0"/>
              <a:t>Not directly compatible with count based stats</a:t>
            </a:r>
          </a:p>
        </p:txBody>
      </p:sp>
    </p:spTree>
    <p:extLst>
      <p:ext uri="{BB962C8B-B14F-4D97-AF65-F5344CB8AC3E}">
        <p14:creationId xmlns:p14="http://schemas.microsoft.com/office/powerpoint/2010/main" val="40887783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Normalising Enrichment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3717033"/>
            <a:ext cx="4379987" cy="3077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2420888"/>
            <a:ext cx="4738291" cy="3328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16972"/>
            <a:ext cx="4891176" cy="34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Normalisation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700808"/>
            <a:ext cx="5034906" cy="5055965"/>
            <a:chOff x="1847529" y="1700809"/>
            <a:chExt cx="4314825" cy="43328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9" y="1700809"/>
              <a:ext cx="4314825" cy="381952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351584" y="1844824"/>
              <a:ext cx="3672408" cy="33843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99657" y="5664349"/>
              <a:ext cx="2179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Before Normalisation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33587" y="1700808"/>
            <a:ext cx="4952059" cy="4978021"/>
            <a:chOff x="6316669" y="1767605"/>
            <a:chExt cx="4243827" cy="42660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69" y="1767605"/>
              <a:ext cx="4243827" cy="3752729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6744072" y="1872720"/>
              <a:ext cx="3672408" cy="33843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490490" y="5664349"/>
              <a:ext cx="2034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After Normalisation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9686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Look for systematic enrichment changes </a:t>
            </a:r>
            <a:br>
              <a:rPr lang="en-GB" dirty="0"/>
            </a:br>
            <a:r>
              <a:rPr lang="en-GB" dirty="0"/>
              <a:t>(real biology!!)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46" y="1395113"/>
            <a:ext cx="4404421" cy="460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24" y="1395113"/>
            <a:ext cx="4404419" cy="4603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5540" y="6237312"/>
            <a:ext cx="734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replicates to build a case for a biological rather than technical difference</a:t>
            </a:r>
          </a:p>
        </p:txBody>
      </p:sp>
    </p:spTree>
    <p:extLst>
      <p:ext uri="{BB962C8B-B14F-4D97-AF65-F5344CB8AC3E}">
        <p14:creationId xmlns:p14="http://schemas.microsoft.com/office/powerpoint/2010/main" val="29062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enrichment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Needs to be quantitative</a:t>
            </a:r>
          </a:p>
          <a:p>
            <a:r>
              <a:rPr lang="en-GB" dirty="0"/>
              <a:t>Needs to operate on non-</a:t>
            </a:r>
            <a:r>
              <a:rPr lang="en-GB" dirty="0" err="1"/>
              <a:t>deduplicated</a:t>
            </a:r>
            <a:r>
              <a:rPr lang="en-GB" dirty="0"/>
              <a:t> data</a:t>
            </a:r>
          </a:p>
          <a:p>
            <a:r>
              <a:rPr lang="en-GB" dirty="0"/>
              <a:t>Two statistical options</a:t>
            </a:r>
          </a:p>
          <a:p>
            <a:pPr lvl="1"/>
            <a:r>
              <a:rPr lang="en-GB" dirty="0"/>
              <a:t>Count based stats on raw uncorrected counts</a:t>
            </a:r>
          </a:p>
          <a:p>
            <a:pPr lvl="2"/>
            <a:r>
              <a:rPr lang="en-GB" dirty="0" err="1"/>
              <a:t>DESeq</a:t>
            </a:r>
            <a:endParaRPr lang="en-GB" dirty="0"/>
          </a:p>
          <a:p>
            <a:pPr lvl="2"/>
            <a:r>
              <a:rPr lang="en-GB" dirty="0" err="1"/>
              <a:t>EdgeR</a:t>
            </a:r>
            <a:endParaRPr lang="en-GB" dirty="0"/>
          </a:p>
          <a:p>
            <a:pPr lvl="1"/>
            <a:r>
              <a:rPr lang="en-GB" dirty="0"/>
              <a:t>Continuous quantitation stats on normalised enrichment values</a:t>
            </a:r>
          </a:p>
          <a:p>
            <a:pPr lvl="2"/>
            <a:r>
              <a:rPr lang="en-GB" dirty="0"/>
              <a:t>LIMMA</a:t>
            </a:r>
          </a:p>
        </p:txBody>
      </p:sp>
    </p:spTree>
    <p:extLst>
      <p:ext uri="{BB962C8B-B14F-4D97-AF65-F5344CB8AC3E}">
        <p14:creationId xmlns:p14="http://schemas.microsoft.com/office/powerpoint/2010/main" val="18089234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statistic to pick?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60849"/>
            <a:ext cx="7931224" cy="4065315"/>
          </a:xfrm>
        </p:spPr>
        <p:txBody>
          <a:bodyPr>
            <a:normAutofit/>
          </a:bodyPr>
          <a:lstStyle/>
          <a:p>
            <a:r>
              <a:rPr lang="en-GB" dirty="0"/>
              <a:t>If enrichment is roughly similar</a:t>
            </a:r>
          </a:p>
          <a:p>
            <a:pPr lvl="1"/>
            <a:r>
              <a:rPr lang="en-GB" dirty="0"/>
              <a:t>Raw counts, then </a:t>
            </a:r>
            <a:r>
              <a:rPr lang="en-GB" dirty="0" err="1"/>
              <a:t>DESeq</a:t>
            </a:r>
            <a:r>
              <a:rPr lang="en-GB" dirty="0"/>
              <a:t>/</a:t>
            </a:r>
            <a:r>
              <a:rPr lang="en-GB" dirty="0" err="1"/>
              <a:t>EdgeR</a:t>
            </a:r>
            <a:endParaRPr lang="en-GB" dirty="0"/>
          </a:p>
          <a:p>
            <a:endParaRPr lang="en-GB" dirty="0"/>
          </a:p>
          <a:p>
            <a:r>
              <a:rPr lang="en-GB" dirty="0"/>
              <a:t>If there are large differences in enrichment</a:t>
            </a:r>
          </a:p>
          <a:p>
            <a:pPr lvl="1"/>
            <a:r>
              <a:rPr lang="en-GB" dirty="0"/>
              <a:t>Enrichment normalisation</a:t>
            </a:r>
          </a:p>
          <a:p>
            <a:pPr lvl="1"/>
            <a:r>
              <a:rPr lang="en-GB" dirty="0"/>
              <a:t>LIMMA 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5236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of hits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628800"/>
            <a:ext cx="9793088" cy="4525963"/>
          </a:xfrm>
        </p:spPr>
        <p:txBody>
          <a:bodyPr>
            <a:normAutofit/>
          </a:bodyPr>
          <a:lstStyle/>
          <a:p>
            <a:r>
              <a:rPr lang="en-GB" dirty="0"/>
              <a:t>Map onto scatterplot for simple verification</a:t>
            </a:r>
          </a:p>
          <a:p>
            <a:endParaRPr lang="en-GB" dirty="0"/>
          </a:p>
          <a:p>
            <a:r>
              <a:rPr lang="en-GB" dirty="0"/>
              <a:t>Normally makes sense to use log transformed counts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Look at the data underneath candidates you make specific claims about</a:t>
            </a:r>
          </a:p>
        </p:txBody>
      </p:sp>
    </p:spTree>
    <p:extLst>
      <p:ext uri="{BB962C8B-B14F-4D97-AF65-F5344CB8AC3E}">
        <p14:creationId xmlns:p14="http://schemas.microsoft.com/office/powerpoint/2010/main" val="5255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15565</TotalTime>
  <Words>3531</Words>
  <Application>Microsoft Macintosh PowerPoint</Application>
  <PresentationFormat>Widescreen</PresentationFormat>
  <Paragraphs>765</Paragraphs>
  <Slides>113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8" baseType="lpstr">
      <vt:lpstr>Arial</vt:lpstr>
      <vt:lpstr>Calibri</vt:lpstr>
      <vt:lpstr>Courier New</vt:lpstr>
      <vt:lpstr>Eras Bold ITC</vt:lpstr>
      <vt:lpstr>Office Theme</vt:lpstr>
      <vt:lpstr>ChIP-Seq Analysis</vt:lpstr>
      <vt:lpstr>What this course covers</vt:lpstr>
      <vt:lpstr>What is ChIP-Seq?</vt:lpstr>
      <vt:lpstr>Types of antibody</vt:lpstr>
      <vt:lpstr>How Does ChIP-Seq work</vt:lpstr>
      <vt:lpstr>Related Techniques</vt:lpstr>
      <vt:lpstr>What can you sequence?</vt:lpstr>
      <vt:lpstr>Sequencing for ChIP</vt:lpstr>
      <vt:lpstr>What you end up with</vt:lpstr>
      <vt:lpstr>Single End vs Paired End</vt:lpstr>
      <vt:lpstr>What you end up with</vt:lpstr>
      <vt:lpstr>Types of Enrichment</vt:lpstr>
      <vt:lpstr>Types of Enrichment</vt:lpstr>
      <vt:lpstr>Types of Enrichment</vt:lpstr>
      <vt:lpstr>Types of Enrichment</vt:lpstr>
      <vt:lpstr>What are you actually measuring?</vt:lpstr>
      <vt:lpstr>What can affect enrichment?</vt:lpstr>
      <vt:lpstr>What sort of questions can you answer?</vt:lpstr>
      <vt:lpstr>ChIP-Seq Data  Processing and QC</vt:lpstr>
      <vt:lpstr>A typical ChIP Library</vt:lpstr>
      <vt:lpstr>QC of raw sequence Base Call Quality</vt:lpstr>
      <vt:lpstr>QC of raw sequence Sequence Composition</vt:lpstr>
      <vt:lpstr>QC of raw sequence Sequence Composition</vt:lpstr>
      <vt:lpstr>QC of raw sequence Adapter Contamination</vt:lpstr>
      <vt:lpstr>Mapping ChIP Data</vt:lpstr>
      <vt:lpstr>Example Bowtie2 Mapping</vt:lpstr>
      <vt:lpstr>Post Alignment QC Mapping Statistics</vt:lpstr>
      <vt:lpstr>Post Alignment Processing MAPQ Filtering</vt:lpstr>
      <vt:lpstr>To Deduplicate or Not?</vt:lpstr>
      <vt:lpstr>Assessing Duplication</vt:lpstr>
      <vt:lpstr>Performing Deduplication</vt:lpstr>
      <vt:lpstr>Standard Processing Workflow</vt:lpstr>
      <vt:lpstr>Running programs in Linux</vt:lpstr>
      <vt:lpstr>Running programs</vt:lpstr>
      <vt:lpstr>The structure of a unix command</vt:lpstr>
      <vt:lpstr>Command line switches</vt:lpstr>
      <vt:lpstr>Specifying file paths</vt:lpstr>
      <vt:lpstr>Command line completion</vt:lpstr>
      <vt:lpstr>Command line completion</vt:lpstr>
      <vt:lpstr>Debugging Tips</vt:lpstr>
      <vt:lpstr>Some useful commands</vt:lpstr>
      <vt:lpstr>Data Processing Exercise</vt:lpstr>
      <vt:lpstr>Exploring and Understanding ChIP-Seq data</vt:lpstr>
      <vt:lpstr>Some Basic Questions</vt:lpstr>
      <vt:lpstr>Start with a visual inspection</vt:lpstr>
      <vt:lpstr>Start with a visual inspection</vt:lpstr>
      <vt:lpstr>Extending reads if necessary</vt:lpstr>
      <vt:lpstr>Look for peaks Associate with features</vt:lpstr>
      <vt:lpstr>Examine Controls</vt:lpstr>
      <vt:lpstr>Examine Controls</vt:lpstr>
      <vt:lpstr>Examine Controls</vt:lpstr>
      <vt:lpstr>Why do controls misbehave?</vt:lpstr>
      <vt:lpstr>Making Blacklists</vt:lpstr>
      <vt:lpstr>Comparison of samples</vt:lpstr>
      <vt:lpstr>Initial Quantitation</vt:lpstr>
      <vt:lpstr>Compare samples Visual comparison against raw data</vt:lpstr>
      <vt:lpstr>Compare samples Scatterplot input vs ChIP</vt:lpstr>
      <vt:lpstr>Compare samples Scatterplot input vs input</vt:lpstr>
      <vt:lpstr>Compare samples Scatterplot ChIP vs ChIP</vt:lpstr>
      <vt:lpstr>Compare samples Summarise distributions</vt:lpstr>
      <vt:lpstr>Compare samples Higher level clustering</vt:lpstr>
      <vt:lpstr>Associate enrichment with features</vt:lpstr>
      <vt:lpstr>Trend Plots</vt:lpstr>
      <vt:lpstr>Trend Plot Example</vt:lpstr>
      <vt:lpstr>Check apparent trends against the data</vt:lpstr>
      <vt:lpstr>Aligned Probes Plots give more detail</vt:lpstr>
      <vt:lpstr>After exploration you should...</vt:lpstr>
      <vt:lpstr>Data Exploration Exercise</vt:lpstr>
      <vt:lpstr>Analysing ChIP-Seq Data</vt:lpstr>
      <vt:lpstr>Steps in Analysis</vt:lpstr>
      <vt:lpstr>Defining Regions - Should I peak call?</vt:lpstr>
      <vt:lpstr>How MACS Works</vt:lpstr>
      <vt:lpstr>Optimise the starting data</vt:lpstr>
      <vt:lpstr>Build a background model</vt:lpstr>
      <vt:lpstr>Build a background model</vt:lpstr>
      <vt:lpstr>Build a background model</vt:lpstr>
      <vt:lpstr>Test Sliding Windows</vt:lpstr>
      <vt:lpstr>Correct for local variation</vt:lpstr>
      <vt:lpstr>Broad Peaks</vt:lpstr>
      <vt:lpstr>How should you apply peak callers</vt:lpstr>
      <vt:lpstr>Multiple Inputs</vt:lpstr>
      <vt:lpstr>Multiple ChIPs</vt:lpstr>
      <vt:lpstr>Multiple ChIPs</vt:lpstr>
      <vt:lpstr>Why isn't a peak called</vt:lpstr>
      <vt:lpstr>Why isn't a peak called</vt:lpstr>
      <vt:lpstr>Reporting on Peak sets</vt:lpstr>
      <vt:lpstr>Quantitating ChIP data for analysis</vt:lpstr>
      <vt:lpstr>Should I normalise to input?</vt:lpstr>
      <vt:lpstr>Why not just always do "fold over input"?</vt:lpstr>
      <vt:lpstr>PowerPoint Presentation</vt:lpstr>
      <vt:lpstr>Evaluating and Normalising Enrichment</vt:lpstr>
      <vt:lpstr>Evaluating and Normalising Enrichment</vt:lpstr>
      <vt:lpstr>Normalising Enrichment</vt:lpstr>
      <vt:lpstr>Normalising Enrichment</vt:lpstr>
      <vt:lpstr>Checking Normalisation</vt:lpstr>
      <vt:lpstr>Look for systematic enrichment changes  (real biology!!)</vt:lpstr>
      <vt:lpstr>Differential enrichment analysis</vt:lpstr>
      <vt:lpstr>Which statistic to pick?</vt:lpstr>
      <vt:lpstr>Visualisation of hits</vt:lpstr>
      <vt:lpstr>Hit validation</vt:lpstr>
      <vt:lpstr>Hit validation Directionality</vt:lpstr>
      <vt:lpstr>Hit validation Heatmap</vt:lpstr>
      <vt:lpstr>Data Analysis Exercise</vt:lpstr>
      <vt:lpstr>Experimental Design</vt:lpstr>
      <vt:lpstr>Experimental Design Considerations</vt:lpstr>
      <vt:lpstr>Experimental Design Considerations</vt:lpstr>
      <vt:lpstr>Experimental Design Considerations</vt:lpstr>
      <vt:lpstr>Experimental Design Considerations</vt:lpstr>
      <vt:lpstr>Downstream Analyses</vt:lpstr>
      <vt:lpstr>Composition / Motif Analysis</vt:lpstr>
      <vt:lpstr>Compter - composition analysis</vt:lpstr>
      <vt:lpstr>MEME - Motif Analysis</vt:lpstr>
      <vt:lpstr>Gene Ontology / Pathway</vt:lpstr>
    </vt:vector>
  </TitlesOfParts>
  <Company>The Babraham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SeqMonk: NGS Analysis on your desktop</dc:title>
  <dc:creator>Simon Andrews</dc:creator>
  <cp:lastModifiedBy>Shanzida Jahan Siddique</cp:lastModifiedBy>
  <cp:revision>177</cp:revision>
  <dcterms:created xsi:type="dcterms:W3CDTF">2013-08-21T08:13:32Z</dcterms:created>
  <dcterms:modified xsi:type="dcterms:W3CDTF">2023-03-20T05:55:24Z</dcterms:modified>
</cp:coreProperties>
</file>