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86" r:id="rId25"/>
    <p:sldId id="280" r:id="rId26"/>
    <p:sldId id="281" r:id="rId27"/>
    <p:sldId id="285"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4590"/>
  </p:normalViewPr>
  <p:slideViewPr>
    <p:cSldViewPr snapToGrid="0" snapToObjects="1">
      <p:cViewPr varScale="1">
        <p:scale>
          <a:sx n="104" d="100"/>
          <a:sy n="104"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3C8C0-7915-1E43-8274-E288AE330DBB}" type="datetimeFigureOut">
              <a:rPr lang="en-US" smtClean="0"/>
              <a:t>10/24/20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C1B50-4BC2-9042-8025-6BDB6AA80D67}" type="slidenum">
              <a:rPr lang="en-US" smtClean="0"/>
              <a:t>‹#›</a:t>
            </a:fld>
            <a:endParaRPr lang="en-US"/>
          </a:p>
        </p:txBody>
      </p:sp>
    </p:spTree>
    <p:extLst>
      <p:ext uri="{BB962C8B-B14F-4D97-AF65-F5344CB8AC3E}">
        <p14:creationId xmlns:p14="http://schemas.microsoft.com/office/powerpoint/2010/main" val="328828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www.igv.org</a:t>
            </a:r>
            <a:r>
              <a:rPr lang="en-US" dirty="0"/>
              <a:t>/workshops/BroadApril2017/</a:t>
            </a:r>
            <a:r>
              <a:rPr lang="en-US" dirty="0" err="1"/>
              <a:t>IGV_SlideDeck.pdf</a:t>
            </a:r>
            <a:endParaRPr lang="en-US" dirty="0"/>
          </a:p>
          <a:p>
            <a:r>
              <a:rPr lang="en-US" dirty="0"/>
              <a:t>http://</a:t>
            </a:r>
            <a:r>
              <a:rPr lang="en-US" dirty="0" err="1"/>
              <a:t>www.igv.org</a:t>
            </a:r>
            <a:r>
              <a:rPr lang="en-US" dirty="0"/>
              <a:t>/workshops/March2017/</a:t>
            </a:r>
            <a:r>
              <a:rPr lang="en-US" dirty="0" err="1"/>
              <a:t>SlidesHandouts</a:t>
            </a:r>
            <a:r>
              <a:rPr lang="en-US" dirty="0"/>
              <a:t>/IGV_Exercise_1_UIBasics.pdf</a:t>
            </a:r>
          </a:p>
          <a:p>
            <a:r>
              <a:rPr lang="en-US" dirty="0"/>
              <a:t>https://bioinformatics-core-shared-</a:t>
            </a:r>
            <a:r>
              <a:rPr lang="en-US" dirty="0" err="1"/>
              <a:t>training.github.io</a:t>
            </a:r>
            <a:r>
              <a:rPr lang="en-US" dirty="0"/>
              <a:t>/cruk-autumn-school-2017/</a:t>
            </a:r>
            <a:r>
              <a:rPr lang="en-US" dirty="0" err="1"/>
              <a:t>ChIP</a:t>
            </a:r>
            <a:r>
              <a:rPr lang="en-US" dirty="0"/>
              <a:t>/Materials/Lectures/Lecture4_Introduction%20to%20ChIP-seq%20and%20ATAC-seq_SS.pdf</a:t>
            </a:r>
          </a:p>
        </p:txBody>
      </p:sp>
      <p:sp>
        <p:nvSpPr>
          <p:cNvPr id="4" name="Slide Number Placeholder 3"/>
          <p:cNvSpPr>
            <a:spLocks noGrp="1"/>
          </p:cNvSpPr>
          <p:nvPr>
            <p:ph type="sldNum" sz="quarter" idx="5"/>
          </p:nvPr>
        </p:nvSpPr>
        <p:spPr/>
        <p:txBody>
          <a:bodyPr/>
          <a:lstStyle/>
          <a:p>
            <a:fld id="{D26C1B50-4BC2-9042-8025-6BDB6AA80D67}" type="slidenum">
              <a:rPr lang="en-US" smtClean="0"/>
              <a:t>22</a:t>
            </a:fld>
            <a:endParaRPr lang="en-US"/>
          </a:p>
        </p:txBody>
      </p:sp>
    </p:spTree>
    <p:extLst>
      <p:ext uri="{BB962C8B-B14F-4D97-AF65-F5344CB8AC3E}">
        <p14:creationId xmlns:p14="http://schemas.microsoft.com/office/powerpoint/2010/main" val="33965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bioinformatics.sph.harvard.edu</a:t>
            </a:r>
            <a:r>
              <a:rPr lang="en-US" dirty="0"/>
              <a:t>/knowledgebase/</a:t>
            </a:r>
            <a:r>
              <a:rPr lang="en-US" dirty="0" err="1"/>
              <a:t>chipseq</a:t>
            </a:r>
            <a:r>
              <a:rPr lang="en-US" dirty="0"/>
              <a:t>/</a:t>
            </a:r>
            <a:r>
              <a:rPr lang="en-US" dirty="0" err="1"/>
              <a:t>tools.html</a:t>
            </a:r>
            <a:endParaRPr lang="en-US" dirty="0"/>
          </a:p>
        </p:txBody>
      </p:sp>
      <p:sp>
        <p:nvSpPr>
          <p:cNvPr id="4" name="Slide Number Placeholder 3"/>
          <p:cNvSpPr>
            <a:spLocks noGrp="1"/>
          </p:cNvSpPr>
          <p:nvPr>
            <p:ph type="sldNum" sz="quarter" idx="5"/>
          </p:nvPr>
        </p:nvSpPr>
        <p:spPr/>
        <p:txBody>
          <a:bodyPr/>
          <a:lstStyle/>
          <a:p>
            <a:fld id="{D26C1B50-4BC2-9042-8025-6BDB6AA80D67}" type="slidenum">
              <a:rPr lang="en-US" smtClean="0"/>
              <a:t>25</a:t>
            </a:fld>
            <a:endParaRPr lang="en-US"/>
          </a:p>
        </p:txBody>
      </p:sp>
    </p:spTree>
    <p:extLst>
      <p:ext uri="{BB962C8B-B14F-4D97-AF65-F5344CB8AC3E}">
        <p14:creationId xmlns:p14="http://schemas.microsoft.com/office/powerpoint/2010/main" val="235687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15D0-2B06-8B48-91E4-0B11856EF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9356E-1A98-814F-9270-A437220F3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551A1-6B2E-2C40-AFF4-2352CD4F5B05}"/>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D9CA1B69-2F4C-5841-89E1-B0C19C6D4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73E39-D93C-6140-817C-C703BC2EDEFA}"/>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409198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FC09-9E01-1341-98AA-9FE006D02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13734-041E-944F-AE5E-5513FAC81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28E07-9839-A84D-9D47-DE81A2CAB24B}"/>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513F149D-35D7-764A-A78E-216D55F11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DD49A-5581-094D-8347-378F7AE9A3E1}"/>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102535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22DB9-330F-2E4B-9471-156FAC0CD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CF8D-573F-3F4B-ABA5-DE8115B2A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89C4C-83EA-5345-85E3-924E9FBBB403}"/>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01FD8502-46B5-6C4A-BB56-E46C988BD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0797B-9B64-C245-A04D-1ABBD94B0FC4}"/>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177691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CDAD-B915-BD4B-B6C1-C776A800A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52CE0-81FE-A346-AF3A-5287401D7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DB668-5B5B-3041-8314-CC43BB833E9E}"/>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91F75C2F-01F0-9346-8403-F50240C3D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BE28-53AB-CD42-AE41-72AD09486667}"/>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741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A801-0E22-7142-892F-7F5A94CB8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907EC-91F6-8745-B71B-0D9150F7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DE358-E959-7545-BE5E-647B18BA7B28}"/>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07ADD528-108F-F145-9C91-EAC16ECE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0B6FB-488F-9C4D-8C9A-B46F62EAC05E}"/>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36263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4151-02BB-0F48-8A34-2C834C7EE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31C7E-F6EB-DE49-BEE0-D37F198D5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CB93F-DBB4-EA44-8C40-F6A9DF0143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FC21-040E-8447-B694-8D58130C9003}"/>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6" name="Footer Placeholder 5">
            <a:extLst>
              <a:ext uri="{FF2B5EF4-FFF2-40B4-BE49-F238E27FC236}">
                <a16:creationId xmlns:a16="http://schemas.microsoft.com/office/drawing/2014/main" id="{392BA5F3-5B14-1240-97C5-048592109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4DFF5-F4F5-9446-9EA2-FF390B3FBE37}"/>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325386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80F-4D44-4D47-B5A8-DEF1E44496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E4D86-5C86-FE42-B013-D390F3684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EB563-DA97-4B46-B686-9D3C582EEA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64996-C8BD-EF4F-9CA7-5BBE96367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BC90B-97AF-104A-A562-09C1259A6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71E7D-95F5-6E46-8D24-42789432ABA4}"/>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8" name="Footer Placeholder 7">
            <a:extLst>
              <a:ext uri="{FF2B5EF4-FFF2-40B4-BE49-F238E27FC236}">
                <a16:creationId xmlns:a16="http://schemas.microsoft.com/office/drawing/2014/main" id="{87DE00D1-3DC2-DF4C-9418-ACB5044C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8A3372-8D1A-9B48-8049-8381A5A31AE4}"/>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27636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7274-E35D-5843-90F9-D59553C84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1EDD8E-A545-DE4D-9428-B4ADE7D84BA3}"/>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4" name="Footer Placeholder 3">
            <a:extLst>
              <a:ext uri="{FF2B5EF4-FFF2-40B4-BE49-F238E27FC236}">
                <a16:creationId xmlns:a16="http://schemas.microsoft.com/office/drawing/2014/main" id="{CF178F0B-F7AB-D54A-A0F3-7E3A7FAE20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9C6CAB-0C03-E241-8F86-B00404729E24}"/>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370802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E6072-E6F7-3E40-A919-909BA554A537}"/>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3" name="Footer Placeholder 2">
            <a:extLst>
              <a:ext uri="{FF2B5EF4-FFF2-40B4-BE49-F238E27FC236}">
                <a16:creationId xmlns:a16="http://schemas.microsoft.com/office/drawing/2014/main" id="{AB4E18FF-816E-8B4A-B270-96D44E61D0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7BAAA4-DBF5-354D-8710-5D163F3A17E7}"/>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3290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5585-6022-9043-BC70-48DE68C4B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32DEF-C41B-4344-812A-43EC807A5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0E97-0B51-8847-8B56-5930FE90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1A064-0F9D-2E47-9C62-0E5C5CA91A80}"/>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6" name="Footer Placeholder 5">
            <a:extLst>
              <a:ext uri="{FF2B5EF4-FFF2-40B4-BE49-F238E27FC236}">
                <a16:creationId xmlns:a16="http://schemas.microsoft.com/office/drawing/2014/main" id="{A55EC899-6861-7C4C-9044-52B5ED34C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04567-E5BC-094D-A576-AB7AFA40FEB3}"/>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172046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04B1-EFD3-5C4C-9EFB-B2DC2EC51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D0A1C-FFA4-D540-945A-74E1992E5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2A6C3-AE69-7346-8E15-048B67810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43B78-101C-0A4C-BDD2-B94FC86329AD}"/>
              </a:ext>
            </a:extLst>
          </p:cNvPr>
          <p:cNvSpPr>
            <a:spLocks noGrp="1"/>
          </p:cNvSpPr>
          <p:nvPr>
            <p:ph type="dt" sz="half" idx="10"/>
          </p:nvPr>
        </p:nvSpPr>
        <p:spPr/>
        <p:txBody>
          <a:bodyPr/>
          <a:lstStyle/>
          <a:p>
            <a:fld id="{A45FE00D-18F2-4948-BA77-32EF56DBEC8F}" type="datetimeFigureOut">
              <a:rPr lang="en-US" smtClean="0"/>
              <a:t>10/24/20</a:t>
            </a:fld>
            <a:endParaRPr lang="en-US"/>
          </a:p>
        </p:txBody>
      </p:sp>
      <p:sp>
        <p:nvSpPr>
          <p:cNvPr id="6" name="Footer Placeholder 5">
            <a:extLst>
              <a:ext uri="{FF2B5EF4-FFF2-40B4-BE49-F238E27FC236}">
                <a16:creationId xmlns:a16="http://schemas.microsoft.com/office/drawing/2014/main" id="{18901909-D918-5442-83CC-BE218D2E7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DD8F1-07EE-274D-BB4E-A94CFBDC96BB}"/>
              </a:ext>
            </a:extLst>
          </p:cNvPr>
          <p:cNvSpPr>
            <a:spLocks noGrp="1"/>
          </p:cNvSpPr>
          <p:nvPr>
            <p:ph type="sldNum" sz="quarter" idx="12"/>
          </p:nvPr>
        </p:nvSpPr>
        <p:spPr/>
        <p:txBody>
          <a:bodyPr/>
          <a:lstStyle/>
          <a:p>
            <a:fld id="{902221CB-A460-D041-AC06-1A4C27EF9B84}" type="slidenum">
              <a:rPr lang="en-US" smtClean="0"/>
              <a:t>‹#›</a:t>
            </a:fld>
            <a:endParaRPr lang="en-US"/>
          </a:p>
        </p:txBody>
      </p:sp>
    </p:spTree>
    <p:extLst>
      <p:ext uri="{BB962C8B-B14F-4D97-AF65-F5344CB8AC3E}">
        <p14:creationId xmlns:p14="http://schemas.microsoft.com/office/powerpoint/2010/main" val="405888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37D86-E203-E241-A20D-E7F513390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81B8BA-8F7A-7A47-B8CB-40F0AD4EB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E547E-3B1E-FB4D-AE2A-84C559089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FE00D-18F2-4948-BA77-32EF56DBEC8F}" type="datetimeFigureOut">
              <a:rPr lang="en-US" smtClean="0"/>
              <a:t>10/24/20</a:t>
            </a:fld>
            <a:endParaRPr lang="en-US"/>
          </a:p>
        </p:txBody>
      </p:sp>
      <p:sp>
        <p:nvSpPr>
          <p:cNvPr id="5" name="Footer Placeholder 4">
            <a:extLst>
              <a:ext uri="{FF2B5EF4-FFF2-40B4-BE49-F238E27FC236}">
                <a16:creationId xmlns:a16="http://schemas.microsoft.com/office/drawing/2014/main" id="{D0C02070-D93C-674E-BACA-CAD06BF2E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DB25CD-9677-674A-AA3B-94335DCBC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221CB-A460-D041-AC06-1A4C27EF9B84}" type="slidenum">
              <a:rPr lang="en-US" smtClean="0"/>
              <a:t>‹#›</a:t>
            </a:fld>
            <a:endParaRPr lang="en-US"/>
          </a:p>
        </p:txBody>
      </p:sp>
    </p:spTree>
    <p:extLst>
      <p:ext uri="{BB962C8B-B14F-4D97-AF65-F5344CB8AC3E}">
        <p14:creationId xmlns:p14="http://schemas.microsoft.com/office/powerpoint/2010/main" val="110460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ware.broadinstitute.org/software/igv/book/export/html/6" TargetMode="External"/><Relationship Id="rId7" Type="http://schemas.openxmlformats.org/officeDocument/2006/relationships/image" Target="../media/image9.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oorsiddiqui.com/what-is-chip-seq-atac-seq/"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DNA" TargetMode="External"/><Relationship Id="rId13" Type="http://schemas.openxmlformats.org/officeDocument/2006/relationships/hyperlink" Target="https://en.wikipedia.org/wiki/Peak_calling#cite_note-3" TargetMode="External"/><Relationship Id="rId18" Type="http://schemas.openxmlformats.org/officeDocument/2006/relationships/hyperlink" Target="https://en.wikipedia.org/wiki/Peak_calling#cite_note-6" TargetMode="External"/><Relationship Id="rId26" Type="http://schemas.openxmlformats.org/officeDocument/2006/relationships/hyperlink" Target="https://en.wikipedia.org/wiki/Hidden_Markov_Model" TargetMode="External"/><Relationship Id="rId3" Type="http://schemas.openxmlformats.org/officeDocument/2006/relationships/hyperlink" Target="https://en.wikipedia.org/wiki/Peak_calling#mw-head" TargetMode="External"/><Relationship Id="rId21" Type="http://schemas.openxmlformats.org/officeDocument/2006/relationships/hyperlink" Target="https://en.wikipedia.org/wiki/Peak_calling#cite_note-9" TargetMode="External"/><Relationship Id="rId7" Type="http://schemas.openxmlformats.org/officeDocument/2006/relationships/hyperlink" Target="https://en.wikipedia.org/wiki/ChIP-sequencing" TargetMode="External"/><Relationship Id="rId12" Type="http://schemas.openxmlformats.org/officeDocument/2006/relationships/hyperlink" Target="https://en.wikipedia.org/wiki/Peak_calling#cite_note-2" TargetMode="External"/><Relationship Id="rId17" Type="http://schemas.openxmlformats.org/officeDocument/2006/relationships/hyperlink" Target="https://en.wikipedia.org/w/index.php?title=M6Aseq&amp;action=edit&amp;redlink=1" TargetMode="External"/><Relationship Id="rId25" Type="http://schemas.openxmlformats.org/officeDocument/2006/relationships/hyperlink" Target="https://en.wikipedia.org/wiki/Peak_calling#cite_note-13" TargetMode="External"/><Relationship Id="rId2" Type="http://schemas.openxmlformats.org/officeDocument/2006/relationships/hyperlink" Target="https://www.biologie.ens.fr/~mthomas/other/chip-seq-training/" TargetMode="External"/><Relationship Id="rId16" Type="http://schemas.openxmlformats.org/officeDocument/2006/relationships/hyperlink" Target="https://en.wikipedia.org/wiki/Peak_calling#cite_note-5" TargetMode="External"/><Relationship Id="rId20" Type="http://schemas.openxmlformats.org/officeDocument/2006/relationships/hyperlink" Target="https://en.wikipedia.org/wiki/Peak_calling#cite_note-8" TargetMode="External"/><Relationship Id="rId29" Type="http://schemas.openxmlformats.org/officeDocument/2006/relationships/hyperlink" Target="http://www.regulatory-genomics.org/THOR" TargetMode="External"/><Relationship Id="rId1" Type="http://schemas.openxmlformats.org/officeDocument/2006/relationships/slideLayout" Target="../slideLayouts/slideLayout2.xml"/><Relationship Id="rId6" Type="http://schemas.openxmlformats.org/officeDocument/2006/relationships/hyperlink" Target="https://en.wikipedia.org/wiki/DNA_sequencing" TargetMode="External"/><Relationship Id="rId11" Type="http://schemas.openxmlformats.org/officeDocument/2006/relationships/hyperlink" Target="https://en.wikipedia.org/wiki/Transcription_factor_binding_site" TargetMode="External"/><Relationship Id="rId24" Type="http://schemas.openxmlformats.org/officeDocument/2006/relationships/hyperlink" Target="https://en.wikipedia.org/wiki/Peak_calling#cite_note-12" TargetMode="External"/><Relationship Id="rId5" Type="http://schemas.openxmlformats.org/officeDocument/2006/relationships/hyperlink" Target="https://en.wikipedia.org/wiki/Genome" TargetMode="External"/><Relationship Id="rId15" Type="http://schemas.openxmlformats.org/officeDocument/2006/relationships/hyperlink" Target="https://en.wikipedia.org/wiki/MeRIPseq" TargetMode="External"/><Relationship Id="rId23" Type="http://schemas.openxmlformats.org/officeDocument/2006/relationships/hyperlink" Target="https://en.wikipedia.org/wiki/Peak_calling#cite_note-11" TargetMode="External"/><Relationship Id="rId28" Type="http://schemas.openxmlformats.org/officeDocument/2006/relationships/hyperlink" Target="https://en.wikipedia.org/wiki/Peak_calling#cite_note-15" TargetMode="External"/><Relationship Id="rId10" Type="http://schemas.openxmlformats.org/officeDocument/2006/relationships/hyperlink" Target="https://en.wikipedia.org/wiki/Transcription_factor" TargetMode="External"/><Relationship Id="rId19" Type="http://schemas.openxmlformats.org/officeDocument/2006/relationships/hyperlink" Target="https://en.wikipedia.org/wiki/Peak_calling#cite_note-7" TargetMode="External"/><Relationship Id="rId4" Type="http://schemas.openxmlformats.org/officeDocument/2006/relationships/hyperlink" Target="https://en.wikipedia.org/wiki/Peak_calling#searchInput" TargetMode="External"/><Relationship Id="rId9" Type="http://schemas.openxmlformats.org/officeDocument/2006/relationships/hyperlink" Target="https://en.wikipedia.org/wiki/Peak_calling#cite_note-1" TargetMode="External"/><Relationship Id="rId14" Type="http://schemas.openxmlformats.org/officeDocument/2006/relationships/hyperlink" Target="https://en.wikipedia.org/wiki/Peak_calling#cite_note-4" TargetMode="External"/><Relationship Id="rId22" Type="http://schemas.openxmlformats.org/officeDocument/2006/relationships/hyperlink" Target="https://en.wikipedia.org/wiki/Peak_calling#cite_note-10" TargetMode="External"/><Relationship Id="rId27" Type="http://schemas.openxmlformats.org/officeDocument/2006/relationships/hyperlink" Target="https://en.wikipedia.org/wiki/Peak_calling#cite_note-14" TargetMode="External"/><Relationship Id="rId30" Type="http://schemas.openxmlformats.org/officeDocument/2006/relationships/hyperlink" Target="https://en.wikipedia.org/wiki/Peak_calling#cite_note-pmid27044921-1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ncbi.nlm.nih.gov/pubmed/2317287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broadinstitute.org/igv/hom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cteria.ensembl.org/Escherichia_coli_str_k_12_substr_mg1655/Info/Inde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1E5A-B8A2-E04D-9409-63D82B17F065}"/>
              </a:ext>
            </a:extLst>
          </p:cNvPr>
          <p:cNvSpPr>
            <a:spLocks noGrp="1"/>
          </p:cNvSpPr>
          <p:nvPr>
            <p:ph type="ctrTitle"/>
          </p:nvPr>
        </p:nvSpPr>
        <p:spPr/>
        <p:txBody>
          <a:bodyPr/>
          <a:lstStyle/>
          <a:p>
            <a:r>
              <a:rPr lang="en-US" dirty="0"/>
              <a:t>Visualizing </a:t>
            </a:r>
            <a:r>
              <a:rPr lang="en-US" dirty="0" err="1"/>
              <a:t>CHiP</a:t>
            </a:r>
            <a:r>
              <a:rPr lang="en-US" dirty="0"/>
              <a:t>-Seq Data</a:t>
            </a:r>
          </a:p>
        </p:txBody>
      </p:sp>
      <p:sp>
        <p:nvSpPr>
          <p:cNvPr id="3" name="Subtitle 2">
            <a:extLst>
              <a:ext uri="{FF2B5EF4-FFF2-40B4-BE49-F238E27FC236}">
                <a16:creationId xmlns:a16="http://schemas.microsoft.com/office/drawing/2014/main" id="{982E8E3B-8D78-D04C-9874-5864EEC86003}"/>
              </a:ext>
            </a:extLst>
          </p:cNvPr>
          <p:cNvSpPr>
            <a:spLocks noGrp="1"/>
          </p:cNvSpPr>
          <p:nvPr>
            <p:ph type="subTitle" idx="1"/>
          </p:nvPr>
        </p:nvSpPr>
        <p:spPr/>
        <p:txBody>
          <a:bodyPr/>
          <a:lstStyle/>
          <a:p>
            <a:r>
              <a:rPr lang="en-US" dirty="0"/>
              <a:t>Eckart Bindewald</a:t>
            </a:r>
          </a:p>
        </p:txBody>
      </p:sp>
    </p:spTree>
    <p:extLst>
      <p:ext uri="{BB962C8B-B14F-4D97-AF65-F5344CB8AC3E}">
        <p14:creationId xmlns:p14="http://schemas.microsoft.com/office/powerpoint/2010/main" val="37403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C149-2B28-CD43-BC9B-261A2169C67A}"/>
              </a:ext>
            </a:extLst>
          </p:cNvPr>
          <p:cNvSpPr>
            <a:spLocks noGrp="1"/>
          </p:cNvSpPr>
          <p:nvPr>
            <p:ph type="title"/>
          </p:nvPr>
        </p:nvSpPr>
        <p:spPr/>
        <p:txBody>
          <a:bodyPr/>
          <a:lstStyle/>
          <a:p>
            <a:r>
              <a:rPr lang="en-US" dirty="0"/>
              <a:t>Key step: align reads to genome</a:t>
            </a:r>
          </a:p>
        </p:txBody>
      </p:sp>
      <p:sp>
        <p:nvSpPr>
          <p:cNvPr id="3" name="Content Placeholder 2">
            <a:extLst>
              <a:ext uri="{FF2B5EF4-FFF2-40B4-BE49-F238E27FC236}">
                <a16:creationId xmlns:a16="http://schemas.microsoft.com/office/drawing/2014/main" id="{95C1E259-1406-9942-8039-19509F3C11A7}"/>
              </a:ext>
            </a:extLst>
          </p:cNvPr>
          <p:cNvSpPr>
            <a:spLocks noGrp="1"/>
          </p:cNvSpPr>
          <p:nvPr>
            <p:ph idx="1"/>
          </p:nvPr>
        </p:nvSpPr>
        <p:spPr/>
        <p:txBody>
          <a:bodyPr>
            <a:normAutofit fontScale="92500" lnSpcReduction="20000"/>
          </a:bodyPr>
          <a:lstStyle/>
          <a:p>
            <a:r>
              <a:rPr lang="en-US" dirty="0"/>
              <a:t>Using alignment program “bwa”</a:t>
            </a:r>
          </a:p>
          <a:p>
            <a:r>
              <a:rPr lang="en-US" dirty="0"/>
              <a:t>Modern short-read alignment programs are fast. They achieve that by pre-processing the reference genome sequence into indexed sets of sequence-patches</a:t>
            </a:r>
          </a:p>
          <a:p>
            <a:r>
              <a:rPr lang="en-US" dirty="0"/>
              <a:t>Create index:</a:t>
            </a:r>
            <a:br>
              <a:rPr lang="en-US" dirty="0"/>
            </a:br>
            <a:r>
              <a:rPr lang="en-US" dirty="0"/>
              <a:t>bwa index ecoli_mg1655.fa </a:t>
            </a:r>
          </a:p>
          <a:p>
            <a:r>
              <a:rPr lang="en-US" dirty="0"/>
              <a:t>Files:</a:t>
            </a:r>
          </a:p>
          <a:p>
            <a:pPr marL="0" indent="0">
              <a:buNone/>
            </a:pPr>
            <a:r>
              <a:rPr lang="en-US" dirty="0"/>
              <a:t>ecoli_mg1655.fa      ecoli_mg1655.fa.pac    SRR576933_fastqc.zip</a:t>
            </a:r>
          </a:p>
          <a:p>
            <a:pPr marL="0" indent="0">
              <a:buNone/>
            </a:pPr>
            <a:r>
              <a:rPr lang="en-US" dirty="0"/>
              <a:t>ecoli_mg1655.fa.amb  ecoli_mg1655.fa.sa     SRR576933.fastq.gz</a:t>
            </a:r>
          </a:p>
          <a:p>
            <a:pPr marL="0" indent="0">
              <a:buNone/>
            </a:pPr>
            <a:r>
              <a:rPr lang="en-US" dirty="0"/>
              <a:t>ecoli_mg1655.fa.ann  </a:t>
            </a:r>
            <a:r>
              <a:rPr lang="en-US" dirty="0" err="1"/>
              <a:t>README.md</a:t>
            </a:r>
            <a:endParaRPr lang="en-US" dirty="0"/>
          </a:p>
          <a:p>
            <a:pPr marL="0" indent="0">
              <a:buNone/>
            </a:pPr>
            <a:r>
              <a:rPr lang="en-US" dirty="0"/>
              <a:t>ecoli_mg1655.fa.bwt  SRR576933_fastqc.html</a:t>
            </a:r>
          </a:p>
          <a:p>
            <a:endParaRPr lang="en-US" dirty="0"/>
          </a:p>
        </p:txBody>
      </p:sp>
    </p:spTree>
    <p:extLst>
      <p:ext uri="{BB962C8B-B14F-4D97-AF65-F5344CB8AC3E}">
        <p14:creationId xmlns:p14="http://schemas.microsoft.com/office/powerpoint/2010/main" val="393721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CB99-75D3-E744-96E5-28D0FAC840CD}"/>
              </a:ext>
            </a:extLst>
          </p:cNvPr>
          <p:cNvSpPr>
            <a:spLocks noGrp="1"/>
          </p:cNvSpPr>
          <p:nvPr>
            <p:ph type="title"/>
          </p:nvPr>
        </p:nvSpPr>
        <p:spPr/>
        <p:txBody>
          <a:bodyPr/>
          <a:lstStyle/>
          <a:p>
            <a:r>
              <a:rPr lang="en-US" dirty="0"/>
              <a:t>Running the alignment program:</a:t>
            </a:r>
          </a:p>
        </p:txBody>
      </p:sp>
      <p:sp>
        <p:nvSpPr>
          <p:cNvPr id="3" name="Content Placeholder 2">
            <a:extLst>
              <a:ext uri="{FF2B5EF4-FFF2-40B4-BE49-F238E27FC236}">
                <a16:creationId xmlns:a16="http://schemas.microsoft.com/office/drawing/2014/main" id="{0945AC3D-70A7-A64F-B843-7B7B4EEE3FA4}"/>
              </a:ext>
            </a:extLst>
          </p:cNvPr>
          <p:cNvSpPr>
            <a:spLocks noGrp="1"/>
          </p:cNvSpPr>
          <p:nvPr>
            <p:ph idx="1"/>
          </p:nvPr>
        </p:nvSpPr>
        <p:spPr>
          <a:xfrm>
            <a:off x="693057" y="1462768"/>
            <a:ext cx="10515600" cy="801461"/>
          </a:xfrm>
        </p:spPr>
        <p:txBody>
          <a:bodyPr/>
          <a:lstStyle/>
          <a:p>
            <a:pPr marL="0" indent="0">
              <a:buNone/>
            </a:pPr>
            <a:r>
              <a:rPr lang="en-US" dirty="0"/>
              <a:t>bwa mem ecoli_mg1655.fa SRR576933.fastq.gz &gt; SRR576933_bwa.sam</a:t>
            </a:r>
          </a:p>
        </p:txBody>
      </p:sp>
      <p:pic>
        <p:nvPicPr>
          <p:cNvPr id="6" name="Picture 5">
            <a:extLst>
              <a:ext uri="{FF2B5EF4-FFF2-40B4-BE49-F238E27FC236}">
                <a16:creationId xmlns:a16="http://schemas.microsoft.com/office/drawing/2014/main" id="{488826E6-1C89-264F-9544-0B4845765795}"/>
              </a:ext>
            </a:extLst>
          </p:cNvPr>
          <p:cNvPicPr>
            <a:picLocks noChangeAspect="1"/>
          </p:cNvPicPr>
          <p:nvPr/>
        </p:nvPicPr>
        <p:blipFill>
          <a:blip r:embed="rId2"/>
          <a:stretch>
            <a:fillRect/>
          </a:stretch>
        </p:blipFill>
        <p:spPr>
          <a:xfrm>
            <a:off x="130629" y="2546869"/>
            <a:ext cx="11930742" cy="3946006"/>
          </a:xfrm>
          <a:prstGeom prst="rect">
            <a:avLst/>
          </a:prstGeom>
        </p:spPr>
      </p:pic>
    </p:spTree>
    <p:extLst>
      <p:ext uri="{BB962C8B-B14F-4D97-AF65-F5344CB8AC3E}">
        <p14:creationId xmlns:p14="http://schemas.microsoft.com/office/powerpoint/2010/main" val="102749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22B9-BA62-8E43-97F0-96A3E1F42E95}"/>
              </a:ext>
            </a:extLst>
          </p:cNvPr>
          <p:cNvSpPr>
            <a:spLocks noGrp="1"/>
          </p:cNvSpPr>
          <p:nvPr>
            <p:ph type="title"/>
          </p:nvPr>
        </p:nvSpPr>
        <p:spPr/>
        <p:txBody>
          <a:bodyPr/>
          <a:lstStyle/>
          <a:p>
            <a:r>
              <a:rPr lang="en-US" dirty="0"/>
              <a:t>Inspect created output</a:t>
            </a:r>
          </a:p>
        </p:txBody>
      </p:sp>
      <p:sp>
        <p:nvSpPr>
          <p:cNvPr id="3" name="Content Placeholder 2">
            <a:extLst>
              <a:ext uri="{FF2B5EF4-FFF2-40B4-BE49-F238E27FC236}">
                <a16:creationId xmlns:a16="http://schemas.microsoft.com/office/drawing/2014/main" id="{9A906BA2-FA30-4D4F-8A0C-ED6B2AA731E1}"/>
              </a:ext>
            </a:extLst>
          </p:cNvPr>
          <p:cNvSpPr>
            <a:spLocks noGrp="1"/>
          </p:cNvSpPr>
          <p:nvPr>
            <p:ph idx="1"/>
          </p:nvPr>
        </p:nvSpPr>
        <p:spPr/>
        <p:txBody>
          <a:bodyPr>
            <a:normAutofit fontScale="92500" lnSpcReduction="20000"/>
          </a:bodyPr>
          <a:lstStyle/>
          <a:p>
            <a:r>
              <a:rPr lang="en-US" dirty="0"/>
              <a:t>Consult definition of SAM format:</a:t>
            </a:r>
            <a:br>
              <a:rPr lang="en-US" dirty="0"/>
            </a:br>
            <a:r>
              <a:rPr lang="en-US" dirty="0">
                <a:hlinkClick r:id="rId2"/>
              </a:rPr>
              <a:t>https://samtools.github.io/hts-specs/SAMv1.pdf</a:t>
            </a:r>
            <a:endParaRPr lang="en-US" dirty="0"/>
          </a:p>
          <a:p>
            <a:r>
              <a:rPr lang="en-US" dirty="0"/>
              <a:t>What information is stored in the “header” portion of the output?</a:t>
            </a:r>
          </a:p>
          <a:p>
            <a:r>
              <a:rPr lang="en-US" dirty="0"/>
              <a:t>What could be practical challenges with this header information?</a:t>
            </a:r>
          </a:p>
          <a:p>
            <a:r>
              <a:rPr lang="en-US" dirty="0"/>
              <a:t>What are the first 3 aligned reads in the created SAM-formatted file?</a:t>
            </a:r>
          </a:p>
          <a:p>
            <a:r>
              <a:rPr lang="en-US" dirty="0"/>
              <a:t>At what positions in the E-coli reference genome do these reads align?</a:t>
            </a:r>
          </a:p>
          <a:p>
            <a:r>
              <a:rPr lang="en-US" dirty="0"/>
              <a:t>Do these alignments correspond to perfect matches or do they contain mismatches, insertions, </a:t>
            </a:r>
            <a:r>
              <a:rPr lang="en-US" dirty="0" err="1"/>
              <a:t>delections</a:t>
            </a:r>
            <a:r>
              <a:rPr lang="en-US" dirty="0"/>
              <a:t> (hint: inspect “CIGAR” string)?</a:t>
            </a:r>
          </a:p>
          <a:p>
            <a:r>
              <a:rPr lang="en-US" dirty="0"/>
              <a:t>Are these alignments sorted by genomic position?</a:t>
            </a:r>
          </a:p>
          <a:p>
            <a:r>
              <a:rPr lang="en-US" dirty="0"/>
              <a:t>What advantages could there be for sorting alignments by genomic position?</a:t>
            </a:r>
          </a:p>
          <a:p>
            <a:endParaRPr lang="en-US" dirty="0"/>
          </a:p>
        </p:txBody>
      </p:sp>
    </p:spTree>
    <p:extLst>
      <p:ext uri="{BB962C8B-B14F-4D97-AF65-F5344CB8AC3E}">
        <p14:creationId xmlns:p14="http://schemas.microsoft.com/office/powerpoint/2010/main" val="7831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E029-CFBE-BE4A-9C85-A60A27CD0016}"/>
              </a:ext>
            </a:extLst>
          </p:cNvPr>
          <p:cNvSpPr>
            <a:spLocks noGrp="1"/>
          </p:cNvSpPr>
          <p:nvPr>
            <p:ph type="title"/>
          </p:nvPr>
        </p:nvSpPr>
        <p:spPr/>
        <p:txBody>
          <a:bodyPr/>
          <a:lstStyle/>
          <a:p>
            <a:r>
              <a:rPr lang="en-US" dirty="0"/>
              <a:t>Convert SAM format to BAM with </a:t>
            </a:r>
            <a:r>
              <a:rPr lang="en-US" dirty="0" err="1"/>
              <a:t>samtools</a:t>
            </a:r>
            <a:endParaRPr lang="en-US" dirty="0"/>
          </a:p>
        </p:txBody>
      </p:sp>
      <p:sp>
        <p:nvSpPr>
          <p:cNvPr id="3" name="Content Placeholder 2">
            <a:extLst>
              <a:ext uri="{FF2B5EF4-FFF2-40B4-BE49-F238E27FC236}">
                <a16:creationId xmlns:a16="http://schemas.microsoft.com/office/drawing/2014/main" id="{329F4DC8-1E44-FB49-A17E-EE18F7E25600}"/>
              </a:ext>
            </a:extLst>
          </p:cNvPr>
          <p:cNvSpPr>
            <a:spLocks noGrp="1"/>
          </p:cNvSpPr>
          <p:nvPr>
            <p:ph idx="1"/>
          </p:nvPr>
        </p:nvSpPr>
        <p:spPr/>
        <p:txBody>
          <a:bodyPr>
            <a:normAutofit fontScale="92500" lnSpcReduction="20000"/>
          </a:bodyPr>
          <a:lstStyle/>
          <a:p>
            <a:r>
              <a:rPr lang="en-US" dirty="0"/>
              <a:t>The </a:t>
            </a:r>
            <a:r>
              <a:rPr lang="en-US" dirty="0" err="1"/>
              <a:t>samtools</a:t>
            </a:r>
            <a:r>
              <a:rPr lang="en-US" dirty="0"/>
              <a:t> program is a “swiss army knife” for processing aligned read data files</a:t>
            </a:r>
          </a:p>
          <a:p>
            <a:r>
              <a:rPr lang="en-US" dirty="0"/>
              <a:t>First challenge: created SAM files are potentially large. They can benefit from compression. A compressed SAM file is called BAM file</a:t>
            </a:r>
          </a:p>
          <a:p>
            <a:r>
              <a:rPr lang="en-US" dirty="0"/>
              <a:t>Type </a:t>
            </a:r>
            <a:r>
              <a:rPr lang="en-US" dirty="0" err="1"/>
              <a:t>samtools</a:t>
            </a:r>
            <a:r>
              <a:rPr lang="en-US" dirty="0"/>
              <a:t> view  to obtain help information:</a:t>
            </a:r>
            <a:br>
              <a:rPr lang="en-US" dirty="0"/>
            </a:br>
            <a:r>
              <a:rPr lang="en-US" dirty="0" err="1"/>
              <a:t>samtools</a:t>
            </a:r>
            <a:r>
              <a:rPr lang="en-US" dirty="0"/>
              <a:t> view</a:t>
            </a:r>
          </a:p>
          <a:p>
            <a:pPr marL="0" indent="0">
              <a:buNone/>
            </a:pPr>
            <a:r>
              <a:rPr lang="en-US" dirty="0" err="1"/>
              <a:t>samtools</a:t>
            </a:r>
            <a:r>
              <a:rPr lang="en-US" dirty="0"/>
              <a:t> view –h -b -S SRR576933_bwa.sam -o SRR576933_bwa.bam</a:t>
            </a:r>
          </a:p>
          <a:p>
            <a:pPr marL="0" indent="0">
              <a:buNone/>
            </a:pPr>
            <a:endParaRPr lang="en-US" dirty="0"/>
          </a:p>
          <a:p>
            <a:pPr marL="0" indent="0">
              <a:buNone/>
            </a:pPr>
            <a:r>
              <a:rPr lang="en-US" dirty="0"/>
              <a:t>Options: -S: read in SAM format</a:t>
            </a:r>
            <a:br>
              <a:rPr lang="en-US" dirty="0"/>
            </a:br>
            <a:r>
              <a:rPr lang="en-US" dirty="0"/>
              <a:t>                 -b: write in BAM format</a:t>
            </a:r>
            <a:br>
              <a:rPr lang="en-US" dirty="0"/>
            </a:br>
            <a:r>
              <a:rPr lang="en-US" dirty="0"/>
              <a:t>                 -o: specify output file (write to standard output if not specified)</a:t>
            </a:r>
          </a:p>
          <a:p>
            <a:pPr marL="0" indent="0">
              <a:buNone/>
            </a:pPr>
            <a:r>
              <a:rPr lang="en-US" dirty="0"/>
              <a:t> 	    -h : header information</a:t>
            </a:r>
          </a:p>
        </p:txBody>
      </p:sp>
    </p:spTree>
    <p:extLst>
      <p:ext uri="{BB962C8B-B14F-4D97-AF65-F5344CB8AC3E}">
        <p14:creationId xmlns:p14="http://schemas.microsoft.com/office/powerpoint/2010/main" val="348012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E853-3F95-5D44-941D-8FA1ADE271D7}"/>
              </a:ext>
            </a:extLst>
          </p:cNvPr>
          <p:cNvSpPr>
            <a:spLocks noGrp="1"/>
          </p:cNvSpPr>
          <p:nvPr>
            <p:ph type="title"/>
          </p:nvPr>
        </p:nvSpPr>
        <p:spPr/>
        <p:txBody>
          <a:bodyPr/>
          <a:lstStyle/>
          <a:p>
            <a:r>
              <a:rPr lang="en-US" dirty="0"/>
              <a:t>Sorting BAM files by Position</a:t>
            </a:r>
          </a:p>
        </p:txBody>
      </p:sp>
      <p:sp>
        <p:nvSpPr>
          <p:cNvPr id="3" name="Content Placeholder 2">
            <a:extLst>
              <a:ext uri="{FF2B5EF4-FFF2-40B4-BE49-F238E27FC236}">
                <a16:creationId xmlns:a16="http://schemas.microsoft.com/office/drawing/2014/main" id="{DD868117-84B9-CE42-B825-E8A53A1ECEA3}"/>
              </a:ext>
            </a:extLst>
          </p:cNvPr>
          <p:cNvSpPr>
            <a:spLocks noGrp="1"/>
          </p:cNvSpPr>
          <p:nvPr>
            <p:ph idx="1"/>
          </p:nvPr>
        </p:nvSpPr>
        <p:spPr/>
        <p:txBody>
          <a:bodyPr>
            <a:normAutofit fontScale="92500" lnSpcReduction="20000"/>
          </a:bodyPr>
          <a:lstStyle/>
          <a:p>
            <a:r>
              <a:rPr lang="en-US" dirty="0"/>
              <a:t>Programs that need to access portions of the aligned reads by position can be much faster if the files of aligned reads are sorted by the position with which they match for the reference genome</a:t>
            </a:r>
            <a:br>
              <a:rPr lang="en-US" dirty="0"/>
            </a:br>
            <a:r>
              <a:rPr lang="en-US" dirty="0"/>
              <a:t>(</a:t>
            </a:r>
            <a:r>
              <a:rPr lang="en-US" dirty="0" err="1"/>
              <a:t>postion</a:t>
            </a:r>
            <a:r>
              <a:rPr lang="en-US" dirty="0"/>
              <a:t>-sorted)</a:t>
            </a:r>
          </a:p>
          <a:p>
            <a:pPr marL="0" indent="0">
              <a:buNone/>
            </a:pPr>
            <a:endParaRPr lang="en-US" dirty="0"/>
          </a:p>
          <a:p>
            <a:pPr marL="0" indent="0">
              <a:buNone/>
            </a:pPr>
            <a:r>
              <a:rPr lang="en-US" dirty="0" err="1"/>
              <a:t>samtools</a:t>
            </a:r>
            <a:r>
              <a:rPr lang="en-US" dirty="0"/>
              <a:t> sort SRR576933_bwa.bam SRR576933_bwa_sort</a:t>
            </a:r>
          </a:p>
          <a:p>
            <a:pPr marL="0" indent="0">
              <a:buNone/>
            </a:pPr>
            <a:endParaRPr lang="en-US" dirty="0"/>
          </a:p>
          <a:p>
            <a:pPr marL="0" indent="0">
              <a:buNone/>
            </a:pPr>
            <a:r>
              <a:rPr lang="en-US" dirty="0"/>
              <a:t>This creates a file SRR576933_bwa_sort.bam</a:t>
            </a:r>
          </a:p>
          <a:p>
            <a:pPr marL="0" indent="0">
              <a:buNone/>
            </a:pPr>
            <a:r>
              <a:rPr lang="en-US" dirty="0"/>
              <a:t>Inspect the created file with the command:</a:t>
            </a:r>
            <a:br>
              <a:rPr lang="en-US" dirty="0"/>
            </a:br>
            <a:r>
              <a:rPr lang="en-US" dirty="0" err="1"/>
              <a:t>samtools</a:t>
            </a:r>
            <a:r>
              <a:rPr lang="en-US" dirty="0"/>
              <a:t> view SRR576933_bwa_sort.bam </a:t>
            </a:r>
            <a:br>
              <a:rPr lang="en-US" dirty="0"/>
            </a:br>
            <a:r>
              <a:rPr lang="en-US" dirty="0"/>
              <a:t>Are the resulting alignments now sorted by reference genome position?</a:t>
            </a:r>
          </a:p>
          <a:p>
            <a:pPr marL="0" indent="0">
              <a:buNone/>
            </a:pPr>
            <a:r>
              <a:rPr lang="en-US" dirty="0"/>
              <a:t>What happened to the header information? (hint: option –h)</a:t>
            </a:r>
          </a:p>
        </p:txBody>
      </p:sp>
    </p:spTree>
    <p:extLst>
      <p:ext uri="{BB962C8B-B14F-4D97-AF65-F5344CB8AC3E}">
        <p14:creationId xmlns:p14="http://schemas.microsoft.com/office/powerpoint/2010/main" val="397989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3E72-47E7-D746-9B18-9851CA54BB99}"/>
              </a:ext>
            </a:extLst>
          </p:cNvPr>
          <p:cNvSpPr>
            <a:spLocks noGrp="1"/>
          </p:cNvSpPr>
          <p:nvPr>
            <p:ph type="title"/>
          </p:nvPr>
        </p:nvSpPr>
        <p:spPr/>
        <p:txBody>
          <a:bodyPr/>
          <a:lstStyle/>
          <a:p>
            <a:r>
              <a:rPr lang="en-US" dirty="0"/>
              <a:t>Creating an Index for Fast Processing</a:t>
            </a:r>
          </a:p>
        </p:txBody>
      </p:sp>
      <p:sp>
        <p:nvSpPr>
          <p:cNvPr id="3" name="Content Placeholder 2">
            <a:extLst>
              <a:ext uri="{FF2B5EF4-FFF2-40B4-BE49-F238E27FC236}">
                <a16:creationId xmlns:a16="http://schemas.microsoft.com/office/drawing/2014/main" id="{B1860ACB-4B6F-7C43-8936-D469EC3603E2}"/>
              </a:ext>
            </a:extLst>
          </p:cNvPr>
          <p:cNvSpPr>
            <a:spLocks noGrp="1"/>
          </p:cNvSpPr>
          <p:nvPr>
            <p:ph idx="1"/>
          </p:nvPr>
        </p:nvSpPr>
        <p:spPr/>
        <p:txBody>
          <a:bodyPr/>
          <a:lstStyle/>
          <a:p>
            <a:pPr marL="0" indent="0">
              <a:buNone/>
            </a:pPr>
            <a:r>
              <a:rPr lang="en-US" dirty="0" err="1"/>
              <a:t>samtools</a:t>
            </a:r>
            <a:r>
              <a:rPr lang="en-US" dirty="0"/>
              <a:t> index SRR576933_bwa_sort.bam</a:t>
            </a:r>
          </a:p>
          <a:p>
            <a:pPr marL="0" indent="0">
              <a:buNone/>
            </a:pPr>
            <a:r>
              <a:rPr lang="en-US" dirty="0"/>
              <a:t>Ensure that a file SRR576933_bwa_sort.bam.bai was created</a:t>
            </a:r>
          </a:p>
        </p:txBody>
      </p:sp>
    </p:spTree>
    <p:extLst>
      <p:ext uri="{BB962C8B-B14F-4D97-AF65-F5344CB8AC3E}">
        <p14:creationId xmlns:p14="http://schemas.microsoft.com/office/powerpoint/2010/main" val="2582965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224B-4B55-914D-BE61-E24CDE6BB5B7}"/>
              </a:ext>
            </a:extLst>
          </p:cNvPr>
          <p:cNvSpPr>
            <a:spLocks noGrp="1"/>
          </p:cNvSpPr>
          <p:nvPr>
            <p:ph type="title"/>
          </p:nvPr>
        </p:nvSpPr>
        <p:spPr>
          <a:xfrm>
            <a:off x="562428" y="127000"/>
            <a:ext cx="10515600" cy="1325563"/>
          </a:xfrm>
        </p:spPr>
        <p:txBody>
          <a:bodyPr/>
          <a:lstStyle/>
          <a:p>
            <a:r>
              <a:rPr lang="en-US" dirty="0"/>
              <a:t>IGV: Integrated Genomics Viewer</a:t>
            </a:r>
          </a:p>
        </p:txBody>
      </p:sp>
      <p:pic>
        <p:nvPicPr>
          <p:cNvPr id="6" name="Content Placeholder 5">
            <a:extLst>
              <a:ext uri="{FF2B5EF4-FFF2-40B4-BE49-F238E27FC236}">
                <a16:creationId xmlns:a16="http://schemas.microsoft.com/office/drawing/2014/main" id="{96781888-0645-3A4C-BE33-ABFC97778881}"/>
              </a:ext>
            </a:extLst>
          </p:cNvPr>
          <p:cNvPicPr>
            <a:picLocks noGrp="1" noChangeAspect="1"/>
          </p:cNvPicPr>
          <p:nvPr>
            <p:ph idx="1"/>
          </p:nvPr>
        </p:nvPicPr>
        <p:blipFill>
          <a:blip r:embed="rId2"/>
          <a:stretch>
            <a:fillRect/>
          </a:stretch>
        </p:blipFill>
        <p:spPr>
          <a:xfrm>
            <a:off x="326781" y="1600849"/>
            <a:ext cx="7184992" cy="4797199"/>
          </a:xfrm>
        </p:spPr>
      </p:pic>
      <p:sp>
        <p:nvSpPr>
          <p:cNvPr id="7" name="Rectangle 6">
            <a:extLst>
              <a:ext uri="{FF2B5EF4-FFF2-40B4-BE49-F238E27FC236}">
                <a16:creationId xmlns:a16="http://schemas.microsoft.com/office/drawing/2014/main" id="{3A83381A-D499-2947-B975-03FBA7461824}"/>
              </a:ext>
            </a:extLst>
          </p:cNvPr>
          <p:cNvSpPr/>
          <p:nvPr/>
        </p:nvSpPr>
        <p:spPr>
          <a:xfrm>
            <a:off x="457410" y="6308209"/>
            <a:ext cx="7757676" cy="369332"/>
          </a:xfrm>
          <a:prstGeom prst="rect">
            <a:avLst/>
          </a:prstGeom>
        </p:spPr>
        <p:txBody>
          <a:bodyPr wrap="square">
            <a:spAutoFit/>
          </a:bodyPr>
          <a:lstStyle/>
          <a:p>
            <a:r>
              <a:rPr lang="en-US" dirty="0">
                <a:hlinkClick r:id="rId3"/>
              </a:rPr>
              <a:t>http://software.broadinstitute.org/software/igv/book/export/html/6</a:t>
            </a:r>
            <a:endParaRPr lang="en-US" dirty="0"/>
          </a:p>
        </p:txBody>
      </p:sp>
      <p:sp>
        <p:nvSpPr>
          <p:cNvPr id="8" name="TextBox 7">
            <a:extLst>
              <a:ext uri="{FF2B5EF4-FFF2-40B4-BE49-F238E27FC236}">
                <a16:creationId xmlns:a16="http://schemas.microsoft.com/office/drawing/2014/main" id="{A28DBBF8-36B5-3049-BF2C-D7AE01FE532E}"/>
              </a:ext>
            </a:extLst>
          </p:cNvPr>
          <p:cNvSpPr txBox="1"/>
          <p:nvPr/>
        </p:nvSpPr>
        <p:spPr>
          <a:xfrm>
            <a:off x="7642402" y="2028616"/>
            <a:ext cx="4433484" cy="2800767"/>
          </a:xfrm>
          <a:prstGeom prst="rect">
            <a:avLst/>
          </a:prstGeom>
          <a:noFill/>
        </p:spPr>
        <p:txBody>
          <a:bodyPr wrap="square" rtlCol="0">
            <a:spAutoFit/>
          </a:bodyPr>
          <a:lstStyle/>
          <a:p>
            <a:pPr marL="342900" indent="-342900">
              <a:buFont typeface="+mj-lt"/>
              <a:buAutoNum type="arabicPeriod"/>
            </a:pPr>
            <a:r>
              <a:rPr lang="en-US" sz="2000" dirty="0"/>
              <a:t>Tool bar</a:t>
            </a:r>
          </a:p>
          <a:p>
            <a:pPr marL="342900" indent="-342900">
              <a:buFont typeface="+mj-lt"/>
              <a:buAutoNum type="arabicPeriod"/>
            </a:pPr>
            <a:r>
              <a:rPr lang="en-US" sz="2000" dirty="0"/>
              <a:t>Ideogram indicating visible portion</a:t>
            </a:r>
          </a:p>
          <a:p>
            <a:pPr marL="342900" indent="-342900">
              <a:buFont typeface="+mj-lt"/>
              <a:buAutoNum type="arabicPeriod"/>
            </a:pPr>
            <a:r>
              <a:rPr lang="en-US" sz="2000" dirty="0"/>
              <a:t>Positions on chromosome</a:t>
            </a:r>
          </a:p>
          <a:p>
            <a:pPr marL="342900" indent="-342900">
              <a:buFont typeface="+mj-lt"/>
              <a:buAutoNum type="arabicPeriod"/>
            </a:pPr>
            <a:r>
              <a:rPr lang="en-US" sz="2000" dirty="0"/>
              <a:t>Visualization of data tracks</a:t>
            </a:r>
          </a:p>
          <a:p>
            <a:pPr marL="342900" indent="-342900">
              <a:buFont typeface="+mj-lt"/>
              <a:buAutoNum type="arabicPeriod"/>
            </a:pPr>
            <a:r>
              <a:rPr lang="en-US" sz="2000" dirty="0"/>
              <a:t>Feature tracks (here gene annotation)</a:t>
            </a:r>
          </a:p>
          <a:p>
            <a:pPr marL="342900" indent="-342900">
              <a:buFont typeface="+mj-lt"/>
              <a:buAutoNum type="arabicPeriod"/>
            </a:pPr>
            <a:r>
              <a:rPr lang="en-US" sz="2000" dirty="0"/>
              <a:t>Track name</a:t>
            </a:r>
          </a:p>
          <a:p>
            <a:pPr marL="342900" indent="-342900">
              <a:buFont typeface="+mj-lt"/>
              <a:buAutoNum type="arabicPeriod"/>
            </a:pPr>
            <a:r>
              <a:rPr lang="en-US" sz="2000" dirty="0"/>
              <a:t>Track feature visualization</a:t>
            </a:r>
          </a:p>
          <a:p>
            <a:pPr marL="342900" indent="-342900">
              <a:buFont typeface="+mj-lt"/>
              <a:buAutoNum type="arabicPeriod"/>
            </a:pPr>
            <a:endParaRPr lang="en-US" dirty="0"/>
          </a:p>
          <a:p>
            <a:endParaRPr lang="en-US" dirty="0"/>
          </a:p>
        </p:txBody>
      </p:sp>
      <p:pic>
        <p:nvPicPr>
          <p:cNvPr id="1025" name="Picture 1" descr="callout_1">
            <a:extLst>
              <a:ext uri="{FF2B5EF4-FFF2-40B4-BE49-F238E27FC236}">
                <a16:creationId xmlns:a16="http://schemas.microsoft.com/office/drawing/2014/main" id="{A4B8C7BA-8D0F-1244-AFDF-F842CD915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llout_2">
            <a:extLst>
              <a:ext uri="{FF2B5EF4-FFF2-40B4-BE49-F238E27FC236}">
                <a16:creationId xmlns:a16="http://schemas.microsoft.com/office/drawing/2014/main" id="{026C7B1B-657E-384F-AE69-89510AC534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allout_3">
            <a:extLst>
              <a:ext uri="{FF2B5EF4-FFF2-40B4-BE49-F238E27FC236}">
                <a16:creationId xmlns:a16="http://schemas.microsoft.com/office/drawing/2014/main" id="{4FE730A1-C8CA-474D-B276-33F737B89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llout_4">
            <a:extLst>
              <a:ext uri="{FF2B5EF4-FFF2-40B4-BE49-F238E27FC236}">
                <a16:creationId xmlns:a16="http://schemas.microsoft.com/office/drawing/2014/main" id="{C14C7426-90FF-354B-B5DF-6184369FE1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llout_5">
            <a:extLst>
              <a:ext uri="{FF2B5EF4-FFF2-40B4-BE49-F238E27FC236}">
                <a16:creationId xmlns:a16="http://schemas.microsoft.com/office/drawing/2014/main" id="{82A5280F-E9EA-5241-8464-5804B56908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03200" cy="215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llout_6">
            <a:extLst>
              <a:ext uri="{FF2B5EF4-FFF2-40B4-BE49-F238E27FC236}">
                <a16:creationId xmlns:a16="http://schemas.microsoft.com/office/drawing/2014/main" id="{BA79FF04-5792-E84D-B9E6-1914BDFAA7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allout_7">
            <a:extLst>
              <a:ext uri="{FF2B5EF4-FFF2-40B4-BE49-F238E27FC236}">
                <a16:creationId xmlns:a16="http://schemas.microsoft.com/office/drawing/2014/main" id="{1A37A293-5864-5542-8E78-DD6BFC93C0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3200" cy="20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206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77FE-2163-1440-81A0-339764B75EE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3CB3542A-6895-F44F-AC54-42FE00D972FA}"/>
              </a:ext>
            </a:extLst>
          </p:cNvPr>
          <p:cNvSpPr>
            <a:spLocks noGrp="1"/>
          </p:cNvSpPr>
          <p:nvPr>
            <p:ph idx="1"/>
          </p:nvPr>
        </p:nvSpPr>
        <p:spPr/>
        <p:txBody>
          <a:bodyPr/>
          <a:lstStyle/>
          <a:p>
            <a:r>
              <a:rPr lang="en-US" dirty="0"/>
              <a:t>One of following approaches:</a:t>
            </a:r>
            <a:br>
              <a:rPr lang="en-US" dirty="0"/>
            </a:br>
            <a:r>
              <a:rPr lang="en-US" dirty="0"/>
              <a:t>- </a:t>
            </a:r>
            <a:r>
              <a:rPr lang="en-US" dirty="0" err="1"/>
              <a:t>Bioconda</a:t>
            </a:r>
            <a:r>
              <a:rPr lang="en-US" dirty="0"/>
              <a:t> (Mac, Unix):  </a:t>
            </a:r>
            <a:r>
              <a:rPr lang="en-US" dirty="0" err="1"/>
              <a:t>conda</a:t>
            </a:r>
            <a:r>
              <a:rPr lang="en-US" dirty="0"/>
              <a:t> install </a:t>
            </a:r>
            <a:r>
              <a:rPr lang="en-US" dirty="0" err="1"/>
              <a:t>igv</a:t>
            </a:r>
            <a:br>
              <a:rPr lang="en-US" dirty="0"/>
            </a:br>
            <a:r>
              <a:rPr lang="en-US" dirty="0"/>
              <a:t>- or download and follow installation instructions at</a:t>
            </a:r>
            <a:br>
              <a:rPr lang="en-US" dirty="0"/>
            </a:br>
            <a:r>
              <a:rPr lang="en-US" dirty="0"/>
              <a:t>  https://</a:t>
            </a:r>
            <a:r>
              <a:rPr lang="en-US" dirty="0" err="1"/>
              <a:t>software.broadinstitute.org</a:t>
            </a:r>
            <a:r>
              <a:rPr lang="en-US" dirty="0"/>
              <a:t>/software/</a:t>
            </a:r>
            <a:r>
              <a:rPr lang="en-US" dirty="0" err="1"/>
              <a:t>igv</a:t>
            </a:r>
            <a:r>
              <a:rPr lang="en-US" dirty="0"/>
              <a:t>/download</a:t>
            </a:r>
          </a:p>
          <a:p>
            <a:pPr marL="0" indent="0">
              <a:buNone/>
            </a:pPr>
            <a:endParaRPr lang="en-US" dirty="0"/>
          </a:p>
          <a:p>
            <a:endParaRPr lang="en-US" dirty="0"/>
          </a:p>
        </p:txBody>
      </p:sp>
    </p:spTree>
    <p:extLst>
      <p:ext uri="{BB962C8B-B14F-4D97-AF65-F5344CB8AC3E}">
        <p14:creationId xmlns:p14="http://schemas.microsoft.com/office/powerpoint/2010/main" val="231575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B1CB-B420-444B-B757-A83E68E7036C}"/>
              </a:ext>
            </a:extLst>
          </p:cNvPr>
          <p:cNvSpPr>
            <a:spLocks noGrp="1"/>
          </p:cNvSpPr>
          <p:nvPr>
            <p:ph type="title"/>
          </p:nvPr>
        </p:nvSpPr>
        <p:spPr>
          <a:xfrm>
            <a:off x="838200" y="-19277"/>
            <a:ext cx="10515600" cy="1325563"/>
          </a:xfrm>
        </p:spPr>
        <p:txBody>
          <a:bodyPr/>
          <a:lstStyle/>
          <a:p>
            <a:r>
              <a:rPr lang="en-US" dirty="0"/>
              <a:t>IGV: Visualizing Aligned Reads in </a:t>
            </a:r>
            <a:r>
              <a:rPr lang="en-US" dirty="0" err="1"/>
              <a:t>ChiP</a:t>
            </a:r>
            <a:r>
              <a:rPr lang="en-US" dirty="0"/>
              <a:t>-Seq</a:t>
            </a:r>
          </a:p>
        </p:txBody>
      </p:sp>
      <p:pic>
        <p:nvPicPr>
          <p:cNvPr id="5" name="Content Placeholder 4">
            <a:extLst>
              <a:ext uri="{FF2B5EF4-FFF2-40B4-BE49-F238E27FC236}">
                <a16:creationId xmlns:a16="http://schemas.microsoft.com/office/drawing/2014/main" id="{B66495F7-0166-1A4E-AF44-20BF3F00A17E}"/>
              </a:ext>
            </a:extLst>
          </p:cNvPr>
          <p:cNvPicPr>
            <a:picLocks noGrp="1" noChangeAspect="1"/>
          </p:cNvPicPr>
          <p:nvPr>
            <p:ph idx="1"/>
          </p:nvPr>
        </p:nvPicPr>
        <p:blipFill>
          <a:blip r:embed="rId2"/>
          <a:stretch>
            <a:fillRect/>
          </a:stretch>
        </p:blipFill>
        <p:spPr>
          <a:xfrm>
            <a:off x="2140089" y="1306286"/>
            <a:ext cx="7149502" cy="4870677"/>
          </a:xfrm>
        </p:spPr>
      </p:pic>
    </p:spTree>
    <p:extLst>
      <p:ext uri="{BB962C8B-B14F-4D97-AF65-F5344CB8AC3E}">
        <p14:creationId xmlns:p14="http://schemas.microsoft.com/office/powerpoint/2010/main" val="9040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4ADC-F5C9-9042-BF39-0E894BCC67FA}"/>
              </a:ext>
            </a:extLst>
          </p:cNvPr>
          <p:cNvSpPr>
            <a:spLocks noGrp="1"/>
          </p:cNvSpPr>
          <p:nvPr>
            <p:ph type="title"/>
          </p:nvPr>
        </p:nvSpPr>
        <p:spPr/>
        <p:txBody>
          <a:bodyPr/>
          <a:lstStyle/>
          <a:p>
            <a:r>
              <a:rPr lang="en-US" dirty="0"/>
              <a:t>IGV: Specify genome</a:t>
            </a:r>
          </a:p>
        </p:txBody>
      </p:sp>
      <p:sp>
        <p:nvSpPr>
          <p:cNvPr id="3" name="Content Placeholder 2">
            <a:extLst>
              <a:ext uri="{FF2B5EF4-FFF2-40B4-BE49-F238E27FC236}">
                <a16:creationId xmlns:a16="http://schemas.microsoft.com/office/drawing/2014/main" id="{EDB76BB5-91F5-8843-B5C7-AE4FA7D63CF3}"/>
              </a:ext>
            </a:extLst>
          </p:cNvPr>
          <p:cNvSpPr>
            <a:spLocks noGrp="1"/>
          </p:cNvSpPr>
          <p:nvPr>
            <p:ph idx="1"/>
          </p:nvPr>
        </p:nvSpPr>
        <p:spPr>
          <a:xfrm>
            <a:off x="0" y="1825625"/>
            <a:ext cx="11353800" cy="4351338"/>
          </a:xfrm>
        </p:spPr>
        <p:txBody>
          <a:bodyPr/>
          <a:lstStyle/>
          <a:p>
            <a:r>
              <a:rPr lang="en-US" dirty="0"/>
              <a:t>Load predefined genome data with annotation </a:t>
            </a:r>
          </a:p>
          <a:p>
            <a:r>
              <a:rPr lang="en-US" dirty="0"/>
              <a:t>In IGV, choose: </a:t>
            </a:r>
            <a:br>
              <a:rPr lang="en-US" dirty="0"/>
            </a:br>
            <a:r>
              <a:rPr lang="en-US" dirty="0"/>
              <a:t>Genome-&gt;Load Genome from Server-&gt;E. coli K-12 MG1655 (NC_000913.2)</a:t>
            </a:r>
          </a:p>
          <a:p>
            <a:r>
              <a:rPr lang="en-US" dirty="0"/>
              <a:t> </a:t>
            </a:r>
          </a:p>
          <a:p>
            <a:endParaRPr lang="en-US" dirty="0"/>
          </a:p>
        </p:txBody>
      </p:sp>
    </p:spTree>
    <p:extLst>
      <p:ext uri="{BB962C8B-B14F-4D97-AF65-F5344CB8AC3E}">
        <p14:creationId xmlns:p14="http://schemas.microsoft.com/office/powerpoint/2010/main" val="373954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AB57B1-773E-6A46-B516-92465879F408}"/>
              </a:ext>
            </a:extLst>
          </p:cNvPr>
          <p:cNvPicPr>
            <a:picLocks noGrp="1" noChangeAspect="1"/>
          </p:cNvPicPr>
          <p:nvPr>
            <p:ph idx="1"/>
          </p:nvPr>
        </p:nvPicPr>
        <p:blipFill>
          <a:blip r:embed="rId2"/>
          <a:stretch>
            <a:fillRect/>
          </a:stretch>
        </p:blipFill>
        <p:spPr>
          <a:xfrm>
            <a:off x="365113" y="1174531"/>
            <a:ext cx="6667830" cy="4508938"/>
          </a:xfrm>
        </p:spPr>
      </p:pic>
      <p:sp>
        <p:nvSpPr>
          <p:cNvPr id="6" name="Rectangle 5">
            <a:extLst>
              <a:ext uri="{FF2B5EF4-FFF2-40B4-BE49-F238E27FC236}">
                <a16:creationId xmlns:a16="http://schemas.microsoft.com/office/drawing/2014/main" id="{AC7E218C-F83F-E343-8683-85817F910E69}"/>
              </a:ext>
            </a:extLst>
          </p:cNvPr>
          <p:cNvSpPr/>
          <p:nvPr/>
        </p:nvSpPr>
        <p:spPr>
          <a:xfrm>
            <a:off x="7174832" y="1859339"/>
            <a:ext cx="4816244" cy="3139321"/>
          </a:xfrm>
          <a:prstGeom prst="rect">
            <a:avLst/>
          </a:prstGeom>
        </p:spPr>
        <p:txBody>
          <a:bodyPr wrap="square">
            <a:spAutoFit/>
          </a:bodyPr>
          <a:lstStyle/>
          <a:p>
            <a:pPr>
              <a:buFont typeface="+mj-lt"/>
              <a:buAutoNum type="arabicPeriod"/>
            </a:pPr>
            <a:r>
              <a:rPr lang="en-US" dirty="0">
                <a:solidFill>
                  <a:srgbClr val="000000"/>
                </a:solidFill>
                <a:latin typeface="Helvetica" pitchFamily="2" charset="0"/>
              </a:rPr>
              <a:t>break up the DNA into small pieces, around 100 base pairs in length (sonication)</a:t>
            </a:r>
          </a:p>
          <a:p>
            <a:pPr>
              <a:buFont typeface="+mj-lt"/>
              <a:buAutoNum type="arabicPeriod"/>
            </a:pPr>
            <a:r>
              <a:rPr lang="en-US" dirty="0">
                <a:solidFill>
                  <a:srgbClr val="000000"/>
                </a:solidFill>
                <a:latin typeface="Helvetica" pitchFamily="2" charset="0"/>
              </a:rPr>
              <a:t>wash the DNA with the target protein. The protein will bind to specific sequences of DNA. (enrichment)</a:t>
            </a:r>
          </a:p>
          <a:p>
            <a:pPr>
              <a:buFont typeface="+mj-lt"/>
              <a:buAutoNum type="arabicPeriod"/>
            </a:pPr>
            <a:r>
              <a:rPr lang="en-US" dirty="0">
                <a:solidFill>
                  <a:srgbClr val="000000"/>
                </a:solidFill>
                <a:latin typeface="Helvetica" pitchFamily="2" charset="0"/>
              </a:rPr>
              <a:t>use antibodies that bind specifically to the target protein to grab the DNA that has the protein attached to it</a:t>
            </a:r>
          </a:p>
          <a:p>
            <a:pPr>
              <a:buFont typeface="+mj-lt"/>
              <a:buAutoNum type="arabicPeriod"/>
            </a:pPr>
            <a:r>
              <a:rPr lang="en-US" dirty="0">
                <a:solidFill>
                  <a:srgbClr val="000000"/>
                </a:solidFill>
                <a:latin typeface="Helvetica" pitchFamily="2" charset="0"/>
              </a:rPr>
              <a:t>make more copies of the DNA (amplification) with the protein attached to it</a:t>
            </a:r>
          </a:p>
          <a:p>
            <a:pPr>
              <a:buFont typeface="+mj-lt"/>
              <a:buAutoNum type="arabicPeriod"/>
            </a:pPr>
            <a:r>
              <a:rPr lang="en-US" dirty="0">
                <a:solidFill>
                  <a:srgbClr val="000000"/>
                </a:solidFill>
                <a:latin typeface="Helvetica" pitchFamily="2" charset="0"/>
              </a:rPr>
              <a:t>sequence the DNA</a:t>
            </a:r>
            <a:endParaRPr lang="en-US" b="0" i="0" dirty="0">
              <a:solidFill>
                <a:srgbClr val="000000"/>
              </a:solidFill>
              <a:effectLst/>
              <a:latin typeface="Helvetica" pitchFamily="2" charset="0"/>
            </a:endParaRPr>
          </a:p>
        </p:txBody>
      </p:sp>
      <p:sp>
        <p:nvSpPr>
          <p:cNvPr id="7" name="Rectangle 6">
            <a:extLst>
              <a:ext uri="{FF2B5EF4-FFF2-40B4-BE49-F238E27FC236}">
                <a16:creationId xmlns:a16="http://schemas.microsoft.com/office/drawing/2014/main" id="{B54E111D-7694-2644-886E-6B4538091AD0}"/>
              </a:ext>
            </a:extLst>
          </p:cNvPr>
          <p:cNvSpPr/>
          <p:nvPr/>
        </p:nvSpPr>
        <p:spPr>
          <a:xfrm>
            <a:off x="1752417" y="6287079"/>
            <a:ext cx="5124160" cy="369332"/>
          </a:xfrm>
          <a:prstGeom prst="rect">
            <a:avLst/>
          </a:prstGeom>
        </p:spPr>
        <p:txBody>
          <a:bodyPr wrap="none">
            <a:spAutoFit/>
          </a:bodyPr>
          <a:lstStyle/>
          <a:p>
            <a:r>
              <a:rPr lang="en-US" dirty="0">
                <a:hlinkClick r:id="rId3"/>
              </a:rPr>
              <a:t>https://noorsiddiqui.com/what-is-chip-seq-atac-seq/</a:t>
            </a:r>
            <a:endParaRPr lang="en-US" dirty="0"/>
          </a:p>
        </p:txBody>
      </p:sp>
      <p:sp>
        <p:nvSpPr>
          <p:cNvPr id="8" name="TextBox 7">
            <a:extLst>
              <a:ext uri="{FF2B5EF4-FFF2-40B4-BE49-F238E27FC236}">
                <a16:creationId xmlns:a16="http://schemas.microsoft.com/office/drawing/2014/main" id="{0489DDCB-EAB8-AA48-902E-6419B49A2CB7}"/>
              </a:ext>
            </a:extLst>
          </p:cNvPr>
          <p:cNvSpPr txBox="1"/>
          <p:nvPr/>
        </p:nvSpPr>
        <p:spPr>
          <a:xfrm>
            <a:off x="-114300" y="346841"/>
            <a:ext cx="12306299" cy="523220"/>
          </a:xfrm>
          <a:prstGeom prst="rect">
            <a:avLst/>
          </a:prstGeom>
          <a:noFill/>
        </p:spPr>
        <p:txBody>
          <a:bodyPr wrap="square" rtlCol="0">
            <a:spAutoFit/>
          </a:bodyPr>
          <a:lstStyle/>
          <a:p>
            <a:pPr algn="ctr"/>
            <a:r>
              <a:rPr lang="en-US" sz="2800" dirty="0" err="1"/>
              <a:t>CHiP</a:t>
            </a:r>
            <a:r>
              <a:rPr lang="en-US" sz="2800" dirty="0"/>
              <a:t>-Seq: chromatin immunoprecipitation (</a:t>
            </a:r>
            <a:r>
              <a:rPr lang="en-US" sz="2800" dirty="0" err="1"/>
              <a:t>ChIP</a:t>
            </a:r>
            <a:r>
              <a:rPr lang="en-US" sz="2800" dirty="0"/>
              <a:t>) combined with DNA sequencing </a:t>
            </a:r>
          </a:p>
        </p:txBody>
      </p:sp>
    </p:spTree>
    <p:extLst>
      <p:ext uri="{BB962C8B-B14F-4D97-AF65-F5344CB8AC3E}">
        <p14:creationId xmlns:p14="http://schemas.microsoft.com/office/powerpoint/2010/main" val="321682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D38-33BB-6E46-A526-06C69FD44FD3}"/>
              </a:ext>
            </a:extLst>
          </p:cNvPr>
          <p:cNvSpPr>
            <a:spLocks noGrp="1"/>
          </p:cNvSpPr>
          <p:nvPr>
            <p:ph type="title"/>
          </p:nvPr>
        </p:nvSpPr>
        <p:spPr/>
        <p:txBody>
          <a:bodyPr/>
          <a:lstStyle/>
          <a:p>
            <a:r>
              <a:rPr lang="en-US" dirty="0"/>
              <a:t>Load your BAM File</a:t>
            </a:r>
          </a:p>
        </p:txBody>
      </p:sp>
      <p:sp>
        <p:nvSpPr>
          <p:cNvPr id="3" name="Content Placeholder 2">
            <a:extLst>
              <a:ext uri="{FF2B5EF4-FFF2-40B4-BE49-F238E27FC236}">
                <a16:creationId xmlns:a16="http://schemas.microsoft.com/office/drawing/2014/main" id="{4FFAC5E6-DDD4-D34C-844C-7CA40551F1AB}"/>
              </a:ext>
            </a:extLst>
          </p:cNvPr>
          <p:cNvSpPr>
            <a:spLocks noGrp="1"/>
          </p:cNvSpPr>
          <p:nvPr>
            <p:ph idx="1"/>
          </p:nvPr>
        </p:nvSpPr>
        <p:spPr>
          <a:xfrm>
            <a:off x="145143" y="1361168"/>
            <a:ext cx="12192000" cy="4351338"/>
          </a:xfrm>
        </p:spPr>
        <p:txBody>
          <a:bodyPr/>
          <a:lstStyle/>
          <a:p>
            <a:r>
              <a:rPr lang="en-US" dirty="0"/>
              <a:t>In IGV, choose:</a:t>
            </a:r>
            <a:br>
              <a:rPr lang="en-US" dirty="0"/>
            </a:br>
            <a:r>
              <a:rPr lang="en-US" dirty="0"/>
              <a:t>File-&gt;Load from File-&gt;[choose your working dir.]-&gt;SRR576933_bwa_sort.bam</a:t>
            </a:r>
          </a:p>
          <a:p>
            <a:endParaRPr lang="en-US" dirty="0"/>
          </a:p>
        </p:txBody>
      </p:sp>
      <p:pic>
        <p:nvPicPr>
          <p:cNvPr id="4" name="Picture 3">
            <a:extLst>
              <a:ext uri="{FF2B5EF4-FFF2-40B4-BE49-F238E27FC236}">
                <a16:creationId xmlns:a16="http://schemas.microsoft.com/office/drawing/2014/main" id="{DFC7F700-D584-DF42-ABDF-71B0E5A3F650}"/>
              </a:ext>
            </a:extLst>
          </p:cNvPr>
          <p:cNvPicPr>
            <a:picLocks noChangeAspect="1"/>
          </p:cNvPicPr>
          <p:nvPr/>
        </p:nvPicPr>
        <p:blipFill>
          <a:blip r:embed="rId2"/>
          <a:stretch>
            <a:fillRect/>
          </a:stretch>
        </p:blipFill>
        <p:spPr>
          <a:xfrm>
            <a:off x="2622487" y="2357211"/>
            <a:ext cx="6387182" cy="4351338"/>
          </a:xfrm>
          <a:prstGeom prst="rect">
            <a:avLst/>
          </a:prstGeom>
        </p:spPr>
      </p:pic>
    </p:spTree>
    <p:extLst>
      <p:ext uri="{BB962C8B-B14F-4D97-AF65-F5344CB8AC3E}">
        <p14:creationId xmlns:p14="http://schemas.microsoft.com/office/powerpoint/2010/main" val="312616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26C3-3CFD-3D40-BCA1-1065F79234AF}"/>
              </a:ext>
            </a:extLst>
          </p:cNvPr>
          <p:cNvSpPr>
            <a:spLocks noGrp="1"/>
          </p:cNvSpPr>
          <p:nvPr>
            <p:ph type="title"/>
          </p:nvPr>
        </p:nvSpPr>
        <p:spPr>
          <a:xfrm>
            <a:off x="838200" y="-113847"/>
            <a:ext cx="10515600" cy="1325563"/>
          </a:xfrm>
        </p:spPr>
        <p:txBody>
          <a:bodyPr/>
          <a:lstStyle/>
          <a:p>
            <a:r>
              <a:rPr lang="en-US" dirty="0"/>
              <a:t>Choose Range and Explore</a:t>
            </a:r>
          </a:p>
        </p:txBody>
      </p:sp>
      <p:sp>
        <p:nvSpPr>
          <p:cNvPr id="3" name="Content Placeholder 2">
            <a:extLst>
              <a:ext uri="{FF2B5EF4-FFF2-40B4-BE49-F238E27FC236}">
                <a16:creationId xmlns:a16="http://schemas.microsoft.com/office/drawing/2014/main" id="{0BF7F006-0BD7-EE49-AF4C-9C14754EAC12}"/>
              </a:ext>
            </a:extLst>
          </p:cNvPr>
          <p:cNvSpPr>
            <a:spLocks noGrp="1"/>
          </p:cNvSpPr>
          <p:nvPr>
            <p:ph idx="1"/>
          </p:nvPr>
        </p:nvSpPr>
        <p:spPr>
          <a:xfrm>
            <a:off x="838200" y="898071"/>
            <a:ext cx="10871686" cy="1067858"/>
          </a:xfrm>
        </p:spPr>
        <p:txBody>
          <a:bodyPr>
            <a:normAutofit/>
          </a:bodyPr>
          <a:lstStyle/>
          <a:p>
            <a:r>
              <a:rPr lang="en-US" sz="1800" dirty="0"/>
              <a:t>In the Range text box, copy-paste: NC_000913.2:2,339,677-2,345,902</a:t>
            </a:r>
          </a:p>
          <a:p>
            <a:r>
              <a:rPr lang="en-US" sz="1800" dirty="0"/>
              <a:t>Right-click on data track with reads. Choose: Color alignments by-&gt;read strand</a:t>
            </a:r>
          </a:p>
        </p:txBody>
      </p:sp>
      <p:pic>
        <p:nvPicPr>
          <p:cNvPr id="7" name="Picture 6">
            <a:extLst>
              <a:ext uri="{FF2B5EF4-FFF2-40B4-BE49-F238E27FC236}">
                <a16:creationId xmlns:a16="http://schemas.microsoft.com/office/drawing/2014/main" id="{39FBCBD0-B08A-894B-A221-7B969BAFF88D}"/>
              </a:ext>
            </a:extLst>
          </p:cNvPr>
          <p:cNvPicPr>
            <a:picLocks noChangeAspect="1"/>
          </p:cNvPicPr>
          <p:nvPr/>
        </p:nvPicPr>
        <p:blipFill>
          <a:blip r:embed="rId2"/>
          <a:stretch>
            <a:fillRect/>
          </a:stretch>
        </p:blipFill>
        <p:spPr>
          <a:xfrm>
            <a:off x="482114" y="1965929"/>
            <a:ext cx="6786763" cy="4623557"/>
          </a:xfrm>
          <a:prstGeom prst="rect">
            <a:avLst/>
          </a:prstGeom>
        </p:spPr>
      </p:pic>
      <p:sp>
        <p:nvSpPr>
          <p:cNvPr id="8" name="TextBox 7">
            <a:extLst>
              <a:ext uri="{FF2B5EF4-FFF2-40B4-BE49-F238E27FC236}">
                <a16:creationId xmlns:a16="http://schemas.microsoft.com/office/drawing/2014/main" id="{9BC285F2-7FB7-654E-9449-E3DEAA63FC9C}"/>
              </a:ext>
            </a:extLst>
          </p:cNvPr>
          <p:cNvSpPr txBox="1"/>
          <p:nvPr/>
        </p:nvSpPr>
        <p:spPr>
          <a:xfrm>
            <a:off x="7268877" y="2223634"/>
            <a:ext cx="49231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Use mouse to scroll left/right and up/down</a:t>
            </a:r>
          </a:p>
          <a:p>
            <a:pPr marL="285750" indent="-285750">
              <a:buFont typeface="Arial" panose="020B0604020202020204" pitchFamily="34" charset="0"/>
              <a:buChar char="•"/>
            </a:pPr>
            <a:r>
              <a:rPr lang="en-US" dirty="0"/>
              <a:t>Which region contains most mapped reads?</a:t>
            </a:r>
          </a:p>
          <a:p>
            <a:pPr marL="285750" indent="-285750">
              <a:buFont typeface="Arial" panose="020B0604020202020204" pitchFamily="34" charset="0"/>
              <a:buChar char="•"/>
            </a:pPr>
            <a:r>
              <a:rPr lang="en-US" dirty="0"/>
              <a:t>At what position are most reads aligned? [mouse-hover over coverage plot]</a:t>
            </a:r>
          </a:p>
          <a:p>
            <a:pPr marL="285750" indent="-285750">
              <a:buFont typeface="Arial" panose="020B0604020202020204" pitchFamily="34" charset="0"/>
              <a:buChar char="•"/>
            </a:pPr>
            <a:r>
              <a:rPr lang="en-US" dirty="0"/>
              <a:t>Which gene is downstream of that region?</a:t>
            </a:r>
          </a:p>
          <a:p>
            <a:pPr marL="285750" indent="-285750">
              <a:buFont typeface="Arial" panose="020B0604020202020204" pitchFamily="34" charset="0"/>
              <a:buChar char="•"/>
            </a:pPr>
            <a:r>
              <a:rPr lang="en-US" dirty="0"/>
              <a:t>What could be a biological interpretation?</a:t>
            </a:r>
          </a:p>
          <a:p>
            <a:pPr marL="285750" indent="-285750">
              <a:buFont typeface="Arial" panose="020B0604020202020204" pitchFamily="34" charset="0"/>
              <a:buChar char="•"/>
            </a:pPr>
            <a:r>
              <a:rPr lang="en-US" dirty="0"/>
              <a:t>Try out different views [right click on data track]</a:t>
            </a:r>
          </a:p>
        </p:txBody>
      </p:sp>
    </p:spTree>
    <p:extLst>
      <p:ext uri="{BB962C8B-B14F-4D97-AF65-F5344CB8AC3E}">
        <p14:creationId xmlns:p14="http://schemas.microsoft.com/office/powerpoint/2010/main" val="251009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5D93-F9A0-B240-AA56-1429D4EE2397}"/>
              </a:ext>
            </a:extLst>
          </p:cNvPr>
          <p:cNvSpPr>
            <a:spLocks noGrp="1"/>
          </p:cNvSpPr>
          <p:nvPr>
            <p:ph type="title"/>
          </p:nvPr>
        </p:nvSpPr>
        <p:spPr/>
        <p:txBody>
          <a:bodyPr/>
          <a:lstStyle/>
          <a:p>
            <a:r>
              <a:rPr lang="en-US" dirty="0"/>
              <a:t>Trouble-shooting IGV </a:t>
            </a:r>
          </a:p>
        </p:txBody>
      </p:sp>
      <p:sp>
        <p:nvSpPr>
          <p:cNvPr id="3" name="Content Placeholder 2">
            <a:extLst>
              <a:ext uri="{FF2B5EF4-FFF2-40B4-BE49-F238E27FC236}">
                <a16:creationId xmlns:a16="http://schemas.microsoft.com/office/drawing/2014/main" id="{36852D44-E984-0240-AFFA-FFC3E72DAF0A}"/>
              </a:ext>
            </a:extLst>
          </p:cNvPr>
          <p:cNvSpPr>
            <a:spLocks noGrp="1"/>
          </p:cNvSpPr>
          <p:nvPr>
            <p:ph idx="1"/>
          </p:nvPr>
        </p:nvSpPr>
        <p:spPr>
          <a:xfrm>
            <a:off x="838199" y="1825625"/>
            <a:ext cx="11005457" cy="4836432"/>
          </a:xfrm>
        </p:spPr>
        <p:txBody>
          <a:bodyPr/>
          <a:lstStyle/>
          <a:p>
            <a:r>
              <a:rPr lang="en-US" dirty="0"/>
              <a:t>The chosen genome assembly [Genomes-&gt;load genome from…] MUST MUST MUST match the genome sequence you used for mapping your reads with your alignment program]</a:t>
            </a:r>
            <a:br>
              <a:rPr lang="en-US" dirty="0"/>
            </a:br>
            <a:r>
              <a:rPr lang="en-US" dirty="0"/>
              <a:t>Names of chromosomes must match also</a:t>
            </a:r>
          </a:p>
          <a:p>
            <a:r>
              <a:rPr lang="en-US" dirty="0"/>
              <a:t>You CAN load the genome data from the same sequence file you used for aligning [Genomes-&gt;load genomes from file] but better is to use a “load genome from server” because this will contain added annotation</a:t>
            </a:r>
          </a:p>
          <a:p>
            <a:r>
              <a:rPr lang="en-US" dirty="0"/>
              <a:t>Sometimes you have to choose right-click “Re-pack alignments” after for example changing the sorting order [right click-&gt;</a:t>
            </a:r>
            <a:r>
              <a:rPr lang="en-US"/>
              <a:t>sort alignments by]</a:t>
            </a:r>
            <a:endParaRPr lang="en-US" dirty="0"/>
          </a:p>
        </p:txBody>
      </p:sp>
    </p:spTree>
    <p:extLst>
      <p:ext uri="{BB962C8B-B14F-4D97-AF65-F5344CB8AC3E}">
        <p14:creationId xmlns:p14="http://schemas.microsoft.com/office/powerpoint/2010/main" val="420944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AE23-B6EE-FE4F-B5BF-0F48AA06AECB}"/>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44EB78A-9BDC-D24D-AF78-FE0590C32940}"/>
              </a:ext>
            </a:extLst>
          </p:cNvPr>
          <p:cNvSpPr>
            <a:spLocks noGrp="1"/>
          </p:cNvSpPr>
          <p:nvPr>
            <p:ph idx="1"/>
          </p:nvPr>
        </p:nvSpPr>
        <p:spPr/>
        <p:txBody>
          <a:bodyPr/>
          <a:lstStyle/>
          <a:p>
            <a:r>
              <a:rPr lang="en-US" dirty="0"/>
              <a:t>Find other E-coli genes that are preceded by peaks of our </a:t>
            </a:r>
            <a:r>
              <a:rPr lang="en-US" dirty="0" err="1"/>
              <a:t>CHiP</a:t>
            </a:r>
            <a:r>
              <a:rPr lang="en-US" dirty="0"/>
              <a:t>-Seq data</a:t>
            </a:r>
          </a:p>
          <a:p>
            <a:r>
              <a:rPr lang="en-US" dirty="0"/>
              <a:t>Each time, identify a good interval for your actual peak and also try to improve the visualization to make it publication-ready</a:t>
            </a:r>
          </a:p>
          <a:p>
            <a:r>
              <a:rPr lang="en-US" dirty="0"/>
              <a:t>Save created visualizations with File-&gt;Save Image</a:t>
            </a:r>
          </a:p>
          <a:p>
            <a:r>
              <a:rPr lang="en-US" dirty="0"/>
              <a:t>Can you find peaks in our data that are not associated with known genes?</a:t>
            </a:r>
          </a:p>
          <a:p>
            <a:endParaRPr lang="en-US" dirty="0"/>
          </a:p>
          <a:p>
            <a:pPr marL="0" indent="0">
              <a:buNone/>
            </a:pPr>
            <a:endParaRPr lang="en-US" dirty="0"/>
          </a:p>
        </p:txBody>
      </p:sp>
    </p:spTree>
    <p:extLst>
      <p:ext uri="{BB962C8B-B14F-4D97-AF65-F5344CB8AC3E}">
        <p14:creationId xmlns:p14="http://schemas.microsoft.com/office/powerpoint/2010/main" val="58295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1391-1943-EC4B-A886-629AFF7D8FA7}"/>
              </a:ext>
            </a:extLst>
          </p:cNvPr>
          <p:cNvSpPr>
            <a:spLocks noGrp="1"/>
          </p:cNvSpPr>
          <p:nvPr>
            <p:ph type="title"/>
          </p:nvPr>
        </p:nvSpPr>
        <p:spPr/>
        <p:txBody>
          <a:bodyPr/>
          <a:lstStyle/>
          <a:p>
            <a:pPr algn="ctr"/>
            <a:r>
              <a:rPr lang="en-US" dirty="0"/>
              <a:t>Important tutorial </a:t>
            </a:r>
          </a:p>
        </p:txBody>
      </p:sp>
      <p:sp>
        <p:nvSpPr>
          <p:cNvPr id="3" name="Content Placeholder 2">
            <a:extLst>
              <a:ext uri="{FF2B5EF4-FFF2-40B4-BE49-F238E27FC236}">
                <a16:creationId xmlns:a16="http://schemas.microsoft.com/office/drawing/2014/main" id="{13D76C37-CF97-804C-BDE5-3ABF4C58D470}"/>
              </a:ext>
            </a:extLst>
          </p:cNvPr>
          <p:cNvSpPr>
            <a:spLocks noGrp="1"/>
          </p:cNvSpPr>
          <p:nvPr>
            <p:ph idx="1"/>
          </p:nvPr>
        </p:nvSpPr>
        <p:spPr/>
        <p:txBody>
          <a:bodyPr>
            <a:normAutofit fontScale="40000" lnSpcReduction="20000"/>
          </a:bodyPr>
          <a:lstStyle/>
          <a:p>
            <a:r>
              <a:rPr lang="en-US" dirty="0">
                <a:hlinkClick r:id="rId2"/>
              </a:rPr>
              <a:t>https://www.biologie.ens.fr/~mthomas/other/chip-seq-training/</a:t>
            </a:r>
            <a:endParaRPr lang="en-US" dirty="0"/>
          </a:p>
          <a:p>
            <a:endParaRPr lang="en-US" dirty="0"/>
          </a:p>
          <a:p>
            <a:r>
              <a:rPr lang="en-US" dirty="0"/>
              <a:t>Peak calling</a:t>
            </a:r>
          </a:p>
          <a:p>
            <a:r>
              <a:rPr lang="en-US" dirty="0"/>
              <a:t>From Wikipedia, the free encyclopedia</a:t>
            </a:r>
          </a:p>
          <a:p>
            <a:r>
              <a:rPr lang="en-US" dirty="0">
                <a:hlinkClick r:id="rId3"/>
              </a:rPr>
              <a:t>Jump to </a:t>
            </a:r>
            <a:r>
              <a:rPr lang="en-US" dirty="0" err="1">
                <a:hlinkClick r:id="rId3"/>
              </a:rPr>
              <a:t>navigation</a:t>
            </a:r>
            <a:r>
              <a:rPr lang="en-US" dirty="0" err="1">
                <a:hlinkClick r:id="rId4"/>
              </a:rPr>
              <a:t>Jump</a:t>
            </a:r>
            <a:r>
              <a:rPr lang="en-US" dirty="0">
                <a:hlinkClick r:id="rId4"/>
              </a:rPr>
              <a:t> to </a:t>
            </a:r>
            <a:r>
              <a:rPr lang="en-US" dirty="0" err="1">
                <a:hlinkClick r:id="rId4"/>
              </a:rPr>
              <a:t>search</a:t>
            </a:r>
            <a:r>
              <a:rPr lang="en-US" b="1" dirty="0" err="1"/>
              <a:t>Peak</a:t>
            </a:r>
            <a:r>
              <a:rPr lang="en-US" b="1" dirty="0"/>
              <a:t> calling</a:t>
            </a:r>
            <a:r>
              <a:rPr lang="en-US" dirty="0"/>
              <a:t> is a computational method used to identify areas in a </a:t>
            </a:r>
            <a:r>
              <a:rPr lang="en-US" dirty="0">
                <a:hlinkClick r:id="rId5" tooltip="Genome"/>
              </a:rPr>
              <a:t>genome</a:t>
            </a:r>
            <a:r>
              <a:rPr lang="en-US" dirty="0"/>
              <a:t> that have been enriched with </a:t>
            </a:r>
            <a:r>
              <a:rPr lang="en-US" dirty="0">
                <a:hlinkClick r:id="rId6" tooltip="DNA sequencing"/>
              </a:rPr>
              <a:t>aligned reads</a:t>
            </a:r>
            <a:r>
              <a:rPr lang="en-US" dirty="0"/>
              <a:t> as a consequence of performing a </a:t>
            </a:r>
            <a:r>
              <a:rPr lang="en-US" dirty="0">
                <a:hlinkClick r:id="rId7" tooltip="ChIP-sequencing"/>
              </a:rPr>
              <a:t>ChIP-sequencing</a:t>
            </a:r>
            <a:r>
              <a:rPr lang="en-US" dirty="0"/>
              <a:t> or </a:t>
            </a:r>
            <a:r>
              <a:rPr lang="en-US" dirty="0" err="1"/>
              <a:t>MeDIP</a:t>
            </a:r>
            <a:r>
              <a:rPr lang="en-US" dirty="0"/>
              <a:t>-seq experiment. These areas are those where a protein interacts with </a:t>
            </a:r>
            <a:r>
              <a:rPr lang="en-US" dirty="0">
                <a:hlinkClick r:id="rId8" tooltip="DNA"/>
              </a:rPr>
              <a:t>DNA</a:t>
            </a:r>
            <a:r>
              <a:rPr lang="en-US" dirty="0"/>
              <a:t>.</a:t>
            </a:r>
            <a:r>
              <a:rPr lang="en-US" baseline="30000" dirty="0">
                <a:hlinkClick r:id="rId9"/>
              </a:rPr>
              <a:t>[1]</a:t>
            </a:r>
            <a:r>
              <a:rPr lang="en-US" dirty="0"/>
              <a:t> When the protein is a </a:t>
            </a:r>
            <a:r>
              <a:rPr lang="en-US" dirty="0">
                <a:hlinkClick r:id="rId10" tooltip="Transcription factor"/>
              </a:rPr>
              <a:t>transcription factor</a:t>
            </a:r>
            <a:r>
              <a:rPr lang="en-US" dirty="0"/>
              <a:t>, the enriched area is its </a:t>
            </a:r>
            <a:r>
              <a:rPr lang="en-US" dirty="0">
                <a:hlinkClick r:id="rId11" tooltip="Transcription factor binding site"/>
              </a:rPr>
              <a:t>transcription factor binding site</a:t>
            </a:r>
            <a:r>
              <a:rPr lang="en-US" dirty="0"/>
              <a:t> (TFBS). Popular software programs include MACS.</a:t>
            </a:r>
            <a:r>
              <a:rPr lang="en-US" baseline="30000" dirty="0">
                <a:hlinkClick r:id="rId12"/>
              </a:rPr>
              <a:t>[2]</a:t>
            </a:r>
            <a:r>
              <a:rPr lang="en-US" dirty="0"/>
              <a:t> Wilbanks and colleagues</a:t>
            </a:r>
            <a:r>
              <a:rPr lang="en-US" baseline="30000" dirty="0">
                <a:hlinkClick r:id="rId13"/>
              </a:rPr>
              <a:t>[3]</a:t>
            </a:r>
            <a:r>
              <a:rPr lang="en-US" dirty="0"/>
              <a:t> is a survey of the </a:t>
            </a:r>
            <a:r>
              <a:rPr lang="en-US" dirty="0" err="1"/>
              <a:t>ChIP</a:t>
            </a:r>
            <a:r>
              <a:rPr lang="en-US" dirty="0"/>
              <a:t>-seq peak callers, and Bailey et al.</a:t>
            </a:r>
            <a:r>
              <a:rPr lang="en-US" baseline="30000" dirty="0">
                <a:hlinkClick r:id="rId14"/>
              </a:rPr>
              <a:t>[4]</a:t>
            </a:r>
            <a:r>
              <a:rPr lang="en-US" dirty="0"/>
              <a:t> is a description of practical guidelines for peak calling in </a:t>
            </a:r>
            <a:r>
              <a:rPr lang="en-US" dirty="0" err="1"/>
              <a:t>ChIP</a:t>
            </a:r>
            <a:r>
              <a:rPr lang="en-US" dirty="0"/>
              <a:t>-seq data.</a:t>
            </a:r>
          </a:p>
          <a:p>
            <a:r>
              <a:rPr lang="en-US" dirty="0"/>
              <a:t>Peak calling may be conducted on transcriptome/exome as well to RNA epigenome sequencing data from </a:t>
            </a:r>
            <a:r>
              <a:rPr lang="en-US" dirty="0">
                <a:hlinkClick r:id="rId15" tooltip="MeRIPseq"/>
              </a:rPr>
              <a:t>MeRIPseq</a:t>
            </a:r>
            <a:r>
              <a:rPr lang="en-US" baseline="30000" dirty="0">
                <a:hlinkClick r:id="rId16"/>
              </a:rPr>
              <a:t>[5]</a:t>
            </a:r>
            <a:r>
              <a:rPr lang="en-US" dirty="0"/>
              <a:t> or </a:t>
            </a:r>
            <a:r>
              <a:rPr lang="en-US" dirty="0">
                <a:hlinkClick r:id="rId17" tooltip="M6Aseq (page does not exist)"/>
              </a:rPr>
              <a:t>m6Aseq</a:t>
            </a:r>
            <a:r>
              <a:rPr lang="en-US" baseline="30000" dirty="0">
                <a:hlinkClick r:id="rId18"/>
              </a:rPr>
              <a:t>[6]</a:t>
            </a:r>
            <a:r>
              <a:rPr lang="en-US" dirty="0"/>
              <a:t> for detection of post-transcriptional RNA modification sites with software programs, such as </a:t>
            </a:r>
            <a:r>
              <a:rPr lang="en-US" dirty="0" err="1"/>
              <a:t>exomePeak</a:t>
            </a:r>
            <a:r>
              <a:rPr lang="en-US" dirty="0"/>
              <a:t>.</a:t>
            </a:r>
            <a:r>
              <a:rPr lang="en-US" baseline="30000" dirty="0">
                <a:hlinkClick r:id="rId19"/>
              </a:rPr>
              <a:t>[7]</a:t>
            </a:r>
            <a:r>
              <a:rPr lang="en-US" dirty="0"/>
              <a:t> Many of the peak calling tools are </a:t>
            </a:r>
            <a:r>
              <a:rPr lang="en-US" dirty="0" err="1"/>
              <a:t>optimised</a:t>
            </a:r>
            <a:r>
              <a:rPr lang="en-US" dirty="0"/>
              <a:t> for only some kind of assays such as only for transcription-factor </a:t>
            </a:r>
            <a:r>
              <a:rPr lang="en-US" dirty="0" err="1"/>
              <a:t>ChIP</a:t>
            </a:r>
            <a:r>
              <a:rPr lang="en-US" dirty="0"/>
              <a:t>-seq or only for DNase-seq.</a:t>
            </a:r>
            <a:r>
              <a:rPr lang="en-US" baseline="30000" dirty="0">
                <a:hlinkClick r:id="rId20"/>
              </a:rPr>
              <a:t>[8]</a:t>
            </a:r>
            <a:r>
              <a:rPr lang="en-US" dirty="0"/>
              <a:t> However new generation of peak callers such as </a:t>
            </a:r>
            <a:r>
              <a:rPr lang="en-US" dirty="0" err="1"/>
              <a:t>DFilter</a:t>
            </a:r>
            <a:r>
              <a:rPr lang="en-US" baseline="30000" dirty="0">
                <a:hlinkClick r:id="rId21"/>
              </a:rPr>
              <a:t>[9]</a:t>
            </a:r>
            <a:r>
              <a:rPr lang="en-US" dirty="0"/>
              <a:t> are based on </a:t>
            </a:r>
            <a:r>
              <a:rPr lang="en-US" dirty="0" err="1"/>
              <a:t>generalised</a:t>
            </a:r>
            <a:r>
              <a:rPr lang="en-US" dirty="0"/>
              <a:t> optimal theory of detection and has been shown to work for nearly all kinds for tag profile signals from next-gen sequencing data. It is also possible to do more complex analysis using such tools like combining multiple </a:t>
            </a:r>
            <a:r>
              <a:rPr lang="en-US" dirty="0" err="1"/>
              <a:t>ChIP</a:t>
            </a:r>
            <a:r>
              <a:rPr lang="en-US" dirty="0"/>
              <a:t>-seq signal to detect regulatory sites. </a:t>
            </a:r>
            <a:r>
              <a:rPr lang="en-US" baseline="30000" dirty="0">
                <a:hlinkClick r:id="rId22"/>
              </a:rPr>
              <a:t>[10]</a:t>
            </a:r>
            <a:endParaRPr lang="en-US" dirty="0"/>
          </a:p>
          <a:p>
            <a:r>
              <a:rPr lang="en-US" dirty="0"/>
              <a:t>In the context of </a:t>
            </a:r>
            <a:r>
              <a:rPr lang="en-US" dirty="0" err="1"/>
              <a:t>ChIP-exo</a:t>
            </a:r>
            <a:r>
              <a:rPr lang="en-US" dirty="0"/>
              <a:t>, this process is known as 'peak-pair calling'.</a:t>
            </a:r>
            <a:r>
              <a:rPr lang="en-US" baseline="30000" dirty="0">
                <a:hlinkClick r:id="rId23"/>
              </a:rPr>
              <a:t>[11]</a:t>
            </a:r>
            <a:endParaRPr lang="en-US" dirty="0"/>
          </a:p>
          <a:p>
            <a:r>
              <a:rPr lang="en-US" b="1" dirty="0"/>
              <a:t>Differential peak calling</a:t>
            </a:r>
            <a:r>
              <a:rPr lang="en-US" dirty="0"/>
              <a:t> is about identifying significant differences in two </a:t>
            </a:r>
            <a:r>
              <a:rPr lang="en-US" dirty="0" err="1"/>
              <a:t>ChIP</a:t>
            </a:r>
            <a:r>
              <a:rPr lang="en-US" dirty="0"/>
              <a:t>-seq signals. One can distinguish between one-stage and two-stage differential peak callers. One stage differential peak callers work in two phases: first, call peaks on individual </a:t>
            </a:r>
            <a:r>
              <a:rPr lang="en-US" dirty="0" err="1"/>
              <a:t>ChIP</a:t>
            </a:r>
            <a:r>
              <a:rPr lang="en-US" dirty="0"/>
              <a:t>-seq signals and second, combine individual signals and apply statistical tests to estimate differential peaks. </a:t>
            </a:r>
            <a:r>
              <a:rPr lang="en-US" dirty="0" err="1"/>
              <a:t>DBChIP</a:t>
            </a:r>
            <a:r>
              <a:rPr lang="en-US" baseline="30000" dirty="0">
                <a:hlinkClick r:id="rId24"/>
              </a:rPr>
              <a:t>[12]</a:t>
            </a:r>
            <a:r>
              <a:rPr lang="en-US" dirty="0"/>
              <a:t> and </a:t>
            </a:r>
            <a:r>
              <a:rPr lang="en-US" dirty="0" err="1"/>
              <a:t>MAnorm</a:t>
            </a:r>
            <a:r>
              <a:rPr lang="en-US" baseline="30000" dirty="0">
                <a:hlinkClick r:id="rId25"/>
              </a:rPr>
              <a:t>[13]</a:t>
            </a:r>
            <a:r>
              <a:rPr lang="en-US" dirty="0"/>
              <a:t> are examples for one stage differential peak callers.</a:t>
            </a:r>
          </a:p>
          <a:p>
            <a:r>
              <a:rPr lang="en-US" dirty="0"/>
              <a:t>Two stage differential peak callers segment two </a:t>
            </a:r>
            <a:r>
              <a:rPr lang="en-US" dirty="0" err="1"/>
              <a:t>ChIP</a:t>
            </a:r>
            <a:r>
              <a:rPr lang="en-US" dirty="0"/>
              <a:t>-seq signals and identify differential peaks in one step. They take advantage of signal segmentation approaches such as </a:t>
            </a:r>
            <a:r>
              <a:rPr lang="en-US" dirty="0">
                <a:hlinkClick r:id="rId26" tooltip="Hidden Markov Model"/>
              </a:rPr>
              <a:t>Hidden Markov Models</a:t>
            </a:r>
            <a:r>
              <a:rPr lang="en-US" dirty="0"/>
              <a:t>. Examples for two-stage differential peak callers are </a:t>
            </a:r>
            <a:r>
              <a:rPr lang="en-US" dirty="0" err="1"/>
              <a:t>ChIPDiff</a:t>
            </a:r>
            <a:r>
              <a:rPr lang="en-US" dirty="0"/>
              <a:t>,</a:t>
            </a:r>
            <a:r>
              <a:rPr lang="en-US" baseline="30000" dirty="0">
                <a:hlinkClick r:id="rId27"/>
              </a:rPr>
              <a:t>[14]</a:t>
            </a:r>
            <a:r>
              <a:rPr lang="en-US" dirty="0"/>
              <a:t> ODIN.</a:t>
            </a:r>
            <a:r>
              <a:rPr lang="en-US" baseline="30000" dirty="0">
                <a:hlinkClick r:id="rId28"/>
              </a:rPr>
              <a:t>[15]</a:t>
            </a:r>
            <a:r>
              <a:rPr lang="en-US" dirty="0"/>
              <a:t> and </a:t>
            </a:r>
            <a:r>
              <a:rPr lang="en-US" dirty="0">
                <a:hlinkClick r:id="rId29"/>
              </a:rPr>
              <a:t>THOR</a:t>
            </a:r>
            <a:r>
              <a:rPr lang="en-US" dirty="0"/>
              <a:t>. Differential peak calling can also be applied in the context of analyzing RNA-binding protein binding sites.</a:t>
            </a:r>
            <a:r>
              <a:rPr lang="en-US" baseline="30000" dirty="0">
                <a:hlinkClick r:id="rId30"/>
              </a:rPr>
              <a:t>[16]</a:t>
            </a:r>
            <a:endParaRPr lang="en-US" dirty="0"/>
          </a:p>
          <a:p>
            <a:br>
              <a:rPr lang="en-US"/>
            </a:br>
            <a:endParaRPr lang="en-US"/>
          </a:p>
          <a:p>
            <a:endParaRPr lang="en-US" dirty="0"/>
          </a:p>
        </p:txBody>
      </p:sp>
    </p:spTree>
    <p:extLst>
      <p:ext uri="{BB962C8B-B14F-4D97-AF65-F5344CB8AC3E}">
        <p14:creationId xmlns:p14="http://schemas.microsoft.com/office/powerpoint/2010/main" val="250586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F63-2326-AC41-B939-D20BB4C876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A6D2A9-E7E8-E548-9DAE-6E94CB347E3E}"/>
              </a:ext>
            </a:extLst>
          </p:cNvPr>
          <p:cNvSpPr>
            <a:spLocks noGrp="1"/>
          </p:cNvSpPr>
          <p:nvPr>
            <p:ph idx="1"/>
          </p:nvPr>
        </p:nvSpPr>
        <p:spPr/>
        <p:txBody>
          <a:bodyPr>
            <a:normAutofit fontScale="40000" lnSpcReduction="20000"/>
          </a:bodyPr>
          <a:lstStyle/>
          <a:p>
            <a:r>
              <a:rPr lang="en-US" b="1" dirty="0" err="1"/>
              <a:t>CHiP</a:t>
            </a:r>
            <a:r>
              <a:rPr lang="en-US" b="1" dirty="0"/>
              <a:t>-Seq dataset description</a:t>
            </a:r>
          </a:p>
          <a:p>
            <a:r>
              <a:rPr lang="en-US" dirty="0"/>
              <a:t>Who produce chip=seq dataset?</a:t>
            </a:r>
          </a:p>
          <a:p>
            <a:r>
              <a:rPr lang="en-US" dirty="0" err="1"/>
              <a:t>CHiP</a:t>
            </a:r>
            <a:r>
              <a:rPr lang="en-US" dirty="0"/>
              <a:t>-Seq datasets produced by </a:t>
            </a:r>
            <a:r>
              <a:rPr lang="en-US" dirty="0">
                <a:hlinkClick r:id="rId3"/>
              </a:rPr>
              <a:t>Theodorou </a:t>
            </a:r>
            <a:r>
              <a:rPr lang="en-US" i="1" dirty="0">
                <a:hlinkClick r:id="rId3"/>
              </a:rPr>
              <a:t>et al</a:t>
            </a:r>
            <a:r>
              <a:rPr lang="en-US" dirty="0"/>
              <a:t>.</a:t>
            </a:r>
          </a:p>
          <a:p>
            <a:r>
              <a:rPr lang="en-US" dirty="0"/>
              <a:t>Why </a:t>
            </a:r>
            <a:r>
              <a:rPr lang="en-US" dirty="0" err="1"/>
              <a:t>authos</a:t>
            </a:r>
            <a:r>
              <a:rPr lang="en-US" dirty="0"/>
              <a:t> used CHIP seq technology? The authors used </a:t>
            </a:r>
            <a:r>
              <a:rPr lang="en-US" dirty="0" err="1"/>
              <a:t>ChIP</a:t>
            </a:r>
            <a:r>
              <a:rPr lang="en-US" dirty="0"/>
              <a:t>-Seq technology in order to systematically identify ESR1 binding regions across the human genome. Importantly, they demonstrated that knock-down of GATA3 through siRNA greatly affect ESR1 binding. </a:t>
            </a:r>
          </a:p>
          <a:p>
            <a:r>
              <a:rPr lang="en-US" b="1" dirty="0"/>
              <a:t>Abstract</a:t>
            </a:r>
          </a:p>
          <a:p>
            <a:r>
              <a:rPr lang="en-US" b="1" dirty="0"/>
              <a:t>What is the role of estrogen receptor in human breast </a:t>
            </a:r>
            <a:r>
              <a:rPr lang="en-US" b="1" dirty="0" err="1"/>
              <a:t>cancer?what</a:t>
            </a:r>
            <a:r>
              <a:rPr lang="en-US" b="1" dirty="0"/>
              <a:t> is inducing by it?</a:t>
            </a:r>
          </a:p>
          <a:p>
            <a:r>
              <a:rPr lang="en-US" dirty="0"/>
              <a:t>Estrogen receptor (ESR1) drives growth in the majority of human breast cancers by binding to regulatory elements and inducing transcription events that promote tumor growth. Differences in enhancer occupancy by ESR1 contribute to the diverse expression profiles and clinical outcome observed in breast cancer patients. GATA3 is an ESR1-cooperating transcription factor mutated in breast tumors; however, its genomic properties are not fully defined.</a:t>
            </a:r>
          </a:p>
          <a:p>
            <a:r>
              <a:rPr lang="en-US" dirty="0"/>
              <a:t>Why they use chip seq?</a:t>
            </a:r>
          </a:p>
          <a:p>
            <a:r>
              <a:rPr lang="en-US" dirty="0"/>
              <a:t>In order to investigate the composition of enhancers involved in estrogen-induced transcription and the potential role of GATA3, we performed extensive </a:t>
            </a:r>
            <a:r>
              <a:rPr lang="en-US" dirty="0" err="1"/>
              <a:t>ChIP</a:t>
            </a:r>
            <a:r>
              <a:rPr lang="en-US" dirty="0"/>
              <a:t>-sequencing in unstimulated breast cancer cells and following estrogen treatment.</a:t>
            </a:r>
          </a:p>
          <a:p>
            <a:endParaRPr lang="en-US" dirty="0"/>
          </a:p>
          <a:p>
            <a:r>
              <a:rPr lang="en-US" dirty="0"/>
              <a:t> We find that GATA3 is pivotal in mediating enhancer accessibility at regulatory regions involved in ESR1-mediated transcription. GATA3 silencing resulted in a global redistribution of cofactors and active histone marks prior to estrogen stimulation. These global genomic changes altered the ESR1-binding profile that subsequently occurred following estrogen, with events exhibiting both loss and gain in binding affinity, implying a GATA3-mediated redistribution of ESR1 binding. The GATA3-mediated redistributed ESR1 profile correlated with changes in gene expression, suggestive of its functionality. Chromatin loops at the TFF locus involving ESR1-bound enhancers occurred independently of ESR1 when GATA3 was silenced, indicating that GATA3, when present on the chromatin, may serve as a licensing factor for estrogen-ESR1-mediated interactions between cis-regulatory elements. Together, these experiments suggest that GATA3 directly impacts ESR1 enhancer accessibility, and may potentially explain the contribution of mutant-GATA3 in the heterogeneity of ESR1+ breast cancer.</a:t>
            </a:r>
          </a:p>
          <a:p>
            <a:endParaRPr lang="en-US" dirty="0"/>
          </a:p>
        </p:txBody>
      </p:sp>
    </p:spTree>
    <p:extLst>
      <p:ext uri="{BB962C8B-B14F-4D97-AF65-F5344CB8AC3E}">
        <p14:creationId xmlns:p14="http://schemas.microsoft.com/office/powerpoint/2010/main" val="265024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E575-C7D8-F84E-84BC-5EDC787D0D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C8BD47-589E-1C45-BF97-998C242EF24A}"/>
              </a:ext>
            </a:extLst>
          </p:cNvPr>
          <p:cNvSpPr>
            <a:spLocks noGrp="1"/>
          </p:cNvSpPr>
          <p:nvPr>
            <p:ph idx="1"/>
          </p:nvPr>
        </p:nvSpPr>
        <p:spPr/>
        <p:txBody>
          <a:bodyPr>
            <a:normAutofit fontScale="55000" lnSpcReduction="20000"/>
          </a:bodyPr>
          <a:lstStyle/>
          <a:p>
            <a:r>
              <a:rPr lang="en-US" b="1" dirty="0"/>
              <a:t>Viewing the results with Integrated Genome Browser (IGV).</a:t>
            </a:r>
          </a:p>
          <a:p>
            <a:r>
              <a:rPr lang="en-US" dirty="0"/>
              <a:t>The </a:t>
            </a:r>
            <a:r>
              <a:rPr lang="en-US" dirty="0">
                <a:hlinkClick r:id="rId2"/>
              </a:rPr>
              <a:t>Integrative Genomics Viewer</a:t>
            </a:r>
            <a:r>
              <a:rPr lang="en-US" dirty="0"/>
              <a:t> (IGV) is a high-performance visualization tool for interactive exploration of large, integrated genomic datasets. It supports a wide variety of data types, including array-based and next-generation sequence data, and genomic annotations.</a:t>
            </a:r>
          </a:p>
          <a:p>
            <a:r>
              <a:rPr lang="en-US" dirty="0"/>
              <a:t>Download IGV and launch it with 750 MB or 1.2 Gb depending of your machine.</a:t>
            </a:r>
          </a:p>
          <a:p>
            <a:r>
              <a:rPr lang="en-US" dirty="0"/>
              <a:t>Select hg19 genome and go to chromosome 21.</a:t>
            </a:r>
          </a:p>
          <a:p>
            <a:r>
              <a:rPr lang="en-US" dirty="0"/>
              <a:t>Select </a:t>
            </a:r>
            <a:r>
              <a:rPr lang="en-US" b="1" dirty="0"/>
              <a:t>Tools &gt; Run </a:t>
            </a:r>
            <a:r>
              <a:rPr lang="en-US" b="1" dirty="0" err="1"/>
              <a:t>Igvtools</a:t>
            </a:r>
            <a:r>
              <a:rPr lang="en-US" dirty="0"/>
              <a:t>. Select </a:t>
            </a:r>
            <a:r>
              <a:rPr lang="en-US" b="1" dirty="0"/>
              <a:t>command &gt; sort</a:t>
            </a:r>
            <a:r>
              <a:rPr lang="en-US" dirty="0"/>
              <a:t>, select </a:t>
            </a:r>
            <a:r>
              <a:rPr lang="en-US" b="1" dirty="0" err="1"/>
              <a:t>iput</a:t>
            </a:r>
            <a:r>
              <a:rPr lang="en-US" b="1" dirty="0"/>
              <a:t> file</a:t>
            </a:r>
            <a:r>
              <a:rPr lang="en-US" dirty="0"/>
              <a:t> and browse to the </a:t>
            </a:r>
            <a:r>
              <a:rPr lang="en-US" dirty="0" err="1"/>
              <a:t>sam</a:t>
            </a:r>
            <a:r>
              <a:rPr lang="en-US" dirty="0"/>
              <a:t> file. Press </a:t>
            </a:r>
            <a:r>
              <a:rPr lang="en-US" b="1" dirty="0"/>
              <a:t>Run</a:t>
            </a:r>
            <a:r>
              <a:rPr lang="en-US" dirty="0"/>
              <a:t>.</a:t>
            </a:r>
          </a:p>
          <a:p>
            <a:r>
              <a:rPr lang="en-US" dirty="0"/>
              <a:t>Select </a:t>
            </a:r>
            <a:r>
              <a:rPr lang="en-US" b="1" dirty="0"/>
              <a:t>command &gt; index</a:t>
            </a:r>
            <a:r>
              <a:rPr lang="en-US" dirty="0"/>
              <a:t>, select </a:t>
            </a:r>
            <a:r>
              <a:rPr lang="en-US" b="1" dirty="0"/>
              <a:t>input file</a:t>
            </a:r>
            <a:r>
              <a:rPr lang="en-US" dirty="0"/>
              <a:t> and browse to the sorted </a:t>
            </a:r>
            <a:r>
              <a:rPr lang="en-US" dirty="0" err="1"/>
              <a:t>sam</a:t>
            </a:r>
            <a:r>
              <a:rPr lang="en-US" dirty="0"/>
              <a:t> file. Press </a:t>
            </a:r>
            <a:r>
              <a:rPr lang="en-US" b="1" dirty="0"/>
              <a:t>Run</a:t>
            </a:r>
            <a:r>
              <a:rPr lang="en-US" dirty="0"/>
              <a:t>.</a:t>
            </a:r>
          </a:p>
          <a:p>
            <a:r>
              <a:rPr lang="en-US" dirty="0"/>
              <a:t>Select </a:t>
            </a:r>
            <a:r>
              <a:rPr lang="en-US" b="1" dirty="0"/>
              <a:t>command &gt; count</a:t>
            </a:r>
            <a:r>
              <a:rPr lang="en-US" dirty="0"/>
              <a:t>, select </a:t>
            </a:r>
            <a:r>
              <a:rPr lang="en-US" b="1" dirty="0"/>
              <a:t>input file</a:t>
            </a:r>
            <a:r>
              <a:rPr lang="en-US" dirty="0"/>
              <a:t> and browse to the sorted </a:t>
            </a:r>
            <a:r>
              <a:rPr lang="en-US" dirty="0" err="1"/>
              <a:t>sam</a:t>
            </a:r>
            <a:r>
              <a:rPr lang="en-US" dirty="0"/>
              <a:t> file (! not the *.bai)). Press </a:t>
            </a:r>
            <a:r>
              <a:rPr lang="en-US" b="1" dirty="0"/>
              <a:t>Run</a:t>
            </a:r>
            <a:r>
              <a:rPr lang="en-US" dirty="0"/>
              <a:t>.</a:t>
            </a:r>
          </a:p>
          <a:p>
            <a:r>
              <a:rPr lang="en-US" dirty="0"/>
              <a:t>Close the </a:t>
            </a:r>
            <a:r>
              <a:rPr lang="en-US" dirty="0" err="1"/>
              <a:t>igvtools</a:t>
            </a:r>
            <a:r>
              <a:rPr lang="en-US" dirty="0"/>
              <a:t> window.</a:t>
            </a:r>
          </a:p>
          <a:p>
            <a:r>
              <a:rPr lang="en-US" dirty="0"/>
              <a:t>Load the </a:t>
            </a:r>
            <a:r>
              <a:rPr lang="en-US" dirty="0" err="1"/>
              <a:t>tdf</a:t>
            </a:r>
            <a:r>
              <a:rPr lang="en-US" dirty="0"/>
              <a:t> and sorted </a:t>
            </a:r>
            <a:r>
              <a:rPr lang="en-US" dirty="0" err="1"/>
              <a:t>sam</a:t>
            </a:r>
            <a:r>
              <a:rPr lang="en-US" dirty="0"/>
              <a:t> file.</a:t>
            </a:r>
          </a:p>
          <a:p>
            <a:r>
              <a:rPr lang="en-US" dirty="0"/>
              <a:t>Go to TFF1 gene.</a:t>
            </a:r>
          </a:p>
          <a:p>
            <a:r>
              <a:rPr lang="en-US" dirty="0" err="1"/>
              <a:t>Unzoom</a:t>
            </a:r>
            <a:r>
              <a:rPr lang="en-US" dirty="0"/>
              <a:t> and and select regions displaying high signal based on </a:t>
            </a:r>
            <a:r>
              <a:rPr lang="en-US" dirty="0" err="1"/>
              <a:t>tdf</a:t>
            </a:r>
            <a:r>
              <a:rPr lang="en-US" dirty="0"/>
              <a:t> track</a:t>
            </a:r>
          </a:p>
          <a:p>
            <a:r>
              <a:rPr lang="en-US" b="1" dirty="0" err="1"/>
              <a:t>NB:</a:t>
            </a:r>
            <a:r>
              <a:rPr lang="en-US" dirty="0" err="1"/>
              <a:t>The</a:t>
            </a:r>
            <a:r>
              <a:rPr lang="en-US" dirty="0"/>
              <a:t> </a:t>
            </a:r>
            <a:r>
              <a:rPr lang="en-US" dirty="0" err="1"/>
              <a:t>tdf</a:t>
            </a:r>
            <a:r>
              <a:rPr lang="en-US" dirty="0"/>
              <a:t> file is a IGV specific format that is closed to the </a:t>
            </a:r>
            <a:r>
              <a:rPr lang="en-US" dirty="0" err="1"/>
              <a:t>bigWig</a:t>
            </a:r>
            <a:r>
              <a:rPr lang="en-US" dirty="0"/>
              <a:t> format (the compressed version of wig format).</a:t>
            </a:r>
          </a:p>
          <a:p>
            <a:br>
              <a:rPr lang="en-US" dirty="0"/>
            </a:br>
            <a:endParaRPr lang="en-US" dirty="0"/>
          </a:p>
        </p:txBody>
      </p:sp>
    </p:spTree>
    <p:extLst>
      <p:ext uri="{BB962C8B-B14F-4D97-AF65-F5344CB8AC3E}">
        <p14:creationId xmlns:p14="http://schemas.microsoft.com/office/powerpoint/2010/main" val="2843768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4CB0-5697-C64B-A98D-BC47161464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E87FCC-65A1-7E44-A55A-065D0609E70D}"/>
              </a:ext>
            </a:extLst>
          </p:cNvPr>
          <p:cNvSpPr>
            <a:spLocks noGrp="1"/>
          </p:cNvSpPr>
          <p:nvPr>
            <p:ph idx="1"/>
          </p:nvPr>
        </p:nvSpPr>
        <p:spPr/>
        <p:txBody>
          <a:bodyPr>
            <a:normAutofit fontScale="77500" lnSpcReduction="20000"/>
          </a:bodyPr>
          <a:lstStyle/>
          <a:p>
            <a:pPr fontAlgn="base"/>
            <a:r>
              <a:rPr lang="en-US" b="1" dirty="0"/>
              <a:t>Summary</a:t>
            </a:r>
            <a:br>
              <a:rPr lang="en-US" dirty="0"/>
            </a:br>
            <a:r>
              <a:rPr lang="en-US" dirty="0"/>
              <a:t>This training gives an introduction to </a:t>
            </a:r>
            <a:r>
              <a:rPr lang="en-US" dirty="0" err="1"/>
              <a:t>ChIP</a:t>
            </a:r>
            <a:r>
              <a:rPr lang="en-US" dirty="0"/>
              <a:t>-seq data analysis, covering the processing steps starting from the reads to the peaks. Among all possible downstream analyses, the practical aspect will focus on motif analyses. A particular emphasis will be put on deciding which downstream analyses to perform depending on the biological question. This training does not cover all methods available today. It does not aim at bringing users to a professional NGS analyst level but provides enough information to allow biologists understand what DNA sequencing practically is and to communicate with NGS experts for more in-depth needs.</a:t>
            </a:r>
          </a:p>
          <a:p>
            <a:pPr fontAlgn="base"/>
            <a:r>
              <a:rPr lang="en-US" b="1" dirty="0"/>
              <a:t>Dataset description</a:t>
            </a:r>
            <a:br>
              <a:rPr lang="en-US" dirty="0"/>
            </a:br>
            <a:r>
              <a:rPr lang="en-US" dirty="0"/>
              <a:t>For this training, we will use a dataset produced by Myers et al (see on the right of the page for details on the publication) involved in the regulation of gene expression under anaerobic conditions in bacteria. We will focus on one factor: </a:t>
            </a:r>
            <a:r>
              <a:rPr lang="en-US" b="1" dirty="0"/>
              <a:t>FNR</a:t>
            </a:r>
            <a:r>
              <a:rPr lang="en-US" dirty="0"/>
              <a:t>.</a:t>
            </a:r>
          </a:p>
          <a:p>
            <a:pPr fontAlgn="base"/>
            <a:br>
              <a:rPr lang="en-US"/>
            </a:br>
            <a:endParaRPr lang="en-US"/>
          </a:p>
          <a:p>
            <a:endParaRPr lang="en-US"/>
          </a:p>
        </p:txBody>
      </p:sp>
    </p:spTree>
    <p:extLst>
      <p:ext uri="{BB962C8B-B14F-4D97-AF65-F5344CB8AC3E}">
        <p14:creationId xmlns:p14="http://schemas.microsoft.com/office/powerpoint/2010/main" val="170596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D028-D7C2-3544-9322-DC68AFDECE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296264-9038-0143-BEEE-BACC5F1723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1028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8560-4AFA-3542-A7E6-6C8B9F669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177D2B-46DD-D24F-9F45-96BBA25368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578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3B10-23DE-EB41-BA63-8A6EFD09BEAC}"/>
              </a:ext>
            </a:extLst>
          </p:cNvPr>
          <p:cNvSpPr>
            <a:spLocks noGrp="1"/>
          </p:cNvSpPr>
          <p:nvPr>
            <p:ph type="title"/>
          </p:nvPr>
        </p:nvSpPr>
        <p:spPr/>
        <p:txBody>
          <a:bodyPr/>
          <a:lstStyle/>
          <a:p>
            <a:r>
              <a:rPr lang="en-US" dirty="0"/>
              <a:t>What to do with all those reads?</a:t>
            </a:r>
          </a:p>
        </p:txBody>
      </p:sp>
      <p:sp>
        <p:nvSpPr>
          <p:cNvPr id="3" name="Content Placeholder 2">
            <a:extLst>
              <a:ext uri="{FF2B5EF4-FFF2-40B4-BE49-F238E27FC236}">
                <a16:creationId xmlns:a16="http://schemas.microsoft.com/office/drawing/2014/main" id="{BCFBCCA8-B852-124C-B0D9-A57866647463}"/>
              </a:ext>
            </a:extLst>
          </p:cNvPr>
          <p:cNvSpPr>
            <a:spLocks noGrp="1"/>
          </p:cNvSpPr>
          <p:nvPr>
            <p:ph idx="1"/>
          </p:nvPr>
        </p:nvSpPr>
        <p:spPr/>
        <p:txBody>
          <a:bodyPr/>
          <a:lstStyle/>
          <a:p>
            <a:r>
              <a:rPr lang="en-US" dirty="0"/>
              <a:t>Align it to reference genome!</a:t>
            </a:r>
          </a:p>
          <a:p>
            <a:endParaRPr lang="en-US" dirty="0"/>
          </a:p>
        </p:txBody>
      </p:sp>
    </p:spTree>
    <p:extLst>
      <p:ext uri="{BB962C8B-B14F-4D97-AF65-F5344CB8AC3E}">
        <p14:creationId xmlns:p14="http://schemas.microsoft.com/office/powerpoint/2010/main" val="27201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1B77-B60D-7546-8938-D7794B8B7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CE4B4B-A8D4-B54D-9EE2-42B46DD75B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577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5C19-69D1-4445-8A75-655D732D699B}"/>
              </a:ext>
            </a:extLst>
          </p:cNvPr>
          <p:cNvSpPr>
            <a:spLocks noGrp="1"/>
          </p:cNvSpPr>
          <p:nvPr>
            <p:ph type="title"/>
          </p:nvPr>
        </p:nvSpPr>
        <p:spPr/>
        <p:txBody>
          <a:bodyPr/>
          <a:lstStyle/>
          <a:p>
            <a:r>
              <a:rPr lang="en-US" dirty="0"/>
              <a:t>Where do we get the reference genome?</a:t>
            </a:r>
          </a:p>
        </p:txBody>
      </p:sp>
      <p:sp>
        <p:nvSpPr>
          <p:cNvPr id="3" name="Content Placeholder 2">
            <a:extLst>
              <a:ext uri="{FF2B5EF4-FFF2-40B4-BE49-F238E27FC236}">
                <a16:creationId xmlns:a16="http://schemas.microsoft.com/office/drawing/2014/main" id="{3EC17834-2A7D-F34C-95A3-8B6D7B499404}"/>
              </a:ext>
            </a:extLst>
          </p:cNvPr>
          <p:cNvSpPr>
            <a:spLocks noGrp="1"/>
          </p:cNvSpPr>
          <p:nvPr>
            <p:ph idx="1"/>
          </p:nvPr>
        </p:nvSpPr>
        <p:spPr/>
        <p:txBody>
          <a:bodyPr/>
          <a:lstStyle/>
          <a:p>
            <a:r>
              <a:rPr lang="en-US" dirty="0"/>
              <a:t>Ask collaborator what species and strain was used in experiment</a:t>
            </a:r>
          </a:p>
          <a:p>
            <a:r>
              <a:rPr lang="en-US" dirty="0"/>
              <a:t>Typically retrieve publicly available reference genome data</a:t>
            </a:r>
          </a:p>
          <a:p>
            <a:r>
              <a:rPr lang="en-US" dirty="0"/>
              <a:t>SOMETIMES: reference genome is created as part of </a:t>
            </a:r>
            <a:r>
              <a:rPr lang="en-US" dirty="0" err="1"/>
              <a:t>experiement</a:t>
            </a:r>
            <a:br>
              <a:rPr lang="en-US" dirty="0"/>
            </a:br>
            <a:r>
              <a:rPr lang="en-US" dirty="0"/>
              <a:t>- if no reference genome data available</a:t>
            </a:r>
            <a:br>
              <a:rPr lang="en-US" dirty="0"/>
            </a:br>
            <a:r>
              <a:rPr lang="en-US" dirty="0"/>
              <a:t>- if specific variant/strain was used</a:t>
            </a:r>
          </a:p>
          <a:p>
            <a:endParaRPr lang="en-US" dirty="0"/>
          </a:p>
        </p:txBody>
      </p:sp>
    </p:spTree>
    <p:extLst>
      <p:ext uri="{BB962C8B-B14F-4D97-AF65-F5344CB8AC3E}">
        <p14:creationId xmlns:p14="http://schemas.microsoft.com/office/powerpoint/2010/main" val="365907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D3B3-726F-7545-A8B8-6207FAB7200D}"/>
              </a:ext>
            </a:extLst>
          </p:cNvPr>
          <p:cNvSpPr>
            <a:spLocks noGrp="1"/>
          </p:cNvSpPr>
          <p:nvPr>
            <p:ph type="title"/>
          </p:nvPr>
        </p:nvSpPr>
        <p:spPr>
          <a:xfrm>
            <a:off x="1676400" y="-266021"/>
            <a:ext cx="10515600" cy="1325563"/>
          </a:xfrm>
        </p:spPr>
        <p:txBody>
          <a:bodyPr/>
          <a:lstStyle/>
          <a:p>
            <a:r>
              <a:rPr lang="en-US" dirty="0"/>
              <a:t>E-coli Genome Data from the EBI</a:t>
            </a:r>
          </a:p>
        </p:txBody>
      </p:sp>
      <p:pic>
        <p:nvPicPr>
          <p:cNvPr id="7" name="Content Placeholder 6">
            <a:extLst>
              <a:ext uri="{FF2B5EF4-FFF2-40B4-BE49-F238E27FC236}">
                <a16:creationId xmlns:a16="http://schemas.microsoft.com/office/drawing/2014/main" id="{5C466629-C388-2F45-AC18-717F933F29F6}"/>
              </a:ext>
            </a:extLst>
          </p:cNvPr>
          <p:cNvPicPr>
            <a:picLocks noGrp="1" noChangeAspect="1"/>
          </p:cNvPicPr>
          <p:nvPr>
            <p:ph idx="1"/>
          </p:nvPr>
        </p:nvPicPr>
        <p:blipFill>
          <a:blip r:embed="rId2"/>
          <a:stretch>
            <a:fillRect/>
          </a:stretch>
        </p:blipFill>
        <p:spPr>
          <a:xfrm>
            <a:off x="324854" y="711612"/>
            <a:ext cx="10865660" cy="5679777"/>
          </a:xfrm>
        </p:spPr>
      </p:pic>
      <p:sp>
        <p:nvSpPr>
          <p:cNvPr id="8" name="Rectangle 7">
            <a:extLst>
              <a:ext uri="{FF2B5EF4-FFF2-40B4-BE49-F238E27FC236}">
                <a16:creationId xmlns:a16="http://schemas.microsoft.com/office/drawing/2014/main" id="{B588601F-BC43-8B40-9A8F-8C69519B809E}"/>
              </a:ext>
            </a:extLst>
          </p:cNvPr>
          <p:cNvSpPr/>
          <p:nvPr/>
        </p:nvSpPr>
        <p:spPr>
          <a:xfrm>
            <a:off x="580570" y="6391389"/>
            <a:ext cx="10000343" cy="369332"/>
          </a:xfrm>
          <a:prstGeom prst="rect">
            <a:avLst/>
          </a:prstGeom>
        </p:spPr>
        <p:txBody>
          <a:bodyPr wrap="square">
            <a:spAutoFit/>
          </a:bodyPr>
          <a:lstStyle/>
          <a:p>
            <a:r>
              <a:rPr lang="en-US" dirty="0">
                <a:hlinkClick r:id="rId3"/>
              </a:rPr>
              <a:t>https://bacteria.ensembl.org/Escherichia_coli_str_k_12_substr_mg1655/Info/Index</a:t>
            </a:r>
            <a:endParaRPr lang="en-US" dirty="0"/>
          </a:p>
        </p:txBody>
      </p:sp>
      <p:sp>
        <p:nvSpPr>
          <p:cNvPr id="9" name="Oval 8">
            <a:extLst>
              <a:ext uri="{FF2B5EF4-FFF2-40B4-BE49-F238E27FC236}">
                <a16:creationId xmlns:a16="http://schemas.microsoft.com/office/drawing/2014/main" id="{AF7DC0AA-F8BB-004C-97AE-2F375BD82F44}"/>
              </a:ext>
            </a:extLst>
          </p:cNvPr>
          <p:cNvSpPr/>
          <p:nvPr/>
        </p:nvSpPr>
        <p:spPr>
          <a:xfrm>
            <a:off x="324854" y="4252686"/>
            <a:ext cx="2345775" cy="246743"/>
          </a:xfrm>
          <a:prstGeom prst="ellipse">
            <a:avLst/>
          </a:prstGeom>
          <a:solidFill>
            <a:schemeClr val="accent4">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12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76C-93A4-BC4B-8C8F-8380A045247B}"/>
              </a:ext>
            </a:extLst>
          </p:cNvPr>
          <p:cNvSpPr>
            <a:spLocks noGrp="1"/>
          </p:cNvSpPr>
          <p:nvPr>
            <p:ph type="title"/>
          </p:nvPr>
        </p:nvSpPr>
        <p:spPr/>
        <p:txBody>
          <a:bodyPr/>
          <a:lstStyle/>
          <a:p>
            <a:r>
              <a:rPr lang="en-US" dirty="0"/>
              <a:t>Creating Local Copies via Symbolic Links</a:t>
            </a:r>
          </a:p>
        </p:txBody>
      </p:sp>
      <p:sp>
        <p:nvSpPr>
          <p:cNvPr id="3" name="Content Placeholder 2">
            <a:extLst>
              <a:ext uri="{FF2B5EF4-FFF2-40B4-BE49-F238E27FC236}">
                <a16:creationId xmlns:a16="http://schemas.microsoft.com/office/drawing/2014/main" id="{3479E23C-FEBE-694A-99D7-EDFE535AA912}"/>
              </a:ext>
            </a:extLst>
          </p:cNvPr>
          <p:cNvSpPr>
            <a:spLocks noGrp="1"/>
          </p:cNvSpPr>
          <p:nvPr>
            <p:ph idx="1"/>
          </p:nvPr>
        </p:nvSpPr>
        <p:spPr>
          <a:xfrm>
            <a:off x="232229" y="1825625"/>
            <a:ext cx="12192000" cy="4351338"/>
          </a:xfrm>
        </p:spPr>
        <p:txBody>
          <a:bodyPr/>
          <a:lstStyle/>
          <a:p>
            <a:pPr marL="0" indent="0">
              <a:buNone/>
            </a:pPr>
            <a:r>
              <a:rPr lang="en-US" sz="2000" dirty="0" err="1"/>
              <a:t>mkdir</a:t>
            </a:r>
            <a:r>
              <a:rPr lang="en-US" sz="2000" dirty="0"/>
              <a:t> </a:t>
            </a:r>
            <a:r>
              <a:rPr lang="en-US" sz="2000" dirty="0" err="1"/>
              <a:t>chipseq_tutorial</a:t>
            </a:r>
            <a:endParaRPr lang="en-US" sz="2000" dirty="0"/>
          </a:p>
          <a:p>
            <a:pPr marL="0" indent="0">
              <a:buNone/>
            </a:pPr>
            <a:r>
              <a:rPr lang="en-US" sz="2000" dirty="0"/>
              <a:t>cd </a:t>
            </a:r>
            <a:r>
              <a:rPr lang="en-US" sz="2000" dirty="0" err="1"/>
              <a:t>chipseq_tutorial</a:t>
            </a:r>
            <a:r>
              <a:rPr lang="en-US" sz="2000" dirty="0"/>
              <a:t>  </a:t>
            </a:r>
          </a:p>
          <a:p>
            <a:pPr marL="0" indent="0">
              <a:buNone/>
            </a:pPr>
            <a:r>
              <a:rPr lang="en-US" sz="2000" dirty="0"/>
              <a:t>cp /home/</a:t>
            </a:r>
            <a:r>
              <a:rPr lang="en-US" sz="2000" dirty="0" err="1"/>
              <a:t>bindewald</a:t>
            </a:r>
            <a:r>
              <a:rPr lang="en-US" sz="2000" dirty="0"/>
              <a:t>/genomics/chip-seq/ecoli_mg1655/genome/ecoli_mg1655.fa  .</a:t>
            </a:r>
          </a:p>
          <a:p>
            <a:pPr marL="0" indent="0">
              <a:buNone/>
            </a:pPr>
            <a:r>
              <a:rPr lang="en-US" sz="2000" dirty="0"/>
              <a:t>ln -s /home/</a:t>
            </a:r>
            <a:r>
              <a:rPr lang="en-US" sz="2000" dirty="0" err="1"/>
              <a:t>bindewald</a:t>
            </a:r>
            <a:r>
              <a:rPr lang="en-US" sz="2000" dirty="0"/>
              <a:t>/genomics/chip-seq/ecoli_mg1655/experiments/SRR576933/SRR576933.fastq.gz .</a:t>
            </a:r>
          </a:p>
          <a:p>
            <a:pPr marL="0" indent="0">
              <a:buNone/>
            </a:pPr>
            <a:endParaRPr lang="en-US" dirty="0"/>
          </a:p>
          <a:p>
            <a:pPr marL="0" indent="0">
              <a:buNone/>
            </a:pPr>
            <a:r>
              <a:rPr lang="en-US" dirty="0" err="1"/>
              <a:t>srun</a:t>
            </a:r>
            <a:r>
              <a:rPr lang="en-US" dirty="0"/>
              <a:t> –</a:t>
            </a:r>
            <a:r>
              <a:rPr lang="en-US" dirty="0" err="1"/>
              <a:t>pty</a:t>
            </a:r>
            <a:r>
              <a:rPr lang="en-US" dirty="0"/>
              <a:t> bash</a:t>
            </a:r>
          </a:p>
          <a:p>
            <a:pPr marL="0" indent="0">
              <a:buNone/>
            </a:pPr>
            <a:endParaRPr lang="en-US" dirty="0"/>
          </a:p>
          <a:p>
            <a:pPr marL="0" indent="0">
              <a:buNone/>
            </a:pPr>
            <a:r>
              <a:rPr lang="en-US" dirty="0"/>
              <a:t>## 2. Quality control of raw sequencing data</a:t>
            </a:r>
          </a:p>
          <a:p>
            <a:pPr marL="0" indent="0">
              <a:buNone/>
            </a:pPr>
            <a:r>
              <a:rPr lang="en-US" dirty="0" err="1"/>
              <a:t>fastqc</a:t>
            </a:r>
            <a:r>
              <a:rPr lang="en-US" dirty="0"/>
              <a:t> SRR576933.fastq.gz </a:t>
            </a:r>
          </a:p>
        </p:txBody>
      </p:sp>
    </p:spTree>
    <p:extLst>
      <p:ext uri="{BB962C8B-B14F-4D97-AF65-F5344CB8AC3E}">
        <p14:creationId xmlns:p14="http://schemas.microsoft.com/office/powerpoint/2010/main" val="143648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76C-93A4-BC4B-8C8F-8380A045247B}"/>
              </a:ext>
            </a:extLst>
          </p:cNvPr>
          <p:cNvSpPr>
            <a:spLocks noGrp="1"/>
          </p:cNvSpPr>
          <p:nvPr>
            <p:ph type="title"/>
          </p:nvPr>
        </p:nvSpPr>
        <p:spPr/>
        <p:txBody>
          <a:bodyPr/>
          <a:lstStyle/>
          <a:p>
            <a:r>
              <a:rPr lang="en-US" dirty="0"/>
              <a:t>Creating Local Copies </a:t>
            </a:r>
            <a:r>
              <a:rPr lang="en-US"/>
              <a:t>via Symbolic Links</a:t>
            </a:r>
          </a:p>
        </p:txBody>
      </p:sp>
      <p:sp>
        <p:nvSpPr>
          <p:cNvPr id="3" name="Content Placeholder 2">
            <a:extLst>
              <a:ext uri="{FF2B5EF4-FFF2-40B4-BE49-F238E27FC236}">
                <a16:creationId xmlns:a16="http://schemas.microsoft.com/office/drawing/2014/main" id="{3479E23C-FEBE-694A-99D7-EDFE535AA912}"/>
              </a:ext>
            </a:extLst>
          </p:cNvPr>
          <p:cNvSpPr>
            <a:spLocks noGrp="1"/>
          </p:cNvSpPr>
          <p:nvPr>
            <p:ph idx="1"/>
          </p:nvPr>
        </p:nvSpPr>
        <p:spPr>
          <a:xfrm>
            <a:off x="232229" y="1825625"/>
            <a:ext cx="12192000" cy="4351338"/>
          </a:xfrm>
        </p:spPr>
        <p:txBody>
          <a:bodyPr/>
          <a:lstStyle/>
          <a:p>
            <a:pPr marL="0" indent="0">
              <a:buNone/>
            </a:pPr>
            <a:endParaRPr lang="en-US" dirty="0"/>
          </a:p>
          <a:p>
            <a:pPr marL="0" indent="0">
              <a:buNone/>
            </a:pPr>
            <a:endParaRPr lang="en-US" dirty="0"/>
          </a:p>
          <a:p>
            <a:pPr marL="0" indent="0">
              <a:buNone/>
            </a:pPr>
            <a:r>
              <a:rPr lang="en-US" dirty="0"/>
              <a:t>## 2. Quality control of raw sequencing data</a:t>
            </a:r>
          </a:p>
          <a:p>
            <a:pPr marL="0" indent="0">
              <a:buNone/>
            </a:pPr>
            <a:r>
              <a:rPr lang="en-US" dirty="0" err="1"/>
              <a:t>fastqc</a:t>
            </a:r>
            <a:r>
              <a:rPr lang="en-US" dirty="0"/>
              <a:t> SRR576933.fastq.gz</a:t>
            </a:r>
          </a:p>
          <a:p>
            <a:pPr marL="0" indent="0">
              <a:buNone/>
            </a:pPr>
            <a:endParaRPr lang="en-US" dirty="0"/>
          </a:p>
          <a:p>
            <a:pPr marL="0" indent="0">
              <a:buNone/>
            </a:pPr>
            <a:r>
              <a:rPr lang="en-US" dirty="0"/>
              <a:t>ls</a:t>
            </a:r>
          </a:p>
          <a:p>
            <a:pPr marL="0" indent="0">
              <a:buNone/>
            </a:pPr>
            <a:r>
              <a:rPr lang="en-US" dirty="0"/>
              <a:t>ecoli_mg1655.fa  </a:t>
            </a:r>
            <a:r>
              <a:rPr lang="en-US" dirty="0" err="1"/>
              <a:t>README.md</a:t>
            </a:r>
            <a:r>
              <a:rPr lang="en-US" dirty="0"/>
              <a:t>  SRR576933_fastqc.html  SRR576933_fastqc.zip  SRR576933.fastq.gz </a:t>
            </a:r>
          </a:p>
        </p:txBody>
      </p:sp>
    </p:spTree>
    <p:extLst>
      <p:ext uri="{BB962C8B-B14F-4D97-AF65-F5344CB8AC3E}">
        <p14:creationId xmlns:p14="http://schemas.microsoft.com/office/powerpoint/2010/main" val="368638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1003-92C0-DD4D-9111-E1370A9182FE}"/>
              </a:ext>
            </a:extLst>
          </p:cNvPr>
          <p:cNvSpPr>
            <a:spLocks noGrp="1"/>
          </p:cNvSpPr>
          <p:nvPr>
            <p:ph type="title"/>
          </p:nvPr>
        </p:nvSpPr>
        <p:spPr/>
        <p:txBody>
          <a:bodyPr/>
          <a:lstStyle/>
          <a:p>
            <a:r>
              <a:rPr lang="en-US" dirty="0"/>
              <a:t>Viewing Result Files on local Computer</a:t>
            </a:r>
          </a:p>
        </p:txBody>
      </p:sp>
      <p:sp>
        <p:nvSpPr>
          <p:cNvPr id="3" name="Content Placeholder 2">
            <a:extLst>
              <a:ext uri="{FF2B5EF4-FFF2-40B4-BE49-F238E27FC236}">
                <a16:creationId xmlns:a16="http://schemas.microsoft.com/office/drawing/2014/main" id="{64D1233B-EAEF-7B4D-B071-9CCE660F78C9}"/>
              </a:ext>
            </a:extLst>
          </p:cNvPr>
          <p:cNvSpPr>
            <a:spLocks noGrp="1"/>
          </p:cNvSpPr>
          <p:nvPr>
            <p:ph idx="1"/>
          </p:nvPr>
        </p:nvSpPr>
        <p:spPr/>
        <p:txBody>
          <a:bodyPr/>
          <a:lstStyle/>
          <a:p>
            <a:pPr marL="0" indent="0">
              <a:buNone/>
            </a:pPr>
            <a:r>
              <a:rPr lang="en-US" dirty="0" err="1"/>
              <a:t>pwd</a:t>
            </a:r>
            <a:br>
              <a:rPr lang="en-US" dirty="0"/>
            </a:br>
            <a:r>
              <a:rPr lang="en-US" dirty="0"/>
              <a:t>/home/</a:t>
            </a:r>
            <a:r>
              <a:rPr lang="en-US" dirty="0" err="1">
                <a:solidFill>
                  <a:srgbClr val="FF0000"/>
                </a:solidFill>
              </a:rPr>
              <a:t>bindewald</a:t>
            </a:r>
            <a:r>
              <a:rPr lang="en-US" dirty="0"/>
              <a:t>/genomics/chip-seq/tutorial/work1</a:t>
            </a:r>
          </a:p>
          <a:p>
            <a:pPr marL="0" indent="0">
              <a:buNone/>
            </a:pPr>
            <a:endParaRPr lang="en-US" dirty="0"/>
          </a:p>
          <a:p>
            <a:pPr marL="0" indent="0">
              <a:buNone/>
            </a:pPr>
            <a:r>
              <a:rPr lang="en-US" dirty="0" err="1"/>
              <a:t>scp</a:t>
            </a:r>
            <a:r>
              <a:rPr lang="en-US" dirty="0"/>
              <a:t> bindewald@144.175.88.21:/home/</a:t>
            </a:r>
            <a:r>
              <a:rPr lang="en-US" dirty="0" err="1">
                <a:solidFill>
                  <a:srgbClr val="FF0000"/>
                </a:solidFill>
              </a:rPr>
              <a:t>bindewald</a:t>
            </a:r>
            <a:r>
              <a:rPr lang="en-US" dirty="0"/>
              <a:t>/genomics/chip-seq/tutorial/work1/SRR576933_fastqc.html  .</a:t>
            </a:r>
          </a:p>
          <a:p>
            <a:pPr marL="0" indent="0">
              <a:buNone/>
            </a:pPr>
            <a:endParaRPr lang="en-US" dirty="0"/>
          </a:p>
          <a:p>
            <a:pPr marL="0" indent="0">
              <a:buNone/>
            </a:pPr>
            <a:r>
              <a:rPr lang="en-US" dirty="0"/>
              <a:t>NOTE: replace “Bindewald” with our Unix username!</a:t>
            </a:r>
          </a:p>
          <a:p>
            <a:pPr marL="0" indent="0">
              <a:buNone/>
            </a:pPr>
            <a:r>
              <a:rPr lang="en-US" dirty="0"/>
              <a:t>Verify that you now have a file with name SRR576933_fastqc.html on your computer</a:t>
            </a:r>
          </a:p>
        </p:txBody>
      </p:sp>
    </p:spTree>
    <p:extLst>
      <p:ext uri="{BB962C8B-B14F-4D97-AF65-F5344CB8AC3E}">
        <p14:creationId xmlns:p14="http://schemas.microsoft.com/office/powerpoint/2010/main" val="317465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0741-2189-FD44-AF9F-111DFAE8781C}"/>
              </a:ext>
            </a:extLst>
          </p:cNvPr>
          <p:cNvSpPr>
            <a:spLocks noGrp="1"/>
          </p:cNvSpPr>
          <p:nvPr>
            <p:ph type="title"/>
          </p:nvPr>
        </p:nvSpPr>
        <p:spPr>
          <a:xfrm>
            <a:off x="649514" y="-244475"/>
            <a:ext cx="10515600" cy="1325563"/>
          </a:xfrm>
        </p:spPr>
        <p:txBody>
          <a:bodyPr/>
          <a:lstStyle/>
          <a:p>
            <a:r>
              <a:rPr lang="en-US" dirty="0"/>
              <a:t>View </a:t>
            </a:r>
            <a:r>
              <a:rPr lang="en-US" dirty="0" err="1"/>
              <a:t>FastQC</a:t>
            </a:r>
            <a:r>
              <a:rPr lang="en-US" dirty="0"/>
              <a:t> result in Web Browser</a:t>
            </a:r>
          </a:p>
        </p:txBody>
      </p:sp>
      <p:pic>
        <p:nvPicPr>
          <p:cNvPr id="7" name="Content Placeholder 6">
            <a:extLst>
              <a:ext uri="{FF2B5EF4-FFF2-40B4-BE49-F238E27FC236}">
                <a16:creationId xmlns:a16="http://schemas.microsoft.com/office/drawing/2014/main" id="{F986CBD9-6277-6549-B99D-2254416A2A45}"/>
              </a:ext>
            </a:extLst>
          </p:cNvPr>
          <p:cNvPicPr>
            <a:picLocks noGrp="1" noChangeAspect="1"/>
          </p:cNvPicPr>
          <p:nvPr>
            <p:ph idx="1"/>
          </p:nvPr>
        </p:nvPicPr>
        <p:blipFill>
          <a:blip r:embed="rId2"/>
          <a:stretch>
            <a:fillRect/>
          </a:stretch>
        </p:blipFill>
        <p:spPr>
          <a:xfrm>
            <a:off x="2960914" y="1081088"/>
            <a:ext cx="5892800" cy="5687767"/>
          </a:xfrm>
        </p:spPr>
      </p:pic>
      <p:sp>
        <p:nvSpPr>
          <p:cNvPr id="8" name="TextBox 7">
            <a:extLst>
              <a:ext uri="{FF2B5EF4-FFF2-40B4-BE49-F238E27FC236}">
                <a16:creationId xmlns:a16="http://schemas.microsoft.com/office/drawing/2014/main" id="{B1D7DA48-A3AF-D741-BFE4-0F607462CE11}"/>
              </a:ext>
            </a:extLst>
          </p:cNvPr>
          <p:cNvSpPr txBox="1"/>
          <p:nvPr/>
        </p:nvSpPr>
        <p:spPr>
          <a:xfrm>
            <a:off x="243115" y="711756"/>
            <a:ext cx="2902846" cy="369332"/>
          </a:xfrm>
          <a:prstGeom prst="rect">
            <a:avLst/>
          </a:prstGeom>
          <a:noFill/>
        </p:spPr>
        <p:txBody>
          <a:bodyPr wrap="none" rtlCol="0">
            <a:spAutoFit/>
          </a:bodyPr>
          <a:lstStyle/>
          <a:p>
            <a:r>
              <a:rPr lang="en-US" dirty="0"/>
              <a:t>File: SRR576933_fastqc.html </a:t>
            </a:r>
          </a:p>
        </p:txBody>
      </p:sp>
    </p:spTree>
    <p:extLst>
      <p:ext uri="{BB962C8B-B14F-4D97-AF65-F5344CB8AC3E}">
        <p14:creationId xmlns:p14="http://schemas.microsoft.com/office/powerpoint/2010/main" val="147517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6218</TotalTime>
  <Words>2548</Words>
  <Application>Microsoft Macintosh PowerPoint</Application>
  <PresentationFormat>Widescreen</PresentationFormat>
  <Paragraphs>163</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vt:lpstr>
      <vt:lpstr>Office Theme</vt:lpstr>
      <vt:lpstr>Visualizing CHiP-Seq Data</vt:lpstr>
      <vt:lpstr>PowerPoint Presentation</vt:lpstr>
      <vt:lpstr>What to do with all those reads?</vt:lpstr>
      <vt:lpstr>Where do we get the reference genome?</vt:lpstr>
      <vt:lpstr>E-coli Genome Data from the EBI</vt:lpstr>
      <vt:lpstr>Creating Local Copies via Symbolic Links</vt:lpstr>
      <vt:lpstr>Creating Local Copies via Symbolic Links</vt:lpstr>
      <vt:lpstr>Viewing Result Files on local Computer</vt:lpstr>
      <vt:lpstr>View FastQC result in Web Browser</vt:lpstr>
      <vt:lpstr>Key step: align reads to genome</vt:lpstr>
      <vt:lpstr>Running the alignment program:</vt:lpstr>
      <vt:lpstr>Inspect created output</vt:lpstr>
      <vt:lpstr>Convert SAM format to BAM with samtools</vt:lpstr>
      <vt:lpstr>Sorting BAM files by Position</vt:lpstr>
      <vt:lpstr>Creating an Index for Fast Processing</vt:lpstr>
      <vt:lpstr>IGV: Integrated Genomics Viewer</vt:lpstr>
      <vt:lpstr>Installation</vt:lpstr>
      <vt:lpstr>IGV: Visualizing Aligned Reads in ChiP-Seq</vt:lpstr>
      <vt:lpstr>IGV: Specify genome</vt:lpstr>
      <vt:lpstr>Load your BAM File</vt:lpstr>
      <vt:lpstr>Choose Range and Explore</vt:lpstr>
      <vt:lpstr>Trouble-shooting IGV </vt:lpstr>
      <vt:lpstr>Exercise</vt:lpstr>
      <vt:lpstr>Important tutorial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CHiP-Seq Data</dc:title>
  <dc:creator>Microsoft Office User</dc:creator>
  <cp:lastModifiedBy>Siddique Shanzida</cp:lastModifiedBy>
  <cp:revision>74</cp:revision>
  <dcterms:created xsi:type="dcterms:W3CDTF">2019-11-23T09:32:25Z</dcterms:created>
  <dcterms:modified xsi:type="dcterms:W3CDTF">2020-10-24T18:50:40Z</dcterms:modified>
</cp:coreProperties>
</file>