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66" r:id="rId2"/>
    <p:sldId id="294" r:id="rId3"/>
    <p:sldId id="267" r:id="rId4"/>
    <p:sldId id="268" r:id="rId5"/>
    <p:sldId id="269" r:id="rId6"/>
    <p:sldId id="270" r:id="rId7"/>
    <p:sldId id="272" r:id="rId8"/>
    <p:sldId id="302" r:id="rId9"/>
    <p:sldId id="271" r:id="rId10"/>
    <p:sldId id="305" r:id="rId11"/>
    <p:sldId id="306" r:id="rId12"/>
    <p:sldId id="295" r:id="rId13"/>
    <p:sldId id="296" r:id="rId14"/>
    <p:sldId id="300" r:id="rId15"/>
    <p:sldId id="274" r:id="rId16"/>
    <p:sldId id="275" r:id="rId17"/>
    <p:sldId id="276" r:id="rId18"/>
    <p:sldId id="277" r:id="rId19"/>
    <p:sldId id="278" r:id="rId20"/>
    <p:sldId id="279" r:id="rId21"/>
    <p:sldId id="280" r:id="rId22"/>
    <p:sldId id="281" r:id="rId23"/>
    <p:sldId id="282" r:id="rId24"/>
    <p:sldId id="283" r:id="rId25"/>
    <p:sldId id="285" r:id="rId26"/>
    <p:sldId id="286" r:id="rId27"/>
    <p:sldId id="292" r:id="rId28"/>
    <p:sldId id="293" r:id="rId29"/>
    <p:sldId id="287" r:id="rId30"/>
    <p:sldId id="288" r:id="rId31"/>
    <p:sldId id="289" r:id="rId32"/>
    <p:sldId id="301" r:id="rId33"/>
    <p:sldId id="290" r:id="rId34"/>
    <p:sldId id="303" r:id="rId35"/>
    <p:sldId id="304" r:id="rId36"/>
    <p:sldId id="291" r:id="rId37"/>
    <p:sldId id="297" r:id="rId38"/>
    <p:sldId id="298" r:id="rId39"/>
    <p:sldId id="299" r:id="rId4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66"/>
    <a:srgbClr val="3333FF"/>
    <a:srgbClr val="00FF00"/>
    <a:srgbClr val="F698A9"/>
    <a:srgbClr val="FF9999"/>
    <a:srgbClr val="EE6C00"/>
    <a:srgbClr val="FF9900"/>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07" autoAdjust="0"/>
    <p:restoredTop sz="94513" autoAdjust="0"/>
  </p:normalViewPr>
  <p:slideViewPr>
    <p:cSldViewPr>
      <p:cViewPr varScale="1">
        <p:scale>
          <a:sx n="110" d="100"/>
          <a:sy n="110" d="100"/>
        </p:scale>
        <p:origin x="192" y="384"/>
      </p:cViewPr>
      <p:guideLst>
        <p:guide orient="horz" pos="2160"/>
        <p:guide pos="3840"/>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2C93191-6449-48B8-80A2-7B37B9D9ABBF}" type="datetimeFigureOut">
              <a:rPr lang="en-GB" smtClean="0"/>
              <a:t>31/03/2023</a:t>
            </a:fld>
            <a:endParaRPr lang="en-GB"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2304B19-8C95-4627-9F2D-24126D7B9E1D}" type="slidenum">
              <a:rPr lang="en-GB" smtClean="0"/>
              <a:t>‹#›</a:t>
            </a:fld>
            <a:endParaRPr lang="en-GB" dirty="0"/>
          </a:p>
        </p:txBody>
      </p:sp>
    </p:spTree>
    <p:extLst>
      <p:ext uri="{BB962C8B-B14F-4D97-AF65-F5344CB8AC3E}">
        <p14:creationId xmlns:p14="http://schemas.microsoft.com/office/powerpoint/2010/main" val="815925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64BB138-B9FA-4463-AC97-AA7F35CA78CE}" type="datetimeFigureOut">
              <a:rPr lang="en-GB" smtClean="0"/>
              <a:t>31/03/2023</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FC4B29E-24DA-4A1A-97E1-B9D6540849F6}" type="slidenum">
              <a:rPr lang="en-GB" smtClean="0"/>
              <a:t>‹#›</a:t>
            </a:fld>
            <a:endParaRPr lang="en-GB" dirty="0"/>
          </a:p>
        </p:txBody>
      </p:sp>
    </p:spTree>
    <p:extLst>
      <p:ext uri="{BB962C8B-B14F-4D97-AF65-F5344CB8AC3E}">
        <p14:creationId xmlns:p14="http://schemas.microsoft.com/office/powerpoint/2010/main" val="61064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5B8047-4DBE-4D08-925D-E49847F6EC2C}" type="slidenum">
              <a:rPr lang="en-GB" smtClean="0"/>
              <a:pPr/>
              <a:t>1</a:t>
            </a:fld>
            <a:endParaRPr lang="en-GB" dirty="0"/>
          </a:p>
        </p:txBody>
      </p:sp>
    </p:spTree>
    <p:extLst>
      <p:ext uri="{BB962C8B-B14F-4D97-AF65-F5344CB8AC3E}">
        <p14:creationId xmlns:p14="http://schemas.microsoft.com/office/powerpoint/2010/main" val="173206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80471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2812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1875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041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88C6353-79A1-4013-9BEE-D8D529F8C41F}" type="datetime1">
              <a:rPr lang="en-GB" smtClean="0"/>
              <a:t>31/03/2023</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GB" dirty="0"/>
              <a:t>Creating Scientific Figures</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93B7608-86A4-42BE-A531-097FA6353F87}" type="slidenum">
              <a:rPr lang="en-GB" smtClean="0"/>
              <a:t>‹#›</a:t>
            </a:fld>
            <a:endParaRPr lang="en-GB" dirty="0"/>
          </a:p>
        </p:txBody>
      </p:sp>
    </p:spTree>
    <p:extLst>
      <p:ext uri="{BB962C8B-B14F-4D97-AF65-F5344CB8AC3E}">
        <p14:creationId xmlns:p14="http://schemas.microsoft.com/office/powerpoint/2010/main" val="240242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9514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886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0819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23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785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endParaRPr lang="en-GB"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880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38557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520" y="1916833"/>
            <a:ext cx="8640960" cy="1470025"/>
          </a:xfrm>
        </p:spPr>
        <p:txBody>
          <a:bodyPr>
            <a:noAutofit/>
          </a:bodyPr>
          <a:lstStyle/>
          <a:p>
            <a:r>
              <a:rPr lang="en-GB" dirty="0"/>
              <a:t>Analysing 10X Single Cell RNA-</a:t>
            </a:r>
            <a:r>
              <a:rPr lang="en-GB" dirty="0" err="1"/>
              <a:t>Seq</a:t>
            </a:r>
            <a:r>
              <a:rPr lang="en-GB" dirty="0"/>
              <a:t> Data</a:t>
            </a:r>
          </a:p>
        </p:txBody>
      </p:sp>
      <p:sp>
        <p:nvSpPr>
          <p:cNvPr id="3" name="Subtitle 2"/>
          <p:cNvSpPr>
            <a:spLocks noGrp="1"/>
          </p:cNvSpPr>
          <p:nvPr>
            <p:ph type="subTitle" idx="1"/>
          </p:nvPr>
        </p:nvSpPr>
        <p:spPr>
          <a:xfrm>
            <a:off x="2855640" y="3717032"/>
            <a:ext cx="6400800" cy="2016224"/>
          </a:xfrm>
        </p:spPr>
        <p:txBody>
          <a:bodyPr>
            <a:normAutofit/>
          </a:bodyPr>
          <a:lstStyle/>
          <a:p>
            <a:r>
              <a:rPr lang="en-GB" sz="2700" dirty="0"/>
              <a:t>v2023-01</a:t>
            </a:r>
          </a:p>
          <a:p>
            <a:endParaRPr lang="en-GB" sz="2000" dirty="0"/>
          </a:p>
          <a:p>
            <a:r>
              <a:rPr lang="en-GB" sz="2000" dirty="0"/>
              <a:t>Simon Andrews</a:t>
            </a:r>
          </a:p>
          <a:p>
            <a:r>
              <a:rPr lang="en-GB" sz="2000" dirty="0"/>
              <a:t>simon.andrews@babraham.ac.uk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2480" y="5959342"/>
            <a:ext cx="2434326" cy="864028"/>
          </a:xfrm>
          <a:prstGeom prst="rect">
            <a:avLst/>
          </a:prstGeom>
        </p:spPr>
      </p:pic>
    </p:spTree>
    <p:extLst>
      <p:ext uri="{BB962C8B-B14F-4D97-AF65-F5344CB8AC3E}">
        <p14:creationId xmlns:p14="http://schemas.microsoft.com/office/powerpoint/2010/main" val="84766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2D83-121E-475D-9E96-BF0DC126C62F}"/>
              </a:ext>
            </a:extLst>
          </p:cNvPr>
          <p:cNvSpPr>
            <a:spLocks noGrp="1"/>
          </p:cNvSpPr>
          <p:nvPr>
            <p:ph type="title"/>
          </p:nvPr>
        </p:nvSpPr>
        <p:spPr/>
        <p:txBody>
          <a:bodyPr/>
          <a:lstStyle/>
          <a:p>
            <a:r>
              <a:rPr lang="en-GB" dirty="0"/>
              <a:t>Cell Ranger</a:t>
            </a:r>
          </a:p>
        </p:txBody>
      </p:sp>
      <p:sp>
        <p:nvSpPr>
          <p:cNvPr id="4" name="Rectangle 3">
            <a:extLst>
              <a:ext uri="{FF2B5EF4-FFF2-40B4-BE49-F238E27FC236}">
                <a16:creationId xmlns:a16="http://schemas.microsoft.com/office/drawing/2014/main" id="{B3A508F7-053F-45FE-BEC5-9DF420C59886}"/>
              </a:ext>
            </a:extLst>
          </p:cNvPr>
          <p:cNvSpPr/>
          <p:nvPr/>
        </p:nvSpPr>
        <p:spPr>
          <a:xfrm>
            <a:off x="479220" y="1821003"/>
            <a:ext cx="2317960" cy="114300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err="1"/>
              <a:t>FastQ</a:t>
            </a:r>
            <a:r>
              <a:rPr lang="en-GB" sz="3200" dirty="0"/>
              <a:t> Files</a:t>
            </a:r>
          </a:p>
        </p:txBody>
      </p:sp>
      <p:sp>
        <p:nvSpPr>
          <p:cNvPr id="5" name="Arrow: Right 4">
            <a:extLst>
              <a:ext uri="{FF2B5EF4-FFF2-40B4-BE49-F238E27FC236}">
                <a16:creationId xmlns:a16="http://schemas.microsoft.com/office/drawing/2014/main" id="{CDA23747-3C83-4F5C-B291-A9FC7ABAE53E}"/>
              </a:ext>
            </a:extLst>
          </p:cNvPr>
          <p:cNvSpPr/>
          <p:nvPr/>
        </p:nvSpPr>
        <p:spPr>
          <a:xfrm>
            <a:off x="3236160" y="2140468"/>
            <a:ext cx="1080150" cy="50407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AFF6144-7F3A-4FFC-8616-18682CA907D1}"/>
              </a:ext>
            </a:extLst>
          </p:cNvPr>
          <p:cNvSpPr/>
          <p:nvPr/>
        </p:nvSpPr>
        <p:spPr>
          <a:xfrm>
            <a:off x="4755290" y="1821003"/>
            <a:ext cx="2317960" cy="114300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Cell Barcode Extraction</a:t>
            </a:r>
          </a:p>
        </p:txBody>
      </p:sp>
      <p:sp>
        <p:nvSpPr>
          <p:cNvPr id="7" name="Arrow: Right 6">
            <a:extLst>
              <a:ext uri="{FF2B5EF4-FFF2-40B4-BE49-F238E27FC236}">
                <a16:creationId xmlns:a16="http://schemas.microsoft.com/office/drawing/2014/main" id="{5FF6E28A-71B3-4CBC-B52C-4FAEE7727A53}"/>
              </a:ext>
            </a:extLst>
          </p:cNvPr>
          <p:cNvSpPr/>
          <p:nvPr/>
        </p:nvSpPr>
        <p:spPr>
          <a:xfrm>
            <a:off x="7512230" y="2140468"/>
            <a:ext cx="1080150" cy="50407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742E7DE-B27B-463D-AA61-4B6A419D222F}"/>
              </a:ext>
            </a:extLst>
          </p:cNvPr>
          <p:cNvSpPr/>
          <p:nvPr/>
        </p:nvSpPr>
        <p:spPr>
          <a:xfrm>
            <a:off x="9031360" y="1821003"/>
            <a:ext cx="2317960" cy="114300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UMI</a:t>
            </a:r>
          </a:p>
          <a:p>
            <a:pPr algn="ctr"/>
            <a:r>
              <a:rPr lang="en-GB" sz="3200" dirty="0"/>
              <a:t>Extraction</a:t>
            </a:r>
          </a:p>
        </p:txBody>
      </p:sp>
      <p:sp>
        <p:nvSpPr>
          <p:cNvPr id="9" name="Rectangle 8">
            <a:extLst>
              <a:ext uri="{FF2B5EF4-FFF2-40B4-BE49-F238E27FC236}">
                <a16:creationId xmlns:a16="http://schemas.microsoft.com/office/drawing/2014/main" id="{CB58A8A7-37C2-407A-AE1F-D4E0D20985A6}"/>
              </a:ext>
            </a:extLst>
          </p:cNvPr>
          <p:cNvSpPr/>
          <p:nvPr/>
        </p:nvSpPr>
        <p:spPr>
          <a:xfrm>
            <a:off x="9031360" y="3717040"/>
            <a:ext cx="2317960" cy="114300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Reference Alignment</a:t>
            </a:r>
          </a:p>
        </p:txBody>
      </p:sp>
      <p:sp>
        <p:nvSpPr>
          <p:cNvPr id="10" name="Rectangle 9">
            <a:extLst>
              <a:ext uri="{FF2B5EF4-FFF2-40B4-BE49-F238E27FC236}">
                <a16:creationId xmlns:a16="http://schemas.microsoft.com/office/drawing/2014/main" id="{BD2A09CE-DDCF-47AB-B0F0-7E1217F4DFE3}"/>
              </a:ext>
            </a:extLst>
          </p:cNvPr>
          <p:cNvSpPr/>
          <p:nvPr/>
        </p:nvSpPr>
        <p:spPr>
          <a:xfrm>
            <a:off x="4755290" y="3717040"/>
            <a:ext cx="2317960" cy="114300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Gene Assignment</a:t>
            </a:r>
          </a:p>
        </p:txBody>
      </p:sp>
      <p:sp>
        <p:nvSpPr>
          <p:cNvPr id="11" name="Rectangle 10">
            <a:extLst>
              <a:ext uri="{FF2B5EF4-FFF2-40B4-BE49-F238E27FC236}">
                <a16:creationId xmlns:a16="http://schemas.microsoft.com/office/drawing/2014/main" id="{5488261F-E7C3-4B3F-BBA9-ED198C51CA68}"/>
              </a:ext>
            </a:extLst>
          </p:cNvPr>
          <p:cNvSpPr/>
          <p:nvPr/>
        </p:nvSpPr>
        <p:spPr>
          <a:xfrm>
            <a:off x="479220" y="3717040"/>
            <a:ext cx="2317960" cy="114300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Deduplication</a:t>
            </a:r>
          </a:p>
        </p:txBody>
      </p:sp>
      <p:sp>
        <p:nvSpPr>
          <p:cNvPr id="12" name="Arrow: Right 11">
            <a:extLst>
              <a:ext uri="{FF2B5EF4-FFF2-40B4-BE49-F238E27FC236}">
                <a16:creationId xmlns:a16="http://schemas.microsoft.com/office/drawing/2014/main" id="{1C2F618F-CF44-4D97-9F1C-61ECE5738F54}"/>
              </a:ext>
            </a:extLst>
          </p:cNvPr>
          <p:cNvSpPr/>
          <p:nvPr/>
        </p:nvSpPr>
        <p:spPr>
          <a:xfrm flipH="1">
            <a:off x="3236160" y="4077090"/>
            <a:ext cx="1080150" cy="50407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83C4DD92-26C7-4EC9-8417-8408863DDFB7}"/>
              </a:ext>
            </a:extLst>
          </p:cNvPr>
          <p:cNvSpPr/>
          <p:nvPr/>
        </p:nvSpPr>
        <p:spPr>
          <a:xfrm flipH="1">
            <a:off x="7512230" y="4077090"/>
            <a:ext cx="1080150" cy="50407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78C8D300-74ED-469C-8B6A-4677F8D3CC82}"/>
              </a:ext>
            </a:extLst>
          </p:cNvPr>
          <p:cNvSpPr/>
          <p:nvPr/>
        </p:nvSpPr>
        <p:spPr>
          <a:xfrm rot="5400000">
            <a:off x="9964542" y="3090655"/>
            <a:ext cx="451596" cy="50407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6E0102B2-9430-461F-AE68-BDB2165CB7A1}"/>
              </a:ext>
            </a:extLst>
          </p:cNvPr>
          <p:cNvSpPr/>
          <p:nvPr/>
        </p:nvSpPr>
        <p:spPr>
          <a:xfrm rot="5400000">
            <a:off x="1412402" y="4984523"/>
            <a:ext cx="451596" cy="50407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BEFBAB9-7954-42F7-9781-09CA1C0CE040}"/>
              </a:ext>
            </a:extLst>
          </p:cNvPr>
          <p:cNvSpPr/>
          <p:nvPr/>
        </p:nvSpPr>
        <p:spPr>
          <a:xfrm>
            <a:off x="479220" y="5613077"/>
            <a:ext cx="2317960" cy="1143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Count table</a:t>
            </a:r>
          </a:p>
        </p:txBody>
      </p:sp>
      <p:sp>
        <p:nvSpPr>
          <p:cNvPr id="18" name="Arrow: Right 17">
            <a:extLst>
              <a:ext uri="{FF2B5EF4-FFF2-40B4-BE49-F238E27FC236}">
                <a16:creationId xmlns:a16="http://schemas.microsoft.com/office/drawing/2014/main" id="{BE9B7488-DA9F-427C-8252-4E4A1DC811D6}"/>
              </a:ext>
            </a:extLst>
          </p:cNvPr>
          <p:cNvSpPr/>
          <p:nvPr/>
        </p:nvSpPr>
        <p:spPr>
          <a:xfrm rot="2700000">
            <a:off x="2885386" y="4986472"/>
            <a:ext cx="451596" cy="50407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F7E4BF1-7311-4881-972B-F7044833C061}"/>
              </a:ext>
            </a:extLst>
          </p:cNvPr>
          <p:cNvSpPr/>
          <p:nvPr/>
        </p:nvSpPr>
        <p:spPr>
          <a:xfrm>
            <a:off x="3380280" y="5594511"/>
            <a:ext cx="1735060" cy="1143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err="1"/>
              <a:t>tSNE</a:t>
            </a:r>
            <a:endParaRPr lang="en-GB" sz="2800" dirty="0"/>
          </a:p>
          <a:p>
            <a:pPr algn="ctr"/>
            <a:r>
              <a:rPr lang="en-GB" sz="2800" dirty="0"/>
              <a:t>UMAP</a:t>
            </a:r>
          </a:p>
        </p:txBody>
      </p:sp>
      <p:sp>
        <p:nvSpPr>
          <p:cNvPr id="20" name="Rectangle 19">
            <a:extLst>
              <a:ext uri="{FF2B5EF4-FFF2-40B4-BE49-F238E27FC236}">
                <a16:creationId xmlns:a16="http://schemas.microsoft.com/office/drawing/2014/main" id="{AAF26A6C-B31A-47F0-8A44-20CFF3289D83}"/>
              </a:ext>
            </a:extLst>
          </p:cNvPr>
          <p:cNvSpPr/>
          <p:nvPr/>
        </p:nvSpPr>
        <p:spPr>
          <a:xfrm>
            <a:off x="5226765" y="5594511"/>
            <a:ext cx="1735060" cy="1143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Clustering</a:t>
            </a:r>
          </a:p>
        </p:txBody>
      </p:sp>
      <p:sp>
        <p:nvSpPr>
          <p:cNvPr id="21" name="Rectangle 20">
            <a:extLst>
              <a:ext uri="{FF2B5EF4-FFF2-40B4-BE49-F238E27FC236}">
                <a16:creationId xmlns:a16="http://schemas.microsoft.com/office/drawing/2014/main" id="{4EEED635-B118-4BBE-9B4B-6868825565E4}"/>
              </a:ext>
            </a:extLst>
          </p:cNvPr>
          <p:cNvSpPr/>
          <p:nvPr/>
        </p:nvSpPr>
        <p:spPr>
          <a:xfrm>
            <a:off x="7073250" y="5594511"/>
            <a:ext cx="1735060" cy="1143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Markers</a:t>
            </a:r>
          </a:p>
        </p:txBody>
      </p:sp>
    </p:spTree>
    <p:extLst>
      <p:ext uri="{BB962C8B-B14F-4D97-AF65-F5344CB8AC3E}">
        <p14:creationId xmlns:p14="http://schemas.microsoft.com/office/powerpoint/2010/main" val="119219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3284-F8EE-457B-A336-F557CC242A9C}"/>
              </a:ext>
            </a:extLst>
          </p:cNvPr>
          <p:cNvSpPr>
            <a:spLocks noGrp="1"/>
          </p:cNvSpPr>
          <p:nvPr>
            <p:ph type="title"/>
          </p:nvPr>
        </p:nvSpPr>
        <p:spPr>
          <a:xfrm>
            <a:off x="-59014" y="404580"/>
            <a:ext cx="4089503" cy="1143000"/>
          </a:xfrm>
        </p:spPr>
        <p:txBody>
          <a:bodyPr>
            <a:normAutofit fontScale="90000"/>
          </a:bodyPr>
          <a:lstStyle/>
          <a:p>
            <a:r>
              <a:rPr lang="en-GB" dirty="0" err="1"/>
              <a:t>CellRanger</a:t>
            </a:r>
            <a:r>
              <a:rPr lang="en-GB" dirty="0"/>
              <a:t> </a:t>
            </a:r>
            <a:br>
              <a:rPr lang="en-GB" dirty="0"/>
            </a:br>
            <a:r>
              <a:rPr lang="en-GB" dirty="0"/>
              <a:t>Alternatives</a:t>
            </a:r>
          </a:p>
        </p:txBody>
      </p:sp>
      <p:pic>
        <p:nvPicPr>
          <p:cNvPr id="4" name="Picture 3">
            <a:extLst>
              <a:ext uri="{FF2B5EF4-FFF2-40B4-BE49-F238E27FC236}">
                <a16:creationId xmlns:a16="http://schemas.microsoft.com/office/drawing/2014/main" id="{445489A4-22BB-4D71-8DEA-A60E8322C671}"/>
              </a:ext>
            </a:extLst>
          </p:cNvPr>
          <p:cNvPicPr>
            <a:picLocks noChangeAspect="1"/>
          </p:cNvPicPr>
          <p:nvPr/>
        </p:nvPicPr>
        <p:blipFill>
          <a:blip r:embed="rId2"/>
          <a:stretch>
            <a:fillRect/>
          </a:stretch>
        </p:blipFill>
        <p:spPr>
          <a:xfrm>
            <a:off x="92178" y="5517290"/>
            <a:ext cx="3914846" cy="1143000"/>
          </a:xfrm>
          <a:prstGeom prst="rect">
            <a:avLst/>
          </a:prstGeom>
        </p:spPr>
      </p:pic>
      <p:pic>
        <p:nvPicPr>
          <p:cNvPr id="5" name="Picture 4">
            <a:extLst>
              <a:ext uri="{FF2B5EF4-FFF2-40B4-BE49-F238E27FC236}">
                <a16:creationId xmlns:a16="http://schemas.microsoft.com/office/drawing/2014/main" id="{53493938-21D5-463F-ABB2-1E37293FEAAD}"/>
              </a:ext>
            </a:extLst>
          </p:cNvPr>
          <p:cNvPicPr>
            <a:picLocks noChangeAspect="1"/>
          </p:cNvPicPr>
          <p:nvPr/>
        </p:nvPicPr>
        <p:blipFill>
          <a:blip r:embed="rId3"/>
          <a:stretch>
            <a:fillRect/>
          </a:stretch>
        </p:blipFill>
        <p:spPr>
          <a:xfrm>
            <a:off x="4181681" y="0"/>
            <a:ext cx="7976507" cy="6858000"/>
          </a:xfrm>
          <a:prstGeom prst="rect">
            <a:avLst/>
          </a:prstGeom>
        </p:spPr>
      </p:pic>
      <p:sp>
        <p:nvSpPr>
          <p:cNvPr id="6" name="TextBox 5">
            <a:extLst>
              <a:ext uri="{FF2B5EF4-FFF2-40B4-BE49-F238E27FC236}">
                <a16:creationId xmlns:a16="http://schemas.microsoft.com/office/drawing/2014/main" id="{18F7BD25-BFE3-4DD4-86C1-C9E69BBDA85A}"/>
              </a:ext>
            </a:extLst>
          </p:cNvPr>
          <p:cNvSpPr txBox="1"/>
          <p:nvPr/>
        </p:nvSpPr>
        <p:spPr>
          <a:xfrm>
            <a:off x="207473" y="2314482"/>
            <a:ext cx="3671824" cy="2031325"/>
          </a:xfrm>
          <a:prstGeom prst="rect">
            <a:avLst/>
          </a:prstGeom>
          <a:noFill/>
        </p:spPr>
        <p:txBody>
          <a:bodyPr wrap="square" rtlCol="0">
            <a:spAutoFit/>
          </a:bodyPr>
          <a:lstStyle/>
          <a:p>
            <a:r>
              <a:rPr lang="en-GB" dirty="0" err="1"/>
              <a:t>StarSolo</a:t>
            </a:r>
            <a:r>
              <a:rPr lang="en-GB" dirty="0"/>
              <a:t> gives virtually identical results more quickly, but no Loupe integration</a:t>
            </a:r>
          </a:p>
          <a:p>
            <a:endParaRPr lang="en-GB" dirty="0"/>
          </a:p>
          <a:p>
            <a:r>
              <a:rPr lang="en-GB" dirty="0"/>
              <a:t>Pseudo-alignments are much quicker, but generate artefacts and won't include intronic data</a:t>
            </a:r>
          </a:p>
        </p:txBody>
      </p:sp>
    </p:spTree>
    <p:extLst>
      <p:ext uri="{BB962C8B-B14F-4D97-AF65-F5344CB8AC3E}">
        <p14:creationId xmlns:p14="http://schemas.microsoft.com/office/powerpoint/2010/main" val="369143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CellRanger</a:t>
            </a:r>
            <a:r>
              <a:rPr lang="en-GB" dirty="0"/>
              <a:t> Commands</a:t>
            </a:r>
          </a:p>
        </p:txBody>
      </p:sp>
      <p:sp>
        <p:nvSpPr>
          <p:cNvPr id="5" name="Content Placeholder 4"/>
          <p:cNvSpPr>
            <a:spLocks noGrp="1"/>
          </p:cNvSpPr>
          <p:nvPr>
            <p:ph idx="1"/>
          </p:nvPr>
        </p:nvSpPr>
        <p:spPr>
          <a:xfrm>
            <a:off x="5519920" y="1600201"/>
            <a:ext cx="6062480" cy="4525963"/>
          </a:xfrm>
        </p:spPr>
        <p:txBody>
          <a:bodyPr>
            <a:normAutofit lnSpcReduction="10000"/>
          </a:bodyPr>
          <a:lstStyle/>
          <a:p>
            <a:r>
              <a:rPr lang="en-GB" dirty="0">
                <a:latin typeface="Courier New" panose="02070309020205020404" pitchFamily="49" charset="0"/>
                <a:cs typeface="Courier New" panose="02070309020205020404" pitchFamily="49" charset="0"/>
              </a:rPr>
              <a:t>I1</a:t>
            </a:r>
          </a:p>
          <a:p>
            <a:pPr lvl="1"/>
            <a:r>
              <a:rPr lang="en-GB" dirty="0"/>
              <a:t>Index file. Sets of 4 barcodes per sample</a:t>
            </a:r>
          </a:p>
          <a:p>
            <a:r>
              <a:rPr lang="en-GB" dirty="0">
                <a:latin typeface="Courier New" panose="02070309020205020404" pitchFamily="49" charset="0"/>
                <a:cs typeface="Courier New" panose="02070309020205020404" pitchFamily="49" charset="0"/>
              </a:rPr>
              <a:t>R1</a:t>
            </a:r>
          </a:p>
          <a:p>
            <a:pPr lvl="1"/>
            <a:r>
              <a:rPr lang="en-GB" dirty="0"/>
              <a:t>Barcode reads</a:t>
            </a:r>
          </a:p>
          <a:p>
            <a:pPr lvl="2"/>
            <a:r>
              <a:rPr lang="en-GB" dirty="0"/>
              <a:t>16bp cell level barcode</a:t>
            </a:r>
          </a:p>
          <a:p>
            <a:pPr lvl="2"/>
            <a:r>
              <a:rPr lang="en-GB" dirty="0"/>
              <a:t>10bp UMI</a:t>
            </a:r>
          </a:p>
          <a:p>
            <a:r>
              <a:rPr lang="en-GB" dirty="0">
                <a:latin typeface="Courier New" panose="02070309020205020404" pitchFamily="49" charset="0"/>
                <a:cs typeface="Courier New" panose="02070309020205020404" pitchFamily="49" charset="0"/>
              </a:rPr>
              <a:t>R2</a:t>
            </a:r>
          </a:p>
          <a:p>
            <a:pPr lvl="1"/>
            <a:r>
              <a:rPr lang="en-GB" dirty="0"/>
              <a:t>3’ RNA-</a:t>
            </a:r>
            <a:r>
              <a:rPr lang="en-GB" dirty="0" err="1"/>
              <a:t>seq</a:t>
            </a:r>
            <a:r>
              <a:rPr lang="en-GB" dirty="0"/>
              <a:t> read</a:t>
            </a:r>
          </a:p>
          <a:p>
            <a:pPr lvl="1"/>
            <a:endParaRPr lang="en-GB" dirty="0"/>
          </a:p>
        </p:txBody>
      </p:sp>
      <p:sp>
        <p:nvSpPr>
          <p:cNvPr id="4" name="Rectangle 3"/>
          <p:cNvSpPr/>
          <p:nvPr/>
        </p:nvSpPr>
        <p:spPr>
          <a:xfrm>
            <a:off x="263190" y="1604422"/>
            <a:ext cx="4896680" cy="923330"/>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scrALI001_S1_L001_I1_001.fastq.gz</a:t>
            </a:r>
          </a:p>
          <a:p>
            <a:r>
              <a:rPr lang="en-GB" dirty="0">
                <a:latin typeface="Courier New" panose="02070309020205020404" pitchFamily="49" charset="0"/>
                <a:cs typeface="Courier New" panose="02070309020205020404" pitchFamily="49" charset="0"/>
              </a:rPr>
              <a:t>scrALI001_S1_L001_R1_001.fastq.gz</a:t>
            </a:r>
          </a:p>
          <a:p>
            <a:r>
              <a:rPr lang="en-GB" dirty="0">
                <a:latin typeface="Courier New" panose="02070309020205020404" pitchFamily="49" charset="0"/>
                <a:cs typeface="Courier New" panose="02070309020205020404" pitchFamily="49" charset="0"/>
              </a:rPr>
              <a:t>scrALI001_S1_L001_R2_001.fastq.gz</a:t>
            </a:r>
          </a:p>
        </p:txBody>
      </p:sp>
      <p:pic>
        <p:nvPicPr>
          <p:cNvPr id="6" name="Picture 5"/>
          <p:cNvPicPr>
            <a:picLocks noChangeAspect="1"/>
          </p:cNvPicPr>
          <p:nvPr/>
        </p:nvPicPr>
        <p:blipFill>
          <a:blip r:embed="rId2"/>
          <a:stretch>
            <a:fillRect/>
          </a:stretch>
        </p:blipFill>
        <p:spPr>
          <a:xfrm>
            <a:off x="243279" y="2527752"/>
            <a:ext cx="3332371" cy="2343956"/>
          </a:xfrm>
          <a:prstGeom prst="rect">
            <a:avLst/>
          </a:prstGeom>
        </p:spPr>
      </p:pic>
      <p:pic>
        <p:nvPicPr>
          <p:cNvPr id="7" name="Picture 6"/>
          <p:cNvPicPr>
            <a:picLocks noChangeAspect="1"/>
          </p:cNvPicPr>
          <p:nvPr/>
        </p:nvPicPr>
        <p:blipFill>
          <a:blip r:embed="rId3"/>
          <a:stretch>
            <a:fillRect/>
          </a:stretch>
        </p:blipFill>
        <p:spPr>
          <a:xfrm>
            <a:off x="2273779" y="4413073"/>
            <a:ext cx="3323841" cy="2432080"/>
          </a:xfrm>
          <a:prstGeom prst="rect">
            <a:avLst/>
          </a:prstGeom>
        </p:spPr>
      </p:pic>
    </p:spTree>
    <p:extLst>
      <p:ext uri="{BB962C8B-B14F-4D97-AF65-F5344CB8AC3E}">
        <p14:creationId xmlns:p14="http://schemas.microsoft.com/office/powerpoint/2010/main" val="377116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CellRanger</a:t>
            </a:r>
            <a:r>
              <a:rPr lang="en-GB" dirty="0"/>
              <a:t> Commands</a:t>
            </a:r>
          </a:p>
        </p:txBody>
      </p:sp>
      <p:sp>
        <p:nvSpPr>
          <p:cNvPr id="3" name="Content Placeholder 2"/>
          <p:cNvSpPr>
            <a:spLocks noGrp="1"/>
          </p:cNvSpPr>
          <p:nvPr>
            <p:ph idx="1"/>
          </p:nvPr>
        </p:nvSpPr>
        <p:spPr>
          <a:xfrm>
            <a:off x="335200" y="1600201"/>
            <a:ext cx="11247200" cy="4525963"/>
          </a:xfrm>
        </p:spPr>
        <p:txBody>
          <a:bodyPr>
            <a:normAutofit lnSpcReduction="10000"/>
          </a:bodyPr>
          <a:lstStyle/>
          <a:p>
            <a:r>
              <a:rPr lang="en-GB" dirty="0" err="1"/>
              <a:t>CellRanger</a:t>
            </a:r>
            <a:r>
              <a:rPr lang="en-GB" dirty="0"/>
              <a:t> Count (quantitates a single run)</a:t>
            </a:r>
          </a:p>
          <a:p>
            <a:pPr marL="0" indent="0">
              <a:buNone/>
            </a:pPr>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cellranger</a:t>
            </a:r>
            <a:r>
              <a:rPr lang="en-GB" sz="1900" dirty="0">
                <a:latin typeface="Courier New" panose="02070309020205020404" pitchFamily="49" charset="0"/>
                <a:cs typeface="Courier New" panose="02070309020205020404" pitchFamily="49" charset="0"/>
              </a:rPr>
              <a:t> count --id=COURSE \</a:t>
            </a:r>
          </a:p>
          <a:p>
            <a:pPr marL="0" indent="0">
              <a:buNone/>
            </a:pPr>
            <a:r>
              <a:rPr lang="en-GB" sz="1900" dirty="0">
                <a:latin typeface="Courier New" panose="02070309020205020404" pitchFamily="49" charset="0"/>
                <a:cs typeface="Courier New" panose="02070309020205020404" pitchFamily="49" charset="0"/>
              </a:rPr>
              <a:t>                   --transcriptome=/bi/apps/</a:t>
            </a:r>
            <a:r>
              <a:rPr lang="en-GB" sz="1900" dirty="0" err="1">
                <a:latin typeface="Courier New" panose="02070309020205020404" pitchFamily="49" charset="0"/>
                <a:cs typeface="Courier New" panose="02070309020205020404" pitchFamily="49" charset="0"/>
              </a:rPr>
              <a:t>cellranger</a:t>
            </a:r>
            <a:r>
              <a:rPr lang="en-GB" sz="1900" dirty="0">
                <a:latin typeface="Courier New" panose="02070309020205020404" pitchFamily="49" charset="0"/>
                <a:cs typeface="Courier New" panose="02070309020205020404" pitchFamily="49" charset="0"/>
              </a:rPr>
              <a:t>/references/GRCh38/ \</a:t>
            </a:r>
          </a:p>
          <a:p>
            <a:pPr marL="0" indent="0">
              <a:buNone/>
            </a:pPr>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fastqs</a:t>
            </a:r>
            <a:r>
              <a:rPr lang="en-GB" sz="1900" dirty="0">
                <a:latin typeface="Courier New" panose="02070309020205020404" pitchFamily="49" charset="0"/>
                <a:cs typeface="Courier New" panose="02070309020205020404" pitchFamily="49" charset="0"/>
              </a:rPr>
              <a:t>=/bi/home/</a:t>
            </a:r>
            <a:r>
              <a:rPr lang="en-GB" sz="1900" dirty="0" err="1">
                <a:latin typeface="Courier New" panose="02070309020205020404" pitchFamily="49" charset="0"/>
                <a:cs typeface="Courier New" panose="02070309020205020404" pitchFamily="49" charset="0"/>
              </a:rPr>
              <a:t>andrewss</a:t>
            </a:r>
            <a:r>
              <a:rPr lang="en-GB" sz="1900" dirty="0">
                <a:latin typeface="Courier New" panose="02070309020205020404" pitchFamily="49" charset="0"/>
                <a:cs typeface="Courier New" panose="02070309020205020404" pitchFamily="49" charset="0"/>
              </a:rPr>
              <a:t>/10X/ \</a:t>
            </a:r>
          </a:p>
          <a:p>
            <a:pPr marL="0" indent="0">
              <a:buNone/>
            </a:pPr>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localcores</a:t>
            </a:r>
            <a:r>
              <a:rPr lang="en-GB" sz="1900" dirty="0">
                <a:latin typeface="Courier New" panose="02070309020205020404" pitchFamily="49" charset="0"/>
                <a:cs typeface="Courier New" panose="02070309020205020404" pitchFamily="49" charset="0"/>
              </a:rPr>
              <a:t>=8 \</a:t>
            </a:r>
          </a:p>
          <a:p>
            <a:pPr marL="0" indent="0">
              <a:buNone/>
            </a:pPr>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localmem</a:t>
            </a:r>
            <a:r>
              <a:rPr lang="en-GB" sz="1900" dirty="0">
                <a:latin typeface="Courier New" panose="02070309020205020404" pitchFamily="49" charset="0"/>
                <a:cs typeface="Courier New" panose="02070309020205020404" pitchFamily="49" charset="0"/>
              </a:rPr>
              <a:t>=32</a:t>
            </a:r>
          </a:p>
          <a:p>
            <a:pPr marL="0" indent="0">
              <a:buNone/>
            </a:pPr>
            <a:endParaRPr lang="en-GB" dirty="0"/>
          </a:p>
          <a:p>
            <a:r>
              <a:rPr lang="en-GB" dirty="0" err="1"/>
              <a:t>CellRanger</a:t>
            </a:r>
            <a:r>
              <a:rPr lang="en-GB" dirty="0"/>
              <a:t> </a:t>
            </a:r>
            <a:r>
              <a:rPr lang="en-GB" dirty="0" err="1"/>
              <a:t>aggr</a:t>
            </a:r>
            <a:r>
              <a:rPr lang="en-GB" dirty="0"/>
              <a:t> (merges multiple runs)</a:t>
            </a:r>
          </a:p>
          <a:p>
            <a:pPr marL="0" indent="0">
              <a:buNone/>
            </a:pP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cellranger</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aggr</a:t>
            </a:r>
            <a:r>
              <a:rPr lang="en-GB" sz="2000" dirty="0">
                <a:latin typeface="Courier New" panose="02070309020205020404" pitchFamily="49" charset="0"/>
                <a:cs typeface="Courier New" panose="02070309020205020404" pitchFamily="49" charset="0"/>
              </a:rPr>
              <a:t> --id=MERGED \</a:t>
            </a:r>
          </a:p>
          <a:p>
            <a:pPr marL="0" indent="0">
              <a:buNone/>
            </a:pPr>
            <a:r>
              <a:rPr lang="en-GB" sz="2000" dirty="0">
                <a:latin typeface="Courier New" panose="02070309020205020404" pitchFamily="49" charset="0"/>
                <a:cs typeface="Courier New" panose="02070309020205020404" pitchFamily="49" charset="0"/>
              </a:rPr>
              <a:t>                  --csv=merge_me.csv \</a:t>
            </a:r>
          </a:p>
          <a:p>
            <a:pPr marL="0" indent="0">
              <a:buNone/>
            </a:pPr>
            <a:r>
              <a:rPr lang="en-GB" sz="2000" dirty="0">
                <a:latin typeface="Courier New" panose="02070309020205020404" pitchFamily="49" charset="0"/>
                <a:cs typeface="Courier New" panose="02070309020205020404" pitchFamily="49" charset="0"/>
              </a:rPr>
              <a:t>                  --normalize=mapped</a:t>
            </a:r>
          </a:p>
        </p:txBody>
      </p:sp>
    </p:spTree>
    <p:extLst>
      <p:ext uri="{BB962C8B-B14F-4D97-AF65-F5344CB8AC3E}">
        <p14:creationId xmlns:p14="http://schemas.microsoft.com/office/powerpoint/2010/main" val="407078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CellRanger</a:t>
            </a:r>
            <a:r>
              <a:rPr lang="en-GB" dirty="0"/>
              <a:t> Aggregate CSV file</a:t>
            </a:r>
          </a:p>
        </p:txBody>
      </p:sp>
      <p:graphicFrame>
        <p:nvGraphicFramePr>
          <p:cNvPr id="6" name="Table 5"/>
          <p:cNvGraphicFramePr>
            <a:graphicFrameLocks noGrp="1"/>
          </p:cNvGraphicFramePr>
          <p:nvPr>
            <p:extLst>
              <p:ext uri="{D42A27DB-BD31-4B8C-83A1-F6EECF244321}">
                <p14:modId xmlns:p14="http://schemas.microsoft.com/office/powerpoint/2010/main" val="485483522"/>
              </p:ext>
            </p:extLst>
          </p:nvPr>
        </p:nvGraphicFramePr>
        <p:xfrm>
          <a:off x="1559370" y="2276840"/>
          <a:ext cx="9250213" cy="4028319"/>
        </p:xfrm>
        <a:graphic>
          <a:graphicData uri="http://schemas.openxmlformats.org/drawingml/2006/table">
            <a:tbl>
              <a:tblPr/>
              <a:tblGrid>
                <a:gridCol w="1491970">
                  <a:extLst>
                    <a:ext uri="{9D8B030D-6E8A-4147-A177-3AD203B41FA5}">
                      <a16:colId xmlns:a16="http://schemas.microsoft.com/office/drawing/2014/main" val="1747519572"/>
                    </a:ext>
                  </a:extLst>
                </a:gridCol>
                <a:gridCol w="5072697">
                  <a:extLst>
                    <a:ext uri="{9D8B030D-6E8A-4147-A177-3AD203B41FA5}">
                      <a16:colId xmlns:a16="http://schemas.microsoft.com/office/drawing/2014/main" val="1556695268"/>
                    </a:ext>
                  </a:extLst>
                </a:gridCol>
                <a:gridCol w="1193576">
                  <a:extLst>
                    <a:ext uri="{9D8B030D-6E8A-4147-A177-3AD203B41FA5}">
                      <a16:colId xmlns:a16="http://schemas.microsoft.com/office/drawing/2014/main" val="1998554959"/>
                    </a:ext>
                  </a:extLst>
                </a:gridCol>
                <a:gridCol w="1491970">
                  <a:extLst>
                    <a:ext uri="{9D8B030D-6E8A-4147-A177-3AD203B41FA5}">
                      <a16:colId xmlns:a16="http://schemas.microsoft.com/office/drawing/2014/main" val="2654109587"/>
                    </a:ext>
                  </a:extLst>
                </a:gridCol>
              </a:tblGrid>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library_id</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molecule_h5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sex</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genotype</a:t>
                      </a:r>
                    </a:p>
                  </a:txBody>
                  <a:tcPr marL="22380" marR="22380" marT="22380" marB="0" anchor="b">
                    <a:lnL>
                      <a:noFill/>
                    </a:lnL>
                    <a:lnR>
                      <a:noFill/>
                    </a:lnR>
                    <a:lnT>
                      <a:noFill/>
                    </a:lnT>
                    <a:lnB>
                      <a:noFill/>
                    </a:lnB>
                  </a:tcPr>
                </a:tc>
                <a:extLst>
                  <a:ext uri="{0D108BD9-81ED-4DB2-BD59-A6C34878D82A}">
                    <a16:rowId xmlns:a16="http://schemas.microsoft.com/office/drawing/2014/main" val="1550252883"/>
                  </a:ext>
                </a:extLst>
              </a:tr>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WT1</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/data/WT1/outs/molecule_info.h5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Male</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WT</a:t>
                      </a:r>
                    </a:p>
                  </a:txBody>
                  <a:tcPr marL="22380" marR="22380" marT="22380" marB="0" anchor="b">
                    <a:lnL>
                      <a:noFill/>
                    </a:lnL>
                    <a:lnR>
                      <a:noFill/>
                    </a:lnR>
                    <a:lnT>
                      <a:noFill/>
                    </a:lnT>
                    <a:lnB>
                      <a:noFill/>
                    </a:lnB>
                  </a:tcPr>
                </a:tc>
                <a:extLst>
                  <a:ext uri="{0D108BD9-81ED-4DB2-BD59-A6C34878D82A}">
                    <a16:rowId xmlns:a16="http://schemas.microsoft.com/office/drawing/2014/main" val="4097634151"/>
                  </a:ext>
                </a:extLst>
              </a:tr>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WT2</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/data/WT2/outs/molecule_info.h5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Female</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WT</a:t>
                      </a:r>
                    </a:p>
                  </a:txBody>
                  <a:tcPr marL="22380" marR="22380" marT="22380" marB="0" anchor="b">
                    <a:lnL>
                      <a:noFill/>
                    </a:lnL>
                    <a:lnR>
                      <a:noFill/>
                    </a:lnR>
                    <a:lnT>
                      <a:noFill/>
                    </a:lnT>
                    <a:lnB>
                      <a:noFill/>
                    </a:lnB>
                  </a:tcPr>
                </a:tc>
                <a:extLst>
                  <a:ext uri="{0D108BD9-81ED-4DB2-BD59-A6C34878D82A}">
                    <a16:rowId xmlns:a16="http://schemas.microsoft.com/office/drawing/2014/main" val="1270814532"/>
                  </a:ext>
                </a:extLst>
              </a:tr>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WT3</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/data/WT3/outs/molecule_info.h5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Male</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WT</a:t>
                      </a:r>
                    </a:p>
                  </a:txBody>
                  <a:tcPr marL="22380" marR="22380" marT="22380" marB="0" anchor="b">
                    <a:lnL>
                      <a:noFill/>
                    </a:lnL>
                    <a:lnR>
                      <a:noFill/>
                    </a:lnR>
                    <a:lnT>
                      <a:noFill/>
                    </a:lnT>
                    <a:lnB>
                      <a:noFill/>
                    </a:lnB>
                  </a:tcPr>
                </a:tc>
                <a:extLst>
                  <a:ext uri="{0D108BD9-81ED-4DB2-BD59-A6C34878D82A}">
                    <a16:rowId xmlns:a16="http://schemas.microsoft.com/office/drawing/2014/main" val="2700322279"/>
                  </a:ext>
                </a:extLst>
              </a:tr>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WT4</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/data/WT4/outs/molecule_info.h5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Female</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WT</a:t>
                      </a:r>
                    </a:p>
                  </a:txBody>
                  <a:tcPr marL="22380" marR="22380" marT="22380" marB="0" anchor="b">
                    <a:lnL>
                      <a:noFill/>
                    </a:lnL>
                    <a:lnR>
                      <a:noFill/>
                    </a:lnR>
                    <a:lnT>
                      <a:noFill/>
                    </a:lnT>
                    <a:lnB>
                      <a:noFill/>
                    </a:lnB>
                  </a:tcPr>
                </a:tc>
                <a:extLst>
                  <a:ext uri="{0D108BD9-81ED-4DB2-BD59-A6C34878D82A}">
                    <a16:rowId xmlns:a16="http://schemas.microsoft.com/office/drawing/2014/main" val="3014677058"/>
                  </a:ext>
                </a:extLst>
              </a:tr>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KO1</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/data/KO1/outs/molecule_info.h5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Male</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KO</a:t>
                      </a:r>
                    </a:p>
                  </a:txBody>
                  <a:tcPr marL="22380" marR="22380" marT="22380" marB="0" anchor="b">
                    <a:lnL>
                      <a:noFill/>
                    </a:lnL>
                    <a:lnR>
                      <a:noFill/>
                    </a:lnR>
                    <a:lnT>
                      <a:noFill/>
                    </a:lnT>
                    <a:lnB>
                      <a:noFill/>
                    </a:lnB>
                  </a:tcPr>
                </a:tc>
                <a:extLst>
                  <a:ext uri="{0D108BD9-81ED-4DB2-BD59-A6C34878D82A}">
                    <a16:rowId xmlns:a16="http://schemas.microsoft.com/office/drawing/2014/main" val="3739162373"/>
                  </a:ext>
                </a:extLst>
              </a:tr>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KO2</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/data/KO2/outs/molecule_info.h5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Female</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KO</a:t>
                      </a:r>
                    </a:p>
                  </a:txBody>
                  <a:tcPr marL="22380" marR="22380" marT="22380" marB="0" anchor="b">
                    <a:lnL>
                      <a:noFill/>
                    </a:lnL>
                    <a:lnR>
                      <a:noFill/>
                    </a:lnR>
                    <a:lnT>
                      <a:noFill/>
                    </a:lnT>
                    <a:lnB>
                      <a:noFill/>
                    </a:lnB>
                  </a:tcPr>
                </a:tc>
                <a:extLst>
                  <a:ext uri="{0D108BD9-81ED-4DB2-BD59-A6C34878D82A}">
                    <a16:rowId xmlns:a16="http://schemas.microsoft.com/office/drawing/2014/main" val="3030395037"/>
                  </a:ext>
                </a:extLst>
              </a:tr>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KO3</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/data/KO3/outs/molecule_info.h5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Male</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KO</a:t>
                      </a:r>
                    </a:p>
                  </a:txBody>
                  <a:tcPr marL="22380" marR="22380" marT="22380" marB="0" anchor="b">
                    <a:lnL>
                      <a:noFill/>
                    </a:lnL>
                    <a:lnR>
                      <a:noFill/>
                    </a:lnR>
                    <a:lnT>
                      <a:noFill/>
                    </a:lnT>
                    <a:lnB>
                      <a:noFill/>
                    </a:lnB>
                  </a:tcPr>
                </a:tc>
                <a:extLst>
                  <a:ext uri="{0D108BD9-81ED-4DB2-BD59-A6C34878D82A}">
                    <a16:rowId xmlns:a16="http://schemas.microsoft.com/office/drawing/2014/main" val="1517875216"/>
                  </a:ext>
                </a:extLst>
              </a:tr>
              <a:tr h="447591">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KO4</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/data/KO4/outs/molecule_info.h5</a:t>
                      </a:r>
                    </a:p>
                  </a:txBody>
                  <a:tcPr marL="22380" marR="22380" marT="22380" marB="0" anchor="b">
                    <a:lnL>
                      <a:noFill/>
                    </a:lnL>
                    <a:lnR>
                      <a:noFill/>
                    </a:lnR>
                    <a:lnT>
                      <a:noFill/>
                    </a:lnT>
                    <a:lnB>
                      <a:noFill/>
                    </a:lnB>
                  </a:tcPr>
                </a:tc>
                <a:tc>
                  <a:txBody>
                    <a:bodyPr/>
                    <a:lstStyle/>
                    <a:p>
                      <a:pPr algn="l" fontAlgn="b"/>
                      <a:r>
                        <a:rPr lang="en-GB" sz="1600" b="0" i="0" u="none" strike="noStrike">
                          <a:solidFill>
                            <a:srgbClr val="000000"/>
                          </a:solidFill>
                          <a:effectLst/>
                          <a:latin typeface="Courier New" panose="02070309020205020404" pitchFamily="49" charset="0"/>
                          <a:cs typeface="Courier New" panose="02070309020205020404" pitchFamily="49" charset="0"/>
                        </a:rPr>
                        <a:t>Female</a:t>
                      </a:r>
                    </a:p>
                  </a:txBody>
                  <a:tcPr marL="22380" marR="22380" marT="22380" marB="0" anchor="b">
                    <a:lnL>
                      <a:noFill/>
                    </a:lnL>
                    <a:lnR>
                      <a:noFill/>
                    </a:lnR>
                    <a:lnT>
                      <a:noFill/>
                    </a:lnT>
                    <a:lnB>
                      <a:noFill/>
                    </a:lnB>
                  </a:tcPr>
                </a:tc>
                <a:tc>
                  <a:txBody>
                    <a:bodyPr/>
                    <a:lstStyle/>
                    <a:p>
                      <a:pPr algn="l" fontAlgn="b"/>
                      <a:r>
                        <a:rPr lang="en-GB" sz="1600" b="0" i="0" u="none" strike="noStrike" dirty="0">
                          <a:solidFill>
                            <a:srgbClr val="000000"/>
                          </a:solidFill>
                          <a:effectLst/>
                          <a:latin typeface="Courier New" panose="02070309020205020404" pitchFamily="49" charset="0"/>
                          <a:cs typeface="Courier New" panose="02070309020205020404" pitchFamily="49" charset="0"/>
                        </a:rPr>
                        <a:t>KO</a:t>
                      </a:r>
                    </a:p>
                  </a:txBody>
                  <a:tcPr marL="22380" marR="22380" marT="22380" marB="0" anchor="b">
                    <a:lnL>
                      <a:noFill/>
                    </a:lnL>
                    <a:lnR>
                      <a:noFill/>
                    </a:lnR>
                    <a:lnT>
                      <a:noFill/>
                    </a:lnT>
                    <a:lnB>
                      <a:noFill/>
                    </a:lnB>
                  </a:tcPr>
                </a:tc>
                <a:extLst>
                  <a:ext uri="{0D108BD9-81ED-4DB2-BD59-A6C34878D82A}">
                    <a16:rowId xmlns:a16="http://schemas.microsoft.com/office/drawing/2014/main" val="1990829892"/>
                  </a:ext>
                </a:extLst>
              </a:tr>
            </a:tbl>
          </a:graphicData>
        </a:graphic>
      </p:graphicFrame>
      <p:sp>
        <p:nvSpPr>
          <p:cNvPr id="7" name="Right Brace 6"/>
          <p:cNvSpPr/>
          <p:nvPr/>
        </p:nvSpPr>
        <p:spPr>
          <a:xfrm rot="16200000">
            <a:off x="4162175" y="-449097"/>
            <a:ext cx="288040" cy="545187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e 7"/>
          <p:cNvSpPr/>
          <p:nvPr/>
        </p:nvSpPr>
        <p:spPr>
          <a:xfrm rot="16200000">
            <a:off x="9073973" y="1099119"/>
            <a:ext cx="288042" cy="2355444"/>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3791680" y="1700760"/>
            <a:ext cx="1032014" cy="369332"/>
          </a:xfrm>
          <a:prstGeom prst="rect">
            <a:avLst/>
          </a:prstGeom>
          <a:noFill/>
        </p:spPr>
        <p:txBody>
          <a:bodyPr wrap="none" rtlCol="0">
            <a:spAutoFit/>
          </a:bodyPr>
          <a:lstStyle/>
          <a:p>
            <a:r>
              <a:rPr lang="en-GB" dirty="0"/>
              <a:t>Required</a:t>
            </a:r>
          </a:p>
        </p:txBody>
      </p:sp>
      <p:sp>
        <p:nvSpPr>
          <p:cNvPr id="10" name="TextBox 9"/>
          <p:cNvSpPr txBox="1"/>
          <p:nvPr/>
        </p:nvSpPr>
        <p:spPr>
          <a:xfrm>
            <a:off x="8720614" y="1700760"/>
            <a:ext cx="994759" cy="369332"/>
          </a:xfrm>
          <a:prstGeom prst="rect">
            <a:avLst/>
          </a:prstGeom>
          <a:noFill/>
        </p:spPr>
        <p:txBody>
          <a:bodyPr wrap="none" rtlCol="0">
            <a:spAutoFit/>
          </a:bodyPr>
          <a:lstStyle/>
          <a:p>
            <a:r>
              <a:rPr lang="en-GB" dirty="0"/>
              <a:t>Optional</a:t>
            </a:r>
          </a:p>
        </p:txBody>
      </p:sp>
    </p:spTree>
    <p:extLst>
      <p:ext uri="{BB962C8B-B14F-4D97-AF65-F5344CB8AC3E}">
        <p14:creationId xmlns:p14="http://schemas.microsoft.com/office/powerpoint/2010/main" val="116599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530"/>
            <a:ext cx="10972800" cy="1143000"/>
          </a:xfrm>
        </p:spPr>
        <p:txBody>
          <a:bodyPr/>
          <a:lstStyle/>
          <a:p>
            <a:r>
              <a:rPr lang="en-GB" dirty="0"/>
              <a:t>Output files generated</a:t>
            </a:r>
          </a:p>
        </p:txBody>
      </p:sp>
      <p:sp>
        <p:nvSpPr>
          <p:cNvPr id="3" name="Content Placeholder 2"/>
          <p:cNvSpPr>
            <a:spLocks noGrp="1"/>
          </p:cNvSpPr>
          <p:nvPr>
            <p:ph idx="1"/>
          </p:nvPr>
        </p:nvSpPr>
        <p:spPr>
          <a:xfrm>
            <a:off x="609600" y="1268700"/>
            <a:ext cx="11319210" cy="5589299"/>
          </a:xfrm>
        </p:spPr>
        <p:txBody>
          <a:bodyPr>
            <a:normAutofit fontScale="77500" lnSpcReduction="20000"/>
          </a:bodyPr>
          <a:lstStyle/>
          <a:p>
            <a:r>
              <a:rPr lang="en-GB" sz="2000" dirty="0">
                <a:latin typeface="Courier New" panose="02070309020205020404" pitchFamily="49" charset="0"/>
                <a:cs typeface="Courier New" panose="02070309020205020404" pitchFamily="49" charset="0"/>
              </a:rPr>
              <a:t>web_summary.html</a:t>
            </a:r>
            <a:r>
              <a:rPr lang="en-GB" dirty="0"/>
              <a:t>  - 			Web format QC report</a:t>
            </a:r>
          </a:p>
          <a:p>
            <a:endParaRPr lang="en-GB" dirty="0"/>
          </a:p>
          <a:p>
            <a:r>
              <a:rPr lang="en-GB" sz="2000" dirty="0">
                <a:latin typeface="Courier New" panose="02070309020205020404" pitchFamily="49" charset="0"/>
                <a:cs typeface="Courier New" panose="02070309020205020404" pitchFamily="49" charset="0"/>
              </a:rPr>
              <a:t>filtered_feature_bc_matrix.h5	</a:t>
            </a:r>
            <a:r>
              <a:rPr lang="en-GB" sz="2800" dirty="0">
                <a:cs typeface="Courier New" panose="02070309020205020404" pitchFamily="49" charset="0"/>
              </a:rPr>
              <a:t>Single file of cell counts</a:t>
            </a:r>
          </a:p>
          <a:p>
            <a:endParaRPr lang="en-GB" sz="2800" dirty="0">
              <a:cs typeface="Courier New" panose="02070309020205020404" pitchFamily="49" charset="0"/>
            </a:endParaRPr>
          </a:p>
          <a:p>
            <a:r>
              <a:rPr lang="en-GB" sz="2000" dirty="0" err="1">
                <a:latin typeface="Courier New" panose="02070309020205020404" pitchFamily="49" charset="0"/>
                <a:cs typeface="Courier New" panose="02070309020205020404" pitchFamily="49" charset="0"/>
              </a:rPr>
              <a:t>filtered_features_bc_matrix</a:t>
            </a:r>
            <a:endParaRPr lang="en-GB" sz="2000" dirty="0">
              <a:latin typeface="Courier New" panose="02070309020205020404" pitchFamily="49" charset="0"/>
              <a:cs typeface="Courier New" panose="02070309020205020404" pitchFamily="49" charset="0"/>
            </a:endParaRPr>
          </a:p>
          <a:p>
            <a:pPr lvl="1"/>
            <a:r>
              <a:rPr lang="en-GB" sz="2000" dirty="0">
                <a:latin typeface="Courier New" panose="02070309020205020404" pitchFamily="49" charset="0"/>
                <a:cs typeface="Courier New" panose="02070309020205020404" pitchFamily="49" charset="0"/>
              </a:rPr>
              <a:t>barcodes.tsv.gz</a:t>
            </a:r>
            <a:r>
              <a:rPr lang="en-GB" dirty="0"/>
              <a:t> - 		cell level barcodes seen in this sample</a:t>
            </a:r>
          </a:p>
          <a:p>
            <a:pPr lvl="1"/>
            <a:r>
              <a:rPr lang="en-GB" sz="2000" dirty="0">
                <a:latin typeface="Courier New" panose="02070309020205020404" pitchFamily="49" charset="0"/>
                <a:cs typeface="Courier New" panose="02070309020205020404" pitchFamily="49" charset="0"/>
              </a:rPr>
              <a:t>features.tsv.gz</a:t>
            </a:r>
            <a:r>
              <a:rPr lang="en-GB" dirty="0"/>
              <a:t> - 		list of quantitated features (usually </a:t>
            </a:r>
            <a:r>
              <a:rPr lang="en-GB" dirty="0" err="1"/>
              <a:t>Ensembl</a:t>
            </a:r>
            <a:r>
              <a:rPr lang="en-GB" dirty="0"/>
              <a:t> genes)</a:t>
            </a:r>
          </a:p>
          <a:p>
            <a:pPr lvl="1"/>
            <a:r>
              <a:rPr lang="en-GB" sz="2000" dirty="0">
                <a:latin typeface="Courier New" panose="02070309020205020404" pitchFamily="49" charset="0"/>
                <a:cs typeface="Courier New" panose="02070309020205020404" pitchFamily="49" charset="0"/>
              </a:rPr>
              <a:t>matrix.mtx.gz </a:t>
            </a:r>
            <a:r>
              <a:rPr lang="en-GB" dirty="0"/>
              <a:t>- 			(sparse) matrix of counts for cells and features</a:t>
            </a:r>
          </a:p>
          <a:p>
            <a:pPr lvl="1"/>
            <a:endParaRPr lang="en-GB" dirty="0"/>
          </a:p>
          <a:p>
            <a:r>
              <a:rPr lang="en-GB" sz="2000" dirty="0" err="1">
                <a:latin typeface="Courier New" panose="02070309020205020404" pitchFamily="49" charset="0"/>
                <a:cs typeface="Courier New" panose="02070309020205020404" pitchFamily="49" charset="0"/>
              </a:rPr>
              <a:t>possorted_genome_bam.bam</a:t>
            </a:r>
            <a:r>
              <a:rPr lang="en-GB" dirty="0"/>
              <a:t>  		</a:t>
            </a:r>
            <a:r>
              <a:rPr lang="en-GB" sz="2800" dirty="0"/>
              <a:t>BAM file of mapped reads</a:t>
            </a:r>
          </a:p>
          <a:p>
            <a:endParaRPr lang="en-GB" dirty="0"/>
          </a:p>
          <a:p>
            <a:r>
              <a:rPr lang="en-GB" sz="2000" dirty="0">
                <a:latin typeface="Courier New" panose="02070309020205020404" pitchFamily="49" charset="0"/>
                <a:cs typeface="Courier New" panose="02070309020205020404" pitchFamily="49" charset="0"/>
              </a:rPr>
              <a:t>molecule_info.h5</a:t>
            </a:r>
            <a:r>
              <a:rPr lang="en-GB" dirty="0"/>
              <a:t>  			</a:t>
            </a:r>
            <a:r>
              <a:rPr lang="en-GB" sz="2800" dirty="0"/>
              <a:t>Details of the cell barcodes – used for 								merging, can also use for analysis</a:t>
            </a:r>
          </a:p>
          <a:p>
            <a:endParaRPr lang="en-GB" sz="2800" dirty="0"/>
          </a:p>
          <a:p>
            <a:r>
              <a:rPr lang="en-GB" sz="2000" dirty="0" err="1">
                <a:latin typeface="Courier New" panose="02070309020205020404" pitchFamily="49" charset="0"/>
                <a:cs typeface="Courier New" panose="02070309020205020404" pitchFamily="49" charset="0"/>
              </a:rPr>
              <a:t>cloupe.cloupe</a:t>
            </a:r>
            <a:r>
              <a:rPr lang="en-GB" dirty="0"/>
              <a:t>  			</a:t>
            </a:r>
            <a:r>
              <a:rPr lang="en-GB" sz="2800" dirty="0"/>
              <a:t>Analysis data for Loupe Cell browser</a:t>
            </a:r>
          </a:p>
        </p:txBody>
      </p:sp>
    </p:spTree>
    <p:extLst>
      <p:ext uri="{BB962C8B-B14F-4D97-AF65-F5344CB8AC3E}">
        <p14:creationId xmlns:p14="http://schemas.microsoft.com/office/powerpoint/2010/main" val="56827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Evaluating </a:t>
            </a:r>
            <a:r>
              <a:rPr lang="en-GB" dirty="0" err="1"/>
              <a:t>CellRanger</a:t>
            </a:r>
            <a:r>
              <a:rPr lang="en-GB" dirty="0"/>
              <a:t> Output</a:t>
            </a:r>
          </a:p>
        </p:txBody>
      </p:sp>
      <p:sp>
        <p:nvSpPr>
          <p:cNvPr id="3" name="Content Placeholder 2"/>
          <p:cNvSpPr>
            <a:spLocks noGrp="1"/>
          </p:cNvSpPr>
          <p:nvPr>
            <p:ph idx="1"/>
          </p:nvPr>
        </p:nvSpPr>
        <p:spPr/>
        <p:txBody>
          <a:bodyPr>
            <a:normAutofit/>
          </a:bodyPr>
          <a:lstStyle/>
          <a:p>
            <a:r>
              <a:rPr lang="en-GB" dirty="0"/>
              <a:t>Look at barcode splitting report</a:t>
            </a:r>
          </a:p>
          <a:p>
            <a:pPr lvl="1"/>
            <a:r>
              <a:rPr lang="en-GB" dirty="0"/>
              <a:t>Check sample level barcodes</a:t>
            </a:r>
          </a:p>
          <a:p>
            <a:endParaRPr lang="en-GB" dirty="0"/>
          </a:p>
          <a:p>
            <a:r>
              <a:rPr lang="en-GB" dirty="0"/>
              <a:t>Look at </a:t>
            </a:r>
            <a:r>
              <a:rPr lang="en-GB" sz="2400" dirty="0">
                <a:latin typeface="Courier New" panose="02070309020205020404" pitchFamily="49" charset="0"/>
                <a:cs typeface="Courier New" panose="02070309020205020404" pitchFamily="49" charset="0"/>
              </a:rPr>
              <a:t>web_summary.html </a:t>
            </a:r>
            <a:r>
              <a:rPr lang="en-GB" dirty="0"/>
              <a:t>file</a:t>
            </a:r>
          </a:p>
          <a:p>
            <a:pPr lvl="1"/>
            <a:r>
              <a:rPr lang="en-GB" dirty="0"/>
              <a:t>Check number of cells</a:t>
            </a:r>
          </a:p>
          <a:p>
            <a:pPr lvl="1"/>
            <a:r>
              <a:rPr lang="en-GB" dirty="0"/>
              <a:t>Check quality of data</a:t>
            </a:r>
          </a:p>
          <a:p>
            <a:pPr lvl="1"/>
            <a:r>
              <a:rPr lang="en-GB" dirty="0"/>
              <a:t>Check coverage per cell</a:t>
            </a:r>
          </a:p>
          <a:p>
            <a:pPr lvl="1"/>
            <a:r>
              <a:rPr lang="en-GB" dirty="0"/>
              <a:t>Check library diversity</a:t>
            </a:r>
          </a:p>
        </p:txBody>
      </p:sp>
    </p:spTree>
    <p:extLst>
      <p:ext uri="{BB962C8B-B14F-4D97-AF65-F5344CB8AC3E}">
        <p14:creationId xmlns:p14="http://schemas.microsoft.com/office/powerpoint/2010/main" val="1265654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Sample Level Barcodes</a:t>
            </a:r>
          </a:p>
        </p:txBody>
      </p:sp>
      <p:sp>
        <p:nvSpPr>
          <p:cNvPr id="3" name="Content Placeholder 2"/>
          <p:cNvSpPr>
            <a:spLocks noGrp="1"/>
          </p:cNvSpPr>
          <p:nvPr>
            <p:ph idx="1"/>
          </p:nvPr>
        </p:nvSpPr>
        <p:spPr>
          <a:xfrm>
            <a:off x="1981200" y="1600201"/>
            <a:ext cx="4618870" cy="4525963"/>
          </a:xfrm>
        </p:spPr>
        <p:txBody>
          <a:bodyPr>
            <a:normAutofit fontScale="92500" lnSpcReduction="10000"/>
          </a:bodyPr>
          <a:lstStyle/>
          <a:p>
            <a:r>
              <a:rPr lang="en-GB" dirty="0"/>
              <a:t>Only present if multiple libraries mixed in a lane</a:t>
            </a:r>
          </a:p>
          <a:p>
            <a:endParaRPr lang="en-GB" dirty="0"/>
          </a:p>
          <a:p>
            <a:r>
              <a:rPr lang="en-GB" dirty="0"/>
              <a:t>Get standard barcode split report, but with 4 barcodes used per sample</a:t>
            </a:r>
          </a:p>
          <a:p>
            <a:endParaRPr lang="en-GB" dirty="0"/>
          </a:p>
          <a:p>
            <a:r>
              <a:rPr lang="en-GB" dirty="0"/>
              <a:t>Even coverage within and between libraries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181" y="1168068"/>
            <a:ext cx="2626123" cy="5689933"/>
          </a:xfrm>
          <a:prstGeom prst="rect">
            <a:avLst/>
          </a:prstGeom>
        </p:spPr>
      </p:pic>
    </p:spTree>
    <p:extLst>
      <p:ext uri="{BB962C8B-B14F-4D97-AF65-F5344CB8AC3E}">
        <p14:creationId xmlns:p14="http://schemas.microsoft.com/office/powerpoint/2010/main" val="237171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CellRanger</a:t>
            </a:r>
            <a:r>
              <a:rPr lang="en-GB" dirty="0"/>
              <a:t> Reports</a:t>
            </a:r>
          </a:p>
        </p:txBody>
      </p:sp>
      <p:sp>
        <p:nvSpPr>
          <p:cNvPr id="3" name="Content Placeholder 2"/>
          <p:cNvSpPr>
            <a:spLocks noGrp="1"/>
          </p:cNvSpPr>
          <p:nvPr>
            <p:ph idx="1"/>
          </p:nvPr>
        </p:nvSpPr>
        <p:spPr/>
        <p:txBody>
          <a:bodyPr/>
          <a:lstStyle/>
          <a:p>
            <a:r>
              <a:rPr lang="en-GB" dirty="0"/>
              <a:t>HTML report – comes with each sample and aggregated group of samples</a:t>
            </a:r>
          </a:p>
          <a:p>
            <a:endParaRPr lang="en-GB" dirty="0"/>
          </a:p>
          <a:p>
            <a:r>
              <a:rPr lang="en-GB" dirty="0"/>
              <a:t>Gives some basic metrics to judge the quality of the samples and spot any issues in the data or processing</a:t>
            </a:r>
          </a:p>
        </p:txBody>
      </p:sp>
    </p:spTree>
    <p:extLst>
      <p:ext uri="{BB962C8B-B14F-4D97-AF65-F5344CB8AC3E}">
        <p14:creationId xmlns:p14="http://schemas.microsoft.com/office/powerpoint/2010/main" val="208350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BEAEF1-2E68-464F-9793-3D8FA6C5E1CC}"/>
              </a:ext>
            </a:extLst>
          </p:cNvPr>
          <p:cNvPicPr>
            <a:picLocks noChangeAspect="1"/>
          </p:cNvPicPr>
          <p:nvPr/>
        </p:nvPicPr>
        <p:blipFill>
          <a:blip r:embed="rId2"/>
          <a:stretch>
            <a:fillRect/>
          </a:stretch>
        </p:blipFill>
        <p:spPr>
          <a:xfrm>
            <a:off x="82244" y="188550"/>
            <a:ext cx="9725025" cy="4076700"/>
          </a:xfrm>
          <a:prstGeom prst="rect">
            <a:avLst/>
          </a:prstGeom>
        </p:spPr>
      </p:pic>
      <p:pic>
        <p:nvPicPr>
          <p:cNvPr id="2" name="Picture 1">
            <a:extLst>
              <a:ext uri="{FF2B5EF4-FFF2-40B4-BE49-F238E27FC236}">
                <a16:creationId xmlns:a16="http://schemas.microsoft.com/office/drawing/2014/main" id="{B4C093D9-1859-4749-9579-762CD1CE9AAA}"/>
              </a:ext>
            </a:extLst>
          </p:cNvPr>
          <p:cNvPicPr>
            <a:picLocks noChangeAspect="1"/>
          </p:cNvPicPr>
          <p:nvPr/>
        </p:nvPicPr>
        <p:blipFill>
          <a:blip r:embed="rId3"/>
          <a:stretch>
            <a:fillRect/>
          </a:stretch>
        </p:blipFill>
        <p:spPr>
          <a:xfrm>
            <a:off x="4944757" y="-3450"/>
            <a:ext cx="7213337" cy="6858000"/>
          </a:xfrm>
          <a:prstGeom prst="rect">
            <a:avLst/>
          </a:prstGeom>
        </p:spPr>
      </p:pic>
    </p:spTree>
    <p:extLst>
      <p:ext uri="{BB962C8B-B14F-4D97-AF65-F5344CB8AC3E}">
        <p14:creationId xmlns:p14="http://schemas.microsoft.com/office/powerpoint/2010/main" val="23912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Outline</a:t>
            </a:r>
          </a:p>
        </p:txBody>
      </p:sp>
      <p:sp>
        <p:nvSpPr>
          <p:cNvPr id="3" name="Content Placeholder 2"/>
          <p:cNvSpPr>
            <a:spLocks noGrp="1"/>
          </p:cNvSpPr>
          <p:nvPr>
            <p:ph idx="1"/>
          </p:nvPr>
        </p:nvSpPr>
        <p:spPr/>
        <p:txBody>
          <a:bodyPr>
            <a:normAutofit fontScale="92500" lnSpcReduction="20000"/>
          </a:bodyPr>
          <a:lstStyle/>
          <a:p>
            <a:r>
              <a:rPr lang="en-GB" dirty="0"/>
              <a:t>How 10X single cell RNA-</a:t>
            </a:r>
            <a:r>
              <a:rPr lang="en-GB" dirty="0" err="1"/>
              <a:t>Seq</a:t>
            </a:r>
            <a:r>
              <a:rPr lang="en-GB" dirty="0"/>
              <a:t> works</a:t>
            </a:r>
          </a:p>
          <a:p>
            <a:endParaRPr lang="en-GB" dirty="0"/>
          </a:p>
          <a:p>
            <a:r>
              <a:rPr lang="en-GB" dirty="0"/>
              <a:t>Evaluating </a:t>
            </a:r>
            <a:r>
              <a:rPr lang="en-GB" dirty="0" err="1"/>
              <a:t>CellRanger</a:t>
            </a:r>
            <a:r>
              <a:rPr lang="en-GB" dirty="0"/>
              <a:t> QC</a:t>
            </a:r>
          </a:p>
          <a:p>
            <a:pPr lvl="1"/>
            <a:r>
              <a:rPr lang="en-GB" dirty="0"/>
              <a:t>[Exercise] Looking at </a:t>
            </a:r>
            <a:r>
              <a:rPr lang="en-GB" dirty="0" err="1"/>
              <a:t>CellRanger</a:t>
            </a:r>
            <a:r>
              <a:rPr lang="en-GB" dirty="0"/>
              <a:t> QC reports</a:t>
            </a:r>
          </a:p>
          <a:p>
            <a:pPr lvl="1"/>
            <a:endParaRPr lang="en-GB" dirty="0"/>
          </a:p>
          <a:p>
            <a:r>
              <a:rPr lang="en-GB" dirty="0"/>
              <a:t>Dimensionality Reduction (PCA, </a:t>
            </a:r>
            <a:r>
              <a:rPr lang="en-GB" dirty="0" err="1"/>
              <a:t>tSNE</a:t>
            </a:r>
            <a:r>
              <a:rPr lang="en-GB" dirty="0"/>
              <a:t>, UMAP)</a:t>
            </a:r>
          </a:p>
          <a:p>
            <a:pPr lvl="1"/>
            <a:r>
              <a:rPr lang="en-GB" dirty="0"/>
              <a:t>[Exercise] Using the Loupe cell browser</a:t>
            </a:r>
          </a:p>
          <a:p>
            <a:endParaRPr lang="en-GB" dirty="0"/>
          </a:p>
          <a:p>
            <a:r>
              <a:rPr lang="en-GB" dirty="0"/>
              <a:t>R Frameworks for </a:t>
            </a:r>
            <a:r>
              <a:rPr lang="en-GB" dirty="0" err="1"/>
              <a:t>scRNA</a:t>
            </a:r>
            <a:r>
              <a:rPr lang="en-GB" dirty="0"/>
              <a:t> analysis</a:t>
            </a:r>
          </a:p>
          <a:p>
            <a:pPr lvl="1"/>
            <a:r>
              <a:rPr lang="en-GB" dirty="0"/>
              <a:t>[Exercise] Analysing data in R using Seurat</a:t>
            </a:r>
          </a:p>
        </p:txBody>
      </p:sp>
    </p:spTree>
    <p:extLst>
      <p:ext uri="{BB962C8B-B14F-4D97-AF65-F5344CB8AC3E}">
        <p14:creationId xmlns:p14="http://schemas.microsoft.com/office/powerpoint/2010/main" val="23730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Errors and Warnings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102" y="1677297"/>
            <a:ext cx="9734550" cy="183832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87901"/>
          <a:stretch/>
        </p:blipFill>
        <p:spPr>
          <a:xfrm>
            <a:off x="1346398" y="1255515"/>
            <a:ext cx="9782175" cy="421782"/>
          </a:xfrm>
          <a:prstGeom prst="rect">
            <a:avLst/>
          </a:prstGeom>
        </p:spPr>
      </p:pic>
      <p:pic>
        <p:nvPicPr>
          <p:cNvPr id="3" name="Picture 2"/>
          <p:cNvPicPr>
            <a:picLocks noChangeAspect="1"/>
          </p:cNvPicPr>
          <p:nvPr/>
        </p:nvPicPr>
        <p:blipFill>
          <a:blip r:embed="rId4"/>
          <a:stretch>
            <a:fillRect/>
          </a:stretch>
        </p:blipFill>
        <p:spPr>
          <a:xfrm>
            <a:off x="1372049" y="3778143"/>
            <a:ext cx="9763125" cy="2943225"/>
          </a:xfrm>
          <a:prstGeom prst="rect">
            <a:avLst/>
          </a:prstGeom>
        </p:spPr>
      </p:pic>
    </p:spTree>
    <p:extLst>
      <p:ext uri="{BB962C8B-B14F-4D97-AF65-F5344CB8AC3E}">
        <p14:creationId xmlns:p14="http://schemas.microsoft.com/office/powerpoint/2010/main" val="339371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cells do you have?</a:t>
            </a:r>
          </a:p>
        </p:txBody>
      </p:sp>
      <p:sp>
        <p:nvSpPr>
          <p:cNvPr id="3" name="Content Placeholder 2"/>
          <p:cNvSpPr>
            <a:spLocks noGrp="1"/>
          </p:cNvSpPr>
          <p:nvPr>
            <p:ph idx="1"/>
          </p:nvPr>
        </p:nvSpPr>
        <p:spPr/>
        <p:txBody>
          <a:bodyPr/>
          <a:lstStyle/>
          <a:p>
            <a:r>
              <a:rPr lang="en-GB" dirty="0"/>
              <a:t>Cell number is determined from the number of cell barcodes with ‘reasonable’ numbers of observations</a:t>
            </a:r>
          </a:p>
          <a:p>
            <a:endParaRPr lang="en-GB" dirty="0"/>
          </a:p>
          <a:p>
            <a:r>
              <a:rPr lang="en-GB" dirty="0"/>
              <a:t>Need to separate signal from background – real cell associated barcodes vs noise from empty GEMs and </a:t>
            </a:r>
            <a:r>
              <a:rPr lang="en-GB" dirty="0" err="1"/>
              <a:t>mis</a:t>
            </a:r>
            <a:r>
              <a:rPr lang="en-GB" dirty="0"/>
              <a:t>-called sequences</a:t>
            </a:r>
          </a:p>
          <a:p>
            <a:endParaRPr lang="en-GB" dirty="0"/>
          </a:p>
          <a:p>
            <a:r>
              <a:rPr lang="en-GB" dirty="0"/>
              <a:t>Changing the thresholds used can give very different predictions for cell numbers</a:t>
            </a:r>
          </a:p>
        </p:txBody>
      </p:sp>
    </p:spTree>
    <p:extLst>
      <p:ext uri="{BB962C8B-B14F-4D97-AF65-F5344CB8AC3E}">
        <p14:creationId xmlns:p14="http://schemas.microsoft.com/office/powerpoint/2010/main" val="215391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cells do you have?</a:t>
            </a:r>
          </a:p>
        </p:txBody>
      </p:sp>
      <p:sp>
        <p:nvSpPr>
          <p:cNvPr id="3" name="Content Placeholder 2"/>
          <p:cNvSpPr>
            <a:spLocks noGrp="1"/>
          </p:cNvSpPr>
          <p:nvPr>
            <p:ph idx="1"/>
          </p:nvPr>
        </p:nvSpPr>
        <p:spPr/>
        <p:txBody>
          <a:bodyPr/>
          <a:lstStyle/>
          <a:p>
            <a:r>
              <a:rPr lang="en-GB" dirty="0"/>
              <a:t>Start by looking at the quality of the base calls in the barcodes</a:t>
            </a:r>
          </a:p>
          <a:p>
            <a:r>
              <a:rPr lang="en-GB" dirty="0"/>
              <a:t>Bad calls will lead to inaccurate cell assignments</a:t>
            </a:r>
          </a:p>
        </p:txBody>
      </p:sp>
      <p:grpSp>
        <p:nvGrpSpPr>
          <p:cNvPr id="9" name="Group 8">
            <a:extLst>
              <a:ext uri="{FF2B5EF4-FFF2-40B4-BE49-F238E27FC236}">
                <a16:creationId xmlns:a16="http://schemas.microsoft.com/office/drawing/2014/main" id="{39D3116F-440F-451A-86B2-CD26D00EE948}"/>
              </a:ext>
            </a:extLst>
          </p:cNvPr>
          <p:cNvGrpSpPr/>
          <p:nvPr/>
        </p:nvGrpSpPr>
        <p:grpSpPr>
          <a:xfrm>
            <a:off x="4871830" y="2780910"/>
            <a:ext cx="6422530" cy="3946472"/>
            <a:chOff x="609600" y="2636890"/>
            <a:chExt cx="6422530" cy="3946472"/>
          </a:xfrm>
        </p:grpSpPr>
        <p:sp>
          <p:nvSpPr>
            <p:cNvPr id="5" name="Left Arrow 4"/>
            <p:cNvSpPr/>
            <p:nvPr/>
          </p:nvSpPr>
          <p:spPr>
            <a:xfrm>
              <a:off x="6096000" y="3936928"/>
              <a:ext cx="936130" cy="648090"/>
            </a:xfrm>
            <a:prstGeom prst="lef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eft Arrow 5"/>
            <p:cNvSpPr/>
            <p:nvPr/>
          </p:nvSpPr>
          <p:spPr>
            <a:xfrm>
              <a:off x="6096000" y="5031546"/>
              <a:ext cx="936130" cy="648090"/>
            </a:xfrm>
            <a:prstGeom prst="lef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70C9FA18-F343-48AF-BE8F-2AB617AC3EB6}"/>
                </a:ext>
              </a:extLst>
            </p:cNvPr>
            <p:cNvPicPr>
              <a:picLocks noChangeAspect="1"/>
            </p:cNvPicPr>
            <p:nvPr/>
          </p:nvPicPr>
          <p:blipFill>
            <a:blip r:embed="rId2"/>
            <a:stretch>
              <a:fillRect/>
            </a:stretch>
          </p:blipFill>
          <p:spPr>
            <a:xfrm>
              <a:off x="609600" y="2636890"/>
              <a:ext cx="5251439" cy="3946472"/>
            </a:xfrm>
            <a:prstGeom prst="rect">
              <a:avLst/>
            </a:prstGeom>
          </p:spPr>
        </p:pic>
      </p:grpSp>
      <p:pic>
        <p:nvPicPr>
          <p:cNvPr id="10" name="Picture 9">
            <a:extLst>
              <a:ext uri="{FF2B5EF4-FFF2-40B4-BE49-F238E27FC236}">
                <a16:creationId xmlns:a16="http://schemas.microsoft.com/office/drawing/2014/main" id="{55B6B2EF-195B-4CAE-8C86-BCE32E751112}"/>
              </a:ext>
            </a:extLst>
          </p:cNvPr>
          <p:cNvPicPr>
            <a:picLocks noChangeAspect="1"/>
          </p:cNvPicPr>
          <p:nvPr/>
        </p:nvPicPr>
        <p:blipFill>
          <a:blip r:embed="rId3"/>
          <a:stretch>
            <a:fillRect/>
          </a:stretch>
        </p:blipFill>
        <p:spPr>
          <a:xfrm>
            <a:off x="210941" y="3002936"/>
            <a:ext cx="4660889" cy="1070010"/>
          </a:xfrm>
          <a:prstGeom prst="rect">
            <a:avLst/>
          </a:prstGeom>
        </p:spPr>
      </p:pic>
    </p:spTree>
    <p:extLst>
      <p:ext uri="{BB962C8B-B14F-4D97-AF65-F5344CB8AC3E}">
        <p14:creationId xmlns:p14="http://schemas.microsoft.com/office/powerpoint/2010/main" val="47274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cells do you have</a:t>
            </a:r>
          </a:p>
        </p:txBody>
      </p:sp>
      <p:sp>
        <p:nvSpPr>
          <p:cNvPr id="5" name="Content Placeholder 4"/>
          <p:cNvSpPr>
            <a:spLocks noGrp="1"/>
          </p:cNvSpPr>
          <p:nvPr>
            <p:ph idx="1"/>
          </p:nvPr>
        </p:nvSpPr>
        <p:spPr>
          <a:xfrm>
            <a:off x="7320170" y="1703634"/>
            <a:ext cx="4596106" cy="4525963"/>
          </a:xfrm>
        </p:spPr>
        <p:txBody>
          <a:bodyPr>
            <a:normAutofit fontScale="92500" lnSpcReduction="20000"/>
          </a:bodyPr>
          <a:lstStyle/>
          <a:p>
            <a:r>
              <a:rPr lang="en-GB" dirty="0"/>
              <a:t>Plot of UMIs (reads) per cell vs number of cells</a:t>
            </a:r>
          </a:p>
          <a:p>
            <a:endParaRPr lang="en-GB" dirty="0"/>
          </a:p>
          <a:p>
            <a:r>
              <a:rPr lang="en-GB" dirty="0"/>
              <a:t>Blue region was called as valid cells</a:t>
            </a:r>
          </a:p>
          <a:p>
            <a:endParaRPr lang="en-GB" dirty="0"/>
          </a:p>
          <a:p>
            <a:r>
              <a:rPr lang="en-GB" dirty="0"/>
              <a:t>Grey region is considered noise</a:t>
            </a:r>
          </a:p>
          <a:p>
            <a:endParaRPr lang="en-GB" dirty="0"/>
          </a:p>
          <a:p>
            <a:r>
              <a:rPr lang="en-GB" dirty="0"/>
              <a:t>Both axes are log scale!!!</a:t>
            </a:r>
          </a:p>
        </p:txBody>
      </p:sp>
      <p:pic>
        <p:nvPicPr>
          <p:cNvPr id="4" name="Picture 3"/>
          <p:cNvPicPr>
            <a:picLocks noChangeAspect="1"/>
          </p:cNvPicPr>
          <p:nvPr/>
        </p:nvPicPr>
        <p:blipFill>
          <a:blip r:embed="rId2"/>
          <a:stretch>
            <a:fillRect/>
          </a:stretch>
        </p:blipFill>
        <p:spPr>
          <a:xfrm>
            <a:off x="609600" y="1556740"/>
            <a:ext cx="6376694" cy="4819752"/>
          </a:xfrm>
          <a:prstGeom prst="rect">
            <a:avLst/>
          </a:prstGeom>
        </p:spPr>
      </p:pic>
    </p:spTree>
    <p:extLst>
      <p:ext uri="{BB962C8B-B14F-4D97-AF65-F5344CB8AC3E}">
        <p14:creationId xmlns:p14="http://schemas.microsoft.com/office/powerpoint/2010/main" val="3491417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cells do you have</a:t>
            </a:r>
          </a:p>
        </p:txBody>
      </p:sp>
      <p:pic>
        <p:nvPicPr>
          <p:cNvPr id="4" name="Picture 3"/>
          <p:cNvPicPr>
            <a:picLocks noChangeAspect="1"/>
          </p:cNvPicPr>
          <p:nvPr/>
        </p:nvPicPr>
        <p:blipFill>
          <a:blip r:embed="rId2"/>
          <a:stretch>
            <a:fillRect/>
          </a:stretch>
        </p:blipFill>
        <p:spPr>
          <a:xfrm>
            <a:off x="609600" y="1556740"/>
            <a:ext cx="6376694" cy="4819752"/>
          </a:xfrm>
          <a:prstGeom prst="rect">
            <a:avLst/>
          </a:prstGeom>
        </p:spPr>
      </p:pic>
      <p:cxnSp>
        <p:nvCxnSpPr>
          <p:cNvPr id="7" name="Straight Connector 6"/>
          <p:cNvCxnSpPr/>
          <p:nvPr/>
        </p:nvCxnSpPr>
        <p:spPr>
          <a:xfrm>
            <a:off x="1487360" y="3068950"/>
            <a:ext cx="6480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87360" y="3789050"/>
            <a:ext cx="64809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56300" y="2884284"/>
            <a:ext cx="2925994" cy="369332"/>
          </a:xfrm>
          <a:prstGeom prst="rect">
            <a:avLst/>
          </a:prstGeom>
          <a:noFill/>
        </p:spPr>
        <p:txBody>
          <a:bodyPr wrap="none" rtlCol="0">
            <a:spAutoFit/>
          </a:bodyPr>
          <a:lstStyle/>
          <a:p>
            <a:r>
              <a:rPr lang="en-GB" dirty="0"/>
              <a:t>5000 reads per cell.  10k cells</a:t>
            </a:r>
          </a:p>
        </p:txBody>
      </p:sp>
      <p:sp>
        <p:nvSpPr>
          <p:cNvPr id="10" name="TextBox 9"/>
          <p:cNvSpPr txBox="1"/>
          <p:nvPr/>
        </p:nvSpPr>
        <p:spPr>
          <a:xfrm>
            <a:off x="8256300" y="3604384"/>
            <a:ext cx="2808974" cy="369332"/>
          </a:xfrm>
          <a:prstGeom prst="rect">
            <a:avLst/>
          </a:prstGeom>
          <a:noFill/>
        </p:spPr>
        <p:txBody>
          <a:bodyPr wrap="none" rtlCol="0">
            <a:spAutoFit/>
          </a:bodyPr>
          <a:lstStyle/>
          <a:p>
            <a:r>
              <a:rPr lang="en-GB" dirty="0"/>
              <a:t>500 reads per cell.  15k cells</a:t>
            </a:r>
          </a:p>
        </p:txBody>
      </p:sp>
      <p:sp>
        <p:nvSpPr>
          <p:cNvPr id="11" name="TextBox 10"/>
          <p:cNvSpPr txBox="1"/>
          <p:nvPr/>
        </p:nvSpPr>
        <p:spPr>
          <a:xfrm>
            <a:off x="5591930" y="4765826"/>
            <a:ext cx="6336880" cy="1477328"/>
          </a:xfrm>
          <a:prstGeom prst="rect">
            <a:avLst/>
          </a:prstGeom>
          <a:noFill/>
          <a:ln>
            <a:solidFill>
              <a:schemeClr val="bg1">
                <a:lumMod val="65000"/>
              </a:schemeClr>
            </a:solidFill>
          </a:ln>
        </p:spPr>
        <p:txBody>
          <a:bodyPr wrap="square" rtlCol="0">
            <a:spAutoFit/>
          </a:bodyPr>
          <a:lstStyle/>
          <a:p>
            <a:pPr algn="just"/>
            <a:r>
              <a:rPr lang="en-GB" dirty="0" err="1"/>
              <a:t>CellRanger</a:t>
            </a:r>
            <a:r>
              <a:rPr lang="en-GB" dirty="0"/>
              <a:t> v3 uses a liberal </a:t>
            </a:r>
            <a:r>
              <a:rPr lang="en-GB" dirty="0" err="1"/>
              <a:t>cutoff</a:t>
            </a:r>
            <a:r>
              <a:rPr lang="en-GB" dirty="0"/>
              <a:t> to define cells.  This was designed to accommodate (normally cancer) samples where cells might have wildly different amounts of RNA.  It will include large numbers of cells with small numbers of UMIs.  If this doesn’t apply to your sample then this will over-predict valid cells.</a:t>
            </a:r>
          </a:p>
        </p:txBody>
      </p:sp>
    </p:spTree>
    <p:extLst>
      <p:ext uri="{BB962C8B-B14F-4D97-AF65-F5344CB8AC3E}">
        <p14:creationId xmlns:p14="http://schemas.microsoft.com/office/powerpoint/2010/main" val="73983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much data do you have per cell?</a:t>
            </a:r>
          </a:p>
        </p:txBody>
      </p:sp>
      <p:sp>
        <p:nvSpPr>
          <p:cNvPr id="7" name="Content Placeholder 6"/>
          <p:cNvSpPr>
            <a:spLocks noGrp="1"/>
          </p:cNvSpPr>
          <p:nvPr>
            <p:ph idx="1"/>
          </p:nvPr>
        </p:nvSpPr>
        <p:spPr>
          <a:xfrm>
            <a:off x="5519920" y="4072172"/>
            <a:ext cx="6206500" cy="2193094"/>
          </a:xfrm>
        </p:spPr>
        <p:txBody>
          <a:bodyPr>
            <a:normAutofit fontScale="85000" lnSpcReduction="10000"/>
          </a:bodyPr>
          <a:lstStyle/>
          <a:p>
            <a:r>
              <a:rPr lang="en-GB" dirty="0"/>
              <a:t>Reads should map well</a:t>
            </a:r>
          </a:p>
          <a:p>
            <a:r>
              <a:rPr lang="en-GB" dirty="0"/>
              <a:t>Check reads are mostly in transcripts</a:t>
            </a:r>
          </a:p>
          <a:p>
            <a:r>
              <a:rPr lang="en-GB" dirty="0"/>
              <a:t>Means and medians can be misleading when cells are variable</a:t>
            </a:r>
          </a:p>
          <a:p>
            <a:r>
              <a:rPr lang="en-GB" dirty="0"/>
              <a:t>Note difference between read and UMI</a:t>
            </a:r>
          </a:p>
        </p:txBody>
      </p:sp>
      <p:pic>
        <p:nvPicPr>
          <p:cNvPr id="4" name="Picture 3"/>
          <p:cNvPicPr>
            <a:picLocks noChangeAspect="1"/>
          </p:cNvPicPr>
          <p:nvPr/>
        </p:nvPicPr>
        <p:blipFill>
          <a:blip r:embed="rId2"/>
          <a:stretch>
            <a:fillRect/>
          </a:stretch>
        </p:blipFill>
        <p:spPr>
          <a:xfrm>
            <a:off x="407210" y="1700760"/>
            <a:ext cx="4791075" cy="1123950"/>
          </a:xfrm>
          <a:prstGeom prst="rect">
            <a:avLst/>
          </a:prstGeom>
        </p:spPr>
      </p:pic>
      <p:pic>
        <p:nvPicPr>
          <p:cNvPr id="5" name="Picture 4"/>
          <p:cNvPicPr>
            <a:picLocks noChangeAspect="1"/>
          </p:cNvPicPr>
          <p:nvPr/>
        </p:nvPicPr>
        <p:blipFill>
          <a:blip r:embed="rId3"/>
          <a:stretch>
            <a:fillRect/>
          </a:stretch>
        </p:blipFill>
        <p:spPr>
          <a:xfrm>
            <a:off x="407210" y="2924930"/>
            <a:ext cx="4810125" cy="2857500"/>
          </a:xfrm>
          <a:prstGeom prst="rect">
            <a:avLst/>
          </a:prstGeom>
        </p:spPr>
      </p:pic>
      <p:pic>
        <p:nvPicPr>
          <p:cNvPr id="6" name="Picture 5"/>
          <p:cNvPicPr>
            <a:picLocks noChangeAspect="1"/>
          </p:cNvPicPr>
          <p:nvPr/>
        </p:nvPicPr>
        <p:blipFill>
          <a:blip r:embed="rId4"/>
          <a:stretch>
            <a:fillRect/>
          </a:stretch>
        </p:blipFill>
        <p:spPr>
          <a:xfrm>
            <a:off x="5663940" y="1700760"/>
            <a:ext cx="5242478" cy="2088290"/>
          </a:xfrm>
          <a:prstGeom prst="rect">
            <a:avLst/>
          </a:prstGeom>
        </p:spPr>
      </p:pic>
    </p:spTree>
    <p:extLst>
      <p:ext uri="{BB962C8B-B14F-4D97-AF65-F5344CB8AC3E}">
        <p14:creationId xmlns:p14="http://schemas.microsoft.com/office/powerpoint/2010/main" val="1801292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much data do you have per cell?</a:t>
            </a:r>
          </a:p>
        </p:txBody>
      </p:sp>
      <p:sp>
        <p:nvSpPr>
          <p:cNvPr id="3" name="Content Placeholder 2"/>
          <p:cNvSpPr>
            <a:spLocks noGrp="1"/>
          </p:cNvSpPr>
          <p:nvPr>
            <p:ph idx="1"/>
          </p:nvPr>
        </p:nvSpPr>
        <p:spPr>
          <a:xfrm>
            <a:off x="609600" y="1600201"/>
            <a:ext cx="10972800" cy="4997239"/>
          </a:xfrm>
        </p:spPr>
        <p:txBody>
          <a:bodyPr>
            <a:normAutofit fontScale="92500" lnSpcReduction="20000"/>
          </a:bodyPr>
          <a:lstStyle/>
          <a:p>
            <a:r>
              <a:rPr lang="en-GB" dirty="0"/>
              <a:t>Some details about mapping</a:t>
            </a:r>
          </a:p>
          <a:p>
            <a:pPr lvl="1"/>
            <a:r>
              <a:rPr lang="en-GB" dirty="0"/>
              <a:t>Reads should map to the 3’ end of transcripts (oligo </a:t>
            </a:r>
            <a:r>
              <a:rPr lang="en-GB" dirty="0" err="1"/>
              <a:t>dT</a:t>
            </a:r>
            <a:r>
              <a:rPr lang="en-GB" dirty="0"/>
              <a:t> selection)</a:t>
            </a:r>
          </a:p>
          <a:p>
            <a:pPr lvl="1"/>
            <a:endParaRPr lang="en-GB" dirty="0"/>
          </a:p>
          <a:p>
            <a:pPr lvl="1"/>
            <a:r>
              <a:rPr lang="en-GB" dirty="0"/>
              <a:t>Reads count as </a:t>
            </a:r>
            <a:r>
              <a:rPr lang="en-GB" dirty="0" err="1"/>
              <a:t>exonic</a:t>
            </a:r>
            <a:r>
              <a:rPr lang="en-GB" dirty="0"/>
              <a:t> if 50% of them overlaps an exon</a:t>
            </a:r>
          </a:p>
          <a:p>
            <a:pPr lvl="1"/>
            <a:endParaRPr lang="en-GB" dirty="0"/>
          </a:p>
          <a:p>
            <a:pPr lvl="1"/>
            <a:r>
              <a:rPr lang="en-GB" dirty="0"/>
              <a:t>Multi-mapped reads which only hit one exon are considered to be uniquely mapped</a:t>
            </a:r>
          </a:p>
          <a:p>
            <a:pPr lvl="1"/>
            <a:endParaRPr lang="en-GB" dirty="0"/>
          </a:p>
          <a:p>
            <a:pPr lvl="1"/>
            <a:r>
              <a:rPr lang="en-GB" dirty="0"/>
              <a:t>Reads associate with genes based on overlap and direction</a:t>
            </a:r>
          </a:p>
          <a:p>
            <a:pPr lvl="1"/>
            <a:endParaRPr lang="en-GB" dirty="0"/>
          </a:p>
          <a:p>
            <a:pPr lvl="1"/>
            <a:r>
              <a:rPr lang="en-GB" dirty="0"/>
              <a:t>Only confident (unique) transcriptome reads are used for analysis. As of </a:t>
            </a:r>
            <a:r>
              <a:rPr lang="en-GB" dirty="0" err="1"/>
              <a:t>CellRanger</a:t>
            </a:r>
            <a:r>
              <a:rPr lang="en-GB" dirty="0"/>
              <a:t> v7 intronic reads as well as </a:t>
            </a:r>
            <a:r>
              <a:rPr lang="en-GB" dirty="0" err="1"/>
              <a:t>exonic</a:t>
            </a:r>
            <a:r>
              <a:rPr lang="en-GB" dirty="0"/>
              <a:t> are counted by default</a:t>
            </a:r>
          </a:p>
        </p:txBody>
      </p:sp>
    </p:spTree>
    <p:extLst>
      <p:ext uri="{BB962C8B-B14F-4D97-AF65-F5344CB8AC3E}">
        <p14:creationId xmlns:p14="http://schemas.microsoft.com/office/powerpoint/2010/main" val="3657330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160" y="1052670"/>
            <a:ext cx="12144840" cy="5135279"/>
          </a:xfrm>
          <a:prstGeom prst="rect">
            <a:avLst/>
          </a:prstGeom>
        </p:spPr>
      </p:pic>
    </p:spTree>
    <p:extLst>
      <p:ext uri="{BB962C8B-B14F-4D97-AF65-F5344CB8AC3E}">
        <p14:creationId xmlns:p14="http://schemas.microsoft.com/office/powerpoint/2010/main" val="2079393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87732"/>
            <a:ext cx="12192000" cy="6165688"/>
          </a:xfrm>
          <a:prstGeom prst="rect">
            <a:avLst/>
          </a:prstGeom>
        </p:spPr>
      </p:pic>
    </p:spTree>
    <p:extLst>
      <p:ext uri="{BB962C8B-B14F-4D97-AF65-F5344CB8AC3E}">
        <p14:creationId xmlns:p14="http://schemas.microsoft.com/office/powerpoint/2010/main" val="2947472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much data do you have per cell?</a:t>
            </a:r>
          </a:p>
        </p:txBody>
      </p:sp>
      <p:sp>
        <p:nvSpPr>
          <p:cNvPr id="3" name="Content Placeholder 2"/>
          <p:cNvSpPr>
            <a:spLocks noGrp="1"/>
          </p:cNvSpPr>
          <p:nvPr>
            <p:ph idx="1"/>
          </p:nvPr>
        </p:nvSpPr>
        <p:spPr/>
        <p:txBody>
          <a:bodyPr>
            <a:normAutofit lnSpcReduction="10000"/>
          </a:bodyPr>
          <a:lstStyle/>
          <a:p>
            <a:r>
              <a:rPr lang="en-GB" dirty="0"/>
              <a:t>Difficult to generalise how much data to create/expect</a:t>
            </a:r>
          </a:p>
          <a:p>
            <a:pPr lvl="1"/>
            <a:r>
              <a:rPr lang="en-GB" dirty="0"/>
              <a:t>Depends on cell type, genome and other factors</a:t>
            </a:r>
          </a:p>
          <a:p>
            <a:endParaRPr lang="en-GB" dirty="0"/>
          </a:p>
          <a:p>
            <a:r>
              <a:rPr lang="en-GB" dirty="0"/>
              <a:t>In general though, sensible numbers would be:</a:t>
            </a:r>
          </a:p>
          <a:p>
            <a:pPr lvl="1"/>
            <a:r>
              <a:rPr lang="en-GB" dirty="0"/>
              <a:t>Reads per cell ~10,000</a:t>
            </a:r>
          </a:p>
          <a:p>
            <a:pPr lvl="1"/>
            <a:r>
              <a:rPr lang="en-GB" dirty="0"/>
              <a:t>Genes per cell 2000 – 3000</a:t>
            </a:r>
          </a:p>
          <a:p>
            <a:endParaRPr lang="en-GB" dirty="0"/>
          </a:p>
          <a:p>
            <a:r>
              <a:rPr lang="en-GB" dirty="0"/>
              <a:t>Be aware of the difference between reads (raw) and UMIs (</a:t>
            </a:r>
            <a:r>
              <a:rPr lang="en-GB" dirty="0" err="1"/>
              <a:t>deduplicated</a:t>
            </a:r>
            <a:r>
              <a:rPr lang="en-GB" dirty="0"/>
              <a:t>) – they can be </a:t>
            </a:r>
            <a:r>
              <a:rPr lang="en-GB" b="1" i="1" dirty="0"/>
              <a:t>very</a:t>
            </a:r>
            <a:r>
              <a:rPr lang="en-GB" dirty="0"/>
              <a:t> different</a:t>
            </a:r>
          </a:p>
        </p:txBody>
      </p:sp>
    </p:spTree>
    <p:extLst>
      <p:ext uri="{BB962C8B-B14F-4D97-AF65-F5344CB8AC3E}">
        <p14:creationId xmlns:p14="http://schemas.microsoft.com/office/powerpoint/2010/main" val="182979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10X RNA-</a:t>
            </a:r>
            <a:r>
              <a:rPr lang="en-GB" dirty="0" err="1"/>
              <a:t>Seq</a:t>
            </a:r>
            <a:r>
              <a:rPr lang="en-GB" dirty="0"/>
              <a:t> Works</a:t>
            </a:r>
          </a:p>
        </p:txBody>
      </p:sp>
      <p:sp>
        <p:nvSpPr>
          <p:cNvPr id="4" name="Freeform 3"/>
          <p:cNvSpPr/>
          <p:nvPr/>
        </p:nvSpPr>
        <p:spPr>
          <a:xfrm>
            <a:off x="1991430" y="2132820"/>
            <a:ext cx="1177764" cy="781926"/>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 name="Freeform 4"/>
          <p:cNvSpPr/>
          <p:nvPr/>
        </p:nvSpPr>
        <p:spPr>
          <a:xfrm rot="4210542">
            <a:off x="1819039" y="2819393"/>
            <a:ext cx="1177764" cy="781926"/>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6" name="Freeform 5"/>
          <p:cNvSpPr/>
          <p:nvPr/>
        </p:nvSpPr>
        <p:spPr>
          <a:xfrm rot="2587318">
            <a:off x="2643101" y="2378809"/>
            <a:ext cx="1177764" cy="781926"/>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7" name="Freeform 6"/>
          <p:cNvSpPr/>
          <p:nvPr/>
        </p:nvSpPr>
        <p:spPr>
          <a:xfrm rot="2587318">
            <a:off x="2598716" y="3025005"/>
            <a:ext cx="1177764" cy="781926"/>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4" name="Oval 13"/>
          <p:cNvSpPr/>
          <p:nvPr/>
        </p:nvSpPr>
        <p:spPr>
          <a:xfrm>
            <a:off x="8311734" y="1893483"/>
            <a:ext cx="751374" cy="751374"/>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46" name="Group 45"/>
          <p:cNvGrpSpPr/>
          <p:nvPr/>
        </p:nvGrpSpPr>
        <p:grpSpPr>
          <a:xfrm>
            <a:off x="4164690" y="4680456"/>
            <a:ext cx="3862621" cy="1224170"/>
            <a:chOff x="2652591" y="5472068"/>
            <a:chExt cx="3862621" cy="1224170"/>
          </a:xfrm>
        </p:grpSpPr>
        <p:grpSp>
          <p:nvGrpSpPr>
            <p:cNvPr id="22" name="Group 21"/>
            <p:cNvGrpSpPr/>
            <p:nvPr/>
          </p:nvGrpSpPr>
          <p:grpSpPr>
            <a:xfrm>
              <a:off x="2652591" y="5472068"/>
              <a:ext cx="1224170" cy="1224170"/>
              <a:chOff x="3707880" y="1700760"/>
              <a:chExt cx="1224170" cy="1224170"/>
            </a:xfrm>
          </p:grpSpPr>
          <p:sp>
            <p:nvSpPr>
              <p:cNvPr id="23" name="Oval 22"/>
              <p:cNvSpPr/>
              <p:nvPr/>
            </p:nvSpPr>
            <p:spPr>
              <a:xfrm>
                <a:off x="3707880" y="1700760"/>
                <a:ext cx="1224170" cy="1224170"/>
              </a:xfrm>
              <a:prstGeom prst="ellipse">
                <a:avLst/>
              </a:prstGeom>
              <a:solidFill>
                <a:srgbClr val="FFC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Oval 23"/>
              <p:cNvSpPr/>
              <p:nvPr/>
            </p:nvSpPr>
            <p:spPr>
              <a:xfrm>
                <a:off x="4499990" y="1994897"/>
                <a:ext cx="343290" cy="343290"/>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nvGrpSpPr>
            <p:cNvPr id="25" name="Group 24"/>
            <p:cNvGrpSpPr/>
            <p:nvPr/>
          </p:nvGrpSpPr>
          <p:grpSpPr>
            <a:xfrm>
              <a:off x="3965531" y="5472068"/>
              <a:ext cx="1224170" cy="1224170"/>
              <a:chOff x="3707880" y="1700760"/>
              <a:chExt cx="1224170" cy="1224170"/>
            </a:xfrm>
          </p:grpSpPr>
          <p:sp>
            <p:nvSpPr>
              <p:cNvPr id="26" name="Oval 25"/>
              <p:cNvSpPr/>
              <p:nvPr/>
            </p:nvSpPr>
            <p:spPr>
              <a:xfrm>
                <a:off x="3707880" y="1700760"/>
                <a:ext cx="1224170" cy="1224170"/>
              </a:xfrm>
              <a:prstGeom prst="ellipse">
                <a:avLst/>
              </a:prstGeom>
              <a:solidFill>
                <a:srgbClr val="FFC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7" name="Oval 26"/>
              <p:cNvSpPr/>
              <p:nvPr/>
            </p:nvSpPr>
            <p:spPr>
              <a:xfrm>
                <a:off x="4499990" y="1994897"/>
                <a:ext cx="343290" cy="343290"/>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nvGrpSpPr>
            <p:cNvPr id="28" name="Group 27"/>
            <p:cNvGrpSpPr/>
            <p:nvPr/>
          </p:nvGrpSpPr>
          <p:grpSpPr>
            <a:xfrm>
              <a:off x="5291042" y="5472068"/>
              <a:ext cx="1224170" cy="1224170"/>
              <a:chOff x="3707880" y="1700760"/>
              <a:chExt cx="1224170" cy="1224170"/>
            </a:xfrm>
          </p:grpSpPr>
          <p:sp>
            <p:nvSpPr>
              <p:cNvPr id="29" name="Oval 28"/>
              <p:cNvSpPr/>
              <p:nvPr/>
            </p:nvSpPr>
            <p:spPr>
              <a:xfrm>
                <a:off x="3707880" y="1700760"/>
                <a:ext cx="1224170" cy="1224170"/>
              </a:xfrm>
              <a:prstGeom prst="ellipse">
                <a:avLst/>
              </a:prstGeom>
              <a:solidFill>
                <a:srgbClr val="FFC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0" name="Oval 29"/>
              <p:cNvSpPr/>
              <p:nvPr/>
            </p:nvSpPr>
            <p:spPr>
              <a:xfrm>
                <a:off x="4499990" y="1994897"/>
                <a:ext cx="343290" cy="343290"/>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31" name="Freeform 30"/>
            <p:cNvSpPr/>
            <p:nvPr/>
          </p:nvSpPr>
          <p:spPr>
            <a:xfrm rot="2587318">
              <a:off x="2749195" y="5871345"/>
              <a:ext cx="858488" cy="614466"/>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2" name="Freeform 31"/>
            <p:cNvSpPr/>
            <p:nvPr/>
          </p:nvSpPr>
          <p:spPr>
            <a:xfrm>
              <a:off x="4289905" y="6155151"/>
              <a:ext cx="768018" cy="410734"/>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3" name="Freeform 32"/>
            <p:cNvSpPr/>
            <p:nvPr/>
          </p:nvSpPr>
          <p:spPr>
            <a:xfrm rot="4210542">
              <a:off x="5351659" y="5889117"/>
              <a:ext cx="855224" cy="567789"/>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nvGrpSpPr>
          <p:cNvPr id="36" name="Group 35"/>
          <p:cNvGrpSpPr/>
          <p:nvPr/>
        </p:nvGrpSpPr>
        <p:grpSpPr>
          <a:xfrm>
            <a:off x="4452921" y="2432438"/>
            <a:ext cx="3286158" cy="2076712"/>
            <a:chOff x="2608854" y="2674886"/>
            <a:chExt cx="3286158" cy="2076712"/>
          </a:xfrm>
        </p:grpSpPr>
        <p:sp>
          <p:nvSpPr>
            <p:cNvPr id="34" name="Bent Arrow 33"/>
            <p:cNvSpPr/>
            <p:nvPr/>
          </p:nvSpPr>
          <p:spPr>
            <a:xfrm rot="5400000">
              <a:off x="2651706" y="2632034"/>
              <a:ext cx="2076712" cy="2162416"/>
            </a:xfrm>
            <a:prstGeom prst="ben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tx1"/>
                </a:solidFill>
              </a:endParaRPr>
            </a:p>
          </p:txBody>
        </p:sp>
        <p:sp>
          <p:nvSpPr>
            <p:cNvPr id="35" name="Bent Arrow 34"/>
            <p:cNvSpPr/>
            <p:nvPr/>
          </p:nvSpPr>
          <p:spPr>
            <a:xfrm rot="16200000" flipH="1">
              <a:off x="3775448" y="2632034"/>
              <a:ext cx="2076712" cy="2162416"/>
            </a:xfrm>
            <a:prstGeom prst="ben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tx1"/>
                </a:solidFill>
              </a:endParaRPr>
            </a:p>
          </p:txBody>
        </p:sp>
      </p:grpSp>
      <p:sp>
        <p:nvSpPr>
          <p:cNvPr id="37" name="TextBox 36"/>
          <p:cNvSpPr txBox="1"/>
          <p:nvPr/>
        </p:nvSpPr>
        <p:spPr>
          <a:xfrm>
            <a:off x="2279471" y="3954211"/>
            <a:ext cx="1148071" cy="707886"/>
          </a:xfrm>
          <a:prstGeom prst="rect">
            <a:avLst/>
          </a:prstGeom>
          <a:noFill/>
        </p:spPr>
        <p:txBody>
          <a:bodyPr wrap="none" rtlCol="0">
            <a:spAutoFit/>
          </a:bodyPr>
          <a:lstStyle/>
          <a:p>
            <a:r>
              <a:rPr lang="en-GB" sz="4000" dirty="0"/>
              <a:t>Cells</a:t>
            </a:r>
          </a:p>
        </p:txBody>
      </p:sp>
      <p:sp>
        <p:nvSpPr>
          <p:cNvPr id="38" name="TextBox 37"/>
          <p:cNvSpPr txBox="1"/>
          <p:nvPr/>
        </p:nvSpPr>
        <p:spPr>
          <a:xfrm>
            <a:off x="8107045" y="4002199"/>
            <a:ext cx="2187778" cy="461665"/>
          </a:xfrm>
          <a:prstGeom prst="rect">
            <a:avLst/>
          </a:prstGeom>
          <a:noFill/>
        </p:spPr>
        <p:txBody>
          <a:bodyPr wrap="none" rtlCol="0">
            <a:spAutoFit/>
          </a:bodyPr>
          <a:lstStyle/>
          <a:p>
            <a:pPr algn="ctr"/>
            <a:r>
              <a:rPr lang="en-GB" sz="2400" dirty="0"/>
              <a:t>Barcoded Beads</a:t>
            </a:r>
          </a:p>
        </p:txBody>
      </p:sp>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3176" y="2603744"/>
            <a:ext cx="1923076" cy="1329326"/>
          </a:xfrm>
          <a:prstGeom prst="rect">
            <a:avLst/>
          </a:prstGeom>
        </p:spPr>
      </p:pic>
      <p:sp>
        <p:nvSpPr>
          <p:cNvPr id="41" name="Oval 40"/>
          <p:cNvSpPr/>
          <p:nvPr/>
        </p:nvSpPr>
        <p:spPr>
          <a:xfrm>
            <a:off x="9135343" y="1908758"/>
            <a:ext cx="751374" cy="751374"/>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42" name="Oval 41"/>
          <p:cNvSpPr/>
          <p:nvPr/>
        </p:nvSpPr>
        <p:spPr>
          <a:xfrm>
            <a:off x="8383969" y="2775034"/>
            <a:ext cx="751374" cy="751374"/>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43" name="Oval 42"/>
          <p:cNvSpPr/>
          <p:nvPr/>
        </p:nvSpPr>
        <p:spPr>
          <a:xfrm>
            <a:off x="9283524" y="2829092"/>
            <a:ext cx="751374" cy="751374"/>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44" name="Rounded Rectangle 43"/>
          <p:cNvSpPr/>
          <p:nvPr/>
        </p:nvSpPr>
        <p:spPr>
          <a:xfrm>
            <a:off x="6179871" y="1417639"/>
            <a:ext cx="1535491" cy="881551"/>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4000" dirty="0">
                <a:solidFill>
                  <a:schemeClr val="tx1"/>
                </a:solidFill>
              </a:rPr>
              <a:t>Oil</a:t>
            </a:r>
          </a:p>
        </p:txBody>
      </p:sp>
      <p:sp>
        <p:nvSpPr>
          <p:cNvPr id="45" name="Rounded Rectangle 44"/>
          <p:cNvSpPr/>
          <p:nvPr/>
        </p:nvSpPr>
        <p:spPr>
          <a:xfrm>
            <a:off x="4458009" y="1417639"/>
            <a:ext cx="1535492" cy="881551"/>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dirty="0">
                <a:solidFill>
                  <a:schemeClr val="tx1"/>
                </a:solidFill>
              </a:rPr>
              <a:t>RT Reagents</a:t>
            </a:r>
          </a:p>
        </p:txBody>
      </p:sp>
      <p:sp>
        <p:nvSpPr>
          <p:cNvPr id="47" name="TextBox 46"/>
          <p:cNvSpPr txBox="1"/>
          <p:nvPr/>
        </p:nvSpPr>
        <p:spPr>
          <a:xfrm>
            <a:off x="3512607" y="6075933"/>
            <a:ext cx="5174815" cy="584775"/>
          </a:xfrm>
          <a:prstGeom prst="rect">
            <a:avLst/>
          </a:prstGeom>
          <a:noFill/>
        </p:spPr>
        <p:txBody>
          <a:bodyPr wrap="none" rtlCol="0">
            <a:spAutoFit/>
          </a:bodyPr>
          <a:lstStyle/>
          <a:p>
            <a:r>
              <a:rPr lang="en-GB" sz="3200" dirty="0"/>
              <a:t>Gel Beads in Emulsion (GEMs)</a:t>
            </a:r>
          </a:p>
        </p:txBody>
      </p:sp>
    </p:spTree>
    <p:extLst>
      <p:ext uri="{BB962C8B-B14F-4D97-AF65-F5344CB8AC3E}">
        <p14:creationId xmlns:p14="http://schemas.microsoft.com/office/powerpoint/2010/main" val="2562116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deeply sequenced is your library</a:t>
            </a:r>
          </a:p>
        </p:txBody>
      </p:sp>
      <p:pic>
        <p:nvPicPr>
          <p:cNvPr id="4" name="Picture 3"/>
          <p:cNvPicPr>
            <a:picLocks noChangeAspect="1"/>
          </p:cNvPicPr>
          <p:nvPr/>
        </p:nvPicPr>
        <p:blipFill>
          <a:blip r:embed="rId2"/>
          <a:stretch>
            <a:fillRect/>
          </a:stretch>
        </p:blipFill>
        <p:spPr>
          <a:xfrm>
            <a:off x="295275" y="1628750"/>
            <a:ext cx="11601450" cy="4305300"/>
          </a:xfrm>
          <a:prstGeom prst="rect">
            <a:avLst/>
          </a:prstGeom>
        </p:spPr>
      </p:pic>
    </p:spTree>
    <p:extLst>
      <p:ext uri="{BB962C8B-B14F-4D97-AF65-F5344CB8AC3E}">
        <p14:creationId xmlns:p14="http://schemas.microsoft.com/office/powerpoint/2010/main" val="1530112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deeply sequenced is your library</a:t>
            </a:r>
          </a:p>
        </p:txBody>
      </p:sp>
      <p:pic>
        <p:nvPicPr>
          <p:cNvPr id="3" name="Picture 2"/>
          <p:cNvPicPr>
            <a:picLocks noChangeAspect="1"/>
          </p:cNvPicPr>
          <p:nvPr/>
        </p:nvPicPr>
        <p:blipFill>
          <a:blip r:embed="rId2"/>
          <a:stretch>
            <a:fillRect/>
          </a:stretch>
        </p:blipFill>
        <p:spPr>
          <a:xfrm>
            <a:off x="313645" y="1556740"/>
            <a:ext cx="11687175" cy="4400550"/>
          </a:xfrm>
          <a:prstGeom prst="rect">
            <a:avLst/>
          </a:prstGeom>
        </p:spPr>
      </p:pic>
    </p:spTree>
    <p:extLst>
      <p:ext uri="{BB962C8B-B14F-4D97-AF65-F5344CB8AC3E}">
        <p14:creationId xmlns:p14="http://schemas.microsoft.com/office/powerpoint/2010/main" val="1345244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deeply sequenced is your library</a:t>
            </a:r>
          </a:p>
        </p:txBody>
      </p:sp>
      <p:sp>
        <p:nvSpPr>
          <p:cNvPr id="3" name="Content Placeholder 2"/>
          <p:cNvSpPr>
            <a:spLocks noGrp="1"/>
          </p:cNvSpPr>
          <p:nvPr>
            <p:ph idx="1"/>
          </p:nvPr>
        </p:nvSpPr>
        <p:spPr>
          <a:xfrm>
            <a:off x="609600" y="1412720"/>
            <a:ext cx="10972800" cy="4525963"/>
          </a:xfrm>
        </p:spPr>
        <p:txBody>
          <a:bodyPr/>
          <a:lstStyle/>
          <a:p>
            <a:r>
              <a:rPr lang="en-GB" dirty="0"/>
              <a:t>Expected diversity varies by cell type</a:t>
            </a:r>
          </a:p>
        </p:txBody>
      </p:sp>
      <p:pic>
        <p:nvPicPr>
          <p:cNvPr id="4" name="Picture 3"/>
          <p:cNvPicPr>
            <a:picLocks noChangeAspect="1"/>
          </p:cNvPicPr>
          <p:nvPr/>
        </p:nvPicPr>
        <p:blipFill>
          <a:blip r:embed="rId2"/>
          <a:stretch>
            <a:fillRect/>
          </a:stretch>
        </p:blipFill>
        <p:spPr>
          <a:xfrm>
            <a:off x="2639520" y="2288297"/>
            <a:ext cx="6831168" cy="4581139"/>
          </a:xfrm>
          <a:prstGeom prst="rect">
            <a:avLst/>
          </a:prstGeom>
        </p:spPr>
      </p:pic>
      <p:sp>
        <p:nvSpPr>
          <p:cNvPr id="5" name="TextBox 4"/>
          <p:cNvSpPr txBox="1"/>
          <p:nvPr/>
        </p:nvSpPr>
        <p:spPr>
          <a:xfrm>
            <a:off x="8922634" y="6444928"/>
            <a:ext cx="3183564" cy="369332"/>
          </a:xfrm>
          <a:prstGeom prst="rect">
            <a:avLst/>
          </a:prstGeom>
          <a:noFill/>
        </p:spPr>
        <p:txBody>
          <a:bodyPr wrap="none" rtlCol="0">
            <a:spAutoFit/>
          </a:bodyPr>
          <a:lstStyle/>
          <a:p>
            <a:r>
              <a:rPr lang="en-GB" dirty="0"/>
              <a:t>Figure from 10X Genomics 2018</a:t>
            </a:r>
          </a:p>
        </p:txBody>
      </p:sp>
    </p:spTree>
    <p:extLst>
      <p:ext uri="{BB962C8B-B14F-4D97-AF65-F5344CB8AC3E}">
        <p14:creationId xmlns:p14="http://schemas.microsoft.com/office/powerpoint/2010/main" val="24318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 coverage variation affecting your data?</a:t>
            </a:r>
          </a:p>
        </p:txBody>
      </p:sp>
      <p:pic>
        <p:nvPicPr>
          <p:cNvPr id="4" name="Picture 3"/>
          <p:cNvPicPr>
            <a:picLocks noChangeAspect="1"/>
          </p:cNvPicPr>
          <p:nvPr/>
        </p:nvPicPr>
        <p:blipFill>
          <a:blip r:embed="rId2"/>
          <a:stretch>
            <a:fillRect/>
          </a:stretch>
        </p:blipFill>
        <p:spPr>
          <a:xfrm>
            <a:off x="263190" y="1628750"/>
            <a:ext cx="5772150" cy="4314825"/>
          </a:xfrm>
          <a:prstGeom prst="rect">
            <a:avLst/>
          </a:prstGeom>
        </p:spPr>
      </p:pic>
      <p:pic>
        <p:nvPicPr>
          <p:cNvPr id="5" name="Picture 4"/>
          <p:cNvPicPr>
            <a:picLocks noChangeAspect="1"/>
          </p:cNvPicPr>
          <p:nvPr/>
        </p:nvPicPr>
        <p:blipFill>
          <a:blip r:embed="rId3"/>
          <a:stretch>
            <a:fillRect/>
          </a:stretch>
        </p:blipFill>
        <p:spPr>
          <a:xfrm>
            <a:off x="6031040" y="1628750"/>
            <a:ext cx="5848350" cy="4343400"/>
          </a:xfrm>
          <a:prstGeom prst="rect">
            <a:avLst/>
          </a:prstGeom>
        </p:spPr>
      </p:pic>
    </p:spTree>
    <p:extLst>
      <p:ext uri="{BB962C8B-B14F-4D97-AF65-F5344CB8AC3E}">
        <p14:creationId xmlns:p14="http://schemas.microsoft.com/office/powerpoint/2010/main" val="3691827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Aggregation QC</a:t>
            </a:r>
          </a:p>
        </p:txBody>
      </p:sp>
      <p:sp>
        <p:nvSpPr>
          <p:cNvPr id="3" name="Content Placeholder 2"/>
          <p:cNvSpPr>
            <a:spLocks noGrp="1"/>
          </p:cNvSpPr>
          <p:nvPr>
            <p:ph idx="1"/>
          </p:nvPr>
        </p:nvSpPr>
        <p:spPr>
          <a:xfrm>
            <a:off x="609600" y="1600201"/>
            <a:ext cx="10972800" cy="3196989"/>
          </a:xfrm>
        </p:spPr>
        <p:txBody>
          <a:bodyPr>
            <a:normAutofit fontScale="92500" lnSpcReduction="20000"/>
          </a:bodyPr>
          <a:lstStyle/>
          <a:p>
            <a:r>
              <a:rPr lang="en-GB" dirty="0"/>
              <a:t>Web Summary with added “Aggregation” section</a:t>
            </a:r>
          </a:p>
          <a:p>
            <a:endParaRPr lang="en-GB" dirty="0"/>
          </a:p>
          <a:p>
            <a:r>
              <a:rPr lang="en-GB" dirty="0"/>
              <a:t>Aggregation ‘normalisation’ is done via sub-sampling to get even coverage</a:t>
            </a:r>
          </a:p>
          <a:p>
            <a:endParaRPr lang="en-GB" dirty="0"/>
          </a:p>
          <a:p>
            <a:r>
              <a:rPr lang="en-GB" dirty="0"/>
              <a:t>Can be problematic if libraries are of different sizes (especially is one is really small) </a:t>
            </a:r>
          </a:p>
        </p:txBody>
      </p:sp>
      <p:pic>
        <p:nvPicPr>
          <p:cNvPr id="4" name="Picture 3"/>
          <p:cNvPicPr>
            <a:picLocks noChangeAspect="1"/>
          </p:cNvPicPr>
          <p:nvPr/>
        </p:nvPicPr>
        <p:blipFill>
          <a:blip r:embed="rId2"/>
          <a:stretch>
            <a:fillRect/>
          </a:stretch>
        </p:blipFill>
        <p:spPr>
          <a:xfrm>
            <a:off x="1509712" y="4797190"/>
            <a:ext cx="9172575" cy="1771650"/>
          </a:xfrm>
          <a:prstGeom prst="rect">
            <a:avLst/>
          </a:prstGeom>
        </p:spPr>
      </p:pic>
    </p:spTree>
    <p:extLst>
      <p:ext uri="{BB962C8B-B14F-4D97-AF65-F5344CB8AC3E}">
        <p14:creationId xmlns:p14="http://schemas.microsoft.com/office/powerpoint/2010/main" val="402295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Aggregation QC</a:t>
            </a:r>
          </a:p>
        </p:txBody>
      </p:sp>
      <p:pic>
        <p:nvPicPr>
          <p:cNvPr id="4" name="Picture 3"/>
          <p:cNvPicPr>
            <a:picLocks noChangeAspect="1"/>
          </p:cNvPicPr>
          <p:nvPr/>
        </p:nvPicPr>
        <p:blipFill>
          <a:blip r:embed="rId2"/>
          <a:stretch>
            <a:fillRect/>
          </a:stretch>
        </p:blipFill>
        <p:spPr>
          <a:xfrm>
            <a:off x="119170" y="1772770"/>
            <a:ext cx="5817379" cy="4176580"/>
          </a:xfrm>
          <a:prstGeom prst="rect">
            <a:avLst/>
          </a:prstGeom>
        </p:spPr>
      </p:pic>
      <p:pic>
        <p:nvPicPr>
          <p:cNvPr id="5" name="Picture 4"/>
          <p:cNvPicPr>
            <a:picLocks noChangeAspect="1"/>
          </p:cNvPicPr>
          <p:nvPr/>
        </p:nvPicPr>
        <p:blipFill>
          <a:blip r:embed="rId3"/>
          <a:stretch>
            <a:fillRect/>
          </a:stretch>
        </p:blipFill>
        <p:spPr>
          <a:xfrm>
            <a:off x="6312030" y="1762854"/>
            <a:ext cx="5516452" cy="2818306"/>
          </a:xfrm>
          <a:prstGeom prst="rect">
            <a:avLst/>
          </a:prstGeom>
        </p:spPr>
      </p:pic>
    </p:spTree>
    <p:extLst>
      <p:ext uri="{BB962C8B-B14F-4D97-AF65-F5344CB8AC3E}">
        <p14:creationId xmlns:p14="http://schemas.microsoft.com/office/powerpoint/2010/main" val="1598976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 Evaluating </a:t>
            </a:r>
            <a:r>
              <a:rPr lang="en-GB" dirty="0" err="1"/>
              <a:t>CellRanger</a:t>
            </a:r>
            <a:r>
              <a:rPr lang="en-GB" dirty="0"/>
              <a:t> Reports</a:t>
            </a:r>
          </a:p>
        </p:txBody>
      </p:sp>
      <p:sp>
        <p:nvSpPr>
          <p:cNvPr id="3" name="Content Placeholder 2"/>
          <p:cNvSpPr>
            <a:spLocks noGrp="1"/>
          </p:cNvSpPr>
          <p:nvPr>
            <p:ph idx="1"/>
          </p:nvPr>
        </p:nvSpPr>
        <p:spPr/>
        <p:txBody>
          <a:bodyPr>
            <a:normAutofit fontScale="92500" lnSpcReduction="10000"/>
          </a:bodyPr>
          <a:lstStyle/>
          <a:p>
            <a:r>
              <a:rPr lang="en-GB" dirty="0"/>
              <a:t>Look at the selection of </a:t>
            </a:r>
            <a:r>
              <a:rPr lang="en-GB" dirty="0" err="1"/>
              <a:t>CellRanger</a:t>
            </a:r>
            <a:r>
              <a:rPr lang="en-GB" dirty="0"/>
              <a:t> reports to get an idea for the metrics they provide</a:t>
            </a:r>
          </a:p>
          <a:p>
            <a:pPr lvl="1"/>
            <a:r>
              <a:rPr lang="en-GB" dirty="0"/>
              <a:t>Is the quality of the data good</a:t>
            </a:r>
          </a:p>
          <a:p>
            <a:pPr lvl="1"/>
            <a:r>
              <a:rPr lang="en-GB" dirty="0"/>
              <a:t>How many cells are there</a:t>
            </a:r>
          </a:p>
          <a:p>
            <a:pPr lvl="1"/>
            <a:r>
              <a:rPr lang="en-GB" dirty="0"/>
              <a:t>How much data per cell is there (both UMIs and Genes)</a:t>
            </a:r>
          </a:p>
          <a:p>
            <a:pPr lvl="1"/>
            <a:r>
              <a:rPr lang="en-GB" dirty="0"/>
              <a:t>Is there any separation?  Is it driven by amount of data?</a:t>
            </a:r>
          </a:p>
          <a:p>
            <a:endParaRPr lang="en-GB" dirty="0"/>
          </a:p>
          <a:p>
            <a:r>
              <a:rPr lang="en-GB" dirty="0"/>
              <a:t>The data we’re going to use for the rest of the day is in “</a:t>
            </a:r>
            <a:r>
              <a:rPr lang="en-GB" sz="3000" dirty="0">
                <a:latin typeface="Lucida Console" panose="020B0609040504020204" pitchFamily="49" charset="0"/>
              </a:rPr>
              <a:t>course_web_summary.html</a:t>
            </a:r>
            <a:r>
              <a:rPr lang="en-GB" dirty="0"/>
              <a:t>”, do you see any problems which would concern us with this data at this stage?</a:t>
            </a:r>
          </a:p>
        </p:txBody>
      </p:sp>
    </p:spTree>
    <p:extLst>
      <p:ext uri="{BB962C8B-B14F-4D97-AF65-F5344CB8AC3E}">
        <p14:creationId xmlns:p14="http://schemas.microsoft.com/office/powerpoint/2010/main" val="1535307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Data </a:t>
            </a:r>
            <a:r>
              <a:rPr lang="en-GB" dirty="0" err="1"/>
              <a:t>CellRanger</a:t>
            </a:r>
            <a:r>
              <a:rPr lang="en-GB" dirty="0"/>
              <a:t> QC</a:t>
            </a:r>
          </a:p>
        </p:txBody>
      </p:sp>
      <p:pic>
        <p:nvPicPr>
          <p:cNvPr id="4" name="Picture 3"/>
          <p:cNvPicPr>
            <a:picLocks noChangeAspect="1"/>
          </p:cNvPicPr>
          <p:nvPr/>
        </p:nvPicPr>
        <p:blipFill>
          <a:blip r:embed="rId2"/>
          <a:stretch>
            <a:fillRect/>
          </a:stretch>
        </p:blipFill>
        <p:spPr>
          <a:xfrm>
            <a:off x="1209675" y="1242834"/>
            <a:ext cx="9772650" cy="2085975"/>
          </a:xfrm>
          <a:prstGeom prst="rect">
            <a:avLst/>
          </a:prstGeom>
        </p:spPr>
      </p:pic>
      <p:pic>
        <p:nvPicPr>
          <p:cNvPr id="5" name="Picture 4"/>
          <p:cNvPicPr>
            <a:picLocks noChangeAspect="1"/>
          </p:cNvPicPr>
          <p:nvPr/>
        </p:nvPicPr>
        <p:blipFill>
          <a:blip r:embed="rId3"/>
          <a:stretch>
            <a:fillRect/>
          </a:stretch>
        </p:blipFill>
        <p:spPr>
          <a:xfrm>
            <a:off x="1734068" y="3429000"/>
            <a:ext cx="4772025" cy="2781300"/>
          </a:xfrm>
          <a:prstGeom prst="rect">
            <a:avLst/>
          </a:prstGeom>
        </p:spPr>
      </p:pic>
      <p:grpSp>
        <p:nvGrpSpPr>
          <p:cNvPr id="12" name="Group 11"/>
          <p:cNvGrpSpPr/>
          <p:nvPr/>
        </p:nvGrpSpPr>
        <p:grpSpPr>
          <a:xfrm>
            <a:off x="6506093" y="5296912"/>
            <a:ext cx="3951839" cy="584775"/>
            <a:chOff x="5251245" y="5440932"/>
            <a:chExt cx="3951839" cy="584775"/>
          </a:xfrm>
        </p:grpSpPr>
        <p:cxnSp>
          <p:nvCxnSpPr>
            <p:cNvPr id="9" name="Straight Arrow Connector 8"/>
            <p:cNvCxnSpPr/>
            <p:nvPr/>
          </p:nvCxnSpPr>
          <p:spPr>
            <a:xfrm flipH="1">
              <a:off x="5251245" y="5733320"/>
              <a:ext cx="108015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56050" y="5440932"/>
              <a:ext cx="2747034" cy="584775"/>
            </a:xfrm>
            <a:prstGeom prst="rect">
              <a:avLst/>
            </a:prstGeom>
            <a:noFill/>
          </p:spPr>
          <p:txBody>
            <a:bodyPr wrap="none" rtlCol="0">
              <a:spAutoFit/>
            </a:bodyPr>
            <a:lstStyle/>
            <a:p>
              <a:r>
                <a:rPr lang="en-GB" sz="3200" dirty="0"/>
                <a:t>Value Reported</a:t>
              </a:r>
            </a:p>
          </p:txBody>
        </p:sp>
      </p:grpSp>
      <p:grpSp>
        <p:nvGrpSpPr>
          <p:cNvPr id="13" name="Group 12"/>
          <p:cNvGrpSpPr/>
          <p:nvPr/>
        </p:nvGrpSpPr>
        <p:grpSpPr>
          <a:xfrm>
            <a:off x="6506093" y="3861060"/>
            <a:ext cx="3946068" cy="584775"/>
            <a:chOff x="5251245" y="5440932"/>
            <a:chExt cx="3946068" cy="584775"/>
          </a:xfrm>
        </p:grpSpPr>
        <p:cxnSp>
          <p:nvCxnSpPr>
            <p:cNvPr id="14" name="Straight Arrow Connector 13"/>
            <p:cNvCxnSpPr/>
            <p:nvPr/>
          </p:nvCxnSpPr>
          <p:spPr>
            <a:xfrm flipH="1">
              <a:off x="5251245" y="5733320"/>
              <a:ext cx="108015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56050" y="5440932"/>
              <a:ext cx="2741263" cy="584775"/>
            </a:xfrm>
            <a:prstGeom prst="rect">
              <a:avLst/>
            </a:prstGeom>
            <a:noFill/>
          </p:spPr>
          <p:txBody>
            <a:bodyPr wrap="none" rtlCol="0">
              <a:spAutoFit/>
            </a:bodyPr>
            <a:lstStyle/>
            <a:p>
              <a:r>
                <a:rPr lang="en-GB" sz="3200" dirty="0"/>
                <a:t>Actual Problem</a:t>
              </a:r>
            </a:p>
          </p:txBody>
        </p:sp>
      </p:grpSp>
    </p:spTree>
    <p:extLst>
      <p:ext uri="{BB962C8B-B14F-4D97-AF65-F5344CB8AC3E}">
        <p14:creationId xmlns:p14="http://schemas.microsoft.com/office/powerpoint/2010/main" val="313649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Course Data QC – Read1 (Barcodes)</a:t>
            </a:r>
          </a:p>
        </p:txBody>
      </p:sp>
      <p:pic>
        <p:nvPicPr>
          <p:cNvPr id="4" name="Picture 3"/>
          <p:cNvPicPr>
            <a:picLocks noChangeAspect="1"/>
          </p:cNvPicPr>
          <p:nvPr/>
        </p:nvPicPr>
        <p:blipFill>
          <a:blip r:embed="rId2"/>
          <a:stretch>
            <a:fillRect/>
          </a:stretch>
        </p:blipFill>
        <p:spPr>
          <a:xfrm>
            <a:off x="180962" y="2132820"/>
            <a:ext cx="5915038" cy="4312300"/>
          </a:xfrm>
          <a:prstGeom prst="rect">
            <a:avLst/>
          </a:prstGeom>
        </p:spPr>
      </p:pic>
      <p:pic>
        <p:nvPicPr>
          <p:cNvPr id="5" name="Picture 4"/>
          <p:cNvPicPr>
            <a:picLocks noChangeAspect="1"/>
          </p:cNvPicPr>
          <p:nvPr/>
        </p:nvPicPr>
        <p:blipFill>
          <a:blip r:embed="rId3"/>
          <a:stretch>
            <a:fillRect/>
          </a:stretch>
        </p:blipFill>
        <p:spPr>
          <a:xfrm>
            <a:off x="5951980" y="2228563"/>
            <a:ext cx="5911225" cy="4253806"/>
          </a:xfrm>
          <a:prstGeom prst="rect">
            <a:avLst/>
          </a:prstGeom>
        </p:spPr>
      </p:pic>
    </p:spTree>
    <p:extLst>
      <p:ext uri="{BB962C8B-B14F-4D97-AF65-F5344CB8AC3E}">
        <p14:creationId xmlns:p14="http://schemas.microsoft.com/office/powerpoint/2010/main" val="4061386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Course Data QC – Read2 (RNA)</a:t>
            </a:r>
          </a:p>
        </p:txBody>
      </p:sp>
      <p:pic>
        <p:nvPicPr>
          <p:cNvPr id="3" name="Picture 2"/>
          <p:cNvPicPr>
            <a:picLocks noChangeAspect="1"/>
          </p:cNvPicPr>
          <p:nvPr/>
        </p:nvPicPr>
        <p:blipFill>
          <a:blip r:embed="rId2"/>
          <a:stretch>
            <a:fillRect/>
          </a:stretch>
        </p:blipFill>
        <p:spPr>
          <a:xfrm>
            <a:off x="119170" y="1916790"/>
            <a:ext cx="6035012" cy="4365130"/>
          </a:xfrm>
          <a:prstGeom prst="rect">
            <a:avLst/>
          </a:prstGeom>
        </p:spPr>
      </p:pic>
      <p:pic>
        <p:nvPicPr>
          <p:cNvPr id="6" name="Picture 5"/>
          <p:cNvPicPr>
            <a:picLocks noChangeAspect="1"/>
          </p:cNvPicPr>
          <p:nvPr/>
        </p:nvPicPr>
        <p:blipFill>
          <a:blip r:embed="rId3"/>
          <a:stretch>
            <a:fillRect/>
          </a:stretch>
        </p:blipFill>
        <p:spPr>
          <a:xfrm>
            <a:off x="5951980" y="1927095"/>
            <a:ext cx="6067231" cy="4354825"/>
          </a:xfrm>
          <a:prstGeom prst="rect">
            <a:avLst/>
          </a:prstGeom>
        </p:spPr>
      </p:pic>
    </p:spTree>
    <p:extLst>
      <p:ext uri="{BB962C8B-B14F-4D97-AF65-F5344CB8AC3E}">
        <p14:creationId xmlns:p14="http://schemas.microsoft.com/office/powerpoint/2010/main" val="351013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10X RNA-</a:t>
            </a:r>
            <a:r>
              <a:rPr lang="en-GB" dirty="0" err="1"/>
              <a:t>Seq</a:t>
            </a:r>
            <a:r>
              <a:rPr lang="en-GB" dirty="0"/>
              <a:t> Works</a:t>
            </a:r>
          </a:p>
        </p:txBody>
      </p:sp>
      <p:grpSp>
        <p:nvGrpSpPr>
          <p:cNvPr id="3" name="Group 2"/>
          <p:cNvGrpSpPr/>
          <p:nvPr/>
        </p:nvGrpSpPr>
        <p:grpSpPr>
          <a:xfrm>
            <a:off x="1981200" y="1916790"/>
            <a:ext cx="1224170" cy="1224170"/>
            <a:chOff x="2627730" y="5157240"/>
            <a:chExt cx="1224170" cy="1224170"/>
          </a:xfrm>
        </p:grpSpPr>
        <p:grpSp>
          <p:nvGrpSpPr>
            <p:cNvPr id="22" name="Group 21"/>
            <p:cNvGrpSpPr/>
            <p:nvPr/>
          </p:nvGrpSpPr>
          <p:grpSpPr>
            <a:xfrm>
              <a:off x="2627730" y="5157240"/>
              <a:ext cx="1224170" cy="1224170"/>
              <a:chOff x="3707880" y="1700760"/>
              <a:chExt cx="1224170" cy="1224170"/>
            </a:xfrm>
          </p:grpSpPr>
          <p:sp>
            <p:nvSpPr>
              <p:cNvPr id="23" name="Oval 22"/>
              <p:cNvSpPr/>
              <p:nvPr/>
            </p:nvSpPr>
            <p:spPr>
              <a:xfrm>
                <a:off x="3707880" y="1700760"/>
                <a:ext cx="1224170" cy="1224170"/>
              </a:xfrm>
              <a:prstGeom prst="ellipse">
                <a:avLst/>
              </a:prstGeom>
              <a:solidFill>
                <a:srgbClr val="FFC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Oval 23"/>
              <p:cNvSpPr/>
              <p:nvPr/>
            </p:nvSpPr>
            <p:spPr>
              <a:xfrm>
                <a:off x="4499990" y="1994897"/>
                <a:ext cx="343290" cy="343290"/>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31" name="Freeform 30"/>
            <p:cNvSpPr/>
            <p:nvPr/>
          </p:nvSpPr>
          <p:spPr>
            <a:xfrm rot="2587318">
              <a:off x="2724334" y="5556517"/>
              <a:ext cx="858488" cy="614466"/>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nvGrpSpPr>
          <p:cNvPr id="11" name="Group 10"/>
          <p:cNvGrpSpPr/>
          <p:nvPr/>
        </p:nvGrpSpPr>
        <p:grpSpPr>
          <a:xfrm>
            <a:off x="1981200" y="3321086"/>
            <a:ext cx="1224170" cy="1224170"/>
            <a:chOff x="3940670" y="5157240"/>
            <a:chExt cx="1224170" cy="1224170"/>
          </a:xfrm>
        </p:grpSpPr>
        <p:grpSp>
          <p:nvGrpSpPr>
            <p:cNvPr id="25" name="Group 24"/>
            <p:cNvGrpSpPr/>
            <p:nvPr/>
          </p:nvGrpSpPr>
          <p:grpSpPr>
            <a:xfrm>
              <a:off x="3940670" y="5157240"/>
              <a:ext cx="1224170" cy="1224170"/>
              <a:chOff x="3707880" y="1700760"/>
              <a:chExt cx="1224170" cy="1224170"/>
            </a:xfrm>
          </p:grpSpPr>
          <p:sp>
            <p:nvSpPr>
              <p:cNvPr id="26" name="Oval 25"/>
              <p:cNvSpPr/>
              <p:nvPr/>
            </p:nvSpPr>
            <p:spPr>
              <a:xfrm>
                <a:off x="3707880" y="1700760"/>
                <a:ext cx="1224170" cy="1224170"/>
              </a:xfrm>
              <a:prstGeom prst="ellipse">
                <a:avLst/>
              </a:prstGeom>
              <a:solidFill>
                <a:srgbClr val="FFC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7" name="Oval 26"/>
              <p:cNvSpPr/>
              <p:nvPr/>
            </p:nvSpPr>
            <p:spPr>
              <a:xfrm>
                <a:off x="4499990" y="1994897"/>
                <a:ext cx="343290" cy="343290"/>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32" name="Freeform 31"/>
            <p:cNvSpPr/>
            <p:nvPr/>
          </p:nvSpPr>
          <p:spPr>
            <a:xfrm>
              <a:off x="4265044" y="5840323"/>
              <a:ext cx="768018" cy="410734"/>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nvGrpSpPr>
          <p:cNvPr id="21" name="Group 20"/>
          <p:cNvGrpSpPr/>
          <p:nvPr/>
        </p:nvGrpSpPr>
        <p:grpSpPr>
          <a:xfrm>
            <a:off x="2000373" y="4839393"/>
            <a:ext cx="1224170" cy="1224170"/>
            <a:chOff x="5266181" y="5157240"/>
            <a:chExt cx="1224170" cy="1224170"/>
          </a:xfrm>
        </p:grpSpPr>
        <p:grpSp>
          <p:nvGrpSpPr>
            <p:cNvPr id="28" name="Group 27"/>
            <p:cNvGrpSpPr/>
            <p:nvPr/>
          </p:nvGrpSpPr>
          <p:grpSpPr>
            <a:xfrm>
              <a:off x="5266181" y="5157240"/>
              <a:ext cx="1224170" cy="1224170"/>
              <a:chOff x="3707880" y="1700760"/>
              <a:chExt cx="1224170" cy="1224170"/>
            </a:xfrm>
          </p:grpSpPr>
          <p:sp>
            <p:nvSpPr>
              <p:cNvPr id="29" name="Oval 28"/>
              <p:cNvSpPr/>
              <p:nvPr/>
            </p:nvSpPr>
            <p:spPr>
              <a:xfrm>
                <a:off x="3707880" y="1700760"/>
                <a:ext cx="1224170" cy="1224170"/>
              </a:xfrm>
              <a:prstGeom prst="ellipse">
                <a:avLst/>
              </a:prstGeom>
              <a:solidFill>
                <a:srgbClr val="FFC0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0" name="Oval 29"/>
              <p:cNvSpPr/>
              <p:nvPr/>
            </p:nvSpPr>
            <p:spPr>
              <a:xfrm>
                <a:off x="4499990" y="1994897"/>
                <a:ext cx="343290" cy="343290"/>
              </a:xfrm>
              <a:prstGeom prst="ellipse">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33" name="Freeform 32"/>
            <p:cNvSpPr/>
            <p:nvPr/>
          </p:nvSpPr>
          <p:spPr>
            <a:xfrm rot="4210542">
              <a:off x="5326798" y="5574289"/>
              <a:ext cx="855224" cy="567789"/>
            </a:xfrm>
            <a:custGeom>
              <a:avLst/>
              <a:gdLst>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414363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170"/>
                <a:gd name="connsiteX1" fmla="*/ 306786 w 1177764"/>
                <a:gd name="connsiteY1" fmla="*/ 16600 h 798170"/>
                <a:gd name="connsiteX2" fmla="*/ 252998 w 1177764"/>
                <a:gd name="connsiteY2" fmla="*/ 357259 h 798170"/>
                <a:gd name="connsiteX3" fmla="*/ 1986 w 1177764"/>
                <a:gd name="connsiteY3" fmla="*/ 688953 h 798170"/>
                <a:gd name="connsiteX4" fmla="*/ 405398 w 1177764"/>
                <a:gd name="connsiteY4" fmla="*/ 599306 h 798170"/>
                <a:gd name="connsiteX5" fmla="*/ 504011 w 1177764"/>
                <a:gd name="connsiteY5" fmla="*/ 599306 h 798170"/>
                <a:gd name="connsiteX6" fmla="*/ 674339 w 1177764"/>
                <a:gd name="connsiteY6" fmla="*/ 796529 h 798170"/>
                <a:gd name="connsiteX7" fmla="*/ 790880 w 1177764"/>
                <a:gd name="connsiteY7" fmla="*/ 473800 h 798170"/>
                <a:gd name="connsiteX8" fmla="*/ 1176363 w 1177764"/>
                <a:gd name="connsiteY8" fmla="*/ 133141 h 798170"/>
                <a:gd name="connsiteX9" fmla="*/ 638480 w 1177764"/>
                <a:gd name="connsiteY9" fmla="*/ 222788 h 798170"/>
                <a:gd name="connsiteX10" fmla="*/ 459186 w 1177764"/>
                <a:gd name="connsiteY10" fmla="*/ 70388 h 798170"/>
                <a:gd name="connsiteX0" fmla="*/ 459186 w 1177764"/>
                <a:gd name="connsiteY0" fmla="*/ 70388 h 798058"/>
                <a:gd name="connsiteX1" fmla="*/ 306786 w 1177764"/>
                <a:gd name="connsiteY1" fmla="*/ 16600 h 798058"/>
                <a:gd name="connsiteX2" fmla="*/ 252998 w 1177764"/>
                <a:gd name="connsiteY2" fmla="*/ 357259 h 798058"/>
                <a:gd name="connsiteX3" fmla="*/ 1986 w 1177764"/>
                <a:gd name="connsiteY3" fmla="*/ 688953 h 798058"/>
                <a:gd name="connsiteX4" fmla="*/ 405398 w 1177764"/>
                <a:gd name="connsiteY4" fmla="*/ 599306 h 798058"/>
                <a:gd name="connsiteX5" fmla="*/ 674339 w 1177764"/>
                <a:gd name="connsiteY5" fmla="*/ 796529 h 798058"/>
                <a:gd name="connsiteX6" fmla="*/ 790880 w 1177764"/>
                <a:gd name="connsiteY6" fmla="*/ 473800 h 798058"/>
                <a:gd name="connsiteX7" fmla="*/ 1176363 w 1177764"/>
                <a:gd name="connsiteY7" fmla="*/ 133141 h 798058"/>
                <a:gd name="connsiteX8" fmla="*/ 638480 w 1177764"/>
                <a:gd name="connsiteY8" fmla="*/ 222788 h 798058"/>
                <a:gd name="connsiteX9" fmla="*/ 459186 w 1177764"/>
                <a:gd name="connsiteY9" fmla="*/ 70388 h 798058"/>
                <a:gd name="connsiteX0" fmla="*/ 478236 w 1177764"/>
                <a:gd name="connsiteY0" fmla="*/ 263835 h 781955"/>
                <a:gd name="connsiteX1" fmla="*/ 306786 w 1177764"/>
                <a:gd name="connsiteY1" fmla="*/ 497 h 781955"/>
                <a:gd name="connsiteX2" fmla="*/ 252998 w 1177764"/>
                <a:gd name="connsiteY2" fmla="*/ 341156 h 781955"/>
                <a:gd name="connsiteX3" fmla="*/ 1986 w 1177764"/>
                <a:gd name="connsiteY3" fmla="*/ 672850 h 781955"/>
                <a:gd name="connsiteX4" fmla="*/ 405398 w 1177764"/>
                <a:gd name="connsiteY4" fmla="*/ 583203 h 781955"/>
                <a:gd name="connsiteX5" fmla="*/ 674339 w 1177764"/>
                <a:gd name="connsiteY5" fmla="*/ 780426 h 781955"/>
                <a:gd name="connsiteX6" fmla="*/ 790880 w 1177764"/>
                <a:gd name="connsiteY6" fmla="*/ 457697 h 781955"/>
                <a:gd name="connsiteX7" fmla="*/ 1176363 w 1177764"/>
                <a:gd name="connsiteY7" fmla="*/ 117038 h 781955"/>
                <a:gd name="connsiteX8" fmla="*/ 638480 w 1177764"/>
                <a:gd name="connsiteY8" fmla="*/ 206685 h 781955"/>
                <a:gd name="connsiteX9" fmla="*/ 478236 w 1177764"/>
                <a:gd name="connsiteY9" fmla="*/ 263835 h 781955"/>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 name="connsiteX0" fmla="*/ 478236 w 1177764"/>
                <a:gd name="connsiteY0" fmla="*/ 263806 h 781926"/>
                <a:gd name="connsiteX1" fmla="*/ 306786 w 1177764"/>
                <a:gd name="connsiteY1" fmla="*/ 468 h 781926"/>
                <a:gd name="connsiteX2" fmla="*/ 252998 w 1177764"/>
                <a:gd name="connsiteY2" fmla="*/ 341127 h 781926"/>
                <a:gd name="connsiteX3" fmla="*/ 1986 w 1177764"/>
                <a:gd name="connsiteY3" fmla="*/ 672821 h 781926"/>
                <a:gd name="connsiteX4" fmla="*/ 405398 w 1177764"/>
                <a:gd name="connsiteY4" fmla="*/ 583174 h 781926"/>
                <a:gd name="connsiteX5" fmla="*/ 674339 w 1177764"/>
                <a:gd name="connsiteY5" fmla="*/ 780397 h 781926"/>
                <a:gd name="connsiteX6" fmla="*/ 790880 w 1177764"/>
                <a:gd name="connsiteY6" fmla="*/ 457668 h 781926"/>
                <a:gd name="connsiteX7" fmla="*/ 1176363 w 1177764"/>
                <a:gd name="connsiteY7" fmla="*/ 117009 h 781926"/>
                <a:gd name="connsiteX8" fmla="*/ 762305 w 1177764"/>
                <a:gd name="connsiteY8" fmla="*/ 111406 h 781926"/>
                <a:gd name="connsiteX9" fmla="*/ 478236 w 1177764"/>
                <a:gd name="connsiteY9" fmla="*/ 263806 h 78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764" h="781926">
                  <a:moveTo>
                    <a:pt x="478236" y="263806"/>
                  </a:moveTo>
                  <a:cubicBezTo>
                    <a:pt x="402316" y="245316"/>
                    <a:pt x="344326" y="-12419"/>
                    <a:pt x="306786" y="468"/>
                  </a:cubicBezTo>
                  <a:cubicBezTo>
                    <a:pt x="269246" y="13355"/>
                    <a:pt x="303798" y="229068"/>
                    <a:pt x="252998" y="341127"/>
                  </a:cubicBezTo>
                  <a:cubicBezTo>
                    <a:pt x="202198" y="453186"/>
                    <a:pt x="-23414" y="632480"/>
                    <a:pt x="1986" y="672821"/>
                  </a:cubicBezTo>
                  <a:cubicBezTo>
                    <a:pt x="27386" y="713162"/>
                    <a:pt x="293339" y="565245"/>
                    <a:pt x="405398" y="583174"/>
                  </a:cubicBezTo>
                  <a:cubicBezTo>
                    <a:pt x="517457" y="601103"/>
                    <a:pt x="610092" y="801315"/>
                    <a:pt x="674339" y="780397"/>
                  </a:cubicBezTo>
                  <a:cubicBezTo>
                    <a:pt x="738586" y="759479"/>
                    <a:pt x="707209" y="568233"/>
                    <a:pt x="790880" y="457668"/>
                  </a:cubicBezTo>
                  <a:cubicBezTo>
                    <a:pt x="874551" y="347103"/>
                    <a:pt x="1201763" y="158844"/>
                    <a:pt x="1176363" y="117009"/>
                  </a:cubicBezTo>
                  <a:cubicBezTo>
                    <a:pt x="1150963" y="75174"/>
                    <a:pt x="892946" y="267915"/>
                    <a:pt x="762305" y="111406"/>
                  </a:cubicBezTo>
                  <a:cubicBezTo>
                    <a:pt x="631664" y="-45103"/>
                    <a:pt x="554156" y="282296"/>
                    <a:pt x="478236" y="263806"/>
                  </a:cubicBezTo>
                  <a:close/>
                </a:path>
              </a:pathLst>
            </a:cu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nvGrpSpPr>
          <p:cNvPr id="5" name="Group 4"/>
          <p:cNvGrpSpPr/>
          <p:nvPr/>
        </p:nvGrpSpPr>
        <p:grpSpPr>
          <a:xfrm>
            <a:off x="5048840" y="2495270"/>
            <a:ext cx="2920462" cy="673296"/>
            <a:chOff x="5048840" y="2495270"/>
            <a:chExt cx="2920462" cy="673296"/>
          </a:xfrm>
        </p:grpSpPr>
        <p:cxnSp>
          <p:nvCxnSpPr>
            <p:cNvPr id="43" name="Straight Connector 42"/>
            <p:cNvCxnSpPr/>
            <p:nvPr/>
          </p:nvCxnSpPr>
          <p:spPr>
            <a:xfrm rot="1053274">
              <a:off x="5048840" y="2495270"/>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53274">
              <a:off x="5804062" y="2734182"/>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53274">
              <a:off x="6490627" y="2951374"/>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53274">
              <a:off x="7177192" y="3168566"/>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799820" y="3596972"/>
            <a:ext cx="3024420" cy="0"/>
            <a:chOff x="4799820" y="3596972"/>
            <a:chExt cx="3024420" cy="0"/>
          </a:xfrm>
        </p:grpSpPr>
        <p:cxnSp>
          <p:nvCxnSpPr>
            <p:cNvPr id="49" name="Straight Connector 48"/>
            <p:cNvCxnSpPr/>
            <p:nvPr/>
          </p:nvCxnSpPr>
          <p:spPr>
            <a:xfrm>
              <a:off x="4799820" y="3596972"/>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91930" y="3596972"/>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312030" y="3596972"/>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032130" y="3596972"/>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011009" y="4067279"/>
            <a:ext cx="2861338" cy="837558"/>
            <a:chOff x="5011009" y="4067279"/>
            <a:chExt cx="2861338" cy="837558"/>
          </a:xfrm>
        </p:grpSpPr>
        <p:cxnSp>
          <p:nvCxnSpPr>
            <p:cNvPr id="54" name="Straight Connector 53"/>
            <p:cNvCxnSpPr/>
            <p:nvPr/>
          </p:nvCxnSpPr>
          <p:spPr>
            <a:xfrm rot="20277807">
              <a:off x="5011009" y="4904837"/>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20277807">
              <a:off x="5745251" y="4607639"/>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20277807">
              <a:off x="6412744" y="4337459"/>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20277807">
              <a:off x="7080237" y="4067279"/>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5677273" y="1379775"/>
            <a:ext cx="2493684" cy="1444942"/>
            <a:chOff x="5677273" y="1379775"/>
            <a:chExt cx="2493684" cy="1444942"/>
          </a:xfrm>
        </p:grpSpPr>
        <p:cxnSp>
          <p:nvCxnSpPr>
            <p:cNvPr id="64" name="Straight Connector 63"/>
            <p:cNvCxnSpPr/>
            <p:nvPr/>
          </p:nvCxnSpPr>
          <p:spPr>
            <a:xfrm rot="2420235">
              <a:off x="5677273" y="1379775"/>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2420235">
              <a:off x="6281057" y="1892496"/>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2420235">
              <a:off x="6829952" y="2358607"/>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2420235">
              <a:off x="7378847" y="2824717"/>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5510834" y="4395131"/>
            <a:ext cx="2501786" cy="1435346"/>
            <a:chOff x="5510834" y="4395131"/>
            <a:chExt cx="2501786" cy="1435346"/>
          </a:xfrm>
        </p:grpSpPr>
        <p:cxnSp>
          <p:nvCxnSpPr>
            <p:cNvPr id="59" name="Straight Connector 58"/>
            <p:cNvCxnSpPr/>
            <p:nvPr/>
          </p:nvCxnSpPr>
          <p:spPr>
            <a:xfrm rot="19199107">
              <a:off x="5510834" y="5830477"/>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9199107">
              <a:off x="6117493" y="5321161"/>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9199107">
              <a:off x="6669002" y="4858146"/>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9199107">
              <a:off x="7220510" y="439513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928300" y="5490032"/>
            <a:ext cx="3761884" cy="1323439"/>
            <a:chOff x="6928300" y="5490032"/>
            <a:chExt cx="3761884" cy="1323439"/>
          </a:xfrm>
        </p:grpSpPr>
        <p:cxnSp>
          <p:nvCxnSpPr>
            <p:cNvPr id="69" name="Straight Connector 68"/>
            <p:cNvCxnSpPr/>
            <p:nvPr/>
          </p:nvCxnSpPr>
          <p:spPr>
            <a:xfrm rot="5400000">
              <a:off x="6766760" y="5678830"/>
              <a:ext cx="323079" cy="0"/>
            </a:xfrm>
            <a:prstGeom prst="line">
              <a:avLst/>
            </a:prstGeom>
            <a:ln w="5080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6766760" y="6001909"/>
              <a:ext cx="323079" cy="0"/>
            </a:xfrm>
            <a:prstGeom prst="line">
              <a:avLst/>
            </a:prstGeom>
            <a:ln w="5080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6766760" y="6295617"/>
              <a:ext cx="323079" cy="0"/>
            </a:xfrm>
            <a:prstGeom prst="line">
              <a:avLst/>
            </a:prstGeom>
            <a:ln w="508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6766760" y="6589326"/>
              <a:ext cx="323079" cy="0"/>
            </a:xfrm>
            <a:prstGeom prst="line">
              <a:avLst/>
            </a:prstGeom>
            <a:ln w="5080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164347" y="5490032"/>
              <a:ext cx="3525837" cy="1323439"/>
            </a:xfrm>
            <a:prstGeom prst="rect">
              <a:avLst/>
            </a:prstGeom>
            <a:noFill/>
          </p:spPr>
          <p:txBody>
            <a:bodyPr wrap="none" rtlCol="0">
              <a:spAutoFit/>
            </a:bodyPr>
            <a:lstStyle/>
            <a:p>
              <a:r>
                <a:rPr lang="en-GB" sz="2000" dirty="0"/>
                <a:t>Oligo </a:t>
              </a:r>
              <a:r>
                <a:rPr lang="en-GB" sz="2000" dirty="0" err="1"/>
                <a:t>dT</a:t>
              </a:r>
              <a:endParaRPr lang="en-GB" sz="2000" dirty="0"/>
            </a:p>
            <a:p>
              <a:r>
                <a:rPr lang="en-GB" sz="2000" dirty="0"/>
                <a:t>UMI (all different)</a:t>
              </a:r>
            </a:p>
            <a:p>
              <a:r>
                <a:rPr lang="en-GB" sz="2000" dirty="0"/>
                <a:t>Cell barcode (same within GEM)</a:t>
              </a:r>
            </a:p>
            <a:p>
              <a:r>
                <a:rPr lang="en-GB" sz="2000" dirty="0"/>
                <a:t>Priming site</a:t>
              </a:r>
            </a:p>
          </p:txBody>
        </p:sp>
      </p:grpSp>
      <p:sp>
        <p:nvSpPr>
          <p:cNvPr id="41" name="Oval 40"/>
          <p:cNvSpPr/>
          <p:nvPr/>
        </p:nvSpPr>
        <p:spPr>
          <a:xfrm>
            <a:off x="7824240" y="2449426"/>
            <a:ext cx="2592360" cy="2592360"/>
          </a:xfrm>
          <a:prstGeom prst="ellipse">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65363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10X RNA-</a:t>
            </a:r>
            <a:r>
              <a:rPr lang="en-GB" dirty="0" err="1"/>
              <a:t>Seq</a:t>
            </a:r>
            <a:r>
              <a:rPr lang="en-GB" dirty="0"/>
              <a:t> Works</a:t>
            </a:r>
          </a:p>
        </p:txBody>
      </p:sp>
      <p:cxnSp>
        <p:nvCxnSpPr>
          <p:cNvPr id="49" name="Straight Connector 48"/>
          <p:cNvCxnSpPr/>
          <p:nvPr/>
        </p:nvCxnSpPr>
        <p:spPr>
          <a:xfrm rot="10800000">
            <a:off x="6136188" y="2108318"/>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4682234" y="2108318"/>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5391598" y="2108318"/>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3903878" y="2108318"/>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rot="10800000">
            <a:off x="2452472" y="1413135"/>
            <a:ext cx="1462612" cy="1462612"/>
          </a:xfrm>
          <a:prstGeom prst="ellipse">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TextBox 4"/>
          <p:cNvSpPr txBox="1"/>
          <p:nvPr/>
        </p:nvSpPr>
        <p:spPr>
          <a:xfrm>
            <a:off x="6163976" y="1701175"/>
            <a:ext cx="3402150" cy="369332"/>
          </a:xfrm>
          <a:prstGeom prst="rect">
            <a:avLst/>
          </a:prstGeom>
          <a:noFill/>
        </p:spPr>
        <p:txBody>
          <a:bodyPr wrap="none" rtlCol="0">
            <a:spAutoFit/>
          </a:bodyPr>
          <a:lstStyle/>
          <a:p>
            <a:r>
              <a:rPr lang="en-GB" dirty="0"/>
              <a:t>AAAAAGATTCGTAGTGCTGATGCT... </a:t>
            </a:r>
          </a:p>
        </p:txBody>
      </p:sp>
      <p:sp>
        <p:nvSpPr>
          <p:cNvPr id="6" name="Right Arrow 5"/>
          <p:cNvSpPr/>
          <p:nvPr/>
        </p:nvSpPr>
        <p:spPr>
          <a:xfrm>
            <a:off x="6928298" y="1953303"/>
            <a:ext cx="2304320" cy="310031"/>
          </a:xfrm>
          <a:prstGeom prst="rightArrow">
            <a:avLst/>
          </a:prstGeom>
          <a:solidFill>
            <a:schemeClr val="accent6">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extBox 6"/>
          <p:cNvSpPr txBox="1"/>
          <p:nvPr/>
        </p:nvSpPr>
        <p:spPr>
          <a:xfrm>
            <a:off x="7144329" y="2360257"/>
            <a:ext cx="2192203" cy="369332"/>
          </a:xfrm>
          <a:prstGeom prst="rect">
            <a:avLst/>
          </a:prstGeom>
          <a:noFill/>
        </p:spPr>
        <p:txBody>
          <a:bodyPr wrap="none" rtlCol="0">
            <a:spAutoFit/>
          </a:bodyPr>
          <a:lstStyle/>
          <a:p>
            <a:r>
              <a:rPr lang="en-GB" dirty="0"/>
              <a:t>Reverse Transcription</a:t>
            </a:r>
          </a:p>
        </p:txBody>
      </p:sp>
      <p:sp>
        <p:nvSpPr>
          <p:cNvPr id="10" name="Down Arrow 9"/>
          <p:cNvSpPr/>
          <p:nvPr/>
        </p:nvSpPr>
        <p:spPr>
          <a:xfrm>
            <a:off x="4827771" y="2698138"/>
            <a:ext cx="2880386" cy="874882"/>
          </a:xfrm>
          <a:prstGeom prst="downArrow">
            <a:avLst>
              <a:gd name="adj1" fmla="val 47357"/>
              <a:gd name="adj2" fmla="val 71476"/>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Mix RNAs</a:t>
            </a:r>
          </a:p>
          <a:p>
            <a:pPr algn="ctr"/>
            <a:r>
              <a:rPr lang="en-GB" dirty="0"/>
              <a:t>and Cells</a:t>
            </a:r>
          </a:p>
        </p:txBody>
      </p:sp>
      <p:grpSp>
        <p:nvGrpSpPr>
          <p:cNvPr id="4" name="Group 3"/>
          <p:cNvGrpSpPr/>
          <p:nvPr/>
        </p:nvGrpSpPr>
        <p:grpSpPr>
          <a:xfrm>
            <a:off x="3148100" y="3918108"/>
            <a:ext cx="5372798" cy="1"/>
            <a:chOff x="3149217" y="3806070"/>
            <a:chExt cx="5372798" cy="1"/>
          </a:xfrm>
        </p:grpSpPr>
        <p:cxnSp>
          <p:nvCxnSpPr>
            <p:cNvPr id="77" name="Straight Connector 76"/>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Bent Arrow 13"/>
          <p:cNvSpPr/>
          <p:nvPr/>
        </p:nvSpPr>
        <p:spPr>
          <a:xfrm flipV="1">
            <a:off x="6779009" y="5676065"/>
            <a:ext cx="1235335" cy="778327"/>
          </a:xfrm>
          <a:prstGeom prst="ben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tx1"/>
              </a:solidFill>
            </a:endParaRPr>
          </a:p>
        </p:txBody>
      </p:sp>
      <p:sp>
        <p:nvSpPr>
          <p:cNvPr id="15" name="TextBox 14"/>
          <p:cNvSpPr txBox="1"/>
          <p:nvPr/>
        </p:nvSpPr>
        <p:spPr>
          <a:xfrm>
            <a:off x="8014343" y="6092500"/>
            <a:ext cx="2122504" cy="369332"/>
          </a:xfrm>
          <a:prstGeom prst="rect">
            <a:avLst/>
          </a:prstGeom>
          <a:noFill/>
        </p:spPr>
        <p:txBody>
          <a:bodyPr wrap="none" rtlCol="0">
            <a:spAutoFit/>
          </a:bodyPr>
          <a:lstStyle/>
          <a:p>
            <a:r>
              <a:rPr lang="en-GB" dirty="0"/>
              <a:t>Illumina Library Prep</a:t>
            </a:r>
          </a:p>
        </p:txBody>
      </p:sp>
      <p:grpSp>
        <p:nvGrpSpPr>
          <p:cNvPr id="262" name="Group 261"/>
          <p:cNvGrpSpPr/>
          <p:nvPr/>
        </p:nvGrpSpPr>
        <p:grpSpPr>
          <a:xfrm>
            <a:off x="3300500" y="4098299"/>
            <a:ext cx="5372798" cy="1"/>
            <a:chOff x="3149217" y="3806070"/>
            <a:chExt cx="5372798" cy="1"/>
          </a:xfrm>
        </p:grpSpPr>
        <p:cxnSp>
          <p:nvCxnSpPr>
            <p:cNvPr id="263" name="Straight Connector 262"/>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8" name="Group 267"/>
          <p:cNvGrpSpPr/>
          <p:nvPr/>
        </p:nvGrpSpPr>
        <p:grpSpPr>
          <a:xfrm>
            <a:off x="3451202" y="4293120"/>
            <a:ext cx="5372798" cy="1"/>
            <a:chOff x="3149217" y="3806070"/>
            <a:chExt cx="5372798" cy="1"/>
          </a:xfrm>
        </p:grpSpPr>
        <p:cxnSp>
          <p:nvCxnSpPr>
            <p:cNvPr id="269" name="Straight Connector 268"/>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3603602" y="4473311"/>
            <a:ext cx="5372798" cy="1"/>
            <a:chOff x="3149217" y="3806070"/>
            <a:chExt cx="5372798" cy="1"/>
          </a:xfrm>
        </p:grpSpPr>
        <p:cxnSp>
          <p:nvCxnSpPr>
            <p:cNvPr id="275" name="Straight Connector 274"/>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3811252" y="4653170"/>
            <a:ext cx="5372798" cy="1"/>
            <a:chOff x="3149217" y="3806070"/>
            <a:chExt cx="5372798" cy="1"/>
          </a:xfrm>
        </p:grpSpPr>
        <p:cxnSp>
          <p:nvCxnSpPr>
            <p:cNvPr id="281" name="Straight Connector 280"/>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3963652" y="4833361"/>
            <a:ext cx="5372798" cy="1"/>
            <a:chOff x="3149217" y="3806070"/>
            <a:chExt cx="5372798" cy="1"/>
          </a:xfrm>
        </p:grpSpPr>
        <p:cxnSp>
          <p:nvCxnSpPr>
            <p:cNvPr id="287" name="Straight Connector 286"/>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2" name="Group 291"/>
          <p:cNvGrpSpPr/>
          <p:nvPr/>
        </p:nvGrpSpPr>
        <p:grpSpPr>
          <a:xfrm>
            <a:off x="4097880" y="5022758"/>
            <a:ext cx="5372798" cy="1"/>
            <a:chOff x="3149217" y="3806070"/>
            <a:chExt cx="5372798" cy="1"/>
          </a:xfrm>
        </p:grpSpPr>
        <p:cxnSp>
          <p:nvCxnSpPr>
            <p:cNvPr id="293" name="Straight Connector 292"/>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8" name="Group 297"/>
          <p:cNvGrpSpPr/>
          <p:nvPr/>
        </p:nvGrpSpPr>
        <p:grpSpPr>
          <a:xfrm>
            <a:off x="4305530" y="5202617"/>
            <a:ext cx="5372798" cy="1"/>
            <a:chOff x="3149217" y="3806070"/>
            <a:chExt cx="5372798" cy="1"/>
          </a:xfrm>
        </p:grpSpPr>
        <p:cxnSp>
          <p:nvCxnSpPr>
            <p:cNvPr id="299" name="Straight Connector 298"/>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4" name="Group 303"/>
          <p:cNvGrpSpPr/>
          <p:nvPr/>
        </p:nvGrpSpPr>
        <p:grpSpPr>
          <a:xfrm>
            <a:off x="4457930" y="5382808"/>
            <a:ext cx="5372798" cy="1"/>
            <a:chOff x="3149217" y="3806070"/>
            <a:chExt cx="5372798" cy="1"/>
          </a:xfrm>
        </p:grpSpPr>
        <p:cxnSp>
          <p:nvCxnSpPr>
            <p:cNvPr id="305" name="Straight Connector 304"/>
            <p:cNvCxnSpPr/>
            <p:nvPr/>
          </p:nvCxnSpPr>
          <p:spPr>
            <a:xfrm rot="10800000">
              <a:off x="5381527" y="3806071"/>
              <a:ext cx="79211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rot="10800000">
              <a:off x="3904995" y="3806070"/>
              <a:ext cx="79211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0800000">
              <a:off x="4683351" y="3806070"/>
              <a:ext cx="792110"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rot="10800000">
              <a:off x="3149217" y="3806071"/>
              <a:ext cx="792110" cy="0"/>
            </a:xfrm>
            <a:prstGeom prst="line">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6173637" y="3806071"/>
              <a:ext cx="2348378" cy="0"/>
            </a:xfrm>
            <a:prstGeom prst="line">
              <a:avLst/>
            </a:prstGeom>
            <a:ln w="152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0" name="Group 309"/>
          <p:cNvGrpSpPr/>
          <p:nvPr/>
        </p:nvGrpSpPr>
        <p:grpSpPr>
          <a:xfrm>
            <a:off x="1128106" y="5507169"/>
            <a:ext cx="3761884" cy="1323439"/>
            <a:chOff x="6928300" y="5490032"/>
            <a:chExt cx="3761884" cy="1323439"/>
          </a:xfrm>
        </p:grpSpPr>
        <p:cxnSp>
          <p:nvCxnSpPr>
            <p:cNvPr id="311" name="Straight Connector 310"/>
            <p:cNvCxnSpPr/>
            <p:nvPr/>
          </p:nvCxnSpPr>
          <p:spPr>
            <a:xfrm rot="5400000">
              <a:off x="6766760" y="5678830"/>
              <a:ext cx="323079" cy="0"/>
            </a:xfrm>
            <a:prstGeom prst="line">
              <a:avLst/>
            </a:prstGeom>
            <a:ln w="508000"/>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rot="5400000">
              <a:off x="6766760" y="6001909"/>
              <a:ext cx="323079" cy="0"/>
            </a:xfrm>
            <a:prstGeom prst="line">
              <a:avLst/>
            </a:prstGeom>
            <a:ln w="5080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rot="5400000">
              <a:off x="6766760" y="6295617"/>
              <a:ext cx="323079" cy="0"/>
            </a:xfrm>
            <a:prstGeom prst="line">
              <a:avLst/>
            </a:prstGeom>
            <a:ln w="508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rot="5400000">
              <a:off x="6766760" y="6589326"/>
              <a:ext cx="323079" cy="0"/>
            </a:xfrm>
            <a:prstGeom prst="line">
              <a:avLst/>
            </a:prstGeom>
            <a:ln w="5080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15" name="TextBox 314"/>
            <p:cNvSpPr txBox="1"/>
            <p:nvPr/>
          </p:nvSpPr>
          <p:spPr>
            <a:xfrm>
              <a:off x="7164347" y="5490032"/>
              <a:ext cx="3525837" cy="1323439"/>
            </a:xfrm>
            <a:prstGeom prst="rect">
              <a:avLst/>
            </a:prstGeom>
            <a:noFill/>
          </p:spPr>
          <p:txBody>
            <a:bodyPr wrap="none" rtlCol="0">
              <a:spAutoFit/>
            </a:bodyPr>
            <a:lstStyle/>
            <a:p>
              <a:r>
                <a:rPr lang="en-GB" sz="2000" dirty="0"/>
                <a:t>Oligo </a:t>
              </a:r>
              <a:r>
                <a:rPr lang="en-GB" sz="2000" dirty="0" err="1"/>
                <a:t>dT</a:t>
              </a:r>
              <a:endParaRPr lang="en-GB" sz="2000" dirty="0"/>
            </a:p>
            <a:p>
              <a:r>
                <a:rPr lang="en-GB" sz="2000" dirty="0"/>
                <a:t>UMI (all different)</a:t>
              </a:r>
            </a:p>
            <a:p>
              <a:r>
                <a:rPr lang="en-GB" sz="2000" dirty="0"/>
                <a:t>Cell barcode (same within GEM)</a:t>
              </a:r>
            </a:p>
            <a:p>
              <a:r>
                <a:rPr lang="en-GB" sz="2000" dirty="0"/>
                <a:t>Priming site</a:t>
              </a:r>
            </a:p>
          </p:txBody>
        </p:sp>
      </p:grpSp>
    </p:spTree>
    <p:extLst>
      <p:ext uri="{BB962C8B-B14F-4D97-AF65-F5344CB8AC3E}">
        <p14:creationId xmlns:p14="http://schemas.microsoft.com/office/powerpoint/2010/main" val="193319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10X RNA-</a:t>
            </a:r>
            <a:r>
              <a:rPr lang="en-GB" dirty="0" err="1"/>
              <a:t>Seq</a:t>
            </a:r>
            <a:r>
              <a:rPr lang="en-GB" dirty="0"/>
              <a:t> Works</a:t>
            </a:r>
          </a:p>
        </p:txBody>
      </p:sp>
      <p:sp>
        <p:nvSpPr>
          <p:cNvPr id="4" name="Rectangle 3"/>
          <p:cNvSpPr/>
          <p:nvPr/>
        </p:nvSpPr>
        <p:spPr>
          <a:xfrm>
            <a:off x="1847410" y="2636890"/>
            <a:ext cx="1162390" cy="720100"/>
          </a:xfrm>
          <a:prstGeom prst="rect">
            <a:avLst/>
          </a:prstGeom>
          <a:solidFill>
            <a:schemeClr val="tx1">
              <a:lumMod val="75000"/>
              <a:lumOff val="2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Illumina</a:t>
            </a:r>
          </a:p>
          <a:p>
            <a:pPr algn="ctr"/>
            <a:r>
              <a:rPr lang="en-GB" dirty="0"/>
              <a:t>Adapter</a:t>
            </a:r>
          </a:p>
        </p:txBody>
      </p:sp>
      <p:sp>
        <p:nvSpPr>
          <p:cNvPr id="24" name="Rectangle 23"/>
          <p:cNvSpPr/>
          <p:nvPr/>
        </p:nvSpPr>
        <p:spPr>
          <a:xfrm>
            <a:off x="7978490" y="2636890"/>
            <a:ext cx="1162390" cy="720100"/>
          </a:xfrm>
          <a:prstGeom prst="rect">
            <a:avLst/>
          </a:prstGeom>
          <a:solidFill>
            <a:schemeClr val="tx1">
              <a:lumMod val="75000"/>
              <a:lumOff val="2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Illumina</a:t>
            </a:r>
          </a:p>
          <a:p>
            <a:pPr algn="ctr"/>
            <a:r>
              <a:rPr lang="en-GB" dirty="0"/>
              <a:t>Adapter</a:t>
            </a:r>
          </a:p>
        </p:txBody>
      </p:sp>
      <p:sp>
        <p:nvSpPr>
          <p:cNvPr id="25" name="Rectangle 24"/>
          <p:cNvSpPr/>
          <p:nvPr/>
        </p:nvSpPr>
        <p:spPr>
          <a:xfrm>
            <a:off x="4172190" y="2636890"/>
            <a:ext cx="1162390" cy="72010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26" name="Rectangle 25"/>
          <p:cNvSpPr/>
          <p:nvPr/>
        </p:nvSpPr>
        <p:spPr>
          <a:xfrm>
            <a:off x="3009800" y="2636890"/>
            <a:ext cx="1162390" cy="720100"/>
          </a:xfrm>
          <a:prstGeom prst="rect">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Cell Barcode</a:t>
            </a:r>
          </a:p>
        </p:txBody>
      </p:sp>
      <p:sp>
        <p:nvSpPr>
          <p:cNvPr id="27" name="Rectangle 26"/>
          <p:cNvSpPr/>
          <p:nvPr/>
        </p:nvSpPr>
        <p:spPr>
          <a:xfrm>
            <a:off x="5334580" y="2636890"/>
            <a:ext cx="2643910" cy="720100"/>
          </a:xfrm>
          <a:prstGeom prst="rect">
            <a:avLst/>
          </a:prstGeom>
          <a:solidFill>
            <a:schemeClr val="bg2">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3’ RNA Insert</a:t>
            </a:r>
          </a:p>
        </p:txBody>
      </p:sp>
      <p:sp>
        <p:nvSpPr>
          <p:cNvPr id="28" name="Rectangle 27"/>
          <p:cNvSpPr/>
          <p:nvPr/>
        </p:nvSpPr>
        <p:spPr>
          <a:xfrm>
            <a:off x="9140880" y="2636890"/>
            <a:ext cx="1162390" cy="720100"/>
          </a:xfrm>
          <a:prstGeom prst="rect">
            <a:avLst/>
          </a:prstGeom>
          <a:solidFill>
            <a:schemeClr val="accent3">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Sample Barcode</a:t>
            </a:r>
          </a:p>
        </p:txBody>
      </p:sp>
      <p:sp>
        <p:nvSpPr>
          <p:cNvPr id="11" name="Right Arrow 10"/>
          <p:cNvSpPr/>
          <p:nvPr/>
        </p:nvSpPr>
        <p:spPr>
          <a:xfrm>
            <a:off x="3009800" y="1844780"/>
            <a:ext cx="2324780" cy="79211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Read 1</a:t>
            </a:r>
          </a:p>
        </p:txBody>
      </p:sp>
      <p:sp>
        <p:nvSpPr>
          <p:cNvPr id="31" name="Right Arrow 30"/>
          <p:cNvSpPr/>
          <p:nvPr/>
        </p:nvSpPr>
        <p:spPr>
          <a:xfrm flipH="1">
            <a:off x="5653710" y="3356990"/>
            <a:ext cx="2324780" cy="79211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Read 2</a:t>
            </a:r>
          </a:p>
        </p:txBody>
      </p:sp>
      <p:sp>
        <p:nvSpPr>
          <p:cNvPr id="32" name="Right Arrow 31"/>
          <p:cNvSpPr/>
          <p:nvPr/>
        </p:nvSpPr>
        <p:spPr>
          <a:xfrm>
            <a:off x="9140880" y="1844780"/>
            <a:ext cx="1076388" cy="792110"/>
          </a:xfrm>
          <a:prstGeom prst="rightArrow">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Read 3</a:t>
            </a:r>
          </a:p>
        </p:txBody>
      </p:sp>
      <p:grpSp>
        <p:nvGrpSpPr>
          <p:cNvPr id="14" name="Group 13"/>
          <p:cNvGrpSpPr/>
          <p:nvPr/>
        </p:nvGrpSpPr>
        <p:grpSpPr>
          <a:xfrm>
            <a:off x="2768202" y="4725181"/>
            <a:ext cx="6655596" cy="1692549"/>
            <a:chOff x="539440" y="4607249"/>
            <a:chExt cx="6655596" cy="1692549"/>
          </a:xfrm>
        </p:grpSpPr>
        <p:sp>
          <p:nvSpPr>
            <p:cNvPr id="12" name="Rectangle 11"/>
            <p:cNvSpPr/>
            <p:nvPr/>
          </p:nvSpPr>
          <p:spPr>
            <a:xfrm>
              <a:off x="539440" y="4607249"/>
              <a:ext cx="442290" cy="442290"/>
            </a:xfrm>
            <a:prstGeom prst="rect">
              <a:avLst/>
            </a:prstGeom>
            <a:solidFill>
              <a:schemeClr val="accent3">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4" name="Rectangle 33"/>
            <p:cNvSpPr/>
            <p:nvPr/>
          </p:nvSpPr>
          <p:spPr>
            <a:xfrm>
              <a:off x="539440" y="5229250"/>
              <a:ext cx="442290" cy="442290"/>
            </a:xfrm>
            <a:prstGeom prst="rect">
              <a:avLst/>
            </a:prstGeom>
            <a:solidFill>
              <a:schemeClr val="accent2">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5" name="Rectangle 34"/>
            <p:cNvSpPr/>
            <p:nvPr/>
          </p:nvSpPr>
          <p:spPr>
            <a:xfrm>
              <a:off x="539440" y="5857508"/>
              <a:ext cx="442290" cy="44229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p:cNvSpPr txBox="1"/>
            <p:nvPr/>
          </p:nvSpPr>
          <p:spPr>
            <a:xfrm>
              <a:off x="1064383" y="4619694"/>
              <a:ext cx="6130653" cy="369332"/>
            </a:xfrm>
            <a:prstGeom prst="rect">
              <a:avLst/>
            </a:prstGeom>
            <a:noFill/>
          </p:spPr>
          <p:txBody>
            <a:bodyPr wrap="none" rtlCol="0">
              <a:spAutoFit/>
            </a:bodyPr>
            <a:lstStyle/>
            <a:p>
              <a:r>
                <a:rPr lang="en-GB" dirty="0"/>
                <a:t>Sample level barcode – same for all cells and RNAs in a library</a:t>
              </a:r>
            </a:p>
          </p:txBody>
        </p:sp>
        <p:sp>
          <p:nvSpPr>
            <p:cNvPr id="37" name="TextBox 36"/>
            <p:cNvSpPr txBox="1"/>
            <p:nvPr/>
          </p:nvSpPr>
          <p:spPr>
            <a:xfrm>
              <a:off x="1071086" y="5265729"/>
              <a:ext cx="5247783" cy="369332"/>
            </a:xfrm>
            <a:prstGeom prst="rect">
              <a:avLst/>
            </a:prstGeom>
            <a:noFill/>
          </p:spPr>
          <p:txBody>
            <a:bodyPr wrap="none" rtlCol="0">
              <a:spAutoFit/>
            </a:bodyPr>
            <a:lstStyle/>
            <a:p>
              <a:r>
                <a:rPr lang="en-GB" dirty="0"/>
                <a:t>Cell level barcode (16bp) – same for all RNAs in a cell</a:t>
              </a:r>
            </a:p>
          </p:txBody>
        </p:sp>
        <p:sp>
          <p:nvSpPr>
            <p:cNvPr id="38" name="TextBox 37"/>
            <p:cNvSpPr txBox="1"/>
            <p:nvPr/>
          </p:nvSpPr>
          <p:spPr>
            <a:xfrm>
              <a:off x="1071086" y="5893987"/>
              <a:ext cx="4339586" cy="369332"/>
            </a:xfrm>
            <a:prstGeom prst="rect">
              <a:avLst/>
            </a:prstGeom>
            <a:noFill/>
          </p:spPr>
          <p:txBody>
            <a:bodyPr wrap="none" rtlCol="0">
              <a:spAutoFit/>
            </a:bodyPr>
            <a:lstStyle/>
            <a:p>
              <a:r>
                <a:rPr lang="en-GB" dirty="0"/>
                <a:t>UMI (10bp) – unique for one RNA in one cell</a:t>
              </a:r>
            </a:p>
          </p:txBody>
        </p:sp>
      </p:grpSp>
    </p:spTree>
    <p:extLst>
      <p:ext uri="{BB962C8B-B14F-4D97-AF65-F5344CB8AC3E}">
        <p14:creationId xmlns:p14="http://schemas.microsoft.com/office/powerpoint/2010/main" val="106702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10X Produces Barcode Counts</a:t>
            </a:r>
          </a:p>
        </p:txBody>
      </p:sp>
      <p:grpSp>
        <p:nvGrpSpPr>
          <p:cNvPr id="7" name="Group 6"/>
          <p:cNvGrpSpPr/>
          <p:nvPr/>
        </p:nvGrpSpPr>
        <p:grpSpPr>
          <a:xfrm>
            <a:off x="1847410" y="1844780"/>
            <a:ext cx="3696234" cy="4299932"/>
            <a:chOff x="611450" y="1844780"/>
            <a:chExt cx="3696234" cy="4299932"/>
          </a:xfrm>
        </p:grpSpPr>
        <p:sp>
          <p:nvSpPr>
            <p:cNvPr id="20" name="Rectangle 19"/>
            <p:cNvSpPr/>
            <p:nvPr/>
          </p:nvSpPr>
          <p:spPr>
            <a:xfrm>
              <a:off x="1763610" y="1844780"/>
              <a:ext cx="1368190" cy="720100"/>
            </a:xfrm>
            <a:prstGeom prst="rect">
              <a:avLst/>
            </a:prstGeom>
            <a:solidFill>
              <a:schemeClr val="accent3">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Sample WT</a:t>
              </a:r>
            </a:p>
          </p:txBody>
        </p:sp>
        <p:grpSp>
          <p:nvGrpSpPr>
            <p:cNvPr id="5" name="Group 4"/>
            <p:cNvGrpSpPr/>
            <p:nvPr/>
          </p:nvGrpSpPr>
          <p:grpSpPr>
            <a:xfrm>
              <a:off x="611450" y="2992022"/>
              <a:ext cx="3696234" cy="726319"/>
              <a:chOff x="611450" y="2992022"/>
              <a:chExt cx="3696234" cy="726319"/>
            </a:xfrm>
          </p:grpSpPr>
          <p:sp>
            <p:nvSpPr>
              <p:cNvPr id="22" name="Rectangle 21"/>
              <p:cNvSpPr/>
              <p:nvPr/>
            </p:nvSpPr>
            <p:spPr>
              <a:xfrm>
                <a:off x="611450" y="2998241"/>
                <a:ext cx="1162390" cy="720100"/>
              </a:xfrm>
              <a:prstGeom prst="rect">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Cell WT A</a:t>
                </a:r>
              </a:p>
            </p:txBody>
          </p:sp>
          <p:sp>
            <p:nvSpPr>
              <p:cNvPr id="23" name="Rectangle 22"/>
              <p:cNvSpPr/>
              <p:nvPr/>
            </p:nvSpPr>
            <p:spPr>
              <a:xfrm>
                <a:off x="1880590" y="2992022"/>
                <a:ext cx="1162390" cy="720100"/>
              </a:xfrm>
              <a:prstGeom prst="rect">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Cell WT B</a:t>
                </a:r>
              </a:p>
            </p:txBody>
          </p:sp>
          <p:sp>
            <p:nvSpPr>
              <p:cNvPr id="29" name="Rectangle 28"/>
              <p:cNvSpPr/>
              <p:nvPr/>
            </p:nvSpPr>
            <p:spPr>
              <a:xfrm>
                <a:off x="3145294" y="2992022"/>
                <a:ext cx="1162390" cy="720100"/>
              </a:xfrm>
              <a:prstGeom prst="rect">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Cell WT C</a:t>
                </a:r>
              </a:p>
            </p:txBody>
          </p:sp>
        </p:grpSp>
        <p:sp>
          <p:nvSpPr>
            <p:cNvPr id="40" name="Rectangle 39"/>
            <p:cNvSpPr/>
            <p:nvPr/>
          </p:nvSpPr>
          <p:spPr>
            <a:xfrm>
              <a:off x="611450" y="39913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42" name="Rectangle 41"/>
            <p:cNvSpPr/>
            <p:nvPr/>
          </p:nvSpPr>
          <p:spPr>
            <a:xfrm>
              <a:off x="611450" y="4264339"/>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43" name="Rectangle 42"/>
            <p:cNvSpPr/>
            <p:nvPr/>
          </p:nvSpPr>
          <p:spPr>
            <a:xfrm>
              <a:off x="611450" y="4537338"/>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44" name="Rectangle 43"/>
            <p:cNvSpPr/>
            <p:nvPr/>
          </p:nvSpPr>
          <p:spPr>
            <a:xfrm>
              <a:off x="611450" y="48145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45" name="Rectangle 44"/>
            <p:cNvSpPr/>
            <p:nvPr/>
          </p:nvSpPr>
          <p:spPr>
            <a:xfrm>
              <a:off x="611450" y="5091742"/>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46" name="Rectangle 45"/>
            <p:cNvSpPr/>
            <p:nvPr/>
          </p:nvSpPr>
          <p:spPr>
            <a:xfrm>
              <a:off x="611450" y="5364741"/>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47" name="Rectangle 46"/>
            <p:cNvSpPr/>
            <p:nvPr/>
          </p:nvSpPr>
          <p:spPr>
            <a:xfrm>
              <a:off x="611450" y="56377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48" name="Rectangle 47"/>
            <p:cNvSpPr/>
            <p:nvPr/>
          </p:nvSpPr>
          <p:spPr>
            <a:xfrm>
              <a:off x="611450" y="5914942"/>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49" name="Rectangle 48"/>
            <p:cNvSpPr/>
            <p:nvPr/>
          </p:nvSpPr>
          <p:spPr>
            <a:xfrm>
              <a:off x="1878372" y="39913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50" name="Rectangle 49"/>
            <p:cNvSpPr/>
            <p:nvPr/>
          </p:nvSpPr>
          <p:spPr>
            <a:xfrm>
              <a:off x="1878372" y="4264339"/>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51" name="Rectangle 50"/>
            <p:cNvSpPr/>
            <p:nvPr/>
          </p:nvSpPr>
          <p:spPr>
            <a:xfrm>
              <a:off x="1878372" y="4537338"/>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52" name="Rectangle 51"/>
            <p:cNvSpPr/>
            <p:nvPr/>
          </p:nvSpPr>
          <p:spPr>
            <a:xfrm>
              <a:off x="1878372" y="48145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53" name="Rectangle 52"/>
            <p:cNvSpPr/>
            <p:nvPr/>
          </p:nvSpPr>
          <p:spPr>
            <a:xfrm>
              <a:off x="1878372" y="5091742"/>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57" name="Rectangle 56"/>
            <p:cNvSpPr/>
            <p:nvPr/>
          </p:nvSpPr>
          <p:spPr>
            <a:xfrm>
              <a:off x="3145294" y="39913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58" name="Rectangle 57"/>
            <p:cNvSpPr/>
            <p:nvPr/>
          </p:nvSpPr>
          <p:spPr>
            <a:xfrm>
              <a:off x="3145294" y="4264339"/>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59" name="Rectangle 58"/>
            <p:cNvSpPr/>
            <p:nvPr/>
          </p:nvSpPr>
          <p:spPr>
            <a:xfrm>
              <a:off x="3145294" y="4537338"/>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60" name="Rectangle 59"/>
            <p:cNvSpPr/>
            <p:nvPr/>
          </p:nvSpPr>
          <p:spPr>
            <a:xfrm>
              <a:off x="3145294" y="48145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61" name="Rectangle 60"/>
            <p:cNvSpPr/>
            <p:nvPr/>
          </p:nvSpPr>
          <p:spPr>
            <a:xfrm>
              <a:off x="3145294" y="5091742"/>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62" name="Rectangle 61"/>
            <p:cNvSpPr/>
            <p:nvPr/>
          </p:nvSpPr>
          <p:spPr>
            <a:xfrm>
              <a:off x="3145294" y="5364741"/>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63" name="Rectangle 62"/>
            <p:cNvSpPr/>
            <p:nvPr/>
          </p:nvSpPr>
          <p:spPr>
            <a:xfrm>
              <a:off x="3145294" y="56377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grpSp>
      <p:grpSp>
        <p:nvGrpSpPr>
          <p:cNvPr id="8" name="Group 7"/>
          <p:cNvGrpSpPr/>
          <p:nvPr/>
        </p:nvGrpSpPr>
        <p:grpSpPr>
          <a:xfrm>
            <a:off x="6648356" y="1844780"/>
            <a:ext cx="3696234" cy="4022730"/>
            <a:chOff x="4673268" y="1844780"/>
            <a:chExt cx="3696234" cy="4022730"/>
          </a:xfrm>
        </p:grpSpPr>
        <p:sp>
          <p:nvSpPr>
            <p:cNvPr id="21" name="Rectangle 20"/>
            <p:cNvSpPr/>
            <p:nvPr/>
          </p:nvSpPr>
          <p:spPr>
            <a:xfrm>
              <a:off x="5868180" y="1844780"/>
              <a:ext cx="1306410" cy="720100"/>
            </a:xfrm>
            <a:prstGeom prst="rect">
              <a:avLst/>
            </a:prstGeom>
            <a:solidFill>
              <a:schemeClr val="accent3">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Sample KO</a:t>
              </a:r>
            </a:p>
          </p:txBody>
        </p:sp>
        <p:grpSp>
          <p:nvGrpSpPr>
            <p:cNvPr id="6" name="Group 5"/>
            <p:cNvGrpSpPr/>
            <p:nvPr/>
          </p:nvGrpSpPr>
          <p:grpSpPr>
            <a:xfrm>
              <a:off x="4673268" y="2992022"/>
              <a:ext cx="3696234" cy="726319"/>
              <a:chOff x="4673268" y="2992022"/>
              <a:chExt cx="3696234" cy="726319"/>
            </a:xfrm>
          </p:grpSpPr>
          <p:sp>
            <p:nvSpPr>
              <p:cNvPr id="33" name="Rectangle 32"/>
              <p:cNvSpPr/>
              <p:nvPr/>
            </p:nvSpPr>
            <p:spPr>
              <a:xfrm>
                <a:off x="4673268" y="2998241"/>
                <a:ext cx="1162390" cy="720100"/>
              </a:xfrm>
              <a:prstGeom prst="rect">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Cell KO A</a:t>
                </a:r>
              </a:p>
            </p:txBody>
          </p:sp>
          <p:sp>
            <p:nvSpPr>
              <p:cNvPr id="36" name="Rectangle 35"/>
              <p:cNvSpPr/>
              <p:nvPr/>
            </p:nvSpPr>
            <p:spPr>
              <a:xfrm>
                <a:off x="5944895" y="2992022"/>
                <a:ext cx="1162390" cy="720100"/>
              </a:xfrm>
              <a:prstGeom prst="rect">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Cell KO B</a:t>
                </a:r>
              </a:p>
            </p:txBody>
          </p:sp>
          <p:sp>
            <p:nvSpPr>
              <p:cNvPr id="39" name="Rectangle 38"/>
              <p:cNvSpPr/>
              <p:nvPr/>
            </p:nvSpPr>
            <p:spPr>
              <a:xfrm>
                <a:off x="7207112" y="2992022"/>
                <a:ext cx="1162390" cy="720100"/>
              </a:xfrm>
              <a:prstGeom prst="rect">
                <a:avLst/>
              </a:prstGeom>
              <a:solidFill>
                <a:schemeClr val="accent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Cell KO C</a:t>
                </a:r>
              </a:p>
            </p:txBody>
          </p:sp>
        </p:grpSp>
        <p:sp>
          <p:nvSpPr>
            <p:cNvPr id="65" name="Rectangle 64"/>
            <p:cNvSpPr/>
            <p:nvPr/>
          </p:nvSpPr>
          <p:spPr>
            <a:xfrm>
              <a:off x="4673268" y="39913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66" name="Rectangle 65"/>
            <p:cNvSpPr/>
            <p:nvPr/>
          </p:nvSpPr>
          <p:spPr>
            <a:xfrm>
              <a:off x="4673268" y="4264339"/>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67" name="Rectangle 66"/>
            <p:cNvSpPr/>
            <p:nvPr/>
          </p:nvSpPr>
          <p:spPr>
            <a:xfrm>
              <a:off x="4673268" y="4537338"/>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68" name="Rectangle 67"/>
            <p:cNvSpPr/>
            <p:nvPr/>
          </p:nvSpPr>
          <p:spPr>
            <a:xfrm>
              <a:off x="4673268" y="48145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73" name="Rectangle 72"/>
            <p:cNvSpPr/>
            <p:nvPr/>
          </p:nvSpPr>
          <p:spPr>
            <a:xfrm>
              <a:off x="5940190" y="39913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74" name="Rectangle 73"/>
            <p:cNvSpPr/>
            <p:nvPr/>
          </p:nvSpPr>
          <p:spPr>
            <a:xfrm>
              <a:off x="5940190" y="4264339"/>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75" name="Rectangle 74"/>
            <p:cNvSpPr/>
            <p:nvPr/>
          </p:nvSpPr>
          <p:spPr>
            <a:xfrm>
              <a:off x="5940190" y="4537338"/>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76" name="Rectangle 75"/>
            <p:cNvSpPr/>
            <p:nvPr/>
          </p:nvSpPr>
          <p:spPr>
            <a:xfrm>
              <a:off x="5940190" y="48145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77" name="Rectangle 76"/>
            <p:cNvSpPr/>
            <p:nvPr/>
          </p:nvSpPr>
          <p:spPr>
            <a:xfrm>
              <a:off x="5940190" y="5091742"/>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78" name="Rectangle 77"/>
            <p:cNvSpPr/>
            <p:nvPr/>
          </p:nvSpPr>
          <p:spPr>
            <a:xfrm>
              <a:off x="5940190" y="5364741"/>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79" name="Rectangle 78"/>
            <p:cNvSpPr/>
            <p:nvPr/>
          </p:nvSpPr>
          <p:spPr>
            <a:xfrm>
              <a:off x="5940190" y="56377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81" name="Rectangle 80"/>
            <p:cNvSpPr/>
            <p:nvPr/>
          </p:nvSpPr>
          <p:spPr>
            <a:xfrm>
              <a:off x="7207112" y="39913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82" name="Rectangle 81"/>
            <p:cNvSpPr/>
            <p:nvPr/>
          </p:nvSpPr>
          <p:spPr>
            <a:xfrm>
              <a:off x="7207112" y="4264339"/>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83" name="Rectangle 82"/>
            <p:cNvSpPr/>
            <p:nvPr/>
          </p:nvSpPr>
          <p:spPr>
            <a:xfrm>
              <a:off x="7207112" y="4537338"/>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84" name="Rectangle 83"/>
            <p:cNvSpPr/>
            <p:nvPr/>
          </p:nvSpPr>
          <p:spPr>
            <a:xfrm>
              <a:off x="7207112" y="4814540"/>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85" name="Rectangle 84"/>
            <p:cNvSpPr/>
            <p:nvPr/>
          </p:nvSpPr>
          <p:spPr>
            <a:xfrm>
              <a:off x="7207112" y="5091742"/>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sp>
          <p:nvSpPr>
            <p:cNvPr id="86" name="Rectangle 85"/>
            <p:cNvSpPr/>
            <p:nvPr/>
          </p:nvSpPr>
          <p:spPr>
            <a:xfrm>
              <a:off x="7207112" y="5364741"/>
              <a:ext cx="1162390" cy="229770"/>
            </a:xfrm>
            <a:prstGeom prst="rect">
              <a:avLst/>
            </a:prstGeom>
            <a:solidFill>
              <a:schemeClr val="accent4">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UMI</a:t>
              </a:r>
            </a:p>
          </p:txBody>
        </p:sp>
      </p:grpSp>
      <p:sp>
        <p:nvSpPr>
          <p:cNvPr id="9" name="TextBox 8"/>
          <p:cNvSpPr txBox="1"/>
          <p:nvPr/>
        </p:nvSpPr>
        <p:spPr>
          <a:xfrm>
            <a:off x="3395036" y="6475512"/>
            <a:ext cx="5401928" cy="369332"/>
          </a:xfrm>
          <a:prstGeom prst="rect">
            <a:avLst/>
          </a:prstGeom>
          <a:noFill/>
        </p:spPr>
        <p:txBody>
          <a:bodyPr wrap="none" rtlCol="0">
            <a:spAutoFit/>
          </a:bodyPr>
          <a:lstStyle/>
          <a:p>
            <a:r>
              <a:rPr lang="en-GB" dirty="0"/>
              <a:t>UMIs are finally related to genes to get per-gene counts</a:t>
            </a:r>
          </a:p>
        </p:txBody>
      </p:sp>
    </p:spTree>
    <p:extLst>
      <p:ext uri="{BB962C8B-B14F-4D97-AF65-F5344CB8AC3E}">
        <p14:creationId xmlns:p14="http://schemas.microsoft.com/office/powerpoint/2010/main" val="16637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Extension Techniques</a:t>
            </a:r>
          </a:p>
        </p:txBody>
      </p:sp>
      <p:sp>
        <p:nvSpPr>
          <p:cNvPr id="3" name="Content Placeholder 2"/>
          <p:cNvSpPr>
            <a:spLocks noGrp="1"/>
          </p:cNvSpPr>
          <p:nvPr>
            <p:ph idx="1"/>
          </p:nvPr>
        </p:nvSpPr>
        <p:spPr/>
        <p:txBody>
          <a:bodyPr>
            <a:normAutofit lnSpcReduction="10000"/>
          </a:bodyPr>
          <a:lstStyle/>
          <a:p>
            <a:r>
              <a:rPr lang="en-GB" dirty="0"/>
              <a:t>Variants of the basic protocol which allow for other measures</a:t>
            </a:r>
          </a:p>
          <a:p>
            <a:r>
              <a:rPr lang="en-GB" dirty="0"/>
              <a:t>Introduce artificial sequences which are measured alongside the normal RNAs</a:t>
            </a:r>
          </a:p>
          <a:p>
            <a:pPr lvl="1"/>
            <a:r>
              <a:rPr lang="en-GB" dirty="0"/>
              <a:t>Cell Surface Markers</a:t>
            </a:r>
          </a:p>
          <a:p>
            <a:pPr lvl="1"/>
            <a:r>
              <a:rPr lang="en-GB" dirty="0"/>
              <a:t>CRISPR guide RNAs</a:t>
            </a:r>
          </a:p>
          <a:p>
            <a:pPr marL="457200" lvl="1" indent="0">
              <a:buNone/>
            </a:pPr>
            <a:endParaRPr lang="en-GB" dirty="0"/>
          </a:p>
          <a:p>
            <a:pPr marL="457200" lvl="1" indent="0">
              <a:buNone/>
            </a:pPr>
            <a:endParaRPr lang="en-GB" dirty="0"/>
          </a:p>
          <a:p>
            <a:r>
              <a:rPr lang="en-GB" dirty="0"/>
              <a:t>Beads use custom captures (in addition to TTTT)</a:t>
            </a:r>
          </a:p>
          <a:p>
            <a:r>
              <a:rPr lang="en-GB" dirty="0"/>
              <a:t>Attach sequences to </a:t>
            </a:r>
            <a:r>
              <a:rPr lang="en-GB" dirty="0" err="1"/>
              <a:t>sgRNA</a:t>
            </a:r>
            <a:r>
              <a:rPr lang="en-GB" dirty="0"/>
              <a:t> or tag to antibodies</a:t>
            </a:r>
          </a:p>
        </p:txBody>
      </p:sp>
      <p:pic>
        <p:nvPicPr>
          <p:cNvPr id="4" name="Picture 3"/>
          <p:cNvPicPr>
            <a:picLocks noChangeAspect="1"/>
          </p:cNvPicPr>
          <p:nvPr/>
        </p:nvPicPr>
        <p:blipFill>
          <a:blip r:embed="rId2"/>
          <a:stretch>
            <a:fillRect/>
          </a:stretch>
        </p:blipFill>
        <p:spPr>
          <a:xfrm>
            <a:off x="4943840" y="2924930"/>
            <a:ext cx="6721998" cy="1898130"/>
          </a:xfrm>
          <a:prstGeom prst="rect">
            <a:avLst/>
          </a:prstGeom>
        </p:spPr>
      </p:pic>
    </p:spTree>
    <p:extLst>
      <p:ext uri="{BB962C8B-B14F-4D97-AF65-F5344CB8AC3E}">
        <p14:creationId xmlns:p14="http://schemas.microsoft.com/office/powerpoint/2010/main" val="182304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10X Software Suite</a:t>
            </a:r>
          </a:p>
        </p:txBody>
      </p:sp>
      <p:sp>
        <p:nvSpPr>
          <p:cNvPr id="4" name="TextBox 3"/>
          <p:cNvSpPr txBox="1"/>
          <p:nvPr/>
        </p:nvSpPr>
        <p:spPr>
          <a:xfrm>
            <a:off x="2219665" y="2492871"/>
            <a:ext cx="2155334" cy="1200329"/>
          </a:xfrm>
          <a:prstGeom prst="rect">
            <a:avLst/>
          </a:prstGeom>
          <a:solidFill>
            <a:schemeClr val="bg1">
              <a:lumMod val="85000"/>
            </a:schemeClr>
          </a:solidFill>
        </p:spPr>
        <p:txBody>
          <a:bodyPr wrap="none" rtlCol="0">
            <a:spAutoFit/>
          </a:bodyPr>
          <a:lstStyle/>
          <a:p>
            <a:pPr algn="ctr"/>
            <a:r>
              <a:rPr lang="en-GB" sz="3600" dirty="0"/>
              <a:t>Chromium</a:t>
            </a:r>
          </a:p>
          <a:p>
            <a:pPr algn="ctr"/>
            <a:r>
              <a:rPr lang="en-GB" sz="3600" dirty="0"/>
              <a:t>Controller</a:t>
            </a:r>
          </a:p>
        </p:txBody>
      </p:sp>
      <p:sp>
        <p:nvSpPr>
          <p:cNvPr id="5" name="TextBox 4"/>
          <p:cNvSpPr txBox="1"/>
          <p:nvPr/>
        </p:nvSpPr>
        <p:spPr>
          <a:xfrm>
            <a:off x="5345153" y="2492870"/>
            <a:ext cx="1501694" cy="1200329"/>
          </a:xfrm>
          <a:prstGeom prst="rect">
            <a:avLst/>
          </a:prstGeom>
          <a:solidFill>
            <a:schemeClr val="bg1">
              <a:lumMod val="85000"/>
            </a:schemeClr>
          </a:solidFill>
        </p:spPr>
        <p:txBody>
          <a:bodyPr wrap="none" rtlCol="0">
            <a:spAutoFit/>
          </a:bodyPr>
          <a:lstStyle/>
          <a:p>
            <a:pPr algn="ctr"/>
            <a:r>
              <a:rPr lang="en-GB" sz="3600" dirty="0"/>
              <a:t>Cell</a:t>
            </a:r>
          </a:p>
          <a:p>
            <a:pPr algn="ctr"/>
            <a:r>
              <a:rPr lang="en-GB" sz="3600" dirty="0"/>
              <a:t>Ranger</a:t>
            </a:r>
          </a:p>
        </p:txBody>
      </p:sp>
      <p:sp>
        <p:nvSpPr>
          <p:cNvPr id="6" name="TextBox 5"/>
          <p:cNvSpPr txBox="1"/>
          <p:nvPr/>
        </p:nvSpPr>
        <p:spPr>
          <a:xfrm>
            <a:off x="8112281" y="2492870"/>
            <a:ext cx="1727909" cy="1200329"/>
          </a:xfrm>
          <a:prstGeom prst="rect">
            <a:avLst/>
          </a:prstGeom>
          <a:solidFill>
            <a:schemeClr val="bg1">
              <a:lumMod val="85000"/>
            </a:schemeClr>
          </a:solidFill>
        </p:spPr>
        <p:txBody>
          <a:bodyPr wrap="none" rtlCol="0">
            <a:spAutoFit/>
          </a:bodyPr>
          <a:lstStyle/>
          <a:p>
            <a:pPr algn="ctr"/>
            <a:r>
              <a:rPr lang="en-GB" sz="3600" dirty="0"/>
              <a:t>Loupe</a:t>
            </a:r>
          </a:p>
          <a:p>
            <a:pPr algn="ctr"/>
            <a:r>
              <a:rPr lang="en-GB" sz="3600" dirty="0"/>
              <a:t>Browser</a:t>
            </a:r>
          </a:p>
        </p:txBody>
      </p:sp>
      <p:sp>
        <p:nvSpPr>
          <p:cNvPr id="7" name="TextBox 6"/>
          <p:cNvSpPr txBox="1"/>
          <p:nvPr/>
        </p:nvSpPr>
        <p:spPr>
          <a:xfrm>
            <a:off x="2219666" y="4509150"/>
            <a:ext cx="2155335" cy="923330"/>
          </a:xfrm>
          <a:prstGeom prst="rect">
            <a:avLst/>
          </a:prstGeom>
          <a:noFill/>
        </p:spPr>
        <p:txBody>
          <a:bodyPr wrap="square" rtlCol="0">
            <a:spAutoFit/>
          </a:bodyPr>
          <a:lstStyle/>
          <a:p>
            <a:pPr algn="ctr"/>
            <a:r>
              <a:rPr lang="en-GB" dirty="0"/>
              <a:t>Runs the chromium system for creating GEMs</a:t>
            </a:r>
          </a:p>
        </p:txBody>
      </p:sp>
      <p:sp>
        <p:nvSpPr>
          <p:cNvPr id="8" name="TextBox 7"/>
          <p:cNvSpPr txBox="1"/>
          <p:nvPr/>
        </p:nvSpPr>
        <p:spPr>
          <a:xfrm>
            <a:off x="5018333" y="4509151"/>
            <a:ext cx="2155335" cy="1200329"/>
          </a:xfrm>
          <a:prstGeom prst="rect">
            <a:avLst/>
          </a:prstGeom>
          <a:noFill/>
        </p:spPr>
        <p:txBody>
          <a:bodyPr wrap="square" rtlCol="0">
            <a:spAutoFit/>
          </a:bodyPr>
          <a:lstStyle/>
          <a:p>
            <a:pPr algn="ctr"/>
            <a:r>
              <a:rPr lang="en-GB" dirty="0"/>
              <a:t>Pipeline for mapping, filtering, QC and quantitation of libraries</a:t>
            </a:r>
          </a:p>
        </p:txBody>
      </p:sp>
      <p:sp>
        <p:nvSpPr>
          <p:cNvPr id="9" name="TextBox 8"/>
          <p:cNvSpPr txBox="1"/>
          <p:nvPr/>
        </p:nvSpPr>
        <p:spPr>
          <a:xfrm>
            <a:off x="7898567" y="4509150"/>
            <a:ext cx="2155335" cy="1200329"/>
          </a:xfrm>
          <a:prstGeom prst="rect">
            <a:avLst/>
          </a:prstGeom>
          <a:noFill/>
        </p:spPr>
        <p:txBody>
          <a:bodyPr wrap="square" rtlCol="0">
            <a:spAutoFit/>
          </a:bodyPr>
          <a:lstStyle/>
          <a:p>
            <a:pPr algn="ctr"/>
            <a:r>
              <a:rPr lang="en-GB" dirty="0"/>
              <a:t>Desktop software for visualisation and analysis of single cell data.</a:t>
            </a:r>
          </a:p>
        </p:txBody>
      </p:sp>
    </p:spTree>
    <p:extLst>
      <p:ext uri="{BB962C8B-B14F-4D97-AF65-F5344CB8AC3E}">
        <p14:creationId xmlns:p14="http://schemas.microsoft.com/office/powerpoint/2010/main" val="83043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11459</TotalTime>
  <Words>1525</Words>
  <Application>Microsoft Macintosh PowerPoint</Application>
  <PresentationFormat>Widescreen</PresentationFormat>
  <Paragraphs>306</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Courier New</vt:lpstr>
      <vt:lpstr>Lucida Console</vt:lpstr>
      <vt:lpstr>Office Theme</vt:lpstr>
      <vt:lpstr>Analysing 10X Single Cell RNA-Seq Data</vt:lpstr>
      <vt:lpstr>Course Outline</vt:lpstr>
      <vt:lpstr>How 10X RNA-Seq Works</vt:lpstr>
      <vt:lpstr>How 10X RNA-Seq Works</vt:lpstr>
      <vt:lpstr>How 10X RNA-Seq Works</vt:lpstr>
      <vt:lpstr>How 10X RNA-Seq Works</vt:lpstr>
      <vt:lpstr>10X Produces Barcode Counts</vt:lpstr>
      <vt:lpstr>Extension Techniques</vt:lpstr>
      <vt:lpstr>The 10X Software Suite</vt:lpstr>
      <vt:lpstr>Cell Ranger</vt:lpstr>
      <vt:lpstr>CellRanger  Alternatives</vt:lpstr>
      <vt:lpstr>CellRanger Commands</vt:lpstr>
      <vt:lpstr>CellRanger Commands</vt:lpstr>
      <vt:lpstr>CellRanger Aggregate CSV file</vt:lpstr>
      <vt:lpstr>Output files generated</vt:lpstr>
      <vt:lpstr>Evaluating CellRanger Output</vt:lpstr>
      <vt:lpstr>Sample Level Barcodes</vt:lpstr>
      <vt:lpstr>CellRanger Reports</vt:lpstr>
      <vt:lpstr>PowerPoint Presentation</vt:lpstr>
      <vt:lpstr>Errors and Warnings</vt:lpstr>
      <vt:lpstr>How many cells do you have?</vt:lpstr>
      <vt:lpstr>How many cells do you have?</vt:lpstr>
      <vt:lpstr>How many cells do you have</vt:lpstr>
      <vt:lpstr>How many cells do you have</vt:lpstr>
      <vt:lpstr>How much data do you have per cell?</vt:lpstr>
      <vt:lpstr>How much data do you have per cell?</vt:lpstr>
      <vt:lpstr>PowerPoint Presentation</vt:lpstr>
      <vt:lpstr>PowerPoint Presentation</vt:lpstr>
      <vt:lpstr>How much data do you have per cell?</vt:lpstr>
      <vt:lpstr>How deeply sequenced is your library</vt:lpstr>
      <vt:lpstr>How deeply sequenced is your library</vt:lpstr>
      <vt:lpstr>How deeply sequenced is your library</vt:lpstr>
      <vt:lpstr>Is coverage variation affecting your data?</vt:lpstr>
      <vt:lpstr>Aggregation QC</vt:lpstr>
      <vt:lpstr>Aggregation QC</vt:lpstr>
      <vt:lpstr>Exercise – Evaluating CellRanger Reports</vt:lpstr>
      <vt:lpstr>Course Data CellRanger QC</vt:lpstr>
      <vt:lpstr>Course Data QC – Read1 (Barcodes)</vt:lpstr>
      <vt:lpstr>Course Data QC – Read2 (RNA)</vt:lpstr>
    </vt:vector>
  </TitlesOfParts>
  <Company>The Babraham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 Virk</dc:creator>
  <cp:lastModifiedBy>Shanzida Jahan Siddique</cp:lastModifiedBy>
  <cp:revision>412</cp:revision>
  <cp:lastPrinted>2015-05-26T15:51:10Z</cp:lastPrinted>
  <dcterms:created xsi:type="dcterms:W3CDTF">2015-01-28T09:30:49Z</dcterms:created>
  <dcterms:modified xsi:type="dcterms:W3CDTF">2023-03-31T16:10:15Z</dcterms:modified>
</cp:coreProperties>
</file>