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0" r:id="rId22"/>
    <p:sldId id="291" r:id="rId23"/>
    <p:sldId id="292" r:id="rId24"/>
    <p:sldId id="287" r:id="rId25"/>
    <p:sldId id="288" r:id="rId26"/>
    <p:sldId id="293" r:id="rId27"/>
    <p:sldId id="294" r:id="rId28"/>
    <p:sldId id="295" r:id="rId29"/>
    <p:sldId id="297" r:id="rId30"/>
    <p:sldId id="298" r:id="rId31"/>
    <p:sldId id="300" r:id="rId32"/>
    <p:sldId id="289" r:id="rId33"/>
    <p:sldId id="301" r:id="rId34"/>
    <p:sldId id="302" r:id="rId35"/>
    <p:sldId id="303" r:id="rId36"/>
    <p:sldId id="304" r:id="rId37"/>
    <p:sldId id="308" r:id="rId38"/>
    <p:sldId id="309" r:id="rId39"/>
    <p:sldId id="310" r:id="rId40"/>
    <p:sldId id="311" r:id="rId41"/>
    <p:sldId id="313" r:id="rId42"/>
    <p:sldId id="306" r:id="rId43"/>
    <p:sldId id="312" r:id="rId4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66"/>
    <a:srgbClr val="3333FF"/>
    <a:srgbClr val="00FF00"/>
    <a:srgbClr val="F698A9"/>
    <a:srgbClr val="FF9999"/>
    <a:srgbClr val="EE6C00"/>
    <a:srgbClr val="FF99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3" autoAdjust="0"/>
    <p:restoredTop sz="94513" autoAdjust="0"/>
  </p:normalViewPr>
  <p:slideViewPr>
    <p:cSldViewPr>
      <p:cViewPr varScale="1">
        <p:scale>
          <a:sx n="120" d="100"/>
          <a:sy n="120" d="100"/>
        </p:scale>
        <p:origin x="2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3191-6449-48B8-80A2-7B37B9D9ABBF}" type="datetimeFigureOut">
              <a:rPr lang="en-GB" smtClean="0"/>
              <a:t>31/03/2023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04B19-8C95-4627-9F2D-24126D7B9E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925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BB138-B9FA-4463-AC97-AA7F35CA78CE}" type="datetimeFigureOut">
              <a:rPr lang="en-GB" smtClean="0"/>
              <a:t>31/03/2023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B29E-24DA-4A1A-97E1-B9D6540849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4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06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B29E-24DA-4A1A-97E1-B9D6540849F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90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B29E-24DA-4A1A-97E1-B9D6540849F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9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1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C6353-79A1-4013-9BEE-D8D529F8C41F}" type="datetime1">
              <a:rPr lang="en-GB" smtClean="0"/>
              <a:t>31/03/2023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Creating Scientific Figures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3B7608-86A4-42BE-A531-097FA6353F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4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4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23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85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8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1916833"/>
            <a:ext cx="8640960" cy="1470025"/>
          </a:xfrm>
        </p:spPr>
        <p:txBody>
          <a:bodyPr>
            <a:noAutofit/>
          </a:bodyPr>
          <a:lstStyle/>
          <a:p>
            <a:r>
              <a:rPr lang="en-GB" dirty="0"/>
              <a:t>Dimension Reduction</a:t>
            </a:r>
            <a:br>
              <a:rPr lang="en-GB" dirty="0"/>
            </a:br>
            <a:r>
              <a:rPr lang="en-GB" dirty="0"/>
              <a:t>PCA, </a:t>
            </a:r>
            <a:r>
              <a:rPr lang="en-GB" dirty="0" err="1"/>
              <a:t>tSNE</a:t>
            </a:r>
            <a:r>
              <a:rPr lang="en-GB" dirty="0"/>
              <a:t>, UMAP,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400800" cy="2016224"/>
          </a:xfrm>
        </p:spPr>
        <p:txBody>
          <a:bodyPr>
            <a:normAutofit/>
          </a:bodyPr>
          <a:lstStyle/>
          <a:p>
            <a:r>
              <a:rPr lang="en-GB" sz="2700" dirty="0"/>
              <a:t>v2023-02</a:t>
            </a:r>
          </a:p>
          <a:p>
            <a:endParaRPr lang="en-GB" sz="2000" dirty="0"/>
          </a:p>
          <a:p>
            <a:r>
              <a:rPr lang="en-GB" sz="2000" dirty="0"/>
              <a:t>Simon Andrews</a:t>
            </a:r>
          </a:p>
          <a:p>
            <a:r>
              <a:rPr lang="en-GB" sz="2000" dirty="0"/>
              <a:t>simon.andrews@babraham.ac.uk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70" y="5805330"/>
            <a:ext cx="2434326" cy="8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Each PC always explains some proportion of the total variance in the data. Between them they explain everything</a:t>
            </a:r>
          </a:p>
          <a:p>
            <a:pPr lvl="1"/>
            <a:r>
              <a:rPr lang="en-GB" dirty="0"/>
              <a:t>PC1 always explains the most</a:t>
            </a:r>
          </a:p>
          <a:p>
            <a:pPr lvl="1"/>
            <a:r>
              <a:rPr lang="en-GB" dirty="0"/>
              <a:t>PC2 is the next highest etc. etc.</a:t>
            </a:r>
          </a:p>
          <a:p>
            <a:endParaRPr lang="en-GB" dirty="0"/>
          </a:p>
          <a:p>
            <a:r>
              <a:rPr lang="en-GB" dirty="0"/>
              <a:t>Since we only plot 2 dimensions we’d like to know that these are a good explanation</a:t>
            </a:r>
          </a:p>
          <a:p>
            <a:endParaRPr lang="en-GB" dirty="0"/>
          </a:p>
          <a:p>
            <a:r>
              <a:rPr lang="en-GB" dirty="0"/>
              <a:t>How do we calculate this?</a:t>
            </a:r>
          </a:p>
        </p:txBody>
      </p:sp>
    </p:spTree>
    <p:extLst>
      <p:ext uri="{BB962C8B-B14F-4D97-AF65-F5344CB8AC3E}">
        <p14:creationId xmlns:p14="http://schemas.microsoft.com/office/powerpoint/2010/main" val="31295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1556740"/>
            <a:ext cx="4981575" cy="48863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3940" y="1600201"/>
            <a:ext cx="591846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Project onto PC</a:t>
            </a:r>
          </a:p>
          <a:p>
            <a:r>
              <a:rPr lang="en-GB" dirty="0"/>
              <a:t>Calculate distance to the origin</a:t>
            </a:r>
          </a:p>
          <a:p>
            <a:endParaRPr lang="en-GB" dirty="0"/>
          </a:p>
          <a:p>
            <a:r>
              <a:rPr lang="en-GB" dirty="0"/>
              <a:t>Calculate sum of squared differences (SSD)</a:t>
            </a:r>
          </a:p>
          <a:p>
            <a:pPr lvl="1"/>
            <a:r>
              <a:rPr lang="en-GB" dirty="0"/>
              <a:t>This is a measure of variance called the ‘eigenvalue’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Divide by (points-1) to get actual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370" y="472518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9770" y="566131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407295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 – Scree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17638"/>
            <a:ext cx="5114925" cy="477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05" y="1417638"/>
            <a:ext cx="511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6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is great then?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08" y="2458611"/>
            <a:ext cx="3842612" cy="3850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978" y="2458610"/>
            <a:ext cx="3842612" cy="3850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6438" y="6398696"/>
            <a:ext cx="31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 separation of values</a:t>
            </a:r>
          </a:p>
        </p:txBody>
      </p:sp>
    </p:spTree>
    <p:extLst>
      <p:ext uri="{BB962C8B-B14F-4D97-AF65-F5344CB8AC3E}">
        <p14:creationId xmlns:p14="http://schemas.microsoft.com/office/powerpoint/2010/main" val="35646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is great then?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76" y="2149599"/>
            <a:ext cx="4163666" cy="4171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777" y="2132820"/>
            <a:ext cx="4131136" cy="4188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18228" y="6474117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optimised for 2-dimensions</a:t>
            </a:r>
          </a:p>
        </p:txBody>
      </p:sp>
    </p:spTree>
    <p:extLst>
      <p:ext uri="{BB962C8B-B14F-4D97-AF65-F5344CB8AC3E}">
        <p14:creationId xmlns:p14="http://schemas.microsoft.com/office/powerpoint/2010/main" val="36890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to the rescue…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T-Distributed Stochastic Neighbour Embedding</a:t>
            </a:r>
          </a:p>
          <a:p>
            <a:endParaRPr lang="en-GB" dirty="0"/>
          </a:p>
          <a:p>
            <a:r>
              <a:rPr lang="en-GB" dirty="0"/>
              <a:t>Aims to solve the problems of PCA</a:t>
            </a:r>
          </a:p>
          <a:p>
            <a:pPr lvl="1"/>
            <a:r>
              <a:rPr lang="en-GB" dirty="0"/>
              <a:t>Non-linear scaling to represent changes at different levels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Optimal separation in 2-dimensions</a:t>
            </a:r>
          </a:p>
        </p:txBody>
      </p:sp>
    </p:spTree>
    <p:extLst>
      <p:ext uri="{BB962C8B-B14F-4D97-AF65-F5344CB8AC3E}">
        <p14:creationId xmlns:p14="http://schemas.microsoft.com/office/powerpoint/2010/main" val="161136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</a:t>
            </a:r>
            <a:r>
              <a:rPr lang="en-GB" dirty="0" err="1"/>
              <a:t>tSNE</a:t>
            </a:r>
            <a:r>
              <a:rPr lang="en-GB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all-vs-all table of pairwise cell to cell distances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618659"/>
            <a:ext cx="3384470" cy="3391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2618659"/>
            <a:ext cx="3384470" cy="3391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00" y="2618659"/>
            <a:ext cx="4419382" cy="26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scaling and 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Perplexity = expected number of neighbours within a cluster</a:t>
            </a:r>
          </a:p>
          <a:p>
            <a:r>
              <a:rPr lang="en-GB" dirty="0"/>
              <a:t>Distances scaled relative to perplexity neighbours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69" y="2996940"/>
            <a:ext cx="5119939" cy="3024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2996940"/>
            <a:ext cx="3744520" cy="36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Perplexity Robustness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064608"/>
            <a:ext cx="3795272" cy="368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2074894"/>
            <a:ext cx="3888540" cy="3680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80" y="1988800"/>
            <a:ext cx="3888540" cy="37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891761"/>
          </a:xfrm>
        </p:spPr>
        <p:txBody>
          <a:bodyPr>
            <a:normAutofit/>
          </a:bodyPr>
          <a:lstStyle/>
          <a:p>
            <a:r>
              <a:rPr lang="en-GB" dirty="0"/>
              <a:t>Randomly scatter all points within the space (normally 2D)</a:t>
            </a:r>
          </a:p>
          <a:p>
            <a:endParaRPr lang="en-GB" dirty="0"/>
          </a:p>
          <a:p>
            <a:r>
              <a:rPr lang="en-GB" dirty="0"/>
              <a:t>Start a simulation</a:t>
            </a:r>
          </a:p>
          <a:p>
            <a:pPr lvl="1"/>
            <a:r>
              <a:rPr lang="en-GB" dirty="0"/>
              <a:t>Aim is to make the point distances match the distance matrix</a:t>
            </a:r>
          </a:p>
          <a:p>
            <a:pPr lvl="1"/>
            <a:r>
              <a:rPr lang="en-GB" dirty="0"/>
              <a:t>Shuffle points based on how well they match</a:t>
            </a:r>
          </a:p>
          <a:p>
            <a:pPr lvl="1"/>
            <a:r>
              <a:rPr lang="en-GB" dirty="0"/>
              <a:t>Stop after fixed number of iterations, or</a:t>
            </a:r>
          </a:p>
          <a:p>
            <a:pPr lvl="1"/>
            <a:r>
              <a:rPr lang="en-GB" dirty="0"/>
              <a:t>Stop after distances have converged</a:t>
            </a:r>
          </a:p>
        </p:txBody>
      </p:sp>
    </p:spTree>
    <p:extLst>
      <p:ext uri="{BB962C8B-B14F-4D97-AF65-F5344CB8AC3E}">
        <p14:creationId xmlns:p14="http://schemas.microsoft.com/office/powerpoint/2010/main" val="9361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heading?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1396"/>
              </p:ext>
            </p:extLst>
          </p:nvPr>
        </p:nvGraphicFramePr>
        <p:xfrm>
          <a:off x="263190" y="1440486"/>
          <a:ext cx="6400800" cy="26670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42028385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564809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041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7215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635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9898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3592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6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Inpp5d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inositol polyphosphate-5-phosphatase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4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absent in melanoma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0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gliomedin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05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Fras1 related extracellular matrix protein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8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Slc38a3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solute carrier family 38, member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5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metallothionein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4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 component 1, s subcomponent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8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CDP-diacylglycerol synthase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8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Ifi44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interferon-induced protein 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1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left-right determination factor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6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Fmr1nb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fragile X mental retardation 1 neighbor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Tagln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transgelin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2218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10" y="2996940"/>
            <a:ext cx="3619672" cy="3627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2226" y="5013220"/>
            <a:ext cx="4783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dot is a cell</a:t>
            </a:r>
          </a:p>
          <a:p>
            <a:endParaRPr lang="en-GB" dirty="0"/>
          </a:p>
          <a:p>
            <a:r>
              <a:rPr lang="en-GB" dirty="0"/>
              <a:t>Groups of dots are similar cells</a:t>
            </a:r>
          </a:p>
          <a:p>
            <a:endParaRPr lang="en-GB" dirty="0"/>
          </a:p>
          <a:p>
            <a:r>
              <a:rPr lang="en-GB" dirty="0"/>
              <a:t>Separation of groups could be interesting biology</a:t>
            </a:r>
          </a:p>
        </p:txBody>
      </p:sp>
    </p:spTree>
    <p:extLst>
      <p:ext uri="{BB962C8B-B14F-4D97-AF65-F5344CB8AC3E}">
        <p14:creationId xmlns:p14="http://schemas.microsoft.com/office/powerpoint/2010/main" val="30481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Projection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31380" y="4149100"/>
            <a:ext cx="10108680" cy="2160300"/>
          </a:xfrm>
        </p:spPr>
        <p:txBody>
          <a:bodyPr>
            <a:noAutofit/>
          </a:bodyPr>
          <a:lstStyle/>
          <a:p>
            <a:r>
              <a:rPr lang="en-GB" sz="2400" dirty="0"/>
              <a:t>X and Y don’t mean anything (unlike PCA)</a:t>
            </a:r>
          </a:p>
          <a:p>
            <a:r>
              <a:rPr lang="en-GB" sz="2400" dirty="0"/>
              <a:t>Distance doesn’t mean anything (unlike PCA)</a:t>
            </a:r>
          </a:p>
          <a:p>
            <a:r>
              <a:rPr lang="en-GB" sz="2400" dirty="0"/>
              <a:t>Close proximity is highly informative</a:t>
            </a:r>
          </a:p>
          <a:p>
            <a:r>
              <a:rPr lang="en-GB" sz="2400" dirty="0"/>
              <a:t>Distant proximity isn’t very interesting</a:t>
            </a:r>
          </a:p>
          <a:p>
            <a:r>
              <a:rPr lang="en-GB" sz="2400" dirty="0"/>
              <a:t>Can’t rationalise distances, or add in more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579604"/>
            <a:ext cx="2160300" cy="2164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61" y="1568171"/>
            <a:ext cx="2160300" cy="2164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52" y="1579604"/>
            <a:ext cx="2160299" cy="216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439" y="1560174"/>
            <a:ext cx="2179692" cy="2183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519" y="1556740"/>
            <a:ext cx="2183119" cy="21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6035" y="1513619"/>
            <a:ext cx="395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Perplexity Settings Matter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26800" y="2416284"/>
            <a:ext cx="2857500" cy="3768246"/>
            <a:chOff x="426800" y="2416284"/>
            <a:chExt cx="2857500" cy="3768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94952" y="5661310"/>
              <a:ext cx="1321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Original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84300" y="2416284"/>
            <a:ext cx="2857500" cy="3768246"/>
            <a:chOff x="3284300" y="2416284"/>
            <a:chExt cx="2857500" cy="37682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7671" y="2416284"/>
            <a:ext cx="2857500" cy="3768246"/>
            <a:chOff x="6127671" y="2416284"/>
            <a:chExt cx="2857500" cy="37682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71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387575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30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9300" y="2416284"/>
            <a:ext cx="2857500" cy="3768246"/>
            <a:chOff x="8999300" y="2416284"/>
            <a:chExt cx="2857500" cy="37682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9167833" y="5661310"/>
              <a:ext cx="2520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9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00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4013" y="1370774"/>
            <a:ext cx="444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Cluster Sizes are Meaningless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0616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Original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64444" y="2416284"/>
            <a:ext cx="2857500" cy="3768246"/>
            <a:chOff x="6186867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38142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86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7559012" y="2416284"/>
            <a:ext cx="2857500" cy="3768246"/>
            <a:chOff x="9094122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50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122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316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2561" y="1288706"/>
            <a:ext cx="652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Distances between clusters can’t be trusted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4825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60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4376403" y="2416284"/>
            <a:ext cx="2857500" cy="3768246"/>
            <a:chOff x="6199553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50829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553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7254597" y="2416284"/>
            <a:ext cx="2857500" cy="3768246"/>
            <a:chOff x="9077747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30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74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253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</a:t>
            </a:r>
            <a:r>
              <a:rPr lang="en-GB" dirty="0" err="1"/>
              <a:t>tSNE</a:t>
            </a:r>
            <a:r>
              <a:rPr lang="en-GB" dirty="0"/>
              <a:t> is great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60" y="3068950"/>
            <a:ext cx="4608640" cy="2950799"/>
          </a:xfrm>
        </p:spPr>
        <p:txBody>
          <a:bodyPr>
            <a:normAutofit fontScale="92500"/>
          </a:bodyPr>
          <a:lstStyle/>
          <a:p>
            <a:r>
              <a:rPr lang="en-GB" dirty="0"/>
              <a:t>Now 3 genes</a:t>
            </a:r>
          </a:p>
          <a:p>
            <a:r>
              <a:rPr lang="en-GB" dirty="0"/>
              <a:t>Now 3,000 genes</a:t>
            </a:r>
          </a:p>
          <a:p>
            <a:endParaRPr lang="en-GB" dirty="0"/>
          </a:p>
          <a:p>
            <a:r>
              <a:rPr lang="en-GB" dirty="0"/>
              <a:t>Everything is the same distance from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5610678"/>
            <a:ext cx="2808390" cy="482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2886491"/>
            <a:ext cx="3168440" cy="3174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30" y="6126164"/>
            <a:ext cx="326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within cluster       = low</a:t>
            </a:r>
          </a:p>
          <a:p>
            <a:r>
              <a:rPr lang="en-GB" dirty="0"/>
              <a:t>Distance between clusters =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818" y="6126163"/>
            <a:ext cx="345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within cluster       = higher</a:t>
            </a:r>
          </a:p>
          <a:p>
            <a:r>
              <a:rPr lang="en-GB" dirty="0"/>
              <a:t>Distance between clusters = lower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3407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  <a:p>
            <a:pPr marL="0" indent="0">
              <a:buNone/>
            </a:pPr>
            <a:r>
              <a:rPr lang="en-GB" dirty="0"/>
              <a:t>Imagine a dataset with only one super informative gene</a:t>
            </a:r>
          </a:p>
        </p:txBody>
      </p:sp>
    </p:spTree>
    <p:extLst>
      <p:ext uri="{BB962C8B-B14F-4D97-AF65-F5344CB8AC3E}">
        <p14:creationId xmlns:p14="http://schemas.microsoft.com/office/powerpoint/2010/main" val="3232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everything sucks?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2116839"/>
          </a:xfrm>
        </p:spPr>
        <p:txBody>
          <a:bodyPr/>
          <a:lstStyle/>
          <a:p>
            <a:r>
              <a:rPr lang="en-GB" dirty="0"/>
              <a:t>PCA</a:t>
            </a:r>
          </a:p>
          <a:p>
            <a:pPr lvl="1"/>
            <a:r>
              <a:rPr lang="en-GB" dirty="0"/>
              <a:t>Requires more than 2 dimensions</a:t>
            </a:r>
          </a:p>
          <a:p>
            <a:pPr lvl="1"/>
            <a:r>
              <a:rPr lang="en-GB" dirty="0"/>
              <a:t>Thrown off by quantised data</a:t>
            </a:r>
          </a:p>
          <a:p>
            <a:pPr lvl="1"/>
            <a:r>
              <a:rPr lang="en-GB" dirty="0"/>
              <a:t>Expects linear relationships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2116839"/>
          </a:xfrm>
        </p:spPr>
        <p:txBody>
          <a:bodyPr/>
          <a:lstStyle/>
          <a:p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Can’t cope with noisy data</a:t>
            </a:r>
          </a:p>
          <a:p>
            <a:pPr lvl="1"/>
            <a:r>
              <a:rPr lang="en-GB" dirty="0"/>
              <a:t>Loses the ability to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2369" y="3599450"/>
            <a:ext cx="966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Answer: Combine the two methods, get the best of both worlds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09600" y="4293120"/>
            <a:ext cx="5588000" cy="168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PCA</a:t>
            </a:r>
          </a:p>
          <a:p>
            <a:pPr lvl="1"/>
            <a:r>
              <a:rPr lang="en-GB" dirty="0"/>
              <a:t>Good at extracting signal from noise</a:t>
            </a:r>
          </a:p>
          <a:p>
            <a:pPr lvl="1"/>
            <a:r>
              <a:rPr lang="en-GB" dirty="0"/>
              <a:t>Extracts informative dimensions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197600" y="4293120"/>
            <a:ext cx="5384800" cy="168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Can reduce to 2D well</a:t>
            </a:r>
          </a:p>
          <a:p>
            <a:pPr lvl="1"/>
            <a:r>
              <a:rPr lang="en-GB" dirty="0"/>
              <a:t>Can cope with non-linear scaling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5502" y="6119289"/>
            <a:ext cx="830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This is what many pipelines do in their default analysis</a:t>
            </a:r>
          </a:p>
        </p:txBody>
      </p:sp>
    </p:spTree>
    <p:extLst>
      <p:ext uri="{BB962C8B-B14F-4D97-AF65-F5344CB8AC3E}">
        <p14:creationId xmlns:p14="http://schemas.microsoft.com/office/powerpoint/2010/main" val="262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+ </a:t>
            </a:r>
            <a:r>
              <a:rPr lang="en-GB" dirty="0" err="1"/>
              <a:t>tSNE</a:t>
            </a:r>
            <a:r>
              <a:rPr lang="en-GB" dirty="0"/>
              <a:t> is great then?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32" y="116601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  <a:p>
            <a:r>
              <a:rPr lang="en-GB" sz="2800" dirty="0" err="1"/>
              <a:t>tSNE</a:t>
            </a:r>
            <a:r>
              <a:rPr lang="en-GB" sz="2800" dirty="0"/>
              <a:t> is slow.  This is probably it’s biggest crime</a:t>
            </a:r>
          </a:p>
          <a:p>
            <a:pPr lvl="1"/>
            <a:r>
              <a:rPr lang="en-GB" sz="2400" dirty="0" err="1"/>
              <a:t>tSNE</a:t>
            </a:r>
            <a:r>
              <a:rPr lang="en-GB" sz="2400" dirty="0"/>
              <a:t> doesn’t scale well to large numbers of cells (10k+)</a:t>
            </a:r>
          </a:p>
          <a:p>
            <a:pPr marL="514350" lvl="1" indent="0">
              <a:buNone/>
            </a:pPr>
            <a:endParaRPr lang="en-GB" sz="2400" dirty="0"/>
          </a:p>
          <a:p>
            <a:r>
              <a:rPr lang="en-GB" sz="2800" dirty="0" err="1"/>
              <a:t>tSNE</a:t>
            </a:r>
            <a:r>
              <a:rPr lang="en-GB" sz="2800" dirty="0"/>
              <a:t> only gives reliable information on the closest neighbours  large distance information is almost irrelevant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3B89FD-9F07-4829-836F-ACF5CF572220}"/>
              </a:ext>
            </a:extLst>
          </p:cNvPr>
          <p:cNvGrpSpPr/>
          <p:nvPr/>
        </p:nvGrpSpPr>
        <p:grpSpPr>
          <a:xfrm>
            <a:off x="2783540" y="4316020"/>
            <a:ext cx="5920732" cy="2425440"/>
            <a:chOff x="2783540" y="4149100"/>
            <a:chExt cx="5920732" cy="24254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540" y="4149100"/>
              <a:ext cx="2425440" cy="242544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832" y="4149100"/>
              <a:ext cx="2425440" cy="242544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792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UMAP is a replacement for </a:t>
            </a:r>
            <a:r>
              <a:rPr lang="en-GB" dirty="0" err="1"/>
              <a:t>tSNE</a:t>
            </a:r>
            <a:r>
              <a:rPr lang="en-GB" dirty="0"/>
              <a:t> to fulfil the same role</a:t>
            </a:r>
          </a:p>
          <a:p>
            <a:endParaRPr lang="en-GB" dirty="0"/>
          </a:p>
          <a:p>
            <a:r>
              <a:rPr lang="en-GB" dirty="0"/>
              <a:t>Conceptually very similar to </a:t>
            </a:r>
            <a:r>
              <a:rPr lang="en-GB" dirty="0" err="1"/>
              <a:t>tSNE</a:t>
            </a:r>
            <a:r>
              <a:rPr lang="en-GB" dirty="0"/>
              <a:t>, but with a couple of relevant (and somewhat technical) changes</a:t>
            </a:r>
          </a:p>
          <a:p>
            <a:endParaRPr lang="en-GB" dirty="0"/>
          </a:p>
          <a:p>
            <a:r>
              <a:rPr lang="en-GB" dirty="0"/>
              <a:t>Practical outcome is:</a:t>
            </a:r>
          </a:p>
          <a:p>
            <a:pPr lvl="1"/>
            <a:r>
              <a:rPr lang="en-GB" dirty="0"/>
              <a:t>UMAP is quite a bit quicker than </a:t>
            </a:r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UMAP can preserve more global structure than </a:t>
            </a:r>
            <a:r>
              <a:rPr lang="en-GB" dirty="0" err="1"/>
              <a:t>tSNE</a:t>
            </a:r>
            <a:r>
              <a:rPr lang="en-GB" dirty="0"/>
              <a:t>*</a:t>
            </a:r>
          </a:p>
          <a:p>
            <a:pPr lvl="1"/>
            <a:r>
              <a:rPr lang="en-GB" dirty="0"/>
              <a:t>UMAP can run on raw data without PCA </a:t>
            </a:r>
            <a:r>
              <a:rPr lang="en-GB" dirty="0" err="1"/>
              <a:t>preprocessing</a:t>
            </a:r>
            <a:r>
              <a:rPr lang="en-GB" dirty="0"/>
              <a:t>*</a:t>
            </a:r>
          </a:p>
          <a:p>
            <a:pPr lvl="1"/>
            <a:r>
              <a:rPr lang="en-GB" dirty="0"/>
              <a:t>UMAP can allow new data to be added to an existing projection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6300" y="6477280"/>
            <a:ext cx="383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In theory, but possibly not in practice</a:t>
            </a:r>
          </a:p>
        </p:txBody>
      </p:sp>
    </p:spTree>
    <p:extLst>
      <p:ext uri="{BB962C8B-B14F-4D97-AF65-F5344CB8AC3E}">
        <p14:creationId xmlns:p14="http://schemas.microsoft.com/office/powerpoint/2010/main" val="472424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472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Instead of the single perplexity value in </a:t>
            </a:r>
            <a:r>
              <a:rPr lang="en-GB" dirty="0" err="1"/>
              <a:t>tSNE</a:t>
            </a:r>
            <a:r>
              <a:rPr lang="en-GB" dirty="0"/>
              <a:t>, UMAP defines</a:t>
            </a:r>
          </a:p>
          <a:p>
            <a:pPr lvl="1"/>
            <a:r>
              <a:rPr lang="en-GB" b="1" dirty="0"/>
              <a:t>Nearest neighbours</a:t>
            </a:r>
            <a:r>
              <a:rPr lang="en-GB" dirty="0"/>
              <a:t>: the number of expected nearest neighbours – basically the same concept as perplexity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Minimum distance</a:t>
            </a:r>
            <a:r>
              <a:rPr lang="en-GB" dirty="0"/>
              <a:t>: how tightly UMAP packs points which are close together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Nearest neighbours will affect the influence given to global vs local information.  Min </a:t>
            </a:r>
            <a:r>
              <a:rPr lang="en-GB" dirty="0" err="1"/>
              <a:t>dist</a:t>
            </a:r>
            <a:r>
              <a:rPr lang="en-GB" dirty="0"/>
              <a:t> will affect how compactly packed the local parts of the plot are.</a:t>
            </a:r>
          </a:p>
        </p:txBody>
      </p:sp>
    </p:spTree>
    <p:extLst>
      <p:ext uri="{BB962C8B-B14F-4D97-AF65-F5344CB8AC3E}">
        <p14:creationId xmlns:p14="http://schemas.microsoft.com/office/powerpoint/2010/main" val="1725857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preservation – mostly in the 2D projection scoring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8"/>
          <a:stretch/>
        </p:blipFill>
        <p:spPr>
          <a:xfrm>
            <a:off x="609600" y="2416300"/>
            <a:ext cx="4100214" cy="4013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1"/>
          <a:stretch/>
        </p:blipFill>
        <p:spPr>
          <a:xfrm>
            <a:off x="4943840" y="2416300"/>
            <a:ext cx="4225392" cy="404086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048410" y="2924526"/>
            <a:ext cx="3051528" cy="1877311"/>
            <a:chOff x="8956733" y="3138428"/>
            <a:chExt cx="3051528" cy="1877311"/>
          </a:xfrm>
        </p:grpSpPr>
        <p:grpSp>
          <p:nvGrpSpPr>
            <p:cNvPr id="17" name="Group 16"/>
            <p:cNvGrpSpPr/>
            <p:nvPr/>
          </p:nvGrpSpPr>
          <p:grpSpPr>
            <a:xfrm>
              <a:off x="9403258" y="3186882"/>
              <a:ext cx="1752046" cy="1352600"/>
              <a:chOff x="8077537" y="2955920"/>
              <a:chExt cx="3790200" cy="292608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10572337" y="4677276"/>
                <a:ext cx="1295400" cy="12047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8167465" y="5159624"/>
                <a:ext cx="2404872" cy="7071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077537" y="2955920"/>
                <a:ext cx="125634" cy="22037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653531" y="4294879"/>
              <a:ext cx="135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Distance in</a:t>
              </a:r>
            </a:p>
            <a:p>
              <a:pPr algn="ctr"/>
              <a:r>
                <a:rPr lang="en-GB" dirty="0"/>
                <a:t>original data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56733" y="4369408"/>
              <a:ext cx="1552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Distance in</a:t>
              </a:r>
            </a:p>
            <a:p>
              <a:pPr algn="ctr"/>
              <a:r>
                <a:rPr lang="en-GB" dirty="0"/>
                <a:t>projected data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30013" y="3138428"/>
              <a:ext cx="1029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Scoring</a:t>
              </a:r>
            </a:p>
            <a:p>
              <a:pPr algn="ctr"/>
              <a:r>
                <a:rPr lang="en-GB" dirty="0"/>
                <a:t>(penalty)</a:t>
              </a:r>
            </a:p>
            <a:p>
              <a:pPr algn="ctr"/>
              <a:r>
                <a:rPr lang="en-GB" dirty="0"/>
                <a:t>value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6126164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tSNE</a:t>
            </a:r>
            <a:endParaRPr lang="en-GB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8077" y="612616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UMAP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72080" y="65631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https://towardsdatascience.com/how-exactly-umap-works-13e3040e1668</a:t>
            </a:r>
          </a:p>
        </p:txBody>
      </p:sp>
    </p:spTree>
    <p:extLst>
      <p:ext uri="{BB962C8B-B14F-4D97-AF65-F5344CB8AC3E}">
        <p14:creationId xmlns:p14="http://schemas.microsoft.com/office/powerpoint/2010/main" val="21116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 much data!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5000 cells and 2500 measured genes</a:t>
            </a:r>
          </a:p>
          <a:p>
            <a:r>
              <a:rPr lang="en-GB" dirty="0"/>
              <a:t>Realistically only 2 dimensions we can plot 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3212970"/>
            <a:ext cx="3199982" cy="3206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0" y="3206826"/>
            <a:ext cx="3162955" cy="3212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20" y="3206826"/>
            <a:ext cx="3162955" cy="32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07710" y="1865958"/>
            <a:ext cx="6928999" cy="2471810"/>
            <a:chOff x="4007710" y="1865958"/>
            <a:chExt cx="6928999" cy="2471810"/>
          </a:xfrm>
        </p:grpSpPr>
        <p:cxnSp>
          <p:nvCxnSpPr>
            <p:cNvPr id="18" name="Straight Arrow Connector 17"/>
            <p:cNvCxnSpPr>
              <a:stCxn id="10" idx="3"/>
              <a:endCxn id="11" idx="1"/>
            </p:cNvCxnSpPr>
            <p:nvPr/>
          </p:nvCxnSpPr>
          <p:spPr>
            <a:xfrm flipV="1">
              <a:off x="4007710" y="2774726"/>
              <a:ext cx="3096430" cy="156304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104140" y="1865958"/>
              <a:ext cx="3832569" cy="1817536"/>
              <a:chOff x="5339632" y="1824619"/>
              <a:chExt cx="3832569" cy="181753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9632" y="1824619"/>
                <a:ext cx="1817536" cy="181753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998482" y="2379444"/>
                <a:ext cx="11737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 err="1"/>
                  <a:t>tSNE</a:t>
                </a:r>
                <a:endParaRPr lang="en-GB" sz="40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007710" y="4337768"/>
            <a:ext cx="7268835" cy="1977225"/>
            <a:chOff x="4007710" y="4337768"/>
            <a:chExt cx="7268835" cy="1977225"/>
          </a:xfrm>
        </p:grpSpPr>
        <p:cxnSp>
          <p:nvCxnSpPr>
            <p:cNvPr id="19" name="Straight Arrow Connector 18"/>
            <p:cNvCxnSpPr>
              <a:stCxn id="10" idx="3"/>
              <a:endCxn id="12" idx="1"/>
            </p:cNvCxnSpPr>
            <p:nvPr/>
          </p:nvCxnSpPr>
          <p:spPr>
            <a:xfrm>
              <a:off x="4007710" y="4337768"/>
              <a:ext cx="3096430" cy="104091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7104140" y="4442380"/>
              <a:ext cx="4172405" cy="1872613"/>
              <a:chOff x="5339632" y="4401041"/>
              <a:chExt cx="4172405" cy="187261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/>
              <a:srcRect l="1476" t="1112" r="1826" b="1523"/>
              <a:stretch/>
            </p:blipFill>
            <p:spPr>
              <a:xfrm>
                <a:off x="5339632" y="4401041"/>
                <a:ext cx="1817536" cy="1872613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98481" y="4983404"/>
                <a:ext cx="1513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UMAP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UMAP is great then?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3407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" y="2726186"/>
            <a:ext cx="3223164" cy="32231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UMAP is all hype then?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340710"/>
            <a:ext cx="10972800" cy="78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No, it really does better for some datasets…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772"/>
            <a:ext cx="8466062" cy="4495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2230" y="5395486"/>
            <a:ext cx="43383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3D mammoth skeleton projected into 2D</a:t>
            </a:r>
            <a:endParaRPr lang="en-GB" sz="800" b="1" dirty="0"/>
          </a:p>
          <a:p>
            <a:pPr algn="ctr"/>
            <a:endParaRPr lang="en-GB" sz="800" dirty="0"/>
          </a:p>
          <a:p>
            <a:r>
              <a:rPr lang="en-GB" sz="1600" dirty="0" err="1"/>
              <a:t>tSNE</a:t>
            </a:r>
            <a:r>
              <a:rPr lang="en-GB" sz="1600" dirty="0"/>
              <a:t>:	Perplexity 2000 	          2h 5min</a:t>
            </a:r>
          </a:p>
          <a:p>
            <a:endParaRPr lang="en-GB" sz="1600" dirty="0"/>
          </a:p>
          <a:p>
            <a:r>
              <a:rPr lang="en-GB" sz="1600" dirty="0"/>
              <a:t>UMAP: 	</a:t>
            </a:r>
            <a:r>
              <a:rPr lang="en-GB" sz="1600" dirty="0" err="1"/>
              <a:t>Nneigh</a:t>
            </a:r>
            <a:r>
              <a:rPr lang="en-GB" sz="1600" dirty="0"/>
              <a:t> 200, </a:t>
            </a:r>
            <a:r>
              <a:rPr lang="en-GB" sz="1600" dirty="0" err="1"/>
              <a:t>mindist</a:t>
            </a:r>
            <a:r>
              <a:rPr lang="en-GB" sz="1600" dirty="0"/>
              <a:t> 0.25,    3min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8668"/>
            <a:ext cx="484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58727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approach PCA + </a:t>
            </a:r>
            <a:r>
              <a:rPr lang="en-GB" dirty="0" err="1"/>
              <a:t>tSNE</a:t>
            </a:r>
            <a:r>
              <a:rPr lang="en-GB" dirty="0"/>
              <a:t>/UMAP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Filter heavily before starting</a:t>
            </a:r>
          </a:p>
          <a:p>
            <a:pPr lvl="1"/>
            <a:r>
              <a:rPr lang="en-GB" dirty="0"/>
              <a:t>Nicely behaving cells</a:t>
            </a:r>
          </a:p>
          <a:p>
            <a:pPr lvl="1"/>
            <a:r>
              <a:rPr lang="en-GB" dirty="0"/>
              <a:t>Expressed genes</a:t>
            </a:r>
          </a:p>
          <a:p>
            <a:pPr lvl="1"/>
            <a:r>
              <a:rPr lang="en-GB" dirty="0"/>
              <a:t>Variable genes</a:t>
            </a:r>
          </a:p>
          <a:p>
            <a:pPr lvl="1"/>
            <a:endParaRPr lang="en-GB" dirty="0"/>
          </a:p>
          <a:p>
            <a:r>
              <a:rPr lang="en-GB" dirty="0"/>
              <a:t>Do PCA</a:t>
            </a:r>
          </a:p>
          <a:p>
            <a:pPr lvl="1"/>
            <a:r>
              <a:rPr lang="en-GB" dirty="0"/>
              <a:t>Extract most interesting signal</a:t>
            </a:r>
          </a:p>
          <a:p>
            <a:pPr lvl="1"/>
            <a:r>
              <a:rPr lang="en-GB" dirty="0"/>
              <a:t>Take top PCs.  Reduce dimensionality (but not to 2)</a:t>
            </a:r>
          </a:p>
          <a:p>
            <a:pPr lvl="1"/>
            <a:endParaRPr lang="en-GB" dirty="0"/>
          </a:p>
          <a:p>
            <a:r>
              <a:rPr lang="en-GB" dirty="0"/>
              <a:t>Do </a:t>
            </a:r>
            <a:r>
              <a:rPr lang="en-GB" dirty="0" err="1"/>
              <a:t>tSNE</a:t>
            </a:r>
            <a:r>
              <a:rPr lang="en-GB" dirty="0"/>
              <a:t>/UMAP</a:t>
            </a:r>
          </a:p>
          <a:p>
            <a:pPr lvl="1"/>
            <a:r>
              <a:rPr lang="en-GB" dirty="0"/>
              <a:t>Calculate distances from PCA projections</a:t>
            </a:r>
          </a:p>
          <a:p>
            <a:pPr lvl="1"/>
            <a:r>
              <a:rPr lang="en-GB" dirty="0"/>
              <a:t>Scale distances and project into 2-dimensions</a:t>
            </a:r>
          </a:p>
        </p:txBody>
      </p:sp>
    </p:spTree>
    <p:extLst>
      <p:ext uri="{BB962C8B-B14F-4D97-AF65-F5344CB8AC3E}">
        <p14:creationId xmlns:p14="http://schemas.microsoft.com/office/powerpoint/2010/main" val="42520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B1-2C7B-46A7-8984-7B805A1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+ UMAP is great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D11A-2E0D-4ABA-9EEF-851B4FBE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1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Kind of… as long as you only have one dataset</a:t>
            </a:r>
          </a:p>
          <a:p>
            <a:pPr lvl="1"/>
            <a:r>
              <a:rPr lang="en-GB" dirty="0"/>
              <a:t>In 10X every library is a 'batch'</a:t>
            </a:r>
          </a:p>
          <a:p>
            <a:pPr lvl="1"/>
            <a:r>
              <a:rPr lang="en-GB" dirty="0"/>
              <a:t>More biases over time/distance</a:t>
            </a:r>
          </a:p>
          <a:p>
            <a:pPr lvl="1"/>
            <a:r>
              <a:rPr lang="en-GB" dirty="0"/>
              <a:t>Biases prevent comparisons</a:t>
            </a:r>
          </a:p>
          <a:p>
            <a:pPr lvl="1"/>
            <a:r>
              <a:rPr lang="en-GB" dirty="0"/>
              <a:t>Need to align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CE9A8-17D5-4E1A-A671-100E671E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00" y="2132820"/>
            <a:ext cx="5040700" cy="46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7D98-F0DA-43B3-90B4-0115B651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196E-8317-409E-BD5C-1B133DD5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on the basis that there are 'equivalent' collections of cells in two (or more) datasets</a:t>
            </a:r>
          </a:p>
          <a:p>
            <a:endParaRPr lang="en-GB" dirty="0"/>
          </a:p>
          <a:p>
            <a:r>
              <a:rPr lang="en-GB" dirty="0"/>
              <a:t>Find 'anchor' points which are equivalent cells which should be aligned</a:t>
            </a:r>
          </a:p>
          <a:p>
            <a:endParaRPr lang="en-GB" dirty="0"/>
          </a:p>
          <a:p>
            <a:r>
              <a:rPr lang="en-GB" dirty="0"/>
              <a:t>Quantitatively skew the data to optimally align the anchors</a:t>
            </a:r>
          </a:p>
        </p:txBody>
      </p:sp>
    </p:spTree>
    <p:extLst>
      <p:ext uri="{BB962C8B-B14F-4D97-AF65-F5344CB8AC3E}">
        <p14:creationId xmlns:p14="http://schemas.microsoft.com/office/powerpoint/2010/main" val="327939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7D98-F0DA-43B3-90B4-0115B651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UMAP/</a:t>
            </a:r>
            <a:r>
              <a:rPr lang="en-GB" dirty="0" err="1"/>
              <a:t>tSNE</a:t>
            </a:r>
            <a:r>
              <a:rPr lang="en-GB" dirty="0"/>
              <a:t> integration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EB3A401-23A5-4947-BD12-3799C7A5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5851992"/>
            <a:ext cx="10972800" cy="84582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Define key 'anchor' points between equivalent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40EB2-0937-43BF-B879-3C76121AF3B0}"/>
              </a:ext>
            </a:extLst>
          </p:cNvPr>
          <p:cNvSpPr/>
          <p:nvPr/>
        </p:nvSpPr>
        <p:spPr>
          <a:xfrm>
            <a:off x="1055300" y="1916790"/>
            <a:ext cx="3528490" cy="360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FFB38-3C68-40B9-ABFE-B89693665DD5}"/>
              </a:ext>
            </a:extLst>
          </p:cNvPr>
          <p:cNvSpPr/>
          <p:nvPr/>
        </p:nvSpPr>
        <p:spPr>
          <a:xfrm>
            <a:off x="6960120" y="1918641"/>
            <a:ext cx="3528490" cy="360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E369D7-915C-4737-883E-533C57FAA837}"/>
              </a:ext>
            </a:extLst>
          </p:cNvPr>
          <p:cNvSpPr/>
          <p:nvPr/>
        </p:nvSpPr>
        <p:spPr>
          <a:xfrm>
            <a:off x="1559370" y="2348850"/>
            <a:ext cx="504070" cy="50407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AD7DA-0C4E-4D83-835B-1AD44FA84E41}"/>
              </a:ext>
            </a:extLst>
          </p:cNvPr>
          <p:cNvSpPr/>
          <p:nvPr/>
        </p:nvSpPr>
        <p:spPr>
          <a:xfrm>
            <a:off x="3094185" y="2625342"/>
            <a:ext cx="504070" cy="123571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AC9E60-D29A-458A-AD2B-AF73A16B4B5E}"/>
              </a:ext>
            </a:extLst>
          </p:cNvPr>
          <p:cNvSpPr/>
          <p:nvPr/>
        </p:nvSpPr>
        <p:spPr>
          <a:xfrm>
            <a:off x="1525459" y="4437140"/>
            <a:ext cx="1534815" cy="50407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FA2D9-2B56-49D1-822F-B37A2B7A7BD2}"/>
              </a:ext>
            </a:extLst>
          </p:cNvPr>
          <p:cNvSpPr/>
          <p:nvPr/>
        </p:nvSpPr>
        <p:spPr>
          <a:xfrm>
            <a:off x="3744369" y="4437140"/>
            <a:ext cx="504070" cy="50407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F2BBA-AEC9-46FF-8320-409F138B44C1}"/>
              </a:ext>
            </a:extLst>
          </p:cNvPr>
          <p:cNvSpPr/>
          <p:nvPr/>
        </p:nvSpPr>
        <p:spPr>
          <a:xfrm>
            <a:off x="9361005" y="2348850"/>
            <a:ext cx="504070" cy="50407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DCD1E3-90F7-4A96-AD96-0CEED986E48E}"/>
              </a:ext>
            </a:extLst>
          </p:cNvPr>
          <p:cNvSpPr/>
          <p:nvPr/>
        </p:nvSpPr>
        <p:spPr>
          <a:xfrm rot="16200000">
            <a:off x="8822380" y="3135187"/>
            <a:ext cx="504070" cy="123571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C379A3-2FC0-4A28-98F7-6C9AE39FDBAC}"/>
              </a:ext>
            </a:extLst>
          </p:cNvPr>
          <p:cNvSpPr/>
          <p:nvPr/>
        </p:nvSpPr>
        <p:spPr>
          <a:xfrm rot="2700000">
            <a:off x="7407674" y="4437140"/>
            <a:ext cx="1534815" cy="50407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43C5E2-486A-4C8D-8F54-0231BE80C99D}"/>
              </a:ext>
            </a:extLst>
          </p:cNvPr>
          <p:cNvSpPr/>
          <p:nvPr/>
        </p:nvSpPr>
        <p:spPr>
          <a:xfrm>
            <a:off x="7281388" y="2811069"/>
            <a:ext cx="504070" cy="50407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0DD360-83A2-4681-A886-7BF56383F807}"/>
              </a:ext>
            </a:extLst>
          </p:cNvPr>
          <p:cNvSpPr/>
          <p:nvPr/>
        </p:nvSpPr>
        <p:spPr>
          <a:xfrm>
            <a:off x="1815548" y="1616758"/>
            <a:ext cx="7832035" cy="954164"/>
          </a:xfrm>
          <a:custGeom>
            <a:avLst/>
            <a:gdLst>
              <a:gd name="connsiteX0" fmla="*/ 0 w 7832035"/>
              <a:gd name="connsiteY0" fmla="*/ 954164 h 954164"/>
              <a:gd name="connsiteX1" fmla="*/ 4028661 w 7832035"/>
              <a:gd name="connsiteY1" fmla="*/ 7 h 954164"/>
              <a:gd name="connsiteX2" fmla="*/ 7832035 w 7832035"/>
              <a:gd name="connsiteY2" fmla="*/ 940912 h 95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035" h="954164">
                <a:moveTo>
                  <a:pt x="0" y="954164"/>
                </a:moveTo>
                <a:cubicBezTo>
                  <a:pt x="1361661" y="478190"/>
                  <a:pt x="2723322" y="2216"/>
                  <a:pt x="4028661" y="7"/>
                </a:cubicBezTo>
                <a:cubicBezTo>
                  <a:pt x="5334000" y="-2202"/>
                  <a:pt x="6583017" y="469355"/>
                  <a:pt x="7832035" y="9409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13D566-FFBE-4EE6-A32B-2E8B0643712C}"/>
              </a:ext>
            </a:extLst>
          </p:cNvPr>
          <p:cNvSpPr/>
          <p:nvPr/>
        </p:nvSpPr>
        <p:spPr>
          <a:xfrm>
            <a:off x="3326296" y="3138474"/>
            <a:ext cx="5751443" cy="598639"/>
          </a:xfrm>
          <a:custGeom>
            <a:avLst/>
            <a:gdLst>
              <a:gd name="connsiteX0" fmla="*/ 0 w 5751443"/>
              <a:gd name="connsiteY0" fmla="*/ 81804 h 598639"/>
              <a:gd name="connsiteX1" fmla="*/ 2517913 w 5751443"/>
              <a:gd name="connsiteY1" fmla="*/ 42048 h 598639"/>
              <a:gd name="connsiteX2" fmla="*/ 5751443 w 5751443"/>
              <a:gd name="connsiteY2" fmla="*/ 598639 h 59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443" h="598639">
                <a:moveTo>
                  <a:pt x="0" y="81804"/>
                </a:moveTo>
                <a:cubicBezTo>
                  <a:pt x="779669" y="18856"/>
                  <a:pt x="1559339" y="-44091"/>
                  <a:pt x="2517913" y="42048"/>
                </a:cubicBezTo>
                <a:cubicBezTo>
                  <a:pt x="3476487" y="128187"/>
                  <a:pt x="4613965" y="363413"/>
                  <a:pt x="5751443" y="5986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7EAC98-55D2-4B0F-95EA-C47777BEDE96}"/>
              </a:ext>
            </a:extLst>
          </p:cNvPr>
          <p:cNvSpPr/>
          <p:nvPr/>
        </p:nvSpPr>
        <p:spPr>
          <a:xfrm>
            <a:off x="3975652" y="2049636"/>
            <a:ext cx="3538331" cy="2615129"/>
          </a:xfrm>
          <a:custGeom>
            <a:avLst/>
            <a:gdLst>
              <a:gd name="connsiteX0" fmla="*/ 0 w 3538331"/>
              <a:gd name="connsiteY0" fmla="*/ 2615129 h 2615129"/>
              <a:gd name="connsiteX1" fmla="*/ 1683026 w 3538331"/>
              <a:gd name="connsiteY1" fmla="*/ 70712 h 2615129"/>
              <a:gd name="connsiteX2" fmla="*/ 3538331 w 3538331"/>
              <a:gd name="connsiteY2" fmla="*/ 958607 h 261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331" h="2615129">
                <a:moveTo>
                  <a:pt x="0" y="2615129"/>
                </a:moveTo>
                <a:cubicBezTo>
                  <a:pt x="546652" y="1480964"/>
                  <a:pt x="1093304" y="346799"/>
                  <a:pt x="1683026" y="70712"/>
                </a:cubicBezTo>
                <a:cubicBezTo>
                  <a:pt x="2272748" y="-205375"/>
                  <a:pt x="2905539" y="376616"/>
                  <a:pt x="3538331" y="95860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93239F-2D6D-4E05-99D0-3C3165715F32}"/>
              </a:ext>
            </a:extLst>
          </p:cNvPr>
          <p:cNvSpPr/>
          <p:nvPr/>
        </p:nvSpPr>
        <p:spPr>
          <a:xfrm>
            <a:off x="2266122" y="4678017"/>
            <a:ext cx="5804452" cy="808383"/>
          </a:xfrm>
          <a:custGeom>
            <a:avLst/>
            <a:gdLst>
              <a:gd name="connsiteX0" fmla="*/ 0 w 5804452"/>
              <a:gd name="connsiteY0" fmla="*/ 0 h 808383"/>
              <a:gd name="connsiteX1" fmla="*/ 3352800 w 5804452"/>
              <a:gd name="connsiteY1" fmla="*/ 808383 h 808383"/>
              <a:gd name="connsiteX2" fmla="*/ 5804452 w 5804452"/>
              <a:gd name="connsiteY2" fmla="*/ 0 h 80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4452" h="808383">
                <a:moveTo>
                  <a:pt x="0" y="0"/>
                </a:moveTo>
                <a:cubicBezTo>
                  <a:pt x="1192695" y="404191"/>
                  <a:pt x="2385391" y="808383"/>
                  <a:pt x="3352800" y="808383"/>
                </a:cubicBezTo>
                <a:cubicBezTo>
                  <a:pt x="4320209" y="808383"/>
                  <a:pt x="5062330" y="404191"/>
                  <a:pt x="580445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7D98-F0DA-43B3-90B4-0115B651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UMAP/</a:t>
            </a:r>
            <a:r>
              <a:rPr lang="en-GB" dirty="0" err="1"/>
              <a:t>tSNE</a:t>
            </a:r>
            <a:r>
              <a:rPr lang="en-GB" dirty="0"/>
              <a:t> integration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0A589E-2A1A-4BC9-85B3-95301B1448EF}"/>
              </a:ext>
            </a:extLst>
          </p:cNvPr>
          <p:cNvGrpSpPr/>
          <p:nvPr/>
        </p:nvGrpSpPr>
        <p:grpSpPr>
          <a:xfrm>
            <a:off x="1055300" y="1916790"/>
            <a:ext cx="3528490" cy="3600500"/>
            <a:chOff x="1055300" y="1916790"/>
            <a:chExt cx="3528490" cy="3600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A40EB2-0937-43BF-B879-3C76121AF3B0}"/>
                </a:ext>
              </a:extLst>
            </p:cNvPr>
            <p:cNvSpPr/>
            <p:nvPr/>
          </p:nvSpPr>
          <p:spPr>
            <a:xfrm>
              <a:off x="1055300" y="1916790"/>
              <a:ext cx="3528490" cy="3600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E369D7-915C-4737-883E-533C57FAA837}"/>
                </a:ext>
              </a:extLst>
            </p:cNvPr>
            <p:cNvSpPr/>
            <p:nvPr/>
          </p:nvSpPr>
          <p:spPr>
            <a:xfrm>
              <a:off x="1559370" y="234885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9AD7DA-0C4E-4D83-835B-1AD44FA84E41}"/>
                </a:ext>
              </a:extLst>
            </p:cNvPr>
            <p:cNvSpPr/>
            <p:nvPr/>
          </p:nvSpPr>
          <p:spPr>
            <a:xfrm>
              <a:off x="3094185" y="2625342"/>
              <a:ext cx="504070" cy="123571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AC9E60-D29A-458A-AD2B-AF73A16B4B5E}"/>
                </a:ext>
              </a:extLst>
            </p:cNvPr>
            <p:cNvSpPr/>
            <p:nvPr/>
          </p:nvSpPr>
          <p:spPr>
            <a:xfrm>
              <a:off x="1525459" y="4437140"/>
              <a:ext cx="1534815" cy="50407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FA2D9-2B56-49D1-822F-B37A2B7A7BD2}"/>
                </a:ext>
              </a:extLst>
            </p:cNvPr>
            <p:cNvSpPr/>
            <p:nvPr/>
          </p:nvSpPr>
          <p:spPr>
            <a:xfrm>
              <a:off x="3744369" y="443714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EB03-90B4-49FB-9DCE-F5EBF5F7C5FD}"/>
              </a:ext>
            </a:extLst>
          </p:cNvPr>
          <p:cNvGrpSpPr/>
          <p:nvPr/>
        </p:nvGrpSpPr>
        <p:grpSpPr>
          <a:xfrm>
            <a:off x="6960120" y="1918641"/>
            <a:ext cx="3528490" cy="3600500"/>
            <a:chOff x="6960120" y="1918641"/>
            <a:chExt cx="3528490" cy="3600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3FFB38-3C68-40B9-ABFE-B89693665DD5}"/>
                </a:ext>
              </a:extLst>
            </p:cNvPr>
            <p:cNvSpPr/>
            <p:nvPr/>
          </p:nvSpPr>
          <p:spPr>
            <a:xfrm>
              <a:off x="6960120" y="1918641"/>
              <a:ext cx="3528490" cy="3600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F2BBA-AEC9-46FF-8320-409F138B44C1}"/>
                </a:ext>
              </a:extLst>
            </p:cNvPr>
            <p:cNvSpPr/>
            <p:nvPr/>
          </p:nvSpPr>
          <p:spPr>
            <a:xfrm>
              <a:off x="9361005" y="234885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DCD1E3-90F7-4A96-AD96-0CEED986E48E}"/>
                </a:ext>
              </a:extLst>
            </p:cNvPr>
            <p:cNvSpPr/>
            <p:nvPr/>
          </p:nvSpPr>
          <p:spPr>
            <a:xfrm rot="16200000">
              <a:off x="8822380" y="3135187"/>
              <a:ext cx="504070" cy="123571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C379A3-2FC0-4A28-98F7-6C9AE39FDBAC}"/>
                </a:ext>
              </a:extLst>
            </p:cNvPr>
            <p:cNvSpPr/>
            <p:nvPr/>
          </p:nvSpPr>
          <p:spPr>
            <a:xfrm rot="2700000">
              <a:off x="7407674" y="4437140"/>
              <a:ext cx="1534815" cy="50407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43C5E2-486A-4C8D-8F54-0231BE80C99D}"/>
                </a:ext>
              </a:extLst>
            </p:cNvPr>
            <p:cNvSpPr/>
            <p:nvPr/>
          </p:nvSpPr>
          <p:spPr>
            <a:xfrm>
              <a:off x="7281388" y="2811069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E5B88F-AA91-4B99-91EA-688E9E13243A}"/>
              </a:ext>
            </a:extLst>
          </p:cNvPr>
          <p:cNvGrpSpPr/>
          <p:nvPr/>
        </p:nvGrpSpPr>
        <p:grpSpPr>
          <a:xfrm>
            <a:off x="6960120" y="1908507"/>
            <a:ext cx="3528490" cy="3600500"/>
            <a:chOff x="1055300" y="1916790"/>
            <a:chExt cx="3528490" cy="36005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46AEC8-651C-4BDD-B863-405FF8739731}"/>
                </a:ext>
              </a:extLst>
            </p:cNvPr>
            <p:cNvSpPr/>
            <p:nvPr/>
          </p:nvSpPr>
          <p:spPr>
            <a:xfrm>
              <a:off x="1055300" y="1916790"/>
              <a:ext cx="3528490" cy="3600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B3B85A-C953-43A2-830B-1C8911C009A0}"/>
                </a:ext>
              </a:extLst>
            </p:cNvPr>
            <p:cNvSpPr/>
            <p:nvPr/>
          </p:nvSpPr>
          <p:spPr>
            <a:xfrm>
              <a:off x="1559370" y="234885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22F196-A8E9-4656-BA5E-075FC545F78F}"/>
                </a:ext>
              </a:extLst>
            </p:cNvPr>
            <p:cNvSpPr/>
            <p:nvPr/>
          </p:nvSpPr>
          <p:spPr>
            <a:xfrm>
              <a:off x="3094185" y="2625342"/>
              <a:ext cx="504070" cy="123571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AF64D6-978F-40F4-951C-41D8CDD80291}"/>
                </a:ext>
              </a:extLst>
            </p:cNvPr>
            <p:cNvSpPr/>
            <p:nvPr/>
          </p:nvSpPr>
          <p:spPr>
            <a:xfrm>
              <a:off x="1525459" y="4437140"/>
              <a:ext cx="1534815" cy="50407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2F0DD4-6098-4FAE-99CC-C1E1B8BDDB0B}"/>
                </a:ext>
              </a:extLst>
            </p:cNvPr>
            <p:cNvSpPr/>
            <p:nvPr/>
          </p:nvSpPr>
          <p:spPr>
            <a:xfrm>
              <a:off x="3744369" y="443714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Content Placeholder 19">
            <a:extLst>
              <a:ext uri="{FF2B5EF4-FFF2-40B4-BE49-F238E27FC236}">
                <a16:creationId xmlns:a16="http://schemas.microsoft.com/office/drawing/2014/main" id="{F370E15B-B8CC-471D-9B34-F087D5DA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5851992"/>
            <a:ext cx="10972800" cy="84582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Skew data to align the anchors</a:t>
            </a:r>
          </a:p>
        </p:txBody>
      </p:sp>
    </p:spTree>
    <p:extLst>
      <p:ext uri="{BB962C8B-B14F-4D97-AF65-F5344CB8AC3E}">
        <p14:creationId xmlns:p14="http://schemas.microsoft.com/office/powerpoint/2010/main" val="148795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Mutual Nearest Neighbours (MNN)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FB654-F06D-414D-AFB8-21D4B44D4E00}"/>
              </a:ext>
            </a:extLst>
          </p:cNvPr>
          <p:cNvSpPr/>
          <p:nvPr/>
        </p:nvSpPr>
        <p:spPr>
          <a:xfrm>
            <a:off x="112731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A68981-315B-4659-AD2E-E02F37F997A5}"/>
              </a:ext>
            </a:extLst>
          </p:cNvPr>
          <p:cNvSpPr/>
          <p:nvPr/>
        </p:nvSpPr>
        <p:spPr>
          <a:xfrm>
            <a:off x="731179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1535339-A53A-4012-AF8C-AFBDDD08D905}"/>
              </a:ext>
            </a:extLst>
          </p:cNvPr>
          <p:cNvSpPr txBox="1"/>
          <p:nvPr/>
        </p:nvSpPr>
        <p:spPr>
          <a:xfrm>
            <a:off x="2726994" y="6128755"/>
            <a:ext cx="671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 each cell in data1 find the 3 closest cells in data2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D41E44-816C-4A1E-96A1-DBABD561FEA0}"/>
              </a:ext>
            </a:extLst>
          </p:cNvPr>
          <p:cNvSpPr/>
          <p:nvPr/>
        </p:nvSpPr>
        <p:spPr>
          <a:xfrm>
            <a:off x="1487360" y="24928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5B0CB9-76AD-45F9-858C-34E23888B1FD}"/>
              </a:ext>
            </a:extLst>
          </p:cNvPr>
          <p:cNvSpPr/>
          <p:nvPr/>
        </p:nvSpPr>
        <p:spPr>
          <a:xfrm>
            <a:off x="1465580" y="27976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810FBB3-62B2-43C6-836F-D9F19EBCF19A}"/>
              </a:ext>
            </a:extLst>
          </p:cNvPr>
          <p:cNvSpPr/>
          <p:nvPr/>
        </p:nvSpPr>
        <p:spPr>
          <a:xfrm>
            <a:off x="1847410" y="25648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8C21315-E75D-4030-AC21-B55F40512510}"/>
              </a:ext>
            </a:extLst>
          </p:cNvPr>
          <p:cNvSpPr/>
          <p:nvPr/>
        </p:nvSpPr>
        <p:spPr>
          <a:xfrm>
            <a:off x="1631380" y="32849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8389A69-2B3B-4A8B-A208-01D2A87FE899}"/>
              </a:ext>
            </a:extLst>
          </p:cNvPr>
          <p:cNvSpPr/>
          <p:nvPr/>
        </p:nvSpPr>
        <p:spPr>
          <a:xfrm>
            <a:off x="1967490" y="299694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03B1D91-F803-4257-B42F-7E8B88D2EE9A}"/>
              </a:ext>
            </a:extLst>
          </p:cNvPr>
          <p:cNvSpPr/>
          <p:nvPr/>
        </p:nvSpPr>
        <p:spPr>
          <a:xfrm>
            <a:off x="2207460" y="26368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BFB2803-E19A-4FCF-BF0E-1564088869DE}"/>
              </a:ext>
            </a:extLst>
          </p:cNvPr>
          <p:cNvSpPr/>
          <p:nvPr/>
        </p:nvSpPr>
        <p:spPr>
          <a:xfrm>
            <a:off x="1235325" y="330986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859DD2B-73CA-4196-852F-57BE1E209973}"/>
              </a:ext>
            </a:extLst>
          </p:cNvPr>
          <p:cNvSpPr/>
          <p:nvPr/>
        </p:nvSpPr>
        <p:spPr>
          <a:xfrm>
            <a:off x="1905450" y="32378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8F0E451-3B66-484B-A27A-0B1137F62E61}"/>
              </a:ext>
            </a:extLst>
          </p:cNvPr>
          <p:cNvSpPr/>
          <p:nvPr/>
        </p:nvSpPr>
        <p:spPr>
          <a:xfrm>
            <a:off x="2786950" y="23864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650AE00-3101-4175-9A44-4AFA8C516EE9}"/>
              </a:ext>
            </a:extLst>
          </p:cNvPr>
          <p:cNvSpPr/>
          <p:nvPr/>
        </p:nvSpPr>
        <p:spPr>
          <a:xfrm>
            <a:off x="2583184" y="29249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2281D86-A422-4D1F-B40F-5D5DAB919945}"/>
              </a:ext>
            </a:extLst>
          </p:cNvPr>
          <p:cNvSpPr/>
          <p:nvPr/>
        </p:nvSpPr>
        <p:spPr>
          <a:xfrm>
            <a:off x="2135450" y="370806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CC9C855-25BA-45C3-93C5-CEFFA693EDC5}"/>
              </a:ext>
            </a:extLst>
          </p:cNvPr>
          <p:cNvSpPr/>
          <p:nvPr/>
        </p:nvSpPr>
        <p:spPr>
          <a:xfrm>
            <a:off x="2329700" y="319764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1062251-8BEC-4A10-9A80-B8D2D6210FA0}"/>
              </a:ext>
            </a:extLst>
          </p:cNvPr>
          <p:cNvSpPr/>
          <p:nvPr/>
        </p:nvSpPr>
        <p:spPr>
          <a:xfrm>
            <a:off x="1559370" y="43612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9BAE266-C766-416B-95B8-6731E468EF04}"/>
              </a:ext>
            </a:extLst>
          </p:cNvPr>
          <p:cNvSpPr/>
          <p:nvPr/>
        </p:nvSpPr>
        <p:spPr>
          <a:xfrm>
            <a:off x="1559370" y="367911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9C1F2B6-3FBE-4211-AC65-CCE88E4B1170}"/>
              </a:ext>
            </a:extLst>
          </p:cNvPr>
          <p:cNvSpPr/>
          <p:nvPr/>
        </p:nvSpPr>
        <p:spPr>
          <a:xfrm>
            <a:off x="2217430" y="29416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FF83D8D-4177-400B-A4A2-47E1B8A70FE1}"/>
              </a:ext>
            </a:extLst>
          </p:cNvPr>
          <p:cNvSpPr/>
          <p:nvPr/>
        </p:nvSpPr>
        <p:spPr>
          <a:xfrm>
            <a:off x="2145420" y="228098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E6F8D04-3BA6-434A-8768-AFD722A5B564}"/>
              </a:ext>
            </a:extLst>
          </p:cNvPr>
          <p:cNvSpPr/>
          <p:nvPr/>
        </p:nvSpPr>
        <p:spPr>
          <a:xfrm>
            <a:off x="1622300" y="30612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FB741A5-8FC2-4653-8B87-0A50A1476A62}"/>
              </a:ext>
            </a:extLst>
          </p:cNvPr>
          <p:cNvSpPr/>
          <p:nvPr/>
        </p:nvSpPr>
        <p:spPr>
          <a:xfrm>
            <a:off x="3791680" y="42103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36D1184-1869-48C5-A08E-4FEA855AA7A1}"/>
              </a:ext>
            </a:extLst>
          </p:cNvPr>
          <p:cNvSpPr/>
          <p:nvPr/>
        </p:nvSpPr>
        <p:spPr>
          <a:xfrm>
            <a:off x="3944080" y="43627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DA1B99F-4826-45CC-87EA-D38D43D35F11}"/>
              </a:ext>
            </a:extLst>
          </p:cNvPr>
          <p:cNvSpPr/>
          <p:nvPr/>
        </p:nvSpPr>
        <p:spPr>
          <a:xfrm>
            <a:off x="3597590" y="46953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7545601-EA2B-47A9-8F40-FF28898723CE}"/>
              </a:ext>
            </a:extLst>
          </p:cNvPr>
          <p:cNvSpPr/>
          <p:nvPr/>
        </p:nvSpPr>
        <p:spPr>
          <a:xfrm>
            <a:off x="3855415" y="46233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6A87A65-B96F-497B-9994-919475BC3306}"/>
              </a:ext>
            </a:extLst>
          </p:cNvPr>
          <p:cNvSpPr/>
          <p:nvPr/>
        </p:nvSpPr>
        <p:spPr>
          <a:xfrm>
            <a:off x="3916455" y="501881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42D5283-7B5A-4B50-B6CB-90162D084E60}"/>
              </a:ext>
            </a:extLst>
          </p:cNvPr>
          <p:cNvSpPr/>
          <p:nvPr/>
        </p:nvSpPr>
        <p:spPr>
          <a:xfrm>
            <a:off x="421536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546B6EA-48B6-4A1E-9E91-E74AB2743B2E}"/>
              </a:ext>
            </a:extLst>
          </p:cNvPr>
          <p:cNvSpPr/>
          <p:nvPr/>
        </p:nvSpPr>
        <p:spPr>
          <a:xfrm>
            <a:off x="4215360" y="471636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10A648C-C88C-4CC0-AD34-244067ED1D1B}"/>
              </a:ext>
            </a:extLst>
          </p:cNvPr>
          <p:cNvSpPr/>
          <p:nvPr/>
        </p:nvSpPr>
        <p:spPr>
          <a:xfrm>
            <a:off x="3575650" y="521435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C6E625EF-7F2D-4A61-BD3B-EF60D90A2F36}"/>
              </a:ext>
            </a:extLst>
          </p:cNvPr>
          <p:cNvSpPr/>
          <p:nvPr/>
        </p:nvSpPr>
        <p:spPr>
          <a:xfrm rot="18027083">
            <a:off x="8985162" y="324976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299C4FC-2AC5-410D-AC67-A473A209CF75}"/>
              </a:ext>
            </a:extLst>
          </p:cNvPr>
          <p:cNvSpPr/>
          <p:nvPr/>
        </p:nvSpPr>
        <p:spPr>
          <a:xfrm rot="18027083">
            <a:off x="9160526" y="350852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BCDC852-67C8-400E-A091-0A97A766EE98}"/>
              </a:ext>
            </a:extLst>
          </p:cNvPr>
          <p:cNvSpPr/>
          <p:nvPr/>
        </p:nvSpPr>
        <p:spPr>
          <a:xfrm rot="18027083">
            <a:off x="8950851" y="290336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61607FE-47C4-4DE6-95FE-691E40A448F8}"/>
              </a:ext>
            </a:extLst>
          </p:cNvPr>
          <p:cNvSpPr/>
          <p:nvPr/>
        </p:nvSpPr>
        <p:spPr>
          <a:xfrm rot="18027083">
            <a:off x="10520880" y="26216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B065520-07B7-4ED3-A5A1-E02EBD84CCC1}"/>
              </a:ext>
            </a:extLst>
          </p:cNvPr>
          <p:cNvSpPr/>
          <p:nvPr/>
        </p:nvSpPr>
        <p:spPr>
          <a:xfrm rot="18027083">
            <a:off x="9283572" y="318518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CDDAF53-1076-4281-8311-910C31B92A32}"/>
              </a:ext>
            </a:extLst>
          </p:cNvPr>
          <p:cNvSpPr/>
          <p:nvPr/>
        </p:nvSpPr>
        <p:spPr>
          <a:xfrm rot="18027083">
            <a:off x="9495059" y="3009602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A40CE1A-AD76-4E6B-B7B7-34D44AF20B47}"/>
              </a:ext>
            </a:extLst>
          </p:cNvPr>
          <p:cNvSpPr/>
          <p:nvPr/>
        </p:nvSpPr>
        <p:spPr>
          <a:xfrm rot="18027083">
            <a:off x="9634332" y="352990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3E27B44-7E64-4279-B64F-A230DF027F04}"/>
              </a:ext>
            </a:extLst>
          </p:cNvPr>
          <p:cNvSpPr/>
          <p:nvPr/>
        </p:nvSpPr>
        <p:spPr>
          <a:xfrm rot="18027083">
            <a:off x="9731537" y="262587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5325125-BBF3-4885-93BC-14DF3A616072}"/>
              </a:ext>
            </a:extLst>
          </p:cNvPr>
          <p:cNvSpPr/>
          <p:nvPr/>
        </p:nvSpPr>
        <p:spPr>
          <a:xfrm rot="18027083">
            <a:off x="9979734" y="298397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1FF724C-6783-4A6D-B5BF-ADF6F9C40400}"/>
              </a:ext>
            </a:extLst>
          </p:cNvPr>
          <p:cNvSpPr/>
          <p:nvPr/>
        </p:nvSpPr>
        <p:spPr>
          <a:xfrm rot="18027083">
            <a:off x="10277375" y="320674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724AD38-8074-4C14-8CD5-0C54CA5015CB}"/>
              </a:ext>
            </a:extLst>
          </p:cNvPr>
          <p:cNvSpPr/>
          <p:nvPr/>
        </p:nvSpPr>
        <p:spPr>
          <a:xfrm rot="18027083">
            <a:off x="9680555" y="322719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350AE3C-3A68-4A26-BBD1-71AAF6580366}"/>
              </a:ext>
            </a:extLst>
          </p:cNvPr>
          <p:cNvSpPr/>
          <p:nvPr/>
        </p:nvSpPr>
        <p:spPr>
          <a:xfrm rot="18027083">
            <a:off x="9996435" y="342434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9499D3B-90BF-4436-AE9E-8574B61D8BDF}"/>
              </a:ext>
            </a:extLst>
          </p:cNvPr>
          <p:cNvSpPr/>
          <p:nvPr/>
        </p:nvSpPr>
        <p:spPr>
          <a:xfrm rot="18027083">
            <a:off x="10270174" y="235203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FF8BFF4-225B-4C93-92B9-0D668BD2A03F}"/>
              </a:ext>
            </a:extLst>
          </p:cNvPr>
          <p:cNvSpPr/>
          <p:nvPr/>
        </p:nvSpPr>
        <p:spPr>
          <a:xfrm rot="18027083">
            <a:off x="10194695" y="270890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BA7AA65-63EF-4411-85A5-058A09D01273}"/>
              </a:ext>
            </a:extLst>
          </p:cNvPr>
          <p:cNvSpPr/>
          <p:nvPr/>
        </p:nvSpPr>
        <p:spPr>
          <a:xfrm rot="18027083">
            <a:off x="9302814" y="267244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3EBF28B-5759-407E-BA82-0C8D375C6E22}"/>
              </a:ext>
            </a:extLst>
          </p:cNvPr>
          <p:cNvSpPr/>
          <p:nvPr/>
        </p:nvSpPr>
        <p:spPr>
          <a:xfrm rot="18027083">
            <a:off x="9417038" y="345753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2B63AE7-F54F-4755-A01D-EA8D5420882C}"/>
              </a:ext>
            </a:extLst>
          </p:cNvPr>
          <p:cNvSpPr/>
          <p:nvPr/>
        </p:nvSpPr>
        <p:spPr>
          <a:xfrm>
            <a:off x="7832620" y="393667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15073C8-934B-4C09-8457-A2A0ACFCA4BB}"/>
              </a:ext>
            </a:extLst>
          </p:cNvPr>
          <p:cNvSpPr/>
          <p:nvPr/>
        </p:nvSpPr>
        <p:spPr>
          <a:xfrm>
            <a:off x="8112280" y="409725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22BDC04-5838-411A-90E2-7610BFC1C3E8}"/>
              </a:ext>
            </a:extLst>
          </p:cNvPr>
          <p:cNvSpPr/>
          <p:nvPr/>
        </p:nvSpPr>
        <p:spPr>
          <a:xfrm>
            <a:off x="7588306" y="3579826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D1F3D2D-CEBC-4DEC-A4A2-3D66342A7BC6}"/>
              </a:ext>
            </a:extLst>
          </p:cNvPr>
          <p:cNvSpPr/>
          <p:nvPr/>
        </p:nvSpPr>
        <p:spPr>
          <a:xfrm>
            <a:off x="7896355" y="43496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AA0A79-36B4-4909-8CDD-BAB5E41550EE}"/>
              </a:ext>
            </a:extLst>
          </p:cNvPr>
          <p:cNvSpPr/>
          <p:nvPr/>
        </p:nvSpPr>
        <p:spPr>
          <a:xfrm>
            <a:off x="7957395" y="474511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EDBB994-229A-4F96-9E05-C78DEA812D4D}"/>
              </a:ext>
            </a:extLst>
          </p:cNvPr>
          <p:cNvSpPr/>
          <p:nvPr/>
        </p:nvSpPr>
        <p:spPr>
          <a:xfrm>
            <a:off x="8256300" y="37313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37A2E0-0EF5-4B89-821C-2FD1285C782F}"/>
              </a:ext>
            </a:extLst>
          </p:cNvPr>
          <p:cNvSpPr/>
          <p:nvPr/>
        </p:nvSpPr>
        <p:spPr>
          <a:xfrm>
            <a:off x="8256300" y="4442671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FEB109E-C6C6-4EB3-8617-7C0431690534}"/>
              </a:ext>
            </a:extLst>
          </p:cNvPr>
          <p:cNvSpPr/>
          <p:nvPr/>
        </p:nvSpPr>
        <p:spPr>
          <a:xfrm>
            <a:off x="7616590" y="494065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7F8D95B-C1A9-49D5-9120-285E58781FCC}"/>
              </a:ext>
            </a:extLst>
          </p:cNvPr>
          <p:cNvSpPr/>
          <p:nvPr/>
        </p:nvSpPr>
        <p:spPr>
          <a:xfrm>
            <a:off x="754458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55ADAD4-1FE1-4787-AE99-D8C300470F06}"/>
              </a:ext>
            </a:extLst>
          </p:cNvPr>
          <p:cNvSpPr/>
          <p:nvPr/>
        </p:nvSpPr>
        <p:spPr>
          <a:xfrm>
            <a:off x="7902134" y="3636057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D99D000C-0BFF-4F65-8F61-F9B832D7444F}"/>
              </a:ext>
            </a:extLst>
          </p:cNvPr>
          <p:cNvSpPr/>
          <p:nvPr/>
        </p:nvSpPr>
        <p:spPr>
          <a:xfrm>
            <a:off x="7449514" y="44332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33D6770-CD9A-43B4-B280-574A2246A9CC}"/>
              </a:ext>
            </a:extLst>
          </p:cNvPr>
          <p:cNvSpPr/>
          <p:nvPr/>
        </p:nvSpPr>
        <p:spPr>
          <a:xfrm>
            <a:off x="7878958" y="5066492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88A58CE-210B-4C00-A801-42A9BDC7DE77}"/>
              </a:ext>
            </a:extLst>
          </p:cNvPr>
          <p:cNvSpPr/>
          <p:nvPr/>
        </p:nvSpPr>
        <p:spPr>
          <a:xfrm>
            <a:off x="994311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605A9E7-DBCD-405A-AF30-928E5211F5D7}"/>
              </a:ext>
            </a:extLst>
          </p:cNvPr>
          <p:cNvSpPr/>
          <p:nvPr/>
        </p:nvSpPr>
        <p:spPr>
          <a:xfrm>
            <a:off x="10204144" y="4925004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B9E1EBAB-A7F2-43AA-A95F-DCD367DDC1D3}"/>
              </a:ext>
            </a:extLst>
          </p:cNvPr>
          <p:cNvSpPr/>
          <p:nvPr/>
        </p:nvSpPr>
        <p:spPr>
          <a:xfrm>
            <a:off x="10243611" y="5278831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1EBFFC1-5FD3-4437-AB60-038A9CE0A554}"/>
              </a:ext>
            </a:extLst>
          </p:cNvPr>
          <p:cNvSpPr/>
          <p:nvPr/>
        </p:nvSpPr>
        <p:spPr>
          <a:xfrm>
            <a:off x="10387631" y="4814276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C0D5A1D-C323-4C89-A2C0-AAAA59B2A927}"/>
              </a:ext>
            </a:extLst>
          </p:cNvPr>
          <p:cNvSpPr/>
          <p:nvPr/>
        </p:nvSpPr>
        <p:spPr>
          <a:xfrm>
            <a:off x="1053165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728DC4C-40D6-4FFC-8BD8-197FD71D89B5}"/>
              </a:ext>
            </a:extLst>
          </p:cNvPr>
          <p:cNvGrpSpPr/>
          <p:nvPr/>
        </p:nvGrpSpPr>
        <p:grpSpPr>
          <a:xfrm>
            <a:off x="2727204" y="2442130"/>
            <a:ext cx="7545279" cy="897730"/>
            <a:chOff x="2727204" y="2442130"/>
            <a:chExt cx="7545279" cy="89773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A48035D-10C9-4A04-8D14-E1A0DE88AFEA}"/>
                </a:ext>
              </a:extLst>
            </p:cNvPr>
            <p:cNvCxnSpPr>
              <a:cxnSpLocks/>
              <a:stCxn id="230" idx="6"/>
              <a:endCxn id="300" idx="1"/>
            </p:cNvCxnSpPr>
            <p:nvPr/>
          </p:nvCxnSpPr>
          <p:spPr>
            <a:xfrm flipV="1">
              <a:off x="2727204" y="2442130"/>
              <a:ext cx="7545279" cy="554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237DBFA-4581-4C89-811F-D598154E7413}"/>
                </a:ext>
              </a:extLst>
            </p:cNvPr>
            <p:cNvCxnSpPr>
              <a:cxnSpLocks/>
              <a:stCxn id="230" idx="6"/>
              <a:endCxn id="290" idx="1"/>
            </p:cNvCxnSpPr>
            <p:nvPr/>
          </p:nvCxnSpPr>
          <p:spPr>
            <a:xfrm flipV="1">
              <a:off x="2727204" y="2993464"/>
              <a:ext cx="6225956" cy="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9E8608-0E7D-4D23-8F56-93917870AC00}"/>
                </a:ext>
              </a:extLst>
            </p:cNvPr>
            <p:cNvCxnSpPr>
              <a:cxnSpLocks/>
              <a:stCxn id="230" idx="6"/>
              <a:endCxn id="262" idx="1"/>
            </p:cNvCxnSpPr>
            <p:nvPr/>
          </p:nvCxnSpPr>
          <p:spPr>
            <a:xfrm>
              <a:off x="2727204" y="2996940"/>
              <a:ext cx="6260267" cy="34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F8BD0CD-6CBF-4F40-8A5D-21BC219F9193}"/>
              </a:ext>
            </a:extLst>
          </p:cNvPr>
          <p:cNvGrpSpPr/>
          <p:nvPr/>
        </p:nvGrpSpPr>
        <p:grpSpPr>
          <a:xfrm>
            <a:off x="4359380" y="4505300"/>
            <a:ext cx="3598015" cy="507368"/>
            <a:chOff x="4359380" y="4505300"/>
            <a:chExt cx="3598015" cy="507368"/>
          </a:xfrm>
        </p:grpSpPr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96D6931-151F-4841-B900-DF4E4F3636C8}"/>
                </a:ext>
              </a:extLst>
            </p:cNvPr>
            <p:cNvCxnSpPr>
              <a:cxnSpLocks/>
              <a:stCxn id="260" idx="6"/>
              <a:endCxn id="315" idx="2"/>
            </p:cNvCxnSpPr>
            <p:nvPr/>
          </p:nvCxnSpPr>
          <p:spPr>
            <a:xfrm flipV="1">
              <a:off x="4359380" y="4505300"/>
              <a:ext cx="3090134" cy="283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721D91E-5816-499F-8906-C460FD7D5EF0}"/>
                </a:ext>
              </a:extLst>
            </p:cNvPr>
            <p:cNvCxnSpPr>
              <a:cxnSpLocks/>
              <a:stCxn id="260" idx="6"/>
              <a:endCxn id="309" idx="2"/>
            </p:cNvCxnSpPr>
            <p:nvPr/>
          </p:nvCxnSpPr>
          <p:spPr>
            <a:xfrm>
              <a:off x="4359380" y="4788378"/>
              <a:ext cx="3598015" cy="2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2169BC4-ED13-4983-A846-B29A8893455E}"/>
                </a:ext>
              </a:extLst>
            </p:cNvPr>
            <p:cNvCxnSpPr>
              <a:cxnSpLocks/>
              <a:endCxn id="312" idx="2"/>
            </p:cNvCxnSpPr>
            <p:nvPr/>
          </p:nvCxnSpPr>
          <p:spPr>
            <a:xfrm>
              <a:off x="4387215" y="4788378"/>
              <a:ext cx="3229375" cy="224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6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Mutual Nearest Neighbours (MNN)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FB654-F06D-414D-AFB8-21D4B44D4E00}"/>
              </a:ext>
            </a:extLst>
          </p:cNvPr>
          <p:cNvSpPr/>
          <p:nvPr/>
        </p:nvSpPr>
        <p:spPr>
          <a:xfrm>
            <a:off x="112731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A68981-315B-4659-AD2E-E02F37F997A5}"/>
              </a:ext>
            </a:extLst>
          </p:cNvPr>
          <p:cNvSpPr/>
          <p:nvPr/>
        </p:nvSpPr>
        <p:spPr>
          <a:xfrm>
            <a:off x="731179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1535339-A53A-4012-AF8C-AFBDDD08D905}"/>
              </a:ext>
            </a:extLst>
          </p:cNvPr>
          <p:cNvSpPr txBox="1"/>
          <p:nvPr/>
        </p:nvSpPr>
        <p:spPr>
          <a:xfrm>
            <a:off x="3234503" y="6128755"/>
            <a:ext cx="524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Do the same thing the other way around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D41E44-816C-4A1E-96A1-DBABD561FEA0}"/>
              </a:ext>
            </a:extLst>
          </p:cNvPr>
          <p:cNvSpPr/>
          <p:nvPr/>
        </p:nvSpPr>
        <p:spPr>
          <a:xfrm>
            <a:off x="1487360" y="24928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5B0CB9-76AD-45F9-858C-34E23888B1FD}"/>
              </a:ext>
            </a:extLst>
          </p:cNvPr>
          <p:cNvSpPr/>
          <p:nvPr/>
        </p:nvSpPr>
        <p:spPr>
          <a:xfrm>
            <a:off x="1465580" y="27976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810FBB3-62B2-43C6-836F-D9F19EBCF19A}"/>
              </a:ext>
            </a:extLst>
          </p:cNvPr>
          <p:cNvSpPr/>
          <p:nvPr/>
        </p:nvSpPr>
        <p:spPr>
          <a:xfrm>
            <a:off x="1847410" y="25648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8C21315-E75D-4030-AC21-B55F40512510}"/>
              </a:ext>
            </a:extLst>
          </p:cNvPr>
          <p:cNvSpPr/>
          <p:nvPr/>
        </p:nvSpPr>
        <p:spPr>
          <a:xfrm>
            <a:off x="1631380" y="32849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8389A69-2B3B-4A8B-A208-01D2A87FE899}"/>
              </a:ext>
            </a:extLst>
          </p:cNvPr>
          <p:cNvSpPr/>
          <p:nvPr/>
        </p:nvSpPr>
        <p:spPr>
          <a:xfrm>
            <a:off x="1967490" y="299694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03B1D91-F803-4257-B42F-7E8B88D2EE9A}"/>
              </a:ext>
            </a:extLst>
          </p:cNvPr>
          <p:cNvSpPr/>
          <p:nvPr/>
        </p:nvSpPr>
        <p:spPr>
          <a:xfrm>
            <a:off x="2207460" y="26368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BFB2803-E19A-4FCF-BF0E-1564088869DE}"/>
              </a:ext>
            </a:extLst>
          </p:cNvPr>
          <p:cNvSpPr/>
          <p:nvPr/>
        </p:nvSpPr>
        <p:spPr>
          <a:xfrm>
            <a:off x="1235325" y="330986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859DD2B-73CA-4196-852F-57BE1E209973}"/>
              </a:ext>
            </a:extLst>
          </p:cNvPr>
          <p:cNvSpPr/>
          <p:nvPr/>
        </p:nvSpPr>
        <p:spPr>
          <a:xfrm>
            <a:off x="1905450" y="32378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8F0E451-3B66-484B-A27A-0B1137F62E61}"/>
              </a:ext>
            </a:extLst>
          </p:cNvPr>
          <p:cNvSpPr/>
          <p:nvPr/>
        </p:nvSpPr>
        <p:spPr>
          <a:xfrm>
            <a:off x="2786950" y="23864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650AE00-3101-4175-9A44-4AFA8C516EE9}"/>
              </a:ext>
            </a:extLst>
          </p:cNvPr>
          <p:cNvSpPr/>
          <p:nvPr/>
        </p:nvSpPr>
        <p:spPr>
          <a:xfrm>
            <a:off x="2583184" y="29249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2281D86-A422-4D1F-B40F-5D5DAB919945}"/>
              </a:ext>
            </a:extLst>
          </p:cNvPr>
          <p:cNvSpPr/>
          <p:nvPr/>
        </p:nvSpPr>
        <p:spPr>
          <a:xfrm>
            <a:off x="2135450" y="370806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CC9C855-25BA-45C3-93C5-CEFFA693EDC5}"/>
              </a:ext>
            </a:extLst>
          </p:cNvPr>
          <p:cNvSpPr/>
          <p:nvPr/>
        </p:nvSpPr>
        <p:spPr>
          <a:xfrm>
            <a:off x="2329700" y="319764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1062251-8BEC-4A10-9A80-B8D2D6210FA0}"/>
              </a:ext>
            </a:extLst>
          </p:cNvPr>
          <p:cNvSpPr/>
          <p:nvPr/>
        </p:nvSpPr>
        <p:spPr>
          <a:xfrm>
            <a:off x="1559370" y="43612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9BAE266-C766-416B-95B8-6731E468EF04}"/>
              </a:ext>
            </a:extLst>
          </p:cNvPr>
          <p:cNvSpPr/>
          <p:nvPr/>
        </p:nvSpPr>
        <p:spPr>
          <a:xfrm>
            <a:off x="1559370" y="367911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9C1F2B6-3FBE-4211-AC65-CCE88E4B1170}"/>
              </a:ext>
            </a:extLst>
          </p:cNvPr>
          <p:cNvSpPr/>
          <p:nvPr/>
        </p:nvSpPr>
        <p:spPr>
          <a:xfrm>
            <a:off x="2217430" y="29416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FF83D8D-4177-400B-A4A2-47E1B8A70FE1}"/>
              </a:ext>
            </a:extLst>
          </p:cNvPr>
          <p:cNvSpPr/>
          <p:nvPr/>
        </p:nvSpPr>
        <p:spPr>
          <a:xfrm>
            <a:off x="2145420" y="228098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E6F8D04-3BA6-434A-8768-AFD722A5B564}"/>
              </a:ext>
            </a:extLst>
          </p:cNvPr>
          <p:cNvSpPr/>
          <p:nvPr/>
        </p:nvSpPr>
        <p:spPr>
          <a:xfrm>
            <a:off x="1622300" y="30612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FB741A5-8FC2-4653-8B87-0A50A1476A62}"/>
              </a:ext>
            </a:extLst>
          </p:cNvPr>
          <p:cNvSpPr/>
          <p:nvPr/>
        </p:nvSpPr>
        <p:spPr>
          <a:xfrm>
            <a:off x="3791680" y="42103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36D1184-1869-48C5-A08E-4FEA855AA7A1}"/>
              </a:ext>
            </a:extLst>
          </p:cNvPr>
          <p:cNvSpPr/>
          <p:nvPr/>
        </p:nvSpPr>
        <p:spPr>
          <a:xfrm>
            <a:off x="3944080" y="43627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DA1B99F-4826-45CC-87EA-D38D43D35F11}"/>
              </a:ext>
            </a:extLst>
          </p:cNvPr>
          <p:cNvSpPr/>
          <p:nvPr/>
        </p:nvSpPr>
        <p:spPr>
          <a:xfrm>
            <a:off x="3597590" y="46953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7545601-EA2B-47A9-8F40-FF28898723CE}"/>
              </a:ext>
            </a:extLst>
          </p:cNvPr>
          <p:cNvSpPr/>
          <p:nvPr/>
        </p:nvSpPr>
        <p:spPr>
          <a:xfrm>
            <a:off x="3855415" y="46233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6A87A65-B96F-497B-9994-919475BC3306}"/>
              </a:ext>
            </a:extLst>
          </p:cNvPr>
          <p:cNvSpPr/>
          <p:nvPr/>
        </p:nvSpPr>
        <p:spPr>
          <a:xfrm>
            <a:off x="3916455" y="501881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42D5283-7B5A-4B50-B6CB-90162D084E60}"/>
              </a:ext>
            </a:extLst>
          </p:cNvPr>
          <p:cNvSpPr/>
          <p:nvPr/>
        </p:nvSpPr>
        <p:spPr>
          <a:xfrm>
            <a:off x="421536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546B6EA-48B6-4A1E-9E91-E74AB2743B2E}"/>
              </a:ext>
            </a:extLst>
          </p:cNvPr>
          <p:cNvSpPr/>
          <p:nvPr/>
        </p:nvSpPr>
        <p:spPr>
          <a:xfrm>
            <a:off x="4215360" y="471636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10A648C-C88C-4CC0-AD34-244067ED1D1B}"/>
              </a:ext>
            </a:extLst>
          </p:cNvPr>
          <p:cNvSpPr/>
          <p:nvPr/>
        </p:nvSpPr>
        <p:spPr>
          <a:xfrm>
            <a:off x="3575650" y="521435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C6E625EF-7F2D-4A61-BD3B-EF60D90A2F36}"/>
              </a:ext>
            </a:extLst>
          </p:cNvPr>
          <p:cNvSpPr/>
          <p:nvPr/>
        </p:nvSpPr>
        <p:spPr>
          <a:xfrm rot="18027083">
            <a:off x="8985162" y="324976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299C4FC-2AC5-410D-AC67-A473A209CF75}"/>
              </a:ext>
            </a:extLst>
          </p:cNvPr>
          <p:cNvSpPr/>
          <p:nvPr/>
        </p:nvSpPr>
        <p:spPr>
          <a:xfrm rot="18027083">
            <a:off x="9160526" y="350852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BCDC852-67C8-400E-A091-0A97A766EE98}"/>
              </a:ext>
            </a:extLst>
          </p:cNvPr>
          <p:cNvSpPr/>
          <p:nvPr/>
        </p:nvSpPr>
        <p:spPr>
          <a:xfrm rot="18027083">
            <a:off x="8950851" y="290336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61607FE-47C4-4DE6-95FE-691E40A448F8}"/>
              </a:ext>
            </a:extLst>
          </p:cNvPr>
          <p:cNvSpPr/>
          <p:nvPr/>
        </p:nvSpPr>
        <p:spPr>
          <a:xfrm rot="18027083">
            <a:off x="10520880" y="26216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B065520-07B7-4ED3-A5A1-E02EBD84CCC1}"/>
              </a:ext>
            </a:extLst>
          </p:cNvPr>
          <p:cNvSpPr/>
          <p:nvPr/>
        </p:nvSpPr>
        <p:spPr>
          <a:xfrm rot="18027083">
            <a:off x="9283572" y="318518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CDDAF53-1076-4281-8311-910C31B92A32}"/>
              </a:ext>
            </a:extLst>
          </p:cNvPr>
          <p:cNvSpPr/>
          <p:nvPr/>
        </p:nvSpPr>
        <p:spPr>
          <a:xfrm rot="18027083">
            <a:off x="9495059" y="3009602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A40CE1A-AD76-4E6B-B7B7-34D44AF20B47}"/>
              </a:ext>
            </a:extLst>
          </p:cNvPr>
          <p:cNvSpPr/>
          <p:nvPr/>
        </p:nvSpPr>
        <p:spPr>
          <a:xfrm rot="18027083">
            <a:off x="9634332" y="352990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3E27B44-7E64-4279-B64F-A230DF027F04}"/>
              </a:ext>
            </a:extLst>
          </p:cNvPr>
          <p:cNvSpPr/>
          <p:nvPr/>
        </p:nvSpPr>
        <p:spPr>
          <a:xfrm rot="18027083">
            <a:off x="9731537" y="262587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5325125-BBF3-4885-93BC-14DF3A616072}"/>
              </a:ext>
            </a:extLst>
          </p:cNvPr>
          <p:cNvSpPr/>
          <p:nvPr/>
        </p:nvSpPr>
        <p:spPr>
          <a:xfrm rot="18027083">
            <a:off x="9979734" y="298397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1FF724C-6783-4A6D-B5BF-ADF6F9C40400}"/>
              </a:ext>
            </a:extLst>
          </p:cNvPr>
          <p:cNvSpPr/>
          <p:nvPr/>
        </p:nvSpPr>
        <p:spPr>
          <a:xfrm rot="18027083">
            <a:off x="10277375" y="320674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724AD38-8074-4C14-8CD5-0C54CA5015CB}"/>
              </a:ext>
            </a:extLst>
          </p:cNvPr>
          <p:cNvSpPr/>
          <p:nvPr/>
        </p:nvSpPr>
        <p:spPr>
          <a:xfrm rot="18027083">
            <a:off x="9680555" y="322719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350AE3C-3A68-4A26-BBD1-71AAF6580366}"/>
              </a:ext>
            </a:extLst>
          </p:cNvPr>
          <p:cNvSpPr/>
          <p:nvPr/>
        </p:nvSpPr>
        <p:spPr>
          <a:xfrm rot="18027083">
            <a:off x="9996435" y="342434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9499D3B-90BF-4436-AE9E-8574B61D8BDF}"/>
              </a:ext>
            </a:extLst>
          </p:cNvPr>
          <p:cNvSpPr/>
          <p:nvPr/>
        </p:nvSpPr>
        <p:spPr>
          <a:xfrm rot="18027083">
            <a:off x="10270174" y="235203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FF8BFF4-225B-4C93-92B9-0D668BD2A03F}"/>
              </a:ext>
            </a:extLst>
          </p:cNvPr>
          <p:cNvSpPr/>
          <p:nvPr/>
        </p:nvSpPr>
        <p:spPr>
          <a:xfrm rot="18027083">
            <a:off x="10194695" y="270890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BA7AA65-63EF-4411-85A5-058A09D01273}"/>
              </a:ext>
            </a:extLst>
          </p:cNvPr>
          <p:cNvSpPr/>
          <p:nvPr/>
        </p:nvSpPr>
        <p:spPr>
          <a:xfrm rot="18027083">
            <a:off x="9302814" y="267244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3EBF28B-5759-407E-BA82-0C8D375C6E22}"/>
              </a:ext>
            </a:extLst>
          </p:cNvPr>
          <p:cNvSpPr/>
          <p:nvPr/>
        </p:nvSpPr>
        <p:spPr>
          <a:xfrm rot="18027083">
            <a:off x="9417038" y="345753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2B63AE7-F54F-4755-A01D-EA8D5420882C}"/>
              </a:ext>
            </a:extLst>
          </p:cNvPr>
          <p:cNvSpPr/>
          <p:nvPr/>
        </p:nvSpPr>
        <p:spPr>
          <a:xfrm>
            <a:off x="7832620" y="393667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15073C8-934B-4C09-8457-A2A0ACFCA4BB}"/>
              </a:ext>
            </a:extLst>
          </p:cNvPr>
          <p:cNvSpPr/>
          <p:nvPr/>
        </p:nvSpPr>
        <p:spPr>
          <a:xfrm>
            <a:off x="8112280" y="409725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22BDC04-5838-411A-90E2-7610BFC1C3E8}"/>
              </a:ext>
            </a:extLst>
          </p:cNvPr>
          <p:cNvSpPr/>
          <p:nvPr/>
        </p:nvSpPr>
        <p:spPr>
          <a:xfrm>
            <a:off x="7588306" y="3579826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D1F3D2D-CEBC-4DEC-A4A2-3D66342A7BC6}"/>
              </a:ext>
            </a:extLst>
          </p:cNvPr>
          <p:cNvSpPr/>
          <p:nvPr/>
        </p:nvSpPr>
        <p:spPr>
          <a:xfrm>
            <a:off x="7896355" y="43496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AA0A79-36B4-4909-8CDD-BAB5E41550EE}"/>
              </a:ext>
            </a:extLst>
          </p:cNvPr>
          <p:cNvSpPr/>
          <p:nvPr/>
        </p:nvSpPr>
        <p:spPr>
          <a:xfrm>
            <a:off x="7957395" y="474511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EDBB994-229A-4F96-9E05-C78DEA812D4D}"/>
              </a:ext>
            </a:extLst>
          </p:cNvPr>
          <p:cNvSpPr/>
          <p:nvPr/>
        </p:nvSpPr>
        <p:spPr>
          <a:xfrm>
            <a:off x="8256300" y="37313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37A2E0-0EF5-4B89-821C-2FD1285C782F}"/>
              </a:ext>
            </a:extLst>
          </p:cNvPr>
          <p:cNvSpPr/>
          <p:nvPr/>
        </p:nvSpPr>
        <p:spPr>
          <a:xfrm>
            <a:off x="8256300" y="4442671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FEB109E-C6C6-4EB3-8617-7C0431690534}"/>
              </a:ext>
            </a:extLst>
          </p:cNvPr>
          <p:cNvSpPr/>
          <p:nvPr/>
        </p:nvSpPr>
        <p:spPr>
          <a:xfrm>
            <a:off x="7616590" y="494065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7F8D95B-C1A9-49D5-9120-285E58781FCC}"/>
              </a:ext>
            </a:extLst>
          </p:cNvPr>
          <p:cNvSpPr/>
          <p:nvPr/>
        </p:nvSpPr>
        <p:spPr>
          <a:xfrm>
            <a:off x="754458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55ADAD4-1FE1-4787-AE99-D8C300470F06}"/>
              </a:ext>
            </a:extLst>
          </p:cNvPr>
          <p:cNvSpPr/>
          <p:nvPr/>
        </p:nvSpPr>
        <p:spPr>
          <a:xfrm>
            <a:off x="7902134" y="3636057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D99D000C-0BFF-4F65-8F61-F9B832D7444F}"/>
              </a:ext>
            </a:extLst>
          </p:cNvPr>
          <p:cNvSpPr/>
          <p:nvPr/>
        </p:nvSpPr>
        <p:spPr>
          <a:xfrm>
            <a:off x="7449514" y="44332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33D6770-CD9A-43B4-B280-574A2246A9CC}"/>
              </a:ext>
            </a:extLst>
          </p:cNvPr>
          <p:cNvSpPr/>
          <p:nvPr/>
        </p:nvSpPr>
        <p:spPr>
          <a:xfrm>
            <a:off x="7878958" y="5066492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88A58CE-210B-4C00-A801-42A9BDC7DE77}"/>
              </a:ext>
            </a:extLst>
          </p:cNvPr>
          <p:cNvSpPr/>
          <p:nvPr/>
        </p:nvSpPr>
        <p:spPr>
          <a:xfrm>
            <a:off x="994311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605A9E7-DBCD-405A-AF30-928E5211F5D7}"/>
              </a:ext>
            </a:extLst>
          </p:cNvPr>
          <p:cNvSpPr/>
          <p:nvPr/>
        </p:nvSpPr>
        <p:spPr>
          <a:xfrm>
            <a:off x="10204144" y="4925004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B9E1EBAB-A7F2-43AA-A95F-DCD367DDC1D3}"/>
              </a:ext>
            </a:extLst>
          </p:cNvPr>
          <p:cNvSpPr/>
          <p:nvPr/>
        </p:nvSpPr>
        <p:spPr>
          <a:xfrm>
            <a:off x="10243611" y="5278831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1EBFFC1-5FD3-4437-AB60-038A9CE0A554}"/>
              </a:ext>
            </a:extLst>
          </p:cNvPr>
          <p:cNvSpPr/>
          <p:nvPr/>
        </p:nvSpPr>
        <p:spPr>
          <a:xfrm>
            <a:off x="10387631" y="4814276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C0D5A1D-C323-4C89-A2C0-AAAA59B2A927}"/>
              </a:ext>
            </a:extLst>
          </p:cNvPr>
          <p:cNvSpPr/>
          <p:nvPr/>
        </p:nvSpPr>
        <p:spPr>
          <a:xfrm>
            <a:off x="1053165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B3769E8-F46E-421C-A35A-C2557B56BB61}"/>
              </a:ext>
            </a:extLst>
          </p:cNvPr>
          <p:cNvGrpSpPr/>
          <p:nvPr/>
        </p:nvGrpSpPr>
        <p:grpSpPr>
          <a:xfrm>
            <a:off x="2473720" y="2458440"/>
            <a:ext cx="6479440" cy="811216"/>
            <a:chOff x="2473720" y="2458440"/>
            <a:chExt cx="6479440" cy="81121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F18594-F5C6-4E75-B3BC-16CC07264F9C}"/>
                </a:ext>
              </a:extLst>
            </p:cNvPr>
            <p:cNvCxnSpPr>
              <a:cxnSpLocks/>
              <a:stCxn id="290" idx="1"/>
              <a:endCxn id="229" idx="6"/>
            </p:cNvCxnSpPr>
            <p:nvPr/>
          </p:nvCxnSpPr>
          <p:spPr>
            <a:xfrm flipH="1" flipV="1">
              <a:off x="2930970" y="2458440"/>
              <a:ext cx="6022190" cy="535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24EF24-1E2A-448E-BD64-074CD27014E6}"/>
                </a:ext>
              </a:extLst>
            </p:cNvPr>
            <p:cNvCxnSpPr>
              <a:cxnSpLocks/>
              <a:stCxn id="290" idx="1"/>
              <a:endCxn id="248" idx="6"/>
            </p:cNvCxnSpPr>
            <p:nvPr/>
          </p:nvCxnSpPr>
          <p:spPr>
            <a:xfrm flipH="1">
              <a:off x="2473720" y="2993464"/>
              <a:ext cx="6479440" cy="276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1F4324-3B17-47E6-B529-5EA6C0E2E37B}"/>
                </a:ext>
              </a:extLst>
            </p:cNvPr>
            <p:cNvCxnSpPr>
              <a:cxnSpLocks/>
              <a:stCxn id="290" idx="1"/>
              <a:endCxn id="230" idx="6"/>
            </p:cNvCxnSpPr>
            <p:nvPr/>
          </p:nvCxnSpPr>
          <p:spPr>
            <a:xfrm flipH="1">
              <a:off x="2727204" y="2993464"/>
              <a:ext cx="6225956" cy="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0061B5F-785C-4BDF-A510-FC1A40916665}"/>
              </a:ext>
            </a:extLst>
          </p:cNvPr>
          <p:cNvGrpSpPr/>
          <p:nvPr/>
        </p:nvGrpSpPr>
        <p:grpSpPr>
          <a:xfrm>
            <a:off x="4088100" y="4077090"/>
            <a:ext cx="3361414" cy="711288"/>
            <a:chOff x="4088100" y="4077090"/>
            <a:chExt cx="3361414" cy="71128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14EFF1-1763-4B14-AFA9-4E0D339758FA}"/>
                </a:ext>
              </a:extLst>
            </p:cNvPr>
            <p:cNvCxnSpPr>
              <a:cxnSpLocks/>
              <a:stCxn id="315" idx="2"/>
              <a:endCxn id="259" idx="6"/>
            </p:cNvCxnSpPr>
            <p:nvPr/>
          </p:nvCxnSpPr>
          <p:spPr>
            <a:xfrm flipH="1" flipV="1">
              <a:off x="4359380" y="4077090"/>
              <a:ext cx="3090134" cy="42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7661A4-C415-4EF0-AE8D-BA1BB3699B14}"/>
                </a:ext>
              </a:extLst>
            </p:cNvPr>
            <p:cNvCxnSpPr>
              <a:cxnSpLocks/>
              <a:stCxn id="315" idx="2"/>
              <a:endCxn id="255" idx="6"/>
            </p:cNvCxnSpPr>
            <p:nvPr/>
          </p:nvCxnSpPr>
          <p:spPr>
            <a:xfrm flipH="1" flipV="1">
              <a:off x="4088100" y="4434780"/>
              <a:ext cx="3361414" cy="70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A8EA53-A348-4D07-A789-8E2E7E7F5D11}"/>
                </a:ext>
              </a:extLst>
            </p:cNvPr>
            <p:cNvCxnSpPr>
              <a:cxnSpLocks/>
              <a:stCxn id="315" idx="2"/>
              <a:endCxn id="260" idx="6"/>
            </p:cNvCxnSpPr>
            <p:nvPr/>
          </p:nvCxnSpPr>
          <p:spPr>
            <a:xfrm flipH="1">
              <a:off x="4359380" y="4505300"/>
              <a:ext cx="3090134" cy="283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8F80695-1267-41FB-85DD-0E06AC827CF7}"/>
              </a:ext>
            </a:extLst>
          </p:cNvPr>
          <p:cNvGrpSpPr/>
          <p:nvPr/>
        </p:nvGrpSpPr>
        <p:grpSpPr>
          <a:xfrm>
            <a:off x="2289440" y="2352995"/>
            <a:ext cx="7653671" cy="2803693"/>
            <a:chOff x="2289440" y="2352995"/>
            <a:chExt cx="7653671" cy="28036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EE339A-2C78-4F27-92BA-7473D56598E5}"/>
                </a:ext>
              </a:extLst>
            </p:cNvPr>
            <p:cNvCxnSpPr>
              <a:cxnSpLocks/>
              <a:stCxn id="317" idx="2"/>
              <a:endCxn id="252" idx="6"/>
            </p:cNvCxnSpPr>
            <p:nvPr/>
          </p:nvCxnSpPr>
          <p:spPr>
            <a:xfrm flipH="1" flipV="1">
              <a:off x="2289440" y="2352995"/>
              <a:ext cx="7653671" cy="2803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EE4F6C-CE8A-45E0-8CE0-7D42B5CD3C96}"/>
                </a:ext>
              </a:extLst>
            </p:cNvPr>
            <p:cNvCxnSpPr>
              <a:cxnSpLocks/>
              <a:stCxn id="317" idx="2"/>
              <a:endCxn id="229" idx="6"/>
            </p:cNvCxnSpPr>
            <p:nvPr/>
          </p:nvCxnSpPr>
          <p:spPr>
            <a:xfrm flipH="1" flipV="1">
              <a:off x="2930970" y="2458440"/>
              <a:ext cx="7012141" cy="2698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1671B-F1DE-45E6-A463-E82BF10E5FEA}"/>
                </a:ext>
              </a:extLst>
            </p:cNvPr>
            <p:cNvCxnSpPr>
              <a:cxnSpLocks/>
              <a:stCxn id="317" idx="2"/>
            </p:cNvCxnSpPr>
            <p:nvPr/>
          </p:nvCxnSpPr>
          <p:spPr>
            <a:xfrm flipH="1" flipV="1">
              <a:off x="2727204" y="2993464"/>
              <a:ext cx="7215907" cy="2163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52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8FB654-F06D-414D-AFB8-21D4B44D4E00}"/>
              </a:ext>
            </a:extLst>
          </p:cNvPr>
          <p:cNvSpPr/>
          <p:nvPr/>
        </p:nvSpPr>
        <p:spPr>
          <a:xfrm>
            <a:off x="112731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A68981-315B-4659-AD2E-E02F37F997A5}"/>
              </a:ext>
            </a:extLst>
          </p:cNvPr>
          <p:cNvSpPr/>
          <p:nvPr/>
        </p:nvSpPr>
        <p:spPr>
          <a:xfrm>
            <a:off x="731179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931701-6B42-4484-9911-F5EF3C18EEC7}"/>
              </a:ext>
            </a:extLst>
          </p:cNvPr>
          <p:cNvGrpSpPr/>
          <p:nvPr/>
        </p:nvGrpSpPr>
        <p:grpSpPr>
          <a:xfrm>
            <a:off x="2289440" y="2352995"/>
            <a:ext cx="7983043" cy="2803693"/>
            <a:chOff x="2289440" y="2352995"/>
            <a:chExt cx="7983043" cy="280369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5E3FB5-DD0E-4989-BA37-4649AAA420A8}"/>
                </a:ext>
              </a:extLst>
            </p:cNvPr>
            <p:cNvGrpSpPr/>
            <p:nvPr/>
          </p:nvGrpSpPr>
          <p:grpSpPr>
            <a:xfrm>
              <a:off x="2289440" y="2352995"/>
              <a:ext cx="7653671" cy="2803693"/>
              <a:chOff x="2289440" y="2352995"/>
              <a:chExt cx="7653671" cy="2803693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0A41087-8EF3-4E34-8C22-59298B8BD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89440" y="2352995"/>
                <a:ext cx="7653671" cy="28036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B18489C-80A3-413D-9E78-B8D8027C4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30970" y="2458440"/>
                <a:ext cx="7012141" cy="26982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549382-034D-4BBE-96B6-43F7F122C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7204" y="2993464"/>
                <a:ext cx="7215907" cy="2163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8A9DFB-E35F-486B-88E3-EF21F5B5F4DE}"/>
                </a:ext>
              </a:extLst>
            </p:cNvPr>
            <p:cNvGrpSpPr/>
            <p:nvPr/>
          </p:nvGrpSpPr>
          <p:grpSpPr>
            <a:xfrm>
              <a:off x="2473720" y="2458440"/>
              <a:ext cx="6479440" cy="811216"/>
              <a:chOff x="2473720" y="2458440"/>
              <a:chExt cx="6479440" cy="81121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D444E07-5BA5-45DF-A91A-8CD274F01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30970" y="2458440"/>
                <a:ext cx="6022190" cy="535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3AE2AF1-2C33-4C83-9F1A-7FFE61E83B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3720" y="2993464"/>
                <a:ext cx="6479440" cy="2761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D9EEAE7-CF68-403C-BDC6-33E84E102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7204" y="2993464"/>
                <a:ext cx="6225956" cy="34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53CF3F9-6935-4D4F-A3C7-C964BBF63366}"/>
                </a:ext>
              </a:extLst>
            </p:cNvPr>
            <p:cNvGrpSpPr/>
            <p:nvPr/>
          </p:nvGrpSpPr>
          <p:grpSpPr>
            <a:xfrm>
              <a:off x="4359380" y="4505300"/>
              <a:ext cx="3598015" cy="507368"/>
              <a:chOff x="4359380" y="4505300"/>
              <a:chExt cx="3598015" cy="507368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841201-19C1-46B6-9294-EA72219BF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9380" y="4505300"/>
                <a:ext cx="3090134" cy="2830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FDDB6A-DD15-482A-8998-48A8C3208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380" y="4788378"/>
                <a:ext cx="3598015" cy="28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BE5C024-975E-4B97-B577-A5349DA5E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7215" y="4788378"/>
                <a:ext cx="3229375" cy="224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D28AE45-88C8-4087-BBFF-7F2616E01497}"/>
                </a:ext>
              </a:extLst>
            </p:cNvPr>
            <p:cNvGrpSpPr/>
            <p:nvPr/>
          </p:nvGrpSpPr>
          <p:grpSpPr>
            <a:xfrm>
              <a:off x="4088100" y="4077090"/>
              <a:ext cx="3361414" cy="711288"/>
              <a:chOff x="4088100" y="4077090"/>
              <a:chExt cx="3361414" cy="711288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2B78124-B399-4FB6-A25E-F84773B8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9380" y="4077090"/>
                <a:ext cx="3090134" cy="42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A7DE7E5-FC34-4B88-9BCD-EFDF11167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88100" y="4434780"/>
                <a:ext cx="3361414" cy="70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E6914F2-3969-42F4-AED0-0689C9B7D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9380" y="4505300"/>
                <a:ext cx="3090134" cy="2830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A3CEBD0-7500-4C26-9346-94D9DC265F0A}"/>
                </a:ext>
              </a:extLst>
            </p:cNvPr>
            <p:cNvGrpSpPr/>
            <p:nvPr/>
          </p:nvGrpSpPr>
          <p:grpSpPr>
            <a:xfrm>
              <a:off x="2727204" y="2442130"/>
              <a:ext cx="7545279" cy="897730"/>
              <a:chOff x="2727204" y="2442130"/>
              <a:chExt cx="7545279" cy="89773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5BAECAC-1A58-46D9-A599-FA1D73A19B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7204" y="2442130"/>
                <a:ext cx="7545279" cy="554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C14692-A462-4DEC-85D4-45E125099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7204" y="2993464"/>
                <a:ext cx="6225956" cy="34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6D9A298-4FD4-434E-BECD-CC9DA6389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204" y="2996940"/>
                <a:ext cx="6260267" cy="3429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Mutual Nearest Neighbours (MNN)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1535339-A53A-4012-AF8C-AFBDDD08D905}"/>
              </a:ext>
            </a:extLst>
          </p:cNvPr>
          <p:cNvSpPr txBox="1"/>
          <p:nvPr/>
        </p:nvSpPr>
        <p:spPr>
          <a:xfrm>
            <a:off x="1953778" y="6223119"/>
            <a:ext cx="828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pairs of cells which are in others nearest neighbour groups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D41E44-816C-4A1E-96A1-DBABD561FEA0}"/>
              </a:ext>
            </a:extLst>
          </p:cNvPr>
          <p:cNvSpPr/>
          <p:nvPr/>
        </p:nvSpPr>
        <p:spPr>
          <a:xfrm>
            <a:off x="1487360" y="24928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5B0CB9-76AD-45F9-858C-34E23888B1FD}"/>
              </a:ext>
            </a:extLst>
          </p:cNvPr>
          <p:cNvSpPr/>
          <p:nvPr/>
        </p:nvSpPr>
        <p:spPr>
          <a:xfrm>
            <a:off x="1465580" y="27976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810FBB3-62B2-43C6-836F-D9F19EBCF19A}"/>
              </a:ext>
            </a:extLst>
          </p:cNvPr>
          <p:cNvSpPr/>
          <p:nvPr/>
        </p:nvSpPr>
        <p:spPr>
          <a:xfrm>
            <a:off x="1847410" y="25648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8C21315-E75D-4030-AC21-B55F40512510}"/>
              </a:ext>
            </a:extLst>
          </p:cNvPr>
          <p:cNvSpPr/>
          <p:nvPr/>
        </p:nvSpPr>
        <p:spPr>
          <a:xfrm>
            <a:off x="1631380" y="32849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8389A69-2B3B-4A8B-A208-01D2A87FE899}"/>
              </a:ext>
            </a:extLst>
          </p:cNvPr>
          <p:cNvSpPr/>
          <p:nvPr/>
        </p:nvSpPr>
        <p:spPr>
          <a:xfrm>
            <a:off x="1967490" y="299694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03B1D91-F803-4257-B42F-7E8B88D2EE9A}"/>
              </a:ext>
            </a:extLst>
          </p:cNvPr>
          <p:cNvSpPr/>
          <p:nvPr/>
        </p:nvSpPr>
        <p:spPr>
          <a:xfrm>
            <a:off x="2207460" y="26368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BFB2803-E19A-4FCF-BF0E-1564088869DE}"/>
              </a:ext>
            </a:extLst>
          </p:cNvPr>
          <p:cNvSpPr/>
          <p:nvPr/>
        </p:nvSpPr>
        <p:spPr>
          <a:xfrm>
            <a:off x="1235325" y="330986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859DD2B-73CA-4196-852F-57BE1E209973}"/>
              </a:ext>
            </a:extLst>
          </p:cNvPr>
          <p:cNvSpPr/>
          <p:nvPr/>
        </p:nvSpPr>
        <p:spPr>
          <a:xfrm>
            <a:off x="1905450" y="32378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8F0E451-3B66-484B-A27A-0B1137F62E61}"/>
              </a:ext>
            </a:extLst>
          </p:cNvPr>
          <p:cNvSpPr/>
          <p:nvPr/>
        </p:nvSpPr>
        <p:spPr>
          <a:xfrm>
            <a:off x="2786950" y="23864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650AE00-3101-4175-9A44-4AFA8C516EE9}"/>
              </a:ext>
            </a:extLst>
          </p:cNvPr>
          <p:cNvSpPr/>
          <p:nvPr/>
        </p:nvSpPr>
        <p:spPr>
          <a:xfrm>
            <a:off x="2583184" y="29249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2281D86-A422-4D1F-B40F-5D5DAB919945}"/>
              </a:ext>
            </a:extLst>
          </p:cNvPr>
          <p:cNvSpPr/>
          <p:nvPr/>
        </p:nvSpPr>
        <p:spPr>
          <a:xfrm>
            <a:off x="2135450" y="370806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CC9C855-25BA-45C3-93C5-CEFFA693EDC5}"/>
              </a:ext>
            </a:extLst>
          </p:cNvPr>
          <p:cNvSpPr/>
          <p:nvPr/>
        </p:nvSpPr>
        <p:spPr>
          <a:xfrm>
            <a:off x="2329700" y="319764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1062251-8BEC-4A10-9A80-B8D2D6210FA0}"/>
              </a:ext>
            </a:extLst>
          </p:cNvPr>
          <p:cNvSpPr/>
          <p:nvPr/>
        </p:nvSpPr>
        <p:spPr>
          <a:xfrm>
            <a:off x="1559370" y="43612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9BAE266-C766-416B-95B8-6731E468EF04}"/>
              </a:ext>
            </a:extLst>
          </p:cNvPr>
          <p:cNvSpPr/>
          <p:nvPr/>
        </p:nvSpPr>
        <p:spPr>
          <a:xfrm>
            <a:off x="1559370" y="367911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9C1F2B6-3FBE-4211-AC65-CCE88E4B1170}"/>
              </a:ext>
            </a:extLst>
          </p:cNvPr>
          <p:cNvSpPr/>
          <p:nvPr/>
        </p:nvSpPr>
        <p:spPr>
          <a:xfrm>
            <a:off x="2217430" y="29416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FF83D8D-4177-400B-A4A2-47E1B8A70FE1}"/>
              </a:ext>
            </a:extLst>
          </p:cNvPr>
          <p:cNvSpPr/>
          <p:nvPr/>
        </p:nvSpPr>
        <p:spPr>
          <a:xfrm>
            <a:off x="2145420" y="228098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E6F8D04-3BA6-434A-8768-AFD722A5B564}"/>
              </a:ext>
            </a:extLst>
          </p:cNvPr>
          <p:cNvSpPr/>
          <p:nvPr/>
        </p:nvSpPr>
        <p:spPr>
          <a:xfrm>
            <a:off x="1622300" y="30612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FB741A5-8FC2-4653-8B87-0A50A1476A62}"/>
              </a:ext>
            </a:extLst>
          </p:cNvPr>
          <p:cNvSpPr/>
          <p:nvPr/>
        </p:nvSpPr>
        <p:spPr>
          <a:xfrm>
            <a:off x="3791680" y="42103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36D1184-1869-48C5-A08E-4FEA855AA7A1}"/>
              </a:ext>
            </a:extLst>
          </p:cNvPr>
          <p:cNvSpPr/>
          <p:nvPr/>
        </p:nvSpPr>
        <p:spPr>
          <a:xfrm>
            <a:off x="3944080" y="43627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DA1B99F-4826-45CC-87EA-D38D43D35F11}"/>
              </a:ext>
            </a:extLst>
          </p:cNvPr>
          <p:cNvSpPr/>
          <p:nvPr/>
        </p:nvSpPr>
        <p:spPr>
          <a:xfrm>
            <a:off x="3597590" y="46953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7545601-EA2B-47A9-8F40-FF28898723CE}"/>
              </a:ext>
            </a:extLst>
          </p:cNvPr>
          <p:cNvSpPr/>
          <p:nvPr/>
        </p:nvSpPr>
        <p:spPr>
          <a:xfrm>
            <a:off x="3855415" y="46233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6A87A65-B96F-497B-9994-919475BC3306}"/>
              </a:ext>
            </a:extLst>
          </p:cNvPr>
          <p:cNvSpPr/>
          <p:nvPr/>
        </p:nvSpPr>
        <p:spPr>
          <a:xfrm>
            <a:off x="3916455" y="501881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42D5283-7B5A-4B50-B6CB-90162D084E60}"/>
              </a:ext>
            </a:extLst>
          </p:cNvPr>
          <p:cNvSpPr/>
          <p:nvPr/>
        </p:nvSpPr>
        <p:spPr>
          <a:xfrm>
            <a:off x="421536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546B6EA-48B6-4A1E-9E91-E74AB2743B2E}"/>
              </a:ext>
            </a:extLst>
          </p:cNvPr>
          <p:cNvSpPr/>
          <p:nvPr/>
        </p:nvSpPr>
        <p:spPr>
          <a:xfrm>
            <a:off x="4215360" y="471636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10A648C-C88C-4CC0-AD34-244067ED1D1B}"/>
              </a:ext>
            </a:extLst>
          </p:cNvPr>
          <p:cNvSpPr/>
          <p:nvPr/>
        </p:nvSpPr>
        <p:spPr>
          <a:xfrm>
            <a:off x="3575650" y="521435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C6E625EF-7F2D-4A61-BD3B-EF60D90A2F36}"/>
              </a:ext>
            </a:extLst>
          </p:cNvPr>
          <p:cNvSpPr/>
          <p:nvPr/>
        </p:nvSpPr>
        <p:spPr>
          <a:xfrm rot="18027083">
            <a:off x="8985162" y="324976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299C4FC-2AC5-410D-AC67-A473A209CF75}"/>
              </a:ext>
            </a:extLst>
          </p:cNvPr>
          <p:cNvSpPr/>
          <p:nvPr/>
        </p:nvSpPr>
        <p:spPr>
          <a:xfrm rot="18027083">
            <a:off x="9160526" y="350852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BCDC852-67C8-400E-A091-0A97A766EE98}"/>
              </a:ext>
            </a:extLst>
          </p:cNvPr>
          <p:cNvSpPr/>
          <p:nvPr/>
        </p:nvSpPr>
        <p:spPr>
          <a:xfrm rot="18027083">
            <a:off x="8950851" y="290336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61607FE-47C4-4DE6-95FE-691E40A448F8}"/>
              </a:ext>
            </a:extLst>
          </p:cNvPr>
          <p:cNvSpPr/>
          <p:nvPr/>
        </p:nvSpPr>
        <p:spPr>
          <a:xfrm rot="18027083">
            <a:off x="10520880" y="26216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B065520-07B7-4ED3-A5A1-E02EBD84CCC1}"/>
              </a:ext>
            </a:extLst>
          </p:cNvPr>
          <p:cNvSpPr/>
          <p:nvPr/>
        </p:nvSpPr>
        <p:spPr>
          <a:xfrm rot="18027083">
            <a:off x="9283572" y="318518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CDDAF53-1076-4281-8311-910C31B92A32}"/>
              </a:ext>
            </a:extLst>
          </p:cNvPr>
          <p:cNvSpPr/>
          <p:nvPr/>
        </p:nvSpPr>
        <p:spPr>
          <a:xfrm rot="18027083">
            <a:off x="9495059" y="3009602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A40CE1A-AD76-4E6B-B7B7-34D44AF20B47}"/>
              </a:ext>
            </a:extLst>
          </p:cNvPr>
          <p:cNvSpPr/>
          <p:nvPr/>
        </p:nvSpPr>
        <p:spPr>
          <a:xfrm rot="18027083">
            <a:off x="9634332" y="352990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3E27B44-7E64-4279-B64F-A230DF027F04}"/>
              </a:ext>
            </a:extLst>
          </p:cNvPr>
          <p:cNvSpPr/>
          <p:nvPr/>
        </p:nvSpPr>
        <p:spPr>
          <a:xfrm rot="18027083">
            <a:off x="9731537" y="262587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5325125-BBF3-4885-93BC-14DF3A616072}"/>
              </a:ext>
            </a:extLst>
          </p:cNvPr>
          <p:cNvSpPr/>
          <p:nvPr/>
        </p:nvSpPr>
        <p:spPr>
          <a:xfrm rot="18027083">
            <a:off x="9979734" y="298397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1FF724C-6783-4A6D-B5BF-ADF6F9C40400}"/>
              </a:ext>
            </a:extLst>
          </p:cNvPr>
          <p:cNvSpPr/>
          <p:nvPr/>
        </p:nvSpPr>
        <p:spPr>
          <a:xfrm rot="18027083">
            <a:off x="10277375" y="320674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724AD38-8074-4C14-8CD5-0C54CA5015CB}"/>
              </a:ext>
            </a:extLst>
          </p:cNvPr>
          <p:cNvSpPr/>
          <p:nvPr/>
        </p:nvSpPr>
        <p:spPr>
          <a:xfrm rot="18027083">
            <a:off x="9680555" y="322719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350AE3C-3A68-4A26-BBD1-71AAF6580366}"/>
              </a:ext>
            </a:extLst>
          </p:cNvPr>
          <p:cNvSpPr/>
          <p:nvPr/>
        </p:nvSpPr>
        <p:spPr>
          <a:xfrm rot="18027083">
            <a:off x="9996435" y="342434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9499D3B-90BF-4436-AE9E-8574B61D8BDF}"/>
              </a:ext>
            </a:extLst>
          </p:cNvPr>
          <p:cNvSpPr/>
          <p:nvPr/>
        </p:nvSpPr>
        <p:spPr>
          <a:xfrm rot="18027083">
            <a:off x="10270174" y="235203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FF8BFF4-225B-4C93-92B9-0D668BD2A03F}"/>
              </a:ext>
            </a:extLst>
          </p:cNvPr>
          <p:cNvSpPr/>
          <p:nvPr/>
        </p:nvSpPr>
        <p:spPr>
          <a:xfrm rot="18027083">
            <a:off x="10194695" y="270890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BA7AA65-63EF-4411-85A5-058A09D01273}"/>
              </a:ext>
            </a:extLst>
          </p:cNvPr>
          <p:cNvSpPr/>
          <p:nvPr/>
        </p:nvSpPr>
        <p:spPr>
          <a:xfrm rot="18027083">
            <a:off x="9302814" y="267244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3EBF28B-5759-407E-BA82-0C8D375C6E22}"/>
              </a:ext>
            </a:extLst>
          </p:cNvPr>
          <p:cNvSpPr/>
          <p:nvPr/>
        </p:nvSpPr>
        <p:spPr>
          <a:xfrm rot="18027083">
            <a:off x="9417038" y="345753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2B63AE7-F54F-4755-A01D-EA8D5420882C}"/>
              </a:ext>
            </a:extLst>
          </p:cNvPr>
          <p:cNvSpPr/>
          <p:nvPr/>
        </p:nvSpPr>
        <p:spPr>
          <a:xfrm>
            <a:off x="7832620" y="393667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15073C8-934B-4C09-8457-A2A0ACFCA4BB}"/>
              </a:ext>
            </a:extLst>
          </p:cNvPr>
          <p:cNvSpPr/>
          <p:nvPr/>
        </p:nvSpPr>
        <p:spPr>
          <a:xfrm>
            <a:off x="8112280" y="409725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22BDC04-5838-411A-90E2-7610BFC1C3E8}"/>
              </a:ext>
            </a:extLst>
          </p:cNvPr>
          <p:cNvSpPr/>
          <p:nvPr/>
        </p:nvSpPr>
        <p:spPr>
          <a:xfrm>
            <a:off x="7588306" y="3579826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D1F3D2D-CEBC-4DEC-A4A2-3D66342A7BC6}"/>
              </a:ext>
            </a:extLst>
          </p:cNvPr>
          <p:cNvSpPr/>
          <p:nvPr/>
        </p:nvSpPr>
        <p:spPr>
          <a:xfrm>
            <a:off x="7896355" y="43496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AA0A79-36B4-4909-8CDD-BAB5E41550EE}"/>
              </a:ext>
            </a:extLst>
          </p:cNvPr>
          <p:cNvSpPr/>
          <p:nvPr/>
        </p:nvSpPr>
        <p:spPr>
          <a:xfrm>
            <a:off x="7957395" y="474511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EDBB994-229A-4F96-9E05-C78DEA812D4D}"/>
              </a:ext>
            </a:extLst>
          </p:cNvPr>
          <p:cNvSpPr/>
          <p:nvPr/>
        </p:nvSpPr>
        <p:spPr>
          <a:xfrm>
            <a:off x="8256300" y="37313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37A2E0-0EF5-4B89-821C-2FD1285C782F}"/>
              </a:ext>
            </a:extLst>
          </p:cNvPr>
          <p:cNvSpPr/>
          <p:nvPr/>
        </p:nvSpPr>
        <p:spPr>
          <a:xfrm>
            <a:off x="8256300" y="4442671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FEB109E-C6C6-4EB3-8617-7C0431690534}"/>
              </a:ext>
            </a:extLst>
          </p:cNvPr>
          <p:cNvSpPr/>
          <p:nvPr/>
        </p:nvSpPr>
        <p:spPr>
          <a:xfrm>
            <a:off x="7616590" y="494065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7F8D95B-C1A9-49D5-9120-285E58781FCC}"/>
              </a:ext>
            </a:extLst>
          </p:cNvPr>
          <p:cNvSpPr/>
          <p:nvPr/>
        </p:nvSpPr>
        <p:spPr>
          <a:xfrm>
            <a:off x="754458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55ADAD4-1FE1-4787-AE99-D8C300470F06}"/>
              </a:ext>
            </a:extLst>
          </p:cNvPr>
          <p:cNvSpPr/>
          <p:nvPr/>
        </p:nvSpPr>
        <p:spPr>
          <a:xfrm>
            <a:off x="7902134" y="3636057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D99D000C-0BFF-4F65-8F61-F9B832D7444F}"/>
              </a:ext>
            </a:extLst>
          </p:cNvPr>
          <p:cNvSpPr/>
          <p:nvPr/>
        </p:nvSpPr>
        <p:spPr>
          <a:xfrm>
            <a:off x="7449514" y="44332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33D6770-CD9A-43B4-B280-574A2246A9CC}"/>
              </a:ext>
            </a:extLst>
          </p:cNvPr>
          <p:cNvSpPr/>
          <p:nvPr/>
        </p:nvSpPr>
        <p:spPr>
          <a:xfrm>
            <a:off x="7878958" y="5066492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88A58CE-210B-4C00-A801-42A9BDC7DE77}"/>
              </a:ext>
            </a:extLst>
          </p:cNvPr>
          <p:cNvSpPr/>
          <p:nvPr/>
        </p:nvSpPr>
        <p:spPr>
          <a:xfrm>
            <a:off x="994311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605A9E7-DBCD-405A-AF30-928E5211F5D7}"/>
              </a:ext>
            </a:extLst>
          </p:cNvPr>
          <p:cNvSpPr/>
          <p:nvPr/>
        </p:nvSpPr>
        <p:spPr>
          <a:xfrm>
            <a:off x="10204144" y="4925004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B9E1EBAB-A7F2-43AA-A95F-DCD367DDC1D3}"/>
              </a:ext>
            </a:extLst>
          </p:cNvPr>
          <p:cNvSpPr/>
          <p:nvPr/>
        </p:nvSpPr>
        <p:spPr>
          <a:xfrm>
            <a:off x="10243611" y="5278831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1EBFFC1-5FD3-4437-AB60-038A9CE0A554}"/>
              </a:ext>
            </a:extLst>
          </p:cNvPr>
          <p:cNvSpPr/>
          <p:nvPr/>
        </p:nvSpPr>
        <p:spPr>
          <a:xfrm>
            <a:off x="10387631" y="4814276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C0D5A1D-C323-4C89-A2C0-AAAA59B2A927}"/>
              </a:ext>
            </a:extLst>
          </p:cNvPr>
          <p:cNvSpPr/>
          <p:nvPr/>
        </p:nvSpPr>
        <p:spPr>
          <a:xfrm>
            <a:off x="1053165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D46BCD-07D9-44C7-B92B-F61E7F369802}"/>
              </a:ext>
            </a:extLst>
          </p:cNvPr>
          <p:cNvGrpSpPr/>
          <p:nvPr/>
        </p:nvGrpSpPr>
        <p:grpSpPr>
          <a:xfrm>
            <a:off x="2727204" y="2993464"/>
            <a:ext cx="6225956" cy="1794914"/>
            <a:chOff x="2727204" y="2993464"/>
            <a:chExt cx="6225956" cy="179491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1F4324-3B17-47E6-B529-5EA6C0E2E37B}"/>
                </a:ext>
              </a:extLst>
            </p:cNvPr>
            <p:cNvCxnSpPr>
              <a:cxnSpLocks/>
              <a:stCxn id="290" idx="1"/>
              <a:endCxn id="230" idx="6"/>
            </p:cNvCxnSpPr>
            <p:nvPr/>
          </p:nvCxnSpPr>
          <p:spPr>
            <a:xfrm flipH="1">
              <a:off x="2727204" y="2993464"/>
              <a:ext cx="6225956" cy="3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A8EA53-A348-4D07-A789-8E2E7E7F5D11}"/>
                </a:ext>
              </a:extLst>
            </p:cNvPr>
            <p:cNvCxnSpPr>
              <a:cxnSpLocks/>
              <a:stCxn id="315" idx="2"/>
              <a:endCxn id="260" idx="6"/>
            </p:cNvCxnSpPr>
            <p:nvPr/>
          </p:nvCxnSpPr>
          <p:spPr>
            <a:xfrm flipH="1">
              <a:off x="4359380" y="4505300"/>
              <a:ext cx="3090134" cy="283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Components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9417"/>
            <a:ext cx="109728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Method to optimally summarise large multi-dimensional datasets</a:t>
            </a:r>
          </a:p>
          <a:p>
            <a:r>
              <a:rPr lang="en-GB" dirty="0"/>
              <a:t>Can find a smaller number of dimensions (ideally 2) which retain most of the useful information in the data</a:t>
            </a:r>
          </a:p>
          <a:p>
            <a:endParaRPr lang="en-GB" dirty="0"/>
          </a:p>
          <a:p>
            <a:r>
              <a:rPr lang="en-GB" dirty="0"/>
              <a:t>Builds a recipe for converting large amounts of data into a single value, called a Principle Component (PC),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PC = (</a:t>
            </a:r>
            <a:r>
              <a:rPr lang="en-GB" dirty="0" err="1"/>
              <a:t>GeneA</a:t>
            </a:r>
            <a:r>
              <a:rPr lang="en-GB" dirty="0"/>
              <a:t>*10)+(</a:t>
            </a:r>
            <a:r>
              <a:rPr lang="en-GB" dirty="0" err="1"/>
              <a:t>GeneB</a:t>
            </a:r>
            <a:r>
              <a:rPr lang="en-GB" dirty="0"/>
              <a:t>*3)+(</a:t>
            </a:r>
            <a:r>
              <a:rPr lang="en-GB" dirty="0" err="1"/>
              <a:t>GeneC</a:t>
            </a:r>
            <a:r>
              <a:rPr lang="en-GB" dirty="0"/>
              <a:t>*-4)+(</a:t>
            </a:r>
            <a:r>
              <a:rPr lang="en-GB" dirty="0" err="1"/>
              <a:t>GeneD</a:t>
            </a:r>
            <a:r>
              <a:rPr lang="en-GB" dirty="0"/>
              <a:t>*-20)…</a:t>
            </a:r>
          </a:p>
        </p:txBody>
      </p:sp>
    </p:spTree>
    <p:extLst>
      <p:ext uri="{BB962C8B-B14F-4D97-AF65-F5344CB8AC3E}">
        <p14:creationId xmlns:p14="http://schemas.microsoft.com/office/powerpoint/2010/main" val="271533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6D27-E50B-48DB-818A-993517F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DE67-9CA1-4545-AF85-E953F3E8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20" y="1600201"/>
            <a:ext cx="10972800" cy="4525963"/>
          </a:xfrm>
        </p:spPr>
        <p:txBody>
          <a:bodyPr/>
          <a:lstStyle/>
          <a:p>
            <a:r>
              <a:rPr lang="en-GB" dirty="0"/>
              <a:t>Distance in original expression quantitation</a:t>
            </a:r>
          </a:p>
          <a:p>
            <a:pPr lvl="1"/>
            <a:r>
              <a:rPr lang="en-GB" dirty="0"/>
              <a:t>Really noisy (different technology, normalisation, depth)</a:t>
            </a:r>
          </a:p>
          <a:p>
            <a:pPr lvl="1"/>
            <a:r>
              <a:rPr lang="en-GB" dirty="0"/>
              <a:t>Slow and prone to mis-prediction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Use a cleaner (less noisy) representation</a:t>
            </a:r>
          </a:p>
          <a:p>
            <a:pPr lvl="1"/>
            <a:r>
              <a:rPr lang="en-GB" dirty="0"/>
              <a:t>Correlation (CCA)</a:t>
            </a:r>
          </a:p>
          <a:p>
            <a:pPr lvl="1"/>
            <a:r>
              <a:rPr lang="en-GB" dirty="0"/>
              <a:t>Principal Components (</a:t>
            </a:r>
            <a:r>
              <a:rPr lang="en-GB" dirty="0" err="1"/>
              <a:t>rPCA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53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Canonical Correlation Analysis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DD5095E-B456-43DF-A811-B217838F614B}"/>
              </a:ext>
            </a:extLst>
          </p:cNvPr>
          <p:cNvGrpSpPr/>
          <p:nvPr/>
        </p:nvGrpSpPr>
        <p:grpSpPr>
          <a:xfrm>
            <a:off x="609600" y="1495488"/>
            <a:ext cx="4509601" cy="4741902"/>
            <a:chOff x="578259" y="2125704"/>
            <a:chExt cx="4509601" cy="4741902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BE56771-5831-4E41-BDF4-0354CB93E32C}"/>
                </a:ext>
              </a:extLst>
            </p:cNvPr>
            <p:cNvGrpSpPr/>
            <p:nvPr/>
          </p:nvGrpSpPr>
          <p:grpSpPr>
            <a:xfrm>
              <a:off x="1487360" y="2636890"/>
              <a:ext cx="3600500" cy="3600500"/>
              <a:chOff x="1487360" y="2636890"/>
              <a:chExt cx="3600500" cy="36005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1BF50C-E2E2-4AC1-A904-F6B013427F11}"/>
                  </a:ext>
                </a:extLst>
              </p:cNvPr>
              <p:cNvSpPr/>
              <p:nvPr/>
            </p:nvSpPr>
            <p:spPr>
              <a:xfrm>
                <a:off x="148736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548709-2FF8-4D2F-A214-AEE631270380}"/>
                  </a:ext>
                </a:extLst>
              </p:cNvPr>
              <p:cNvSpPr/>
              <p:nvPr/>
            </p:nvSpPr>
            <p:spPr>
              <a:xfrm>
                <a:off x="184741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AD054A-8052-4079-9850-A47EDC2284B4}"/>
                  </a:ext>
                </a:extLst>
              </p:cNvPr>
              <p:cNvSpPr/>
              <p:nvPr/>
            </p:nvSpPr>
            <p:spPr>
              <a:xfrm>
                <a:off x="220746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39F6AD-9E79-4D4F-98BD-44B229011434}"/>
                  </a:ext>
                </a:extLst>
              </p:cNvPr>
              <p:cNvSpPr/>
              <p:nvPr/>
            </p:nvSpPr>
            <p:spPr>
              <a:xfrm>
                <a:off x="256751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41AA0B-81AB-4B1B-9533-E89373186AF8}"/>
                  </a:ext>
                </a:extLst>
              </p:cNvPr>
              <p:cNvSpPr/>
              <p:nvPr/>
            </p:nvSpPr>
            <p:spPr>
              <a:xfrm>
                <a:off x="292756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CAFF39-98DF-411C-B3DE-33FF3620A0D5}"/>
                  </a:ext>
                </a:extLst>
              </p:cNvPr>
              <p:cNvSpPr/>
              <p:nvPr/>
            </p:nvSpPr>
            <p:spPr>
              <a:xfrm>
                <a:off x="328761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C97EF1-E32C-44E9-B1B4-8953F9133163}"/>
                  </a:ext>
                </a:extLst>
              </p:cNvPr>
              <p:cNvSpPr/>
              <p:nvPr/>
            </p:nvSpPr>
            <p:spPr>
              <a:xfrm>
                <a:off x="364766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EBC655-31B4-42DB-A0C5-231E411E2050}"/>
                  </a:ext>
                </a:extLst>
              </p:cNvPr>
              <p:cNvSpPr/>
              <p:nvPr/>
            </p:nvSpPr>
            <p:spPr>
              <a:xfrm>
                <a:off x="400771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193917-41A9-4545-BB37-EA1927C24ACD}"/>
                  </a:ext>
                </a:extLst>
              </p:cNvPr>
              <p:cNvSpPr/>
              <p:nvPr/>
            </p:nvSpPr>
            <p:spPr>
              <a:xfrm>
                <a:off x="436776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00EB99-455E-418F-B695-12ACDD9B3940}"/>
                  </a:ext>
                </a:extLst>
              </p:cNvPr>
              <p:cNvSpPr/>
              <p:nvPr/>
            </p:nvSpPr>
            <p:spPr>
              <a:xfrm>
                <a:off x="472781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2110E6-AD3A-41A7-9928-0EF6119939A1}"/>
                  </a:ext>
                </a:extLst>
              </p:cNvPr>
              <p:cNvSpPr/>
              <p:nvPr/>
            </p:nvSpPr>
            <p:spPr>
              <a:xfrm>
                <a:off x="148736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2C23BE-6DE4-4CE1-9E1A-8D58780FA6AA}"/>
                  </a:ext>
                </a:extLst>
              </p:cNvPr>
              <p:cNvSpPr/>
              <p:nvPr/>
            </p:nvSpPr>
            <p:spPr>
              <a:xfrm>
                <a:off x="18474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BA89C4-5CFD-4676-8A68-B76E54381D55}"/>
                  </a:ext>
                </a:extLst>
              </p:cNvPr>
              <p:cNvSpPr/>
              <p:nvPr/>
            </p:nvSpPr>
            <p:spPr>
              <a:xfrm>
                <a:off x="220746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221448-5148-45EB-BAC1-3775498C26F2}"/>
                  </a:ext>
                </a:extLst>
              </p:cNvPr>
              <p:cNvSpPr/>
              <p:nvPr/>
            </p:nvSpPr>
            <p:spPr>
              <a:xfrm>
                <a:off x="256751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A785D5-DBEA-4833-8DA7-C5F27CF741B7}"/>
                  </a:ext>
                </a:extLst>
              </p:cNvPr>
              <p:cNvSpPr/>
              <p:nvPr/>
            </p:nvSpPr>
            <p:spPr>
              <a:xfrm>
                <a:off x="292756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AEF89A-BEF7-458D-A3CA-59E149116090}"/>
                  </a:ext>
                </a:extLst>
              </p:cNvPr>
              <p:cNvSpPr/>
              <p:nvPr/>
            </p:nvSpPr>
            <p:spPr>
              <a:xfrm>
                <a:off x="32876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E2104-15E0-40C0-91E0-1F325AC239CB}"/>
                  </a:ext>
                </a:extLst>
              </p:cNvPr>
              <p:cNvSpPr/>
              <p:nvPr/>
            </p:nvSpPr>
            <p:spPr>
              <a:xfrm>
                <a:off x="364766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0F59CC-B845-4F8B-A336-8E0EA9209392}"/>
                  </a:ext>
                </a:extLst>
              </p:cNvPr>
              <p:cNvSpPr/>
              <p:nvPr/>
            </p:nvSpPr>
            <p:spPr>
              <a:xfrm>
                <a:off x="40077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DA7BE1-98EF-49C7-98A5-ABB3BE2A86B1}"/>
                  </a:ext>
                </a:extLst>
              </p:cNvPr>
              <p:cNvSpPr/>
              <p:nvPr/>
            </p:nvSpPr>
            <p:spPr>
              <a:xfrm>
                <a:off x="436776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69E4AA-1BF3-490A-B978-EF74C8DCB373}"/>
                  </a:ext>
                </a:extLst>
              </p:cNvPr>
              <p:cNvSpPr/>
              <p:nvPr/>
            </p:nvSpPr>
            <p:spPr>
              <a:xfrm>
                <a:off x="47278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58D6F51-2942-4FBF-81B0-71A6892646B8}"/>
                  </a:ext>
                </a:extLst>
              </p:cNvPr>
              <p:cNvSpPr/>
              <p:nvPr/>
            </p:nvSpPr>
            <p:spPr>
              <a:xfrm>
                <a:off x="148736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CAB6B6-54BC-4026-B0C5-59859BBD0207}"/>
                  </a:ext>
                </a:extLst>
              </p:cNvPr>
              <p:cNvSpPr/>
              <p:nvPr/>
            </p:nvSpPr>
            <p:spPr>
              <a:xfrm>
                <a:off x="184741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8C3C3D-A9AE-4579-B57B-EBBF258E7685}"/>
                  </a:ext>
                </a:extLst>
              </p:cNvPr>
              <p:cNvSpPr/>
              <p:nvPr/>
            </p:nvSpPr>
            <p:spPr>
              <a:xfrm>
                <a:off x="220746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2919B79-2FD4-40C8-B637-C682B7C0C8FD}"/>
                  </a:ext>
                </a:extLst>
              </p:cNvPr>
              <p:cNvSpPr/>
              <p:nvPr/>
            </p:nvSpPr>
            <p:spPr>
              <a:xfrm>
                <a:off x="256751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675F1BE-060B-464C-AEFE-0CFF1114806B}"/>
                  </a:ext>
                </a:extLst>
              </p:cNvPr>
              <p:cNvSpPr/>
              <p:nvPr/>
            </p:nvSpPr>
            <p:spPr>
              <a:xfrm>
                <a:off x="292756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B94BAE-2FAF-4ACF-B151-7BA8198872E4}"/>
                  </a:ext>
                </a:extLst>
              </p:cNvPr>
              <p:cNvSpPr/>
              <p:nvPr/>
            </p:nvSpPr>
            <p:spPr>
              <a:xfrm>
                <a:off x="328761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E7C820-A8A4-417D-BBB4-58A8E1D3777D}"/>
                  </a:ext>
                </a:extLst>
              </p:cNvPr>
              <p:cNvSpPr/>
              <p:nvPr/>
            </p:nvSpPr>
            <p:spPr>
              <a:xfrm>
                <a:off x="364766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31010F-AE6F-4702-9D27-9B7B106C121A}"/>
                  </a:ext>
                </a:extLst>
              </p:cNvPr>
              <p:cNvSpPr/>
              <p:nvPr/>
            </p:nvSpPr>
            <p:spPr>
              <a:xfrm>
                <a:off x="400771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7AACD2-4F68-427D-B413-DC43C0BA7C2A}"/>
                  </a:ext>
                </a:extLst>
              </p:cNvPr>
              <p:cNvSpPr/>
              <p:nvPr/>
            </p:nvSpPr>
            <p:spPr>
              <a:xfrm>
                <a:off x="436776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82DB56-301A-44D9-9E49-28ED5E5972AF}"/>
                  </a:ext>
                </a:extLst>
              </p:cNvPr>
              <p:cNvSpPr/>
              <p:nvPr/>
            </p:nvSpPr>
            <p:spPr>
              <a:xfrm>
                <a:off x="472781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3D51DD-B47D-4AB6-98BE-B8830C346655}"/>
                  </a:ext>
                </a:extLst>
              </p:cNvPr>
              <p:cNvSpPr/>
              <p:nvPr/>
            </p:nvSpPr>
            <p:spPr>
              <a:xfrm>
                <a:off x="148736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9B66E5-928E-4473-8C79-2D7D8B45FCE4}"/>
                  </a:ext>
                </a:extLst>
              </p:cNvPr>
              <p:cNvSpPr/>
              <p:nvPr/>
            </p:nvSpPr>
            <p:spPr>
              <a:xfrm>
                <a:off x="18474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163BA88-0F83-42C3-9D02-A8449E907DC9}"/>
                  </a:ext>
                </a:extLst>
              </p:cNvPr>
              <p:cNvSpPr/>
              <p:nvPr/>
            </p:nvSpPr>
            <p:spPr>
              <a:xfrm>
                <a:off x="2207460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D795343-BD77-4703-9FE5-57218A612452}"/>
                  </a:ext>
                </a:extLst>
              </p:cNvPr>
              <p:cNvSpPr/>
              <p:nvPr/>
            </p:nvSpPr>
            <p:spPr>
              <a:xfrm>
                <a:off x="25675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EDCDAF-E543-47F4-AAE7-CED82215AEFD}"/>
                  </a:ext>
                </a:extLst>
              </p:cNvPr>
              <p:cNvSpPr/>
              <p:nvPr/>
            </p:nvSpPr>
            <p:spPr>
              <a:xfrm>
                <a:off x="2927560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583737E-74AB-49E2-918A-92E59FD43A55}"/>
                  </a:ext>
                </a:extLst>
              </p:cNvPr>
              <p:cNvSpPr/>
              <p:nvPr/>
            </p:nvSpPr>
            <p:spPr>
              <a:xfrm>
                <a:off x="32876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B8651A6-8CDD-4569-BA12-07DC2AE87EE9}"/>
                  </a:ext>
                </a:extLst>
              </p:cNvPr>
              <p:cNvSpPr/>
              <p:nvPr/>
            </p:nvSpPr>
            <p:spPr>
              <a:xfrm>
                <a:off x="364766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45138B2-050B-49BD-9DD2-B7E670798DB2}"/>
                  </a:ext>
                </a:extLst>
              </p:cNvPr>
              <p:cNvSpPr/>
              <p:nvPr/>
            </p:nvSpPr>
            <p:spPr>
              <a:xfrm>
                <a:off x="40077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3D5CB2-BE6A-45F9-A7A2-7C8ADBF3FB6F}"/>
                  </a:ext>
                </a:extLst>
              </p:cNvPr>
              <p:cNvSpPr/>
              <p:nvPr/>
            </p:nvSpPr>
            <p:spPr>
              <a:xfrm>
                <a:off x="436776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434FDCA-A5B6-440D-95F3-14564C994819}"/>
                  </a:ext>
                </a:extLst>
              </p:cNvPr>
              <p:cNvSpPr/>
              <p:nvPr/>
            </p:nvSpPr>
            <p:spPr>
              <a:xfrm>
                <a:off x="47278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255C3-3047-4505-83BE-46905462ED50}"/>
                  </a:ext>
                </a:extLst>
              </p:cNvPr>
              <p:cNvSpPr/>
              <p:nvPr/>
            </p:nvSpPr>
            <p:spPr>
              <a:xfrm>
                <a:off x="148736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D96805B-9546-4F87-842E-B1DB8A781F43}"/>
                  </a:ext>
                </a:extLst>
              </p:cNvPr>
              <p:cNvSpPr/>
              <p:nvPr/>
            </p:nvSpPr>
            <p:spPr>
              <a:xfrm>
                <a:off x="184741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2ECEFB9-B858-4169-A485-B16FBD44DBD0}"/>
                  </a:ext>
                </a:extLst>
              </p:cNvPr>
              <p:cNvSpPr/>
              <p:nvPr/>
            </p:nvSpPr>
            <p:spPr>
              <a:xfrm>
                <a:off x="220746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560DBC-6B8D-4795-A7E6-CFD1A11BB437}"/>
                  </a:ext>
                </a:extLst>
              </p:cNvPr>
              <p:cNvSpPr/>
              <p:nvPr/>
            </p:nvSpPr>
            <p:spPr>
              <a:xfrm>
                <a:off x="256751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9C0BF8-C201-4E55-A1A7-92ADCFCF545B}"/>
                  </a:ext>
                </a:extLst>
              </p:cNvPr>
              <p:cNvSpPr/>
              <p:nvPr/>
            </p:nvSpPr>
            <p:spPr>
              <a:xfrm>
                <a:off x="292756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C9F6463-2F1C-43AB-B677-3653991D9003}"/>
                  </a:ext>
                </a:extLst>
              </p:cNvPr>
              <p:cNvSpPr/>
              <p:nvPr/>
            </p:nvSpPr>
            <p:spPr>
              <a:xfrm>
                <a:off x="328761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C3C463-64F4-4CEC-A2B4-C59378A2DCA2}"/>
                  </a:ext>
                </a:extLst>
              </p:cNvPr>
              <p:cNvSpPr/>
              <p:nvPr/>
            </p:nvSpPr>
            <p:spPr>
              <a:xfrm>
                <a:off x="364766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127FF7-F821-4C98-B9BA-5EAAA9BD2198}"/>
                  </a:ext>
                </a:extLst>
              </p:cNvPr>
              <p:cNvSpPr/>
              <p:nvPr/>
            </p:nvSpPr>
            <p:spPr>
              <a:xfrm>
                <a:off x="400771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650D9D-026C-4B8C-BD18-49AA107482ED}"/>
                  </a:ext>
                </a:extLst>
              </p:cNvPr>
              <p:cNvSpPr/>
              <p:nvPr/>
            </p:nvSpPr>
            <p:spPr>
              <a:xfrm>
                <a:off x="436776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0441BA-B8F0-4D5D-82F0-2FEC1CC94E5D}"/>
                  </a:ext>
                </a:extLst>
              </p:cNvPr>
              <p:cNvSpPr/>
              <p:nvPr/>
            </p:nvSpPr>
            <p:spPr>
              <a:xfrm>
                <a:off x="472781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73621A-7D52-46A6-87F7-A6A1FEDB8A29}"/>
                  </a:ext>
                </a:extLst>
              </p:cNvPr>
              <p:cNvSpPr/>
              <p:nvPr/>
            </p:nvSpPr>
            <p:spPr>
              <a:xfrm>
                <a:off x="148736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C77189-1F11-4112-9127-CBB1A912404C}"/>
                  </a:ext>
                </a:extLst>
              </p:cNvPr>
              <p:cNvSpPr/>
              <p:nvPr/>
            </p:nvSpPr>
            <p:spPr>
              <a:xfrm>
                <a:off x="184741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BB7B45-339F-4C12-AE3E-B045E6265A78}"/>
                  </a:ext>
                </a:extLst>
              </p:cNvPr>
              <p:cNvSpPr/>
              <p:nvPr/>
            </p:nvSpPr>
            <p:spPr>
              <a:xfrm>
                <a:off x="220746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C02FAAA-6CF8-4C71-83D7-9D056B19B101}"/>
                  </a:ext>
                </a:extLst>
              </p:cNvPr>
              <p:cNvSpPr/>
              <p:nvPr/>
            </p:nvSpPr>
            <p:spPr>
              <a:xfrm>
                <a:off x="256751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DCBED7-89BF-4A9B-A018-BDE814A4FD69}"/>
                  </a:ext>
                </a:extLst>
              </p:cNvPr>
              <p:cNvSpPr/>
              <p:nvPr/>
            </p:nvSpPr>
            <p:spPr>
              <a:xfrm>
                <a:off x="292756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822B37-D87E-4B5A-828B-C02161DA906D}"/>
                  </a:ext>
                </a:extLst>
              </p:cNvPr>
              <p:cNvSpPr/>
              <p:nvPr/>
            </p:nvSpPr>
            <p:spPr>
              <a:xfrm>
                <a:off x="328761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925E9C9-A090-4DC3-BAE2-0AF9CC170D1E}"/>
                  </a:ext>
                </a:extLst>
              </p:cNvPr>
              <p:cNvSpPr/>
              <p:nvPr/>
            </p:nvSpPr>
            <p:spPr>
              <a:xfrm>
                <a:off x="364766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6D0F7D-C2F1-4EF0-8C83-44A0ED716463}"/>
                  </a:ext>
                </a:extLst>
              </p:cNvPr>
              <p:cNvSpPr/>
              <p:nvPr/>
            </p:nvSpPr>
            <p:spPr>
              <a:xfrm>
                <a:off x="400771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E83971A-DF5A-4761-82C6-5581C581E67D}"/>
                  </a:ext>
                </a:extLst>
              </p:cNvPr>
              <p:cNvSpPr/>
              <p:nvPr/>
            </p:nvSpPr>
            <p:spPr>
              <a:xfrm>
                <a:off x="436776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30DE54-0711-423F-96FB-7FDFD22DE0DA}"/>
                  </a:ext>
                </a:extLst>
              </p:cNvPr>
              <p:cNvSpPr/>
              <p:nvPr/>
            </p:nvSpPr>
            <p:spPr>
              <a:xfrm>
                <a:off x="472781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D1DB275-81A9-477D-BE8A-3D56DD5C9A2B}"/>
                  </a:ext>
                </a:extLst>
              </p:cNvPr>
              <p:cNvSpPr/>
              <p:nvPr/>
            </p:nvSpPr>
            <p:spPr>
              <a:xfrm>
                <a:off x="148736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63B19C6-7F69-4BB5-9D4C-D4DF2B3134EB}"/>
                  </a:ext>
                </a:extLst>
              </p:cNvPr>
              <p:cNvSpPr/>
              <p:nvPr/>
            </p:nvSpPr>
            <p:spPr>
              <a:xfrm>
                <a:off x="184741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04D83C-F70D-41DD-8456-F7D0B6823B60}"/>
                  </a:ext>
                </a:extLst>
              </p:cNvPr>
              <p:cNvSpPr/>
              <p:nvPr/>
            </p:nvSpPr>
            <p:spPr>
              <a:xfrm>
                <a:off x="220746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1ADF94-6885-4D8A-A09B-77D5E8B7E69A}"/>
                  </a:ext>
                </a:extLst>
              </p:cNvPr>
              <p:cNvSpPr/>
              <p:nvPr/>
            </p:nvSpPr>
            <p:spPr>
              <a:xfrm>
                <a:off x="256751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4600BA-5DDE-4C14-B096-2CAC7C814788}"/>
                  </a:ext>
                </a:extLst>
              </p:cNvPr>
              <p:cNvSpPr/>
              <p:nvPr/>
            </p:nvSpPr>
            <p:spPr>
              <a:xfrm>
                <a:off x="292756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28E24A-320F-4B23-97B6-279B8A8B0CBA}"/>
                  </a:ext>
                </a:extLst>
              </p:cNvPr>
              <p:cNvSpPr/>
              <p:nvPr/>
            </p:nvSpPr>
            <p:spPr>
              <a:xfrm>
                <a:off x="328761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23AD432-5301-44E1-8B7C-9014E67A5D6D}"/>
                  </a:ext>
                </a:extLst>
              </p:cNvPr>
              <p:cNvSpPr/>
              <p:nvPr/>
            </p:nvSpPr>
            <p:spPr>
              <a:xfrm>
                <a:off x="364766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0E9C311-FAA1-4930-8D65-BBF34BA43E6C}"/>
                  </a:ext>
                </a:extLst>
              </p:cNvPr>
              <p:cNvSpPr/>
              <p:nvPr/>
            </p:nvSpPr>
            <p:spPr>
              <a:xfrm>
                <a:off x="400771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41032EF-DFBA-4286-9152-4ED3ECB125C1}"/>
                  </a:ext>
                </a:extLst>
              </p:cNvPr>
              <p:cNvSpPr/>
              <p:nvPr/>
            </p:nvSpPr>
            <p:spPr>
              <a:xfrm>
                <a:off x="436776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C197B5-582F-4935-8BDC-47707475D2F2}"/>
                  </a:ext>
                </a:extLst>
              </p:cNvPr>
              <p:cNvSpPr/>
              <p:nvPr/>
            </p:nvSpPr>
            <p:spPr>
              <a:xfrm>
                <a:off x="472781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03EF25F-6E64-40EF-8392-D6D0A2C9552F}"/>
                  </a:ext>
                </a:extLst>
              </p:cNvPr>
              <p:cNvSpPr/>
              <p:nvPr/>
            </p:nvSpPr>
            <p:spPr>
              <a:xfrm>
                <a:off x="148736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71361A7-A563-45CA-8DF3-4243AF80D3D8}"/>
                  </a:ext>
                </a:extLst>
              </p:cNvPr>
              <p:cNvSpPr/>
              <p:nvPr/>
            </p:nvSpPr>
            <p:spPr>
              <a:xfrm>
                <a:off x="184741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778011B-AC85-4483-A381-B47E3F9B294F}"/>
                  </a:ext>
                </a:extLst>
              </p:cNvPr>
              <p:cNvSpPr/>
              <p:nvPr/>
            </p:nvSpPr>
            <p:spPr>
              <a:xfrm>
                <a:off x="220746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8513556-D643-4A27-96A3-2953F768DE86}"/>
                  </a:ext>
                </a:extLst>
              </p:cNvPr>
              <p:cNvSpPr/>
              <p:nvPr/>
            </p:nvSpPr>
            <p:spPr>
              <a:xfrm>
                <a:off x="256751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DE57FF1-A46E-4290-8BC4-F7F5A9DD4FEF}"/>
                  </a:ext>
                </a:extLst>
              </p:cNvPr>
              <p:cNvSpPr/>
              <p:nvPr/>
            </p:nvSpPr>
            <p:spPr>
              <a:xfrm>
                <a:off x="292756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A99D4E0-A0A4-4927-BA90-EBD544173E12}"/>
                  </a:ext>
                </a:extLst>
              </p:cNvPr>
              <p:cNvSpPr/>
              <p:nvPr/>
            </p:nvSpPr>
            <p:spPr>
              <a:xfrm>
                <a:off x="328761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F3E5F7A-8F43-4BD5-B488-51A1348228D7}"/>
                  </a:ext>
                </a:extLst>
              </p:cNvPr>
              <p:cNvSpPr/>
              <p:nvPr/>
            </p:nvSpPr>
            <p:spPr>
              <a:xfrm>
                <a:off x="364766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7D21205-03E2-4E1F-8971-DE095C2397A2}"/>
                  </a:ext>
                </a:extLst>
              </p:cNvPr>
              <p:cNvSpPr/>
              <p:nvPr/>
            </p:nvSpPr>
            <p:spPr>
              <a:xfrm>
                <a:off x="400771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E105661-AD9B-4E1F-826A-4CC30954C46F}"/>
                  </a:ext>
                </a:extLst>
              </p:cNvPr>
              <p:cNvSpPr/>
              <p:nvPr/>
            </p:nvSpPr>
            <p:spPr>
              <a:xfrm>
                <a:off x="436776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B437199-40C0-426A-9DFA-FC218876217E}"/>
                  </a:ext>
                </a:extLst>
              </p:cNvPr>
              <p:cNvSpPr/>
              <p:nvPr/>
            </p:nvSpPr>
            <p:spPr>
              <a:xfrm>
                <a:off x="472781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8D30872-AEBA-439A-9850-9C00724EE44C}"/>
                  </a:ext>
                </a:extLst>
              </p:cNvPr>
              <p:cNvSpPr/>
              <p:nvPr/>
            </p:nvSpPr>
            <p:spPr>
              <a:xfrm>
                <a:off x="14873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903690E-4272-4F80-B44D-DD58C8E626AF}"/>
                  </a:ext>
                </a:extLst>
              </p:cNvPr>
              <p:cNvSpPr/>
              <p:nvPr/>
            </p:nvSpPr>
            <p:spPr>
              <a:xfrm>
                <a:off x="18474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72962F2-1AE3-4059-A699-DFB321A1EC25}"/>
                  </a:ext>
                </a:extLst>
              </p:cNvPr>
              <p:cNvSpPr/>
              <p:nvPr/>
            </p:nvSpPr>
            <p:spPr>
              <a:xfrm>
                <a:off x="2207460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2DFEFC0-42CF-4892-9F2A-86D3206E0F80}"/>
                  </a:ext>
                </a:extLst>
              </p:cNvPr>
              <p:cNvSpPr/>
              <p:nvPr/>
            </p:nvSpPr>
            <p:spPr>
              <a:xfrm>
                <a:off x="2567510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F4AC029-FF7F-44A0-9A3A-3737B507AA64}"/>
                  </a:ext>
                </a:extLst>
              </p:cNvPr>
              <p:cNvSpPr/>
              <p:nvPr/>
            </p:nvSpPr>
            <p:spPr>
              <a:xfrm>
                <a:off x="29275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6954F1-B704-42F2-AA89-24ABA0070473}"/>
                  </a:ext>
                </a:extLst>
              </p:cNvPr>
              <p:cNvSpPr/>
              <p:nvPr/>
            </p:nvSpPr>
            <p:spPr>
              <a:xfrm>
                <a:off x="32876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6B8B671-BC7D-44A1-B41D-DF10C145B58C}"/>
                  </a:ext>
                </a:extLst>
              </p:cNvPr>
              <p:cNvSpPr/>
              <p:nvPr/>
            </p:nvSpPr>
            <p:spPr>
              <a:xfrm>
                <a:off x="36476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924F406-909C-491D-8863-5FC7DA29D8E9}"/>
                  </a:ext>
                </a:extLst>
              </p:cNvPr>
              <p:cNvSpPr/>
              <p:nvPr/>
            </p:nvSpPr>
            <p:spPr>
              <a:xfrm>
                <a:off x="40077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E467F56-FB02-49D1-A48D-013271ADF939}"/>
                  </a:ext>
                </a:extLst>
              </p:cNvPr>
              <p:cNvSpPr/>
              <p:nvPr/>
            </p:nvSpPr>
            <p:spPr>
              <a:xfrm>
                <a:off x="43677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2A3E7E4-5BE0-4043-BA3E-67766644F616}"/>
                  </a:ext>
                </a:extLst>
              </p:cNvPr>
              <p:cNvSpPr/>
              <p:nvPr/>
            </p:nvSpPr>
            <p:spPr>
              <a:xfrm>
                <a:off x="47278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EC915-B855-4A26-8C1D-0E9D2BAE0A23}"/>
                  </a:ext>
                </a:extLst>
              </p:cNvPr>
              <p:cNvSpPr/>
              <p:nvPr/>
            </p:nvSpPr>
            <p:spPr>
              <a:xfrm>
                <a:off x="14873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B6C703-5997-40C2-835B-90E45485BF3B}"/>
                  </a:ext>
                </a:extLst>
              </p:cNvPr>
              <p:cNvSpPr/>
              <p:nvPr/>
            </p:nvSpPr>
            <p:spPr>
              <a:xfrm>
                <a:off x="18474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CF243DF-A61D-4CFD-8F95-E26CF7B522EF}"/>
                  </a:ext>
                </a:extLst>
              </p:cNvPr>
              <p:cNvSpPr/>
              <p:nvPr/>
            </p:nvSpPr>
            <p:spPr>
              <a:xfrm>
                <a:off x="22074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14857A6-AD3E-4895-8BA7-E66FBA32A288}"/>
                  </a:ext>
                </a:extLst>
              </p:cNvPr>
              <p:cNvSpPr/>
              <p:nvPr/>
            </p:nvSpPr>
            <p:spPr>
              <a:xfrm>
                <a:off x="2567510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6D7221-51A1-434E-87ED-17DD81D3AF44}"/>
                  </a:ext>
                </a:extLst>
              </p:cNvPr>
              <p:cNvSpPr/>
              <p:nvPr/>
            </p:nvSpPr>
            <p:spPr>
              <a:xfrm>
                <a:off x="2927560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6E5D68A-4A1F-44A8-A3E0-0D7F0CFDF3F5}"/>
                  </a:ext>
                </a:extLst>
              </p:cNvPr>
              <p:cNvSpPr/>
              <p:nvPr/>
            </p:nvSpPr>
            <p:spPr>
              <a:xfrm>
                <a:off x="32876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A5895DD-F334-4909-93E3-78C1D0C38346}"/>
                  </a:ext>
                </a:extLst>
              </p:cNvPr>
              <p:cNvSpPr/>
              <p:nvPr/>
            </p:nvSpPr>
            <p:spPr>
              <a:xfrm>
                <a:off x="36476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BD1C241-7299-4D16-9106-049E87E762E1}"/>
                  </a:ext>
                </a:extLst>
              </p:cNvPr>
              <p:cNvSpPr/>
              <p:nvPr/>
            </p:nvSpPr>
            <p:spPr>
              <a:xfrm>
                <a:off x="40077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63D4833-4D13-4DAD-A014-8B51B4599227}"/>
                  </a:ext>
                </a:extLst>
              </p:cNvPr>
              <p:cNvSpPr/>
              <p:nvPr/>
            </p:nvSpPr>
            <p:spPr>
              <a:xfrm>
                <a:off x="43677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EEFBDDF-9505-4EDE-8BE7-D4F525B31DA0}"/>
                  </a:ext>
                </a:extLst>
              </p:cNvPr>
              <p:cNvSpPr/>
              <p:nvPr/>
            </p:nvSpPr>
            <p:spPr>
              <a:xfrm>
                <a:off x="47278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CDFD2C9-C8F0-4ECD-AEE0-1B041F2EC80E}"/>
                </a:ext>
              </a:extLst>
            </p:cNvPr>
            <p:cNvSpPr txBox="1"/>
            <p:nvPr/>
          </p:nvSpPr>
          <p:spPr>
            <a:xfrm>
              <a:off x="2849829" y="2125704"/>
              <a:ext cx="875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Cells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9A8A16B-1B06-4997-B9DA-86A346B2CEE2}"/>
                </a:ext>
              </a:extLst>
            </p:cNvPr>
            <p:cNvSpPr txBox="1"/>
            <p:nvPr/>
          </p:nvSpPr>
          <p:spPr>
            <a:xfrm rot="16200000">
              <a:off x="284268" y="4175530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Genes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724C78-9B70-4E89-AA0A-552ABB912FEB}"/>
                </a:ext>
              </a:extLst>
            </p:cNvPr>
            <p:cNvSpPr txBox="1"/>
            <p:nvPr/>
          </p:nvSpPr>
          <p:spPr>
            <a:xfrm>
              <a:off x="2656195" y="6344386"/>
              <a:ext cx="1622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/>
                <a:t>DataSet</a:t>
              </a:r>
              <a:r>
                <a:rPr lang="en-GB" sz="2800" b="1" dirty="0"/>
                <a:t> 1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106479E-9FE8-40A7-912A-922677CC2510}"/>
              </a:ext>
            </a:extLst>
          </p:cNvPr>
          <p:cNvGrpSpPr/>
          <p:nvPr/>
        </p:nvGrpSpPr>
        <p:grpSpPr>
          <a:xfrm>
            <a:off x="6096000" y="1419740"/>
            <a:ext cx="4512422" cy="4741902"/>
            <a:chOff x="5856595" y="2125704"/>
            <a:chExt cx="4512422" cy="4741902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7A56A1D8-0D52-4A70-A1BB-030146FEB477}"/>
                </a:ext>
              </a:extLst>
            </p:cNvPr>
            <p:cNvGrpSpPr/>
            <p:nvPr/>
          </p:nvGrpSpPr>
          <p:grpSpPr>
            <a:xfrm>
              <a:off x="5856595" y="2125704"/>
              <a:ext cx="3700816" cy="4741902"/>
              <a:chOff x="5856595" y="2125704"/>
              <a:chExt cx="3700816" cy="4741902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9D9ACBA5-93CC-4FDA-A28F-A3408060C87F}"/>
                  </a:ext>
                </a:extLst>
              </p:cNvPr>
              <p:cNvSpPr txBox="1"/>
              <p:nvPr/>
            </p:nvSpPr>
            <p:spPr>
              <a:xfrm>
                <a:off x="8128165" y="2125704"/>
                <a:ext cx="875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Cells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2BE0AAC-9FEE-43E6-A046-95FAAA4B26C5}"/>
                  </a:ext>
                </a:extLst>
              </p:cNvPr>
              <p:cNvSpPr txBox="1"/>
              <p:nvPr/>
            </p:nvSpPr>
            <p:spPr>
              <a:xfrm rot="16200000">
                <a:off x="5562604" y="4175530"/>
                <a:ext cx="1111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Genes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6D06C67-9F8E-4FD5-B03E-5DA9715D95AB}"/>
                  </a:ext>
                </a:extLst>
              </p:cNvPr>
              <p:cNvSpPr txBox="1"/>
              <p:nvPr/>
            </p:nvSpPr>
            <p:spPr>
              <a:xfrm>
                <a:off x="7934531" y="6344386"/>
                <a:ext cx="162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err="1"/>
                  <a:t>DataSet</a:t>
                </a:r>
                <a:r>
                  <a:rPr lang="en-GB" sz="2800" b="1" dirty="0"/>
                  <a:t> 2</a:t>
                </a: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68748AE2-1A3E-45BF-A6E1-4A9659CAD1EF}"/>
                </a:ext>
              </a:extLst>
            </p:cNvPr>
            <p:cNvGrpSpPr/>
            <p:nvPr/>
          </p:nvGrpSpPr>
          <p:grpSpPr>
            <a:xfrm>
              <a:off x="6764286" y="2636890"/>
              <a:ext cx="3604731" cy="3600500"/>
              <a:chOff x="6764286" y="2636890"/>
              <a:chExt cx="3604731" cy="36005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DA5E5EF-1B53-442E-9737-27AE9EF77C27}"/>
                  </a:ext>
                </a:extLst>
              </p:cNvPr>
              <p:cNvSpPr/>
              <p:nvPr/>
            </p:nvSpPr>
            <p:spPr>
              <a:xfrm>
                <a:off x="748579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F3521FA-8CEA-4173-BAE9-222557D8D98E}"/>
                  </a:ext>
                </a:extLst>
              </p:cNvPr>
              <p:cNvSpPr/>
              <p:nvPr/>
            </p:nvSpPr>
            <p:spPr>
              <a:xfrm>
                <a:off x="784584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0D4D450-B77B-42C0-8823-C3A25F4B0D4C}"/>
                  </a:ext>
                </a:extLst>
              </p:cNvPr>
              <p:cNvSpPr/>
              <p:nvPr/>
            </p:nvSpPr>
            <p:spPr>
              <a:xfrm>
                <a:off x="820589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5AD5389-2FBA-4BAF-99C8-FE20D1D11903}"/>
                  </a:ext>
                </a:extLst>
              </p:cNvPr>
              <p:cNvSpPr/>
              <p:nvPr/>
            </p:nvSpPr>
            <p:spPr>
              <a:xfrm>
                <a:off x="8565946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5B190D2-DD88-4BB6-9BE3-B22B9D24243B}"/>
                  </a:ext>
                </a:extLst>
              </p:cNvPr>
              <p:cNvSpPr/>
              <p:nvPr/>
            </p:nvSpPr>
            <p:spPr>
              <a:xfrm>
                <a:off x="892599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A93F993-CF4D-453C-93AE-C0BCF1AD0BF5}"/>
                  </a:ext>
                </a:extLst>
              </p:cNvPr>
              <p:cNvSpPr/>
              <p:nvPr/>
            </p:nvSpPr>
            <p:spPr>
              <a:xfrm>
                <a:off x="928604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969404-123D-4DF1-AF42-B33E934664A0}"/>
                  </a:ext>
                </a:extLst>
              </p:cNvPr>
              <p:cNvSpPr/>
              <p:nvPr/>
            </p:nvSpPr>
            <p:spPr>
              <a:xfrm>
                <a:off x="748579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205313-E057-4012-B7FA-165B69C7B8B9}"/>
                  </a:ext>
                </a:extLst>
              </p:cNvPr>
              <p:cNvSpPr/>
              <p:nvPr/>
            </p:nvSpPr>
            <p:spPr>
              <a:xfrm>
                <a:off x="784584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885C685-0463-46D3-A64F-E3A26A46C28D}"/>
                  </a:ext>
                </a:extLst>
              </p:cNvPr>
              <p:cNvSpPr/>
              <p:nvPr/>
            </p:nvSpPr>
            <p:spPr>
              <a:xfrm>
                <a:off x="820589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B6BF93F-55E9-4357-AFFA-98F3FB26F046}"/>
                  </a:ext>
                </a:extLst>
              </p:cNvPr>
              <p:cNvSpPr/>
              <p:nvPr/>
            </p:nvSpPr>
            <p:spPr>
              <a:xfrm>
                <a:off x="856594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EEE62DD-2B52-4858-98DA-A05354CF38C7}"/>
                  </a:ext>
                </a:extLst>
              </p:cNvPr>
              <p:cNvSpPr/>
              <p:nvPr/>
            </p:nvSpPr>
            <p:spPr>
              <a:xfrm>
                <a:off x="892599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DD55277-6EB0-442A-9ED3-F0419680B55A}"/>
                  </a:ext>
                </a:extLst>
              </p:cNvPr>
              <p:cNvSpPr/>
              <p:nvPr/>
            </p:nvSpPr>
            <p:spPr>
              <a:xfrm>
                <a:off x="928604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13845FF-76D2-4505-8296-5B8C25EAD723}"/>
                  </a:ext>
                </a:extLst>
              </p:cNvPr>
              <p:cNvSpPr/>
              <p:nvPr/>
            </p:nvSpPr>
            <p:spPr>
              <a:xfrm>
                <a:off x="748579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2FB08D7-9FD5-4F35-BFDE-B5A2B3FDAF33}"/>
                  </a:ext>
                </a:extLst>
              </p:cNvPr>
              <p:cNvSpPr/>
              <p:nvPr/>
            </p:nvSpPr>
            <p:spPr>
              <a:xfrm>
                <a:off x="784584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995A9A5-70EC-42FE-BDC7-190ECD2E8258}"/>
                  </a:ext>
                </a:extLst>
              </p:cNvPr>
              <p:cNvSpPr/>
              <p:nvPr/>
            </p:nvSpPr>
            <p:spPr>
              <a:xfrm>
                <a:off x="820589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8CAECE-3F88-4B0C-B17E-063A153130E4}"/>
                  </a:ext>
                </a:extLst>
              </p:cNvPr>
              <p:cNvSpPr/>
              <p:nvPr/>
            </p:nvSpPr>
            <p:spPr>
              <a:xfrm>
                <a:off x="8565946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56DF16D-7AE3-48ED-AC32-5EAB5D9D40FE}"/>
                  </a:ext>
                </a:extLst>
              </p:cNvPr>
              <p:cNvSpPr/>
              <p:nvPr/>
            </p:nvSpPr>
            <p:spPr>
              <a:xfrm>
                <a:off x="8925996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B43E3EA-4F7E-45FC-87D1-BBD271823006}"/>
                  </a:ext>
                </a:extLst>
              </p:cNvPr>
              <p:cNvSpPr/>
              <p:nvPr/>
            </p:nvSpPr>
            <p:spPr>
              <a:xfrm>
                <a:off x="9286046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75C234E-F7D4-4033-A227-C0A6675EA598}"/>
                  </a:ext>
                </a:extLst>
              </p:cNvPr>
              <p:cNvSpPr/>
              <p:nvPr/>
            </p:nvSpPr>
            <p:spPr>
              <a:xfrm>
                <a:off x="7485796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C9C1C35-4499-483D-973E-1155A9181EA5}"/>
                  </a:ext>
                </a:extLst>
              </p:cNvPr>
              <p:cNvSpPr/>
              <p:nvPr/>
            </p:nvSpPr>
            <p:spPr>
              <a:xfrm>
                <a:off x="784584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B8A5B2B-F5C7-40C9-B314-23A5ACC57360}"/>
                  </a:ext>
                </a:extLst>
              </p:cNvPr>
              <p:cNvSpPr/>
              <p:nvPr/>
            </p:nvSpPr>
            <p:spPr>
              <a:xfrm>
                <a:off x="8205896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CD76008-C848-4CBD-AB53-5795E312D2BA}"/>
                  </a:ext>
                </a:extLst>
              </p:cNvPr>
              <p:cNvSpPr/>
              <p:nvPr/>
            </p:nvSpPr>
            <p:spPr>
              <a:xfrm>
                <a:off x="856594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C5CC876-E568-45D2-AFFC-DED0DFF33DED}"/>
                  </a:ext>
                </a:extLst>
              </p:cNvPr>
              <p:cNvSpPr/>
              <p:nvPr/>
            </p:nvSpPr>
            <p:spPr>
              <a:xfrm>
                <a:off x="892599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1E23537-B0A1-4082-B953-595D0772695B}"/>
                  </a:ext>
                </a:extLst>
              </p:cNvPr>
              <p:cNvSpPr/>
              <p:nvPr/>
            </p:nvSpPr>
            <p:spPr>
              <a:xfrm>
                <a:off x="928604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F7E0D40-EBE0-4871-A9AB-2104D4382ED8}"/>
                  </a:ext>
                </a:extLst>
              </p:cNvPr>
              <p:cNvSpPr/>
              <p:nvPr/>
            </p:nvSpPr>
            <p:spPr>
              <a:xfrm>
                <a:off x="748579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F050DB6-7A48-482D-AE09-17B84D15E2D4}"/>
                  </a:ext>
                </a:extLst>
              </p:cNvPr>
              <p:cNvSpPr/>
              <p:nvPr/>
            </p:nvSpPr>
            <p:spPr>
              <a:xfrm>
                <a:off x="784584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C487C4D-AFA9-49DC-B8A2-CC0D07EBB995}"/>
                  </a:ext>
                </a:extLst>
              </p:cNvPr>
              <p:cNvSpPr/>
              <p:nvPr/>
            </p:nvSpPr>
            <p:spPr>
              <a:xfrm>
                <a:off x="820589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594DE24-29F9-4C16-9D73-893D493AD779}"/>
                  </a:ext>
                </a:extLst>
              </p:cNvPr>
              <p:cNvSpPr/>
              <p:nvPr/>
            </p:nvSpPr>
            <p:spPr>
              <a:xfrm>
                <a:off x="8565946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226B176-19C9-43CE-AC6A-A42126C63D33}"/>
                  </a:ext>
                </a:extLst>
              </p:cNvPr>
              <p:cNvSpPr/>
              <p:nvPr/>
            </p:nvSpPr>
            <p:spPr>
              <a:xfrm>
                <a:off x="8925996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30F9BC8-CD37-4D9E-B048-F9FAD52AE508}"/>
                  </a:ext>
                </a:extLst>
              </p:cNvPr>
              <p:cNvSpPr/>
              <p:nvPr/>
            </p:nvSpPr>
            <p:spPr>
              <a:xfrm>
                <a:off x="9286046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FBFB0C9-3B97-4FD6-A28B-204AF0001197}"/>
                  </a:ext>
                </a:extLst>
              </p:cNvPr>
              <p:cNvSpPr/>
              <p:nvPr/>
            </p:nvSpPr>
            <p:spPr>
              <a:xfrm>
                <a:off x="748579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FFEEE5F-1A53-45A9-A6B8-F12C7B02107B}"/>
                  </a:ext>
                </a:extLst>
              </p:cNvPr>
              <p:cNvSpPr/>
              <p:nvPr/>
            </p:nvSpPr>
            <p:spPr>
              <a:xfrm>
                <a:off x="784584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7D9BDE2-9C29-49F6-B940-C414433C9406}"/>
                  </a:ext>
                </a:extLst>
              </p:cNvPr>
              <p:cNvSpPr/>
              <p:nvPr/>
            </p:nvSpPr>
            <p:spPr>
              <a:xfrm>
                <a:off x="820589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8A702B6-3395-49DA-9CB0-6735BEC6F648}"/>
                  </a:ext>
                </a:extLst>
              </p:cNvPr>
              <p:cNvSpPr/>
              <p:nvPr/>
            </p:nvSpPr>
            <p:spPr>
              <a:xfrm>
                <a:off x="8565946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22751E1-5ED5-41A3-ACFE-0E358B5B0E27}"/>
                  </a:ext>
                </a:extLst>
              </p:cNvPr>
              <p:cNvSpPr/>
              <p:nvPr/>
            </p:nvSpPr>
            <p:spPr>
              <a:xfrm>
                <a:off x="8925996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34E5D-9A06-4C1A-A52A-28ACF54A5BE4}"/>
                  </a:ext>
                </a:extLst>
              </p:cNvPr>
              <p:cNvSpPr/>
              <p:nvPr/>
            </p:nvSpPr>
            <p:spPr>
              <a:xfrm>
                <a:off x="9286046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05BDB9E-90BD-49AC-9B41-B1B553CE049E}"/>
                  </a:ext>
                </a:extLst>
              </p:cNvPr>
              <p:cNvSpPr/>
              <p:nvPr/>
            </p:nvSpPr>
            <p:spPr>
              <a:xfrm>
                <a:off x="748579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E17F740-971D-452F-9C65-73F2ECA524E7}"/>
                  </a:ext>
                </a:extLst>
              </p:cNvPr>
              <p:cNvSpPr/>
              <p:nvPr/>
            </p:nvSpPr>
            <p:spPr>
              <a:xfrm>
                <a:off x="784584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2A1BC9A-D9F0-45D1-B7B4-34BE10B979C0}"/>
                  </a:ext>
                </a:extLst>
              </p:cNvPr>
              <p:cNvSpPr/>
              <p:nvPr/>
            </p:nvSpPr>
            <p:spPr>
              <a:xfrm>
                <a:off x="820589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1AC31AD-DE64-4366-933E-F669798B23FD}"/>
                  </a:ext>
                </a:extLst>
              </p:cNvPr>
              <p:cNvSpPr/>
              <p:nvPr/>
            </p:nvSpPr>
            <p:spPr>
              <a:xfrm>
                <a:off x="8565946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FBF55DF-1B04-4827-9FFD-A73BE1954D51}"/>
                  </a:ext>
                </a:extLst>
              </p:cNvPr>
              <p:cNvSpPr/>
              <p:nvPr/>
            </p:nvSpPr>
            <p:spPr>
              <a:xfrm>
                <a:off x="8925996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7E0FBF6-B455-41B7-A1BB-43B2E0340E6F}"/>
                  </a:ext>
                </a:extLst>
              </p:cNvPr>
              <p:cNvSpPr/>
              <p:nvPr/>
            </p:nvSpPr>
            <p:spPr>
              <a:xfrm>
                <a:off x="9286046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778CDF8-BC03-4E24-9BD8-01EF2FBFDFDB}"/>
                  </a:ext>
                </a:extLst>
              </p:cNvPr>
              <p:cNvSpPr/>
              <p:nvPr/>
            </p:nvSpPr>
            <p:spPr>
              <a:xfrm>
                <a:off x="748579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7EACA0F-748D-4630-8924-3FB2B6BE9DFD}"/>
                  </a:ext>
                </a:extLst>
              </p:cNvPr>
              <p:cNvSpPr/>
              <p:nvPr/>
            </p:nvSpPr>
            <p:spPr>
              <a:xfrm>
                <a:off x="784584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69E720D-F82D-403B-80EA-883E598FB1B8}"/>
                  </a:ext>
                </a:extLst>
              </p:cNvPr>
              <p:cNvSpPr/>
              <p:nvPr/>
            </p:nvSpPr>
            <p:spPr>
              <a:xfrm>
                <a:off x="820589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784871F-8D84-4229-8840-31436F427490}"/>
                  </a:ext>
                </a:extLst>
              </p:cNvPr>
              <p:cNvSpPr/>
              <p:nvPr/>
            </p:nvSpPr>
            <p:spPr>
              <a:xfrm>
                <a:off x="856594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17B1FE8-7748-493A-92F9-1E7A0EE45C65}"/>
                  </a:ext>
                </a:extLst>
              </p:cNvPr>
              <p:cNvSpPr/>
              <p:nvPr/>
            </p:nvSpPr>
            <p:spPr>
              <a:xfrm>
                <a:off x="8925996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85F522C-C7EC-45F8-AB0D-2C8C1B18FE7F}"/>
                  </a:ext>
                </a:extLst>
              </p:cNvPr>
              <p:cNvSpPr/>
              <p:nvPr/>
            </p:nvSpPr>
            <p:spPr>
              <a:xfrm>
                <a:off x="9286046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378DAE-7B4A-4CDC-9610-16F7E388122A}"/>
                  </a:ext>
                </a:extLst>
              </p:cNvPr>
              <p:cNvSpPr/>
              <p:nvPr/>
            </p:nvSpPr>
            <p:spPr>
              <a:xfrm>
                <a:off x="748579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E05DC7F-49B8-4D67-8699-E4351C90816C}"/>
                  </a:ext>
                </a:extLst>
              </p:cNvPr>
              <p:cNvSpPr/>
              <p:nvPr/>
            </p:nvSpPr>
            <p:spPr>
              <a:xfrm>
                <a:off x="784584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17F60A7-E677-47AD-9308-A14128D4587A}"/>
                  </a:ext>
                </a:extLst>
              </p:cNvPr>
              <p:cNvSpPr/>
              <p:nvPr/>
            </p:nvSpPr>
            <p:spPr>
              <a:xfrm>
                <a:off x="820589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AD385E-D836-40FA-AC52-D906491252C6}"/>
                  </a:ext>
                </a:extLst>
              </p:cNvPr>
              <p:cNvSpPr/>
              <p:nvPr/>
            </p:nvSpPr>
            <p:spPr>
              <a:xfrm>
                <a:off x="856594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500E5704-7619-4649-8DD8-1782393A3910}"/>
                  </a:ext>
                </a:extLst>
              </p:cNvPr>
              <p:cNvSpPr/>
              <p:nvPr/>
            </p:nvSpPr>
            <p:spPr>
              <a:xfrm>
                <a:off x="892599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A690D83-3B32-4F46-B8BB-A28D2A8CC0C5}"/>
                  </a:ext>
                </a:extLst>
              </p:cNvPr>
              <p:cNvSpPr/>
              <p:nvPr/>
            </p:nvSpPr>
            <p:spPr>
              <a:xfrm>
                <a:off x="928604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70A8F8D-07D1-4277-8C36-BCC37C99DC02}"/>
                  </a:ext>
                </a:extLst>
              </p:cNvPr>
              <p:cNvSpPr/>
              <p:nvPr/>
            </p:nvSpPr>
            <p:spPr>
              <a:xfrm>
                <a:off x="9647590" y="5516516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569FAD3-6BF0-4E4C-89BA-FE16088BEF3F}"/>
                  </a:ext>
                </a:extLst>
              </p:cNvPr>
              <p:cNvSpPr/>
              <p:nvPr/>
            </p:nvSpPr>
            <p:spPr>
              <a:xfrm>
                <a:off x="10008967" y="5516516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5AD60DF-4BF9-4F58-897A-060B940A3887}"/>
                  </a:ext>
                </a:extLst>
              </p:cNvPr>
              <p:cNvSpPr/>
              <p:nvPr/>
            </p:nvSpPr>
            <p:spPr>
              <a:xfrm>
                <a:off x="9647590" y="5876953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4D2464-5FA6-4A4A-8864-1151E38FF41C}"/>
                  </a:ext>
                </a:extLst>
              </p:cNvPr>
              <p:cNvSpPr/>
              <p:nvPr/>
            </p:nvSpPr>
            <p:spPr>
              <a:xfrm>
                <a:off x="10008967" y="5876953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82E1AD7-6FBB-4B93-903D-7683CF329A85}"/>
                  </a:ext>
                </a:extLst>
              </p:cNvPr>
              <p:cNvSpPr/>
              <p:nvPr/>
            </p:nvSpPr>
            <p:spPr>
              <a:xfrm>
                <a:off x="748579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6A4B89E-A97A-403B-9613-D5EEFA4B40D1}"/>
                  </a:ext>
                </a:extLst>
              </p:cNvPr>
              <p:cNvSpPr/>
              <p:nvPr/>
            </p:nvSpPr>
            <p:spPr>
              <a:xfrm>
                <a:off x="784584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E41F40E-5A8C-4985-BA76-5DE980E679B8}"/>
                  </a:ext>
                </a:extLst>
              </p:cNvPr>
              <p:cNvSpPr/>
              <p:nvPr/>
            </p:nvSpPr>
            <p:spPr>
              <a:xfrm>
                <a:off x="820589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248F15A-FF13-4C5C-9F67-7120EA20FF83}"/>
                  </a:ext>
                </a:extLst>
              </p:cNvPr>
              <p:cNvSpPr/>
              <p:nvPr/>
            </p:nvSpPr>
            <p:spPr>
              <a:xfrm>
                <a:off x="856594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889E1D4-886F-41FE-A66B-B4F535EAB426}"/>
                  </a:ext>
                </a:extLst>
              </p:cNvPr>
              <p:cNvSpPr/>
              <p:nvPr/>
            </p:nvSpPr>
            <p:spPr>
              <a:xfrm>
                <a:off x="892599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A798F14-FC7E-4002-A8BC-E9090C7F65D0}"/>
                  </a:ext>
                </a:extLst>
              </p:cNvPr>
              <p:cNvSpPr/>
              <p:nvPr/>
            </p:nvSpPr>
            <p:spPr>
              <a:xfrm>
                <a:off x="928604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BB503F-3656-4CCD-83FE-0339D3DCE35F}"/>
                  </a:ext>
                </a:extLst>
              </p:cNvPr>
              <p:cNvSpPr/>
              <p:nvPr/>
            </p:nvSpPr>
            <p:spPr>
              <a:xfrm>
                <a:off x="9646096" y="26405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EB788821-C586-4A77-BA13-B697F033BAB6}"/>
                  </a:ext>
                </a:extLst>
              </p:cNvPr>
              <p:cNvSpPr/>
              <p:nvPr/>
            </p:nvSpPr>
            <p:spPr>
              <a:xfrm>
                <a:off x="10006146" y="26405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610FE2-60B5-4BF4-B61D-164688D96BDD}"/>
                  </a:ext>
                </a:extLst>
              </p:cNvPr>
              <p:cNvSpPr/>
              <p:nvPr/>
            </p:nvSpPr>
            <p:spPr>
              <a:xfrm>
                <a:off x="9646096" y="300055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3B5CE6B-F44C-4884-A532-BA049D24018B}"/>
                  </a:ext>
                </a:extLst>
              </p:cNvPr>
              <p:cNvSpPr/>
              <p:nvPr/>
            </p:nvSpPr>
            <p:spPr>
              <a:xfrm>
                <a:off x="10006146" y="300055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160A5BC-F19C-4A43-B12D-4D91199602FD}"/>
                  </a:ext>
                </a:extLst>
              </p:cNvPr>
              <p:cNvSpPr/>
              <p:nvPr/>
            </p:nvSpPr>
            <p:spPr>
              <a:xfrm>
                <a:off x="9646096" y="33606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B8E5763-4FB1-4852-BAE6-755CF7BBB8BA}"/>
                  </a:ext>
                </a:extLst>
              </p:cNvPr>
              <p:cNvSpPr/>
              <p:nvPr/>
            </p:nvSpPr>
            <p:spPr>
              <a:xfrm>
                <a:off x="10006146" y="33606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9702FAC-4B94-4A40-B970-97626873BFAB}"/>
                  </a:ext>
                </a:extLst>
              </p:cNvPr>
              <p:cNvSpPr/>
              <p:nvPr/>
            </p:nvSpPr>
            <p:spPr>
              <a:xfrm>
                <a:off x="9646096" y="372065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4867603-1E39-45AC-B82D-32DD1E708FA0}"/>
                  </a:ext>
                </a:extLst>
              </p:cNvPr>
              <p:cNvSpPr/>
              <p:nvPr/>
            </p:nvSpPr>
            <p:spPr>
              <a:xfrm>
                <a:off x="10006146" y="372065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8288DD2-5FC9-4F4F-ACEC-7981BA47F202}"/>
                  </a:ext>
                </a:extLst>
              </p:cNvPr>
              <p:cNvSpPr/>
              <p:nvPr/>
            </p:nvSpPr>
            <p:spPr>
              <a:xfrm>
                <a:off x="9646096" y="408070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5940BA4-4EB7-4D0C-8B6C-65F7D2652F96}"/>
                  </a:ext>
                </a:extLst>
              </p:cNvPr>
              <p:cNvSpPr/>
              <p:nvPr/>
            </p:nvSpPr>
            <p:spPr>
              <a:xfrm>
                <a:off x="10006146" y="408070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BD50AD8-B942-49AE-9F06-80EBB62CF1C9}"/>
                  </a:ext>
                </a:extLst>
              </p:cNvPr>
              <p:cNvSpPr/>
              <p:nvPr/>
            </p:nvSpPr>
            <p:spPr>
              <a:xfrm>
                <a:off x="9646096" y="443198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14D6032-EDB9-4C45-B6D5-9CACD6644C58}"/>
                  </a:ext>
                </a:extLst>
              </p:cNvPr>
              <p:cNvSpPr/>
              <p:nvPr/>
            </p:nvSpPr>
            <p:spPr>
              <a:xfrm>
                <a:off x="10006146" y="443198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D03D8BFE-C48D-43F9-BAF5-434E6E74CE92}"/>
                  </a:ext>
                </a:extLst>
              </p:cNvPr>
              <p:cNvSpPr/>
              <p:nvPr/>
            </p:nvSpPr>
            <p:spPr>
              <a:xfrm>
                <a:off x="9646096" y="479203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223EAC-805A-46AB-954E-55CF0BEB3ECE}"/>
                  </a:ext>
                </a:extLst>
              </p:cNvPr>
              <p:cNvSpPr/>
              <p:nvPr/>
            </p:nvSpPr>
            <p:spPr>
              <a:xfrm>
                <a:off x="10006146" y="479203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1F405A1-2015-4719-8DDA-BF6EC44DF46B}"/>
                  </a:ext>
                </a:extLst>
              </p:cNvPr>
              <p:cNvSpPr/>
              <p:nvPr/>
            </p:nvSpPr>
            <p:spPr>
              <a:xfrm>
                <a:off x="9646096" y="5152081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87F7FA0-BC3F-468A-B534-760522DE3C39}"/>
                  </a:ext>
                </a:extLst>
              </p:cNvPr>
              <p:cNvSpPr/>
              <p:nvPr/>
            </p:nvSpPr>
            <p:spPr>
              <a:xfrm>
                <a:off x="10006146" y="5152081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FF1378-9FD7-45B9-AC10-D93B471AC367}"/>
                  </a:ext>
                </a:extLst>
              </p:cNvPr>
              <p:cNvSpPr/>
              <p:nvPr/>
            </p:nvSpPr>
            <p:spPr>
              <a:xfrm>
                <a:off x="676428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B83CB47C-1F93-4A5B-B75A-24C6FD30071C}"/>
                  </a:ext>
                </a:extLst>
              </p:cNvPr>
              <p:cNvSpPr/>
              <p:nvPr/>
            </p:nvSpPr>
            <p:spPr>
              <a:xfrm>
                <a:off x="712433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7B55FE-3B19-4286-AF77-BC41298A0627}"/>
                  </a:ext>
                </a:extLst>
              </p:cNvPr>
              <p:cNvSpPr/>
              <p:nvPr/>
            </p:nvSpPr>
            <p:spPr>
              <a:xfrm>
                <a:off x="676428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9BFEF60-0D8C-4884-952A-ACDBF5913E78}"/>
                  </a:ext>
                </a:extLst>
              </p:cNvPr>
              <p:cNvSpPr/>
              <p:nvPr/>
            </p:nvSpPr>
            <p:spPr>
              <a:xfrm>
                <a:off x="712433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C424DD6-4428-4E2F-92C7-73B1B26A8CDD}"/>
                  </a:ext>
                </a:extLst>
              </p:cNvPr>
              <p:cNvSpPr/>
              <p:nvPr/>
            </p:nvSpPr>
            <p:spPr>
              <a:xfrm>
                <a:off x="676428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FAAD5F3C-8ED5-4615-9FD8-510060F8255D}"/>
                  </a:ext>
                </a:extLst>
              </p:cNvPr>
              <p:cNvSpPr/>
              <p:nvPr/>
            </p:nvSpPr>
            <p:spPr>
              <a:xfrm>
                <a:off x="712433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0141B26-4729-407B-AAEF-FCB8569DA6C8}"/>
                  </a:ext>
                </a:extLst>
              </p:cNvPr>
              <p:cNvSpPr/>
              <p:nvPr/>
            </p:nvSpPr>
            <p:spPr>
              <a:xfrm>
                <a:off x="6764286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10F699E-C36B-475A-9B65-DC0B2BB2F96D}"/>
                  </a:ext>
                </a:extLst>
              </p:cNvPr>
              <p:cNvSpPr/>
              <p:nvPr/>
            </p:nvSpPr>
            <p:spPr>
              <a:xfrm>
                <a:off x="712433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AC882120-EA96-4F47-9F54-A382F6DAC59B}"/>
                  </a:ext>
                </a:extLst>
              </p:cNvPr>
              <p:cNvSpPr/>
              <p:nvPr/>
            </p:nvSpPr>
            <p:spPr>
              <a:xfrm>
                <a:off x="676428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B89E8CE-0FCB-45CE-9621-768A7123DEE5}"/>
                  </a:ext>
                </a:extLst>
              </p:cNvPr>
              <p:cNvSpPr/>
              <p:nvPr/>
            </p:nvSpPr>
            <p:spPr>
              <a:xfrm>
                <a:off x="712433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8D21541-C3B7-44C7-958B-304963D2DECC}"/>
                  </a:ext>
                </a:extLst>
              </p:cNvPr>
              <p:cNvSpPr/>
              <p:nvPr/>
            </p:nvSpPr>
            <p:spPr>
              <a:xfrm>
                <a:off x="676428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0FB4F21-951F-430D-ABD8-82AD2FCABEAD}"/>
                  </a:ext>
                </a:extLst>
              </p:cNvPr>
              <p:cNvSpPr/>
              <p:nvPr/>
            </p:nvSpPr>
            <p:spPr>
              <a:xfrm>
                <a:off x="712433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C851256-66F3-4C45-9A43-0D92B10CC3DD}"/>
                  </a:ext>
                </a:extLst>
              </p:cNvPr>
              <p:cNvSpPr/>
              <p:nvPr/>
            </p:nvSpPr>
            <p:spPr>
              <a:xfrm>
                <a:off x="676428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FF1DF101-E080-4A11-ACA0-E90F11E25D2F}"/>
                  </a:ext>
                </a:extLst>
              </p:cNvPr>
              <p:cNvSpPr/>
              <p:nvPr/>
            </p:nvSpPr>
            <p:spPr>
              <a:xfrm>
                <a:off x="712433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B097852-D8F8-4215-94AB-44CB386B978F}"/>
                  </a:ext>
                </a:extLst>
              </p:cNvPr>
              <p:cNvSpPr/>
              <p:nvPr/>
            </p:nvSpPr>
            <p:spPr>
              <a:xfrm>
                <a:off x="676428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DEFC22AB-E406-4BFC-BD7C-E94263EB5CB7}"/>
                  </a:ext>
                </a:extLst>
              </p:cNvPr>
              <p:cNvSpPr/>
              <p:nvPr/>
            </p:nvSpPr>
            <p:spPr>
              <a:xfrm>
                <a:off x="712433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B5577DCE-BA4F-4339-8651-7FC93FE4AF44}"/>
                  </a:ext>
                </a:extLst>
              </p:cNvPr>
              <p:cNvSpPr/>
              <p:nvPr/>
            </p:nvSpPr>
            <p:spPr>
              <a:xfrm>
                <a:off x="676428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67357143-EE93-4B08-B6DE-E4F75C749ED6}"/>
                  </a:ext>
                </a:extLst>
              </p:cNvPr>
              <p:cNvSpPr/>
              <p:nvPr/>
            </p:nvSpPr>
            <p:spPr>
              <a:xfrm>
                <a:off x="712433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CE43689-1055-4BFE-BD96-114C193DD6E2}"/>
                  </a:ext>
                </a:extLst>
              </p:cNvPr>
              <p:cNvSpPr/>
              <p:nvPr/>
            </p:nvSpPr>
            <p:spPr>
              <a:xfrm>
                <a:off x="676428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AAC8F70A-0028-4892-A308-F92CEFFE2CD1}"/>
                  </a:ext>
                </a:extLst>
              </p:cNvPr>
              <p:cNvSpPr/>
              <p:nvPr/>
            </p:nvSpPr>
            <p:spPr>
              <a:xfrm>
                <a:off x="712433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89" name="Content Placeholder 2">
            <a:extLst>
              <a:ext uri="{FF2B5EF4-FFF2-40B4-BE49-F238E27FC236}">
                <a16:creationId xmlns:a16="http://schemas.microsoft.com/office/drawing/2014/main" id="{8DF9B182-EF84-43C4-B919-49E60DC98188}"/>
              </a:ext>
            </a:extLst>
          </p:cNvPr>
          <p:cNvSpPr txBox="1">
            <a:spLocks/>
          </p:cNvSpPr>
          <p:nvPr/>
        </p:nvSpPr>
        <p:spPr>
          <a:xfrm>
            <a:off x="609600" y="6405500"/>
            <a:ext cx="10972800" cy="580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Gene Expression Values may match poorly, but gene correlations are more robust</a:t>
            </a:r>
          </a:p>
        </p:txBody>
      </p:sp>
    </p:spTree>
    <p:extLst>
      <p:ext uri="{BB962C8B-B14F-4D97-AF65-F5344CB8AC3E}">
        <p14:creationId xmlns:p14="http://schemas.microsoft.com/office/powerpoint/2010/main" val="2027824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691"/>
            <a:ext cx="10972800" cy="74892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Reciprocal 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0BF4E-6907-4BE7-8EB4-59FEA9FCBE3B}"/>
              </a:ext>
            </a:extLst>
          </p:cNvPr>
          <p:cNvSpPr/>
          <p:nvPr/>
        </p:nvSpPr>
        <p:spPr>
          <a:xfrm>
            <a:off x="767260" y="2204830"/>
            <a:ext cx="4104570" cy="410457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6D056-566A-4DC3-BCBB-537F5EA35123}"/>
              </a:ext>
            </a:extLst>
          </p:cNvPr>
          <p:cNvSpPr txBox="1"/>
          <p:nvPr/>
        </p:nvSpPr>
        <p:spPr>
          <a:xfrm rot="16200000">
            <a:off x="-26471" y="3702567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1E5F4-FC14-42D8-B14B-FDC272427416}"/>
              </a:ext>
            </a:extLst>
          </p:cNvPr>
          <p:cNvSpPr txBox="1"/>
          <p:nvPr/>
        </p:nvSpPr>
        <p:spPr>
          <a:xfrm>
            <a:off x="2445083" y="6292898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PC2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3B9E47-6159-4948-837E-0EA638DA6B51}"/>
              </a:ext>
            </a:extLst>
          </p:cNvPr>
          <p:cNvSpPr/>
          <p:nvPr/>
        </p:nvSpPr>
        <p:spPr>
          <a:xfrm>
            <a:off x="3359620" y="3072800"/>
            <a:ext cx="1508360" cy="15083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15AEAE-7310-4EE8-BD59-DE24DCBFA078}"/>
              </a:ext>
            </a:extLst>
          </p:cNvPr>
          <p:cNvGrpSpPr/>
          <p:nvPr/>
        </p:nvGrpSpPr>
        <p:grpSpPr>
          <a:xfrm>
            <a:off x="1235325" y="2280985"/>
            <a:ext cx="3124055" cy="3077390"/>
            <a:chOff x="1235325" y="2280985"/>
            <a:chExt cx="3124055" cy="30773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687CF7-5297-4DD6-8E10-C44396E05DD1}"/>
                </a:ext>
              </a:extLst>
            </p:cNvPr>
            <p:cNvSpPr/>
            <p:nvPr/>
          </p:nvSpPr>
          <p:spPr>
            <a:xfrm>
              <a:off x="1487360" y="249287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D59181-FD8D-41EE-AF97-11558F90427C}"/>
                </a:ext>
              </a:extLst>
            </p:cNvPr>
            <p:cNvSpPr/>
            <p:nvPr/>
          </p:nvSpPr>
          <p:spPr>
            <a:xfrm>
              <a:off x="1465580" y="279767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82618-8C7B-413E-8AF1-98AE8327FC9A}"/>
                </a:ext>
              </a:extLst>
            </p:cNvPr>
            <p:cNvSpPr/>
            <p:nvPr/>
          </p:nvSpPr>
          <p:spPr>
            <a:xfrm>
              <a:off x="1847410" y="256488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F26876-8073-4AD5-AE7C-764E9FE6462B}"/>
                </a:ext>
              </a:extLst>
            </p:cNvPr>
            <p:cNvSpPr/>
            <p:nvPr/>
          </p:nvSpPr>
          <p:spPr>
            <a:xfrm>
              <a:off x="1631380" y="328498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FE26D-C630-48E9-B6CD-7503712E88C3}"/>
                </a:ext>
              </a:extLst>
            </p:cNvPr>
            <p:cNvSpPr/>
            <p:nvPr/>
          </p:nvSpPr>
          <p:spPr>
            <a:xfrm>
              <a:off x="1967490" y="299694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37BC86-5D48-4A57-A835-EF28B49E325E}"/>
                </a:ext>
              </a:extLst>
            </p:cNvPr>
            <p:cNvSpPr/>
            <p:nvPr/>
          </p:nvSpPr>
          <p:spPr>
            <a:xfrm>
              <a:off x="2207460" y="263689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559A14-00DF-4CAB-B5CD-7B5A860DF035}"/>
                </a:ext>
              </a:extLst>
            </p:cNvPr>
            <p:cNvSpPr/>
            <p:nvPr/>
          </p:nvSpPr>
          <p:spPr>
            <a:xfrm>
              <a:off x="1235325" y="330986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793AE4-EC2F-4E9C-B1E7-8DD5F57E557E}"/>
                </a:ext>
              </a:extLst>
            </p:cNvPr>
            <p:cNvSpPr/>
            <p:nvPr/>
          </p:nvSpPr>
          <p:spPr>
            <a:xfrm>
              <a:off x="1905450" y="323785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FA2EA7-2DFF-4146-AADE-96C0E61B98BA}"/>
                </a:ext>
              </a:extLst>
            </p:cNvPr>
            <p:cNvSpPr/>
            <p:nvPr/>
          </p:nvSpPr>
          <p:spPr>
            <a:xfrm>
              <a:off x="2786950" y="238643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D407B7-5510-464B-902F-4C21E6AD71B3}"/>
                </a:ext>
              </a:extLst>
            </p:cNvPr>
            <p:cNvSpPr/>
            <p:nvPr/>
          </p:nvSpPr>
          <p:spPr>
            <a:xfrm>
              <a:off x="2583184" y="292493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89E22C-C5A6-4D23-A23B-A7B0A8D40D27}"/>
                </a:ext>
              </a:extLst>
            </p:cNvPr>
            <p:cNvSpPr/>
            <p:nvPr/>
          </p:nvSpPr>
          <p:spPr>
            <a:xfrm>
              <a:off x="2135450" y="3708067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35A4BD-12AE-468C-8EE0-28477AC3B666}"/>
                </a:ext>
              </a:extLst>
            </p:cNvPr>
            <p:cNvSpPr/>
            <p:nvPr/>
          </p:nvSpPr>
          <p:spPr>
            <a:xfrm>
              <a:off x="2329700" y="3197646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DC4523-9EFA-4831-AF21-0A59F40B0CDA}"/>
                </a:ext>
              </a:extLst>
            </p:cNvPr>
            <p:cNvSpPr/>
            <p:nvPr/>
          </p:nvSpPr>
          <p:spPr>
            <a:xfrm>
              <a:off x="1559370" y="436128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71E4A2-E999-4142-9A92-711DE87889E2}"/>
                </a:ext>
              </a:extLst>
            </p:cNvPr>
            <p:cNvSpPr/>
            <p:nvPr/>
          </p:nvSpPr>
          <p:spPr>
            <a:xfrm>
              <a:off x="1559370" y="367911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A12262-D234-4C53-8AB4-B00EE1DA6B8D}"/>
                </a:ext>
              </a:extLst>
            </p:cNvPr>
            <p:cNvSpPr/>
            <p:nvPr/>
          </p:nvSpPr>
          <p:spPr>
            <a:xfrm>
              <a:off x="2217430" y="294169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605416-998F-4305-9979-E6B07AB81174}"/>
                </a:ext>
              </a:extLst>
            </p:cNvPr>
            <p:cNvSpPr/>
            <p:nvPr/>
          </p:nvSpPr>
          <p:spPr>
            <a:xfrm>
              <a:off x="2145420" y="2280985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60C6B1-80EC-435C-850E-7FAEA1530838}"/>
                </a:ext>
              </a:extLst>
            </p:cNvPr>
            <p:cNvSpPr/>
            <p:nvPr/>
          </p:nvSpPr>
          <p:spPr>
            <a:xfrm>
              <a:off x="1622300" y="306125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89E7B0C-CFA1-4B48-AADB-F448E5E71473}"/>
                </a:ext>
              </a:extLst>
            </p:cNvPr>
            <p:cNvSpPr/>
            <p:nvPr/>
          </p:nvSpPr>
          <p:spPr>
            <a:xfrm>
              <a:off x="3791680" y="421037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DBB7F1-58D2-4D80-9CE4-0C9880904D7A}"/>
                </a:ext>
              </a:extLst>
            </p:cNvPr>
            <p:cNvSpPr/>
            <p:nvPr/>
          </p:nvSpPr>
          <p:spPr>
            <a:xfrm>
              <a:off x="3944080" y="436277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4BE967-FD37-4E7C-838B-D00F4EAF5270}"/>
                </a:ext>
              </a:extLst>
            </p:cNvPr>
            <p:cNvSpPr/>
            <p:nvPr/>
          </p:nvSpPr>
          <p:spPr>
            <a:xfrm>
              <a:off x="3597590" y="469539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40596C-EA60-482D-9BAF-E720B842B67E}"/>
                </a:ext>
              </a:extLst>
            </p:cNvPr>
            <p:cNvSpPr/>
            <p:nvPr/>
          </p:nvSpPr>
          <p:spPr>
            <a:xfrm>
              <a:off x="3855415" y="462338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D2DFF71-1AC4-4443-80EA-88F949C7848E}"/>
                </a:ext>
              </a:extLst>
            </p:cNvPr>
            <p:cNvSpPr/>
            <p:nvPr/>
          </p:nvSpPr>
          <p:spPr>
            <a:xfrm>
              <a:off x="3916455" y="5018815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F6E314-D08A-43AB-9E39-D7EA0596632F}"/>
                </a:ext>
              </a:extLst>
            </p:cNvPr>
            <p:cNvSpPr/>
            <p:nvPr/>
          </p:nvSpPr>
          <p:spPr>
            <a:xfrm>
              <a:off x="4215360" y="400508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3EBB5A-A5B0-43BA-9CD8-528615A2C11E}"/>
                </a:ext>
              </a:extLst>
            </p:cNvPr>
            <p:cNvSpPr/>
            <p:nvPr/>
          </p:nvSpPr>
          <p:spPr>
            <a:xfrm>
              <a:off x="4215360" y="4716368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A88F59-D301-41A0-A8B3-E5D16CBF03CB}"/>
                </a:ext>
              </a:extLst>
            </p:cNvPr>
            <p:cNvSpPr/>
            <p:nvPr/>
          </p:nvSpPr>
          <p:spPr>
            <a:xfrm>
              <a:off x="3575650" y="5214355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9065DA7-9D2C-463C-A192-F5A058A1B857}"/>
              </a:ext>
            </a:extLst>
          </p:cNvPr>
          <p:cNvSpPr txBox="1"/>
          <p:nvPr/>
        </p:nvSpPr>
        <p:spPr>
          <a:xfrm>
            <a:off x="680575" y="1683440"/>
            <a:ext cx="43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Define PCA Space for Data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AD90A2-E55B-4966-AB78-E749ED308659}"/>
              </a:ext>
            </a:extLst>
          </p:cNvPr>
          <p:cNvGrpSpPr/>
          <p:nvPr/>
        </p:nvGrpSpPr>
        <p:grpSpPr>
          <a:xfrm>
            <a:off x="3984347" y="3196708"/>
            <a:ext cx="3557315" cy="718341"/>
            <a:chOff x="4060475" y="3061736"/>
            <a:chExt cx="3557315" cy="71834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52AC50-0C26-4181-8789-78D6A60AB73A}"/>
                </a:ext>
              </a:extLst>
            </p:cNvPr>
            <p:cNvSpPr/>
            <p:nvPr/>
          </p:nvSpPr>
          <p:spPr>
            <a:xfrm>
              <a:off x="4060475" y="3515977"/>
              <a:ext cx="264100" cy="2641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46A1A8-5911-496D-8C85-7578A2DE6307}"/>
                </a:ext>
              </a:extLst>
            </p:cNvPr>
            <p:cNvSpPr txBox="1"/>
            <p:nvPr/>
          </p:nvSpPr>
          <p:spPr>
            <a:xfrm>
              <a:off x="5037345" y="3061736"/>
              <a:ext cx="2580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Project cells from data 2 into the data1 PCA space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7A2067A-4ECE-4FA0-A4B6-6DD9A026FBAE}"/>
                </a:ext>
              </a:extLst>
            </p:cNvPr>
            <p:cNvCxnSpPr>
              <a:stCxn id="35" idx="1"/>
              <a:endCxn id="34" idx="6"/>
            </p:cNvCxnSpPr>
            <p:nvPr/>
          </p:nvCxnSpPr>
          <p:spPr>
            <a:xfrm flipH="1">
              <a:off x="4324575" y="3384902"/>
              <a:ext cx="712770" cy="263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3C93A0-B6BB-4D90-9634-380D5D187D0A}"/>
              </a:ext>
            </a:extLst>
          </p:cNvPr>
          <p:cNvGrpSpPr/>
          <p:nvPr/>
        </p:nvGrpSpPr>
        <p:grpSpPr>
          <a:xfrm>
            <a:off x="4248447" y="4338639"/>
            <a:ext cx="3294101" cy="504718"/>
            <a:chOff x="4134726" y="3285629"/>
            <a:chExt cx="3294101" cy="50471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0FB791-BF06-4E59-9D55-AF188828F8D3}"/>
                </a:ext>
              </a:extLst>
            </p:cNvPr>
            <p:cNvSpPr txBox="1"/>
            <p:nvPr/>
          </p:nvSpPr>
          <p:spPr>
            <a:xfrm>
              <a:off x="4848382" y="3421015"/>
              <a:ext cx="258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Find nearest neighbours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E35B190-AF8D-4933-A1F8-53D7A3817683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4134726" y="3285629"/>
              <a:ext cx="713656" cy="3200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88A858-BEF5-47D1-910D-A3C48EE1134F}"/>
              </a:ext>
            </a:extLst>
          </p:cNvPr>
          <p:cNvGrpSpPr/>
          <p:nvPr/>
        </p:nvGrpSpPr>
        <p:grpSpPr>
          <a:xfrm>
            <a:off x="7956135" y="1793251"/>
            <a:ext cx="3845677" cy="4180183"/>
            <a:chOff x="7956135" y="1793251"/>
            <a:chExt cx="3845677" cy="418018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7DAD54-F032-4D34-9AE6-CA78F4649D9D}"/>
                </a:ext>
              </a:extLst>
            </p:cNvPr>
            <p:cNvGrpSpPr/>
            <p:nvPr/>
          </p:nvGrpSpPr>
          <p:grpSpPr>
            <a:xfrm>
              <a:off x="7956135" y="2204830"/>
              <a:ext cx="3845677" cy="3768604"/>
              <a:chOff x="7219013" y="3036288"/>
              <a:chExt cx="3845677" cy="376860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1E2AD70-C387-48CB-817C-828AEC41C3B1}"/>
                  </a:ext>
                </a:extLst>
              </p:cNvPr>
              <p:cNvSpPr/>
              <p:nvPr/>
            </p:nvSpPr>
            <p:spPr>
              <a:xfrm>
                <a:off x="7791578" y="3036288"/>
                <a:ext cx="3273112" cy="327311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Repeat by projecting Data1 into Data2 PCA space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Find mutual nearest neighbours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E2598B-ED25-4FDD-9A06-644DAD841B73}"/>
                  </a:ext>
                </a:extLst>
              </p:cNvPr>
              <p:cNvSpPr txBox="1"/>
              <p:nvPr/>
            </p:nvSpPr>
            <p:spPr>
              <a:xfrm rot="16200000">
                <a:off x="7106161" y="4361769"/>
                <a:ext cx="748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PC1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86E936-3221-456E-BEAD-116C12B6ECCB}"/>
                  </a:ext>
                </a:extLst>
              </p:cNvPr>
              <p:cNvSpPr txBox="1"/>
              <p:nvPr/>
            </p:nvSpPr>
            <p:spPr>
              <a:xfrm>
                <a:off x="9053672" y="6281672"/>
                <a:ext cx="748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PC2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CABAF6-3267-490D-82AF-EA694601CD5F}"/>
                </a:ext>
              </a:extLst>
            </p:cNvPr>
            <p:cNvSpPr txBox="1"/>
            <p:nvPr/>
          </p:nvSpPr>
          <p:spPr>
            <a:xfrm>
              <a:off x="8639793" y="1793251"/>
              <a:ext cx="3162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Define PCA Space for Data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2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6C3E-E03F-4AB6-B160-3A4B9D52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Affecting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3B32-6802-441E-A017-26C285F6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Which genes are submitted to the integration</a:t>
            </a:r>
          </a:p>
          <a:p>
            <a:pPr lvl="1"/>
            <a:r>
              <a:rPr lang="en-GB" dirty="0"/>
              <a:t>Expressed in all datasets</a:t>
            </a:r>
          </a:p>
          <a:p>
            <a:pPr lvl="1"/>
            <a:r>
              <a:rPr lang="en-GB" dirty="0"/>
              <a:t>Variable in all datasets</a:t>
            </a:r>
          </a:p>
          <a:p>
            <a:endParaRPr lang="en-GB" dirty="0"/>
          </a:p>
          <a:p>
            <a:r>
              <a:rPr lang="en-GB" dirty="0"/>
              <a:t>Which method is used to define nearest neighbours</a:t>
            </a:r>
          </a:p>
          <a:p>
            <a:pPr lvl="1"/>
            <a:r>
              <a:rPr lang="en-GB" dirty="0"/>
              <a:t>Normalised data, Correlation, Reverse PCA</a:t>
            </a:r>
          </a:p>
          <a:p>
            <a:endParaRPr lang="en-GB" dirty="0"/>
          </a:p>
          <a:p>
            <a:r>
              <a:rPr lang="en-GB" dirty="0"/>
              <a:t>How many nearest neighbours you consider</a:t>
            </a:r>
          </a:p>
          <a:p>
            <a:pPr lvl="1"/>
            <a:r>
              <a:rPr lang="en-GB" dirty="0"/>
              <a:t>Default is around 5, some clusters require more (20ish)</a:t>
            </a:r>
          </a:p>
          <a:p>
            <a:endParaRPr lang="en-GB" dirty="0"/>
          </a:p>
          <a:p>
            <a:r>
              <a:rPr lang="en-GB" dirty="0"/>
              <a:t>Other filters to remove artefacts</a:t>
            </a:r>
          </a:p>
        </p:txBody>
      </p:sp>
    </p:spTree>
    <p:extLst>
      <p:ext uri="{BB962C8B-B14F-4D97-AF65-F5344CB8AC3E}">
        <p14:creationId xmlns:p14="http://schemas.microsoft.com/office/powerpoint/2010/main" val="29904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Components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39417"/>
            <a:ext cx="109728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Method to optimally summarise large multi-dimensional datasets</a:t>
            </a:r>
          </a:p>
          <a:p>
            <a:r>
              <a:rPr lang="en-GB" dirty="0"/>
              <a:t>Can find a smaller number of dimensions (ideally 2) which retain most of the useful information in the data</a:t>
            </a:r>
          </a:p>
          <a:p>
            <a:endParaRPr lang="en-GB" dirty="0"/>
          </a:p>
          <a:p>
            <a:r>
              <a:rPr lang="en-GB" dirty="0"/>
              <a:t>Builds a recipe for converting large amounts of data into a single value, called a Principle Component (PC),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PC = 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10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GeneB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3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GeneC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-4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-20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72428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PCA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Simple example using 2 genes and 10 cells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2571210"/>
            <a:ext cx="4008047" cy="401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69" y="2571210"/>
            <a:ext cx="4008047" cy="40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PCA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line of best fit, passing through the origin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" y="2793287"/>
            <a:ext cx="3816530" cy="3876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88" y="2793287"/>
            <a:ext cx="3951722" cy="387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20" y="2492306"/>
            <a:ext cx="3888540" cy="4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700"/>
            <a:ext cx="10972800" cy="1143000"/>
          </a:xfrm>
        </p:spPr>
        <p:txBody>
          <a:bodyPr/>
          <a:lstStyle/>
          <a:p>
            <a:r>
              <a:rPr lang="en-GB" dirty="0"/>
              <a:t>Assigning Loadings to Genes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766392"/>
            <a:ext cx="3799890" cy="372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20" y="1766393"/>
            <a:ext cx="4686289" cy="3727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6450" y="2204830"/>
            <a:ext cx="25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Single Vector or </a:t>
            </a:r>
          </a:p>
          <a:p>
            <a:r>
              <a:rPr lang="en-GB" sz="2800" dirty="0"/>
              <a:t>‘</a:t>
            </a:r>
            <a:r>
              <a:rPr lang="en-GB" sz="2800" b="1" dirty="0"/>
              <a:t>eigenvector</a:t>
            </a:r>
            <a:r>
              <a:rPr lang="en-GB" sz="2800" dirty="0"/>
              <a:t>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48410" y="4327044"/>
            <a:ext cx="2952410" cy="25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Loadings:</a:t>
            </a:r>
          </a:p>
          <a:p>
            <a:r>
              <a:rPr lang="en-GB" sz="2400" dirty="0"/>
              <a:t>Gene1 = 0.82</a:t>
            </a:r>
          </a:p>
          <a:p>
            <a:r>
              <a:rPr lang="en-GB" sz="2400" dirty="0"/>
              <a:t>Gene2 = 0.57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/>
              <a:t>Higher loading equals more influence on PC</a:t>
            </a:r>
          </a:p>
        </p:txBody>
      </p:sp>
    </p:spTree>
    <p:extLst>
      <p:ext uri="{BB962C8B-B14F-4D97-AF65-F5344CB8AC3E}">
        <p14:creationId xmlns:p14="http://schemas.microsoft.com/office/powerpoint/2010/main" val="35568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0" y="1635397"/>
            <a:ext cx="4824670" cy="45726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B737BA-0500-4759-89CB-CF7122FE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940" y="1684426"/>
            <a:ext cx="633688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same idea extends to larger numbers of dimensions (n)</a:t>
            </a:r>
          </a:p>
          <a:p>
            <a:endParaRPr lang="en-GB" dirty="0"/>
          </a:p>
          <a:p>
            <a:r>
              <a:rPr lang="en-GB" dirty="0"/>
              <a:t>First PC rotates in (n-1) dimensions</a:t>
            </a:r>
          </a:p>
          <a:p>
            <a:pPr lvl="1"/>
            <a:r>
              <a:rPr lang="en-GB" dirty="0"/>
              <a:t>Next PC is perpendicular to PC2, but rotated similarly (n-2)</a:t>
            </a:r>
          </a:p>
          <a:p>
            <a:pPr lvl="1"/>
            <a:r>
              <a:rPr lang="en-GB" dirty="0"/>
              <a:t>Last PC is remaining perpendicular (no choice)</a:t>
            </a:r>
          </a:p>
          <a:p>
            <a:pPr lvl="1"/>
            <a:r>
              <a:rPr lang="en-GB" dirty="0"/>
              <a:t>Same number of PCs as genes</a:t>
            </a:r>
          </a:p>
        </p:txBody>
      </p:sp>
    </p:spTree>
    <p:extLst>
      <p:ext uri="{BB962C8B-B14F-4D97-AF65-F5344CB8AC3E}">
        <p14:creationId xmlns:p14="http://schemas.microsoft.com/office/powerpoint/2010/main" val="168292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12037</TotalTime>
  <Words>1620</Words>
  <Application>Microsoft Macintosh PowerPoint</Application>
  <PresentationFormat>Widescreen</PresentationFormat>
  <Paragraphs>374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Dimension Reduction PCA, tSNE, UMAP, Integration</vt:lpstr>
      <vt:lpstr>Where are we heading?</vt:lpstr>
      <vt:lpstr>Too much data!</vt:lpstr>
      <vt:lpstr>Principle Components Analysis</vt:lpstr>
      <vt:lpstr>Principle Components Analysis</vt:lpstr>
      <vt:lpstr>How does PCA work?</vt:lpstr>
      <vt:lpstr>How does PCA work?</vt:lpstr>
      <vt:lpstr>Assigning Loadings to Genes</vt:lpstr>
      <vt:lpstr>More Dimensions</vt:lpstr>
      <vt:lpstr>Explaining Variance</vt:lpstr>
      <vt:lpstr>Explaining variance</vt:lpstr>
      <vt:lpstr>Explaining Variance – Scree Plots</vt:lpstr>
      <vt:lpstr>So PCA is great then?</vt:lpstr>
      <vt:lpstr>So PCA is great then?</vt:lpstr>
      <vt:lpstr>tSNE to the rescue…</vt:lpstr>
      <vt:lpstr>How does tSNE work?</vt:lpstr>
      <vt:lpstr>Distance scaling and perplexity</vt:lpstr>
      <vt:lpstr>Perplexity Robustness</vt:lpstr>
      <vt:lpstr>tSNE Projection</vt:lpstr>
      <vt:lpstr>tSNE Projection</vt:lpstr>
      <vt:lpstr>tSNE Practical Examples</vt:lpstr>
      <vt:lpstr>tSNE Practical Examples</vt:lpstr>
      <vt:lpstr>tSNE Practical Examples</vt:lpstr>
      <vt:lpstr>So tSNE is great then?</vt:lpstr>
      <vt:lpstr>So everything sucks?</vt:lpstr>
      <vt:lpstr>So PCA + tSNE is great then?</vt:lpstr>
      <vt:lpstr>UMAP to the rescue!</vt:lpstr>
      <vt:lpstr>UMAP differences</vt:lpstr>
      <vt:lpstr>UMAP differences</vt:lpstr>
      <vt:lpstr>So UMAP is great then?</vt:lpstr>
      <vt:lpstr>So UMAP is all hype then?</vt:lpstr>
      <vt:lpstr>Practical approach PCA + tSNE/UMAP</vt:lpstr>
      <vt:lpstr>So PCA + UMAP is great then?</vt:lpstr>
      <vt:lpstr>Data Integration</vt:lpstr>
      <vt:lpstr>UMAP/tSNE integration</vt:lpstr>
      <vt:lpstr>UMAP/tSNE integration</vt:lpstr>
      <vt:lpstr>Defining Integration Anchors</vt:lpstr>
      <vt:lpstr>Defining Integration Anchors</vt:lpstr>
      <vt:lpstr>Defining Integration Anchors</vt:lpstr>
      <vt:lpstr>Defining nearest neighbours</vt:lpstr>
      <vt:lpstr>Defining Nearest Neighbours</vt:lpstr>
      <vt:lpstr>Defining Integration Anchors</vt:lpstr>
      <vt:lpstr>Factors Affecting Integration</vt:lpstr>
    </vt:vector>
  </TitlesOfParts>
  <Company>The Babraham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Boo Virk</dc:creator>
  <cp:lastModifiedBy>Shanzida Jahan Siddique</cp:lastModifiedBy>
  <cp:revision>459</cp:revision>
  <cp:lastPrinted>2015-05-26T15:51:10Z</cp:lastPrinted>
  <dcterms:created xsi:type="dcterms:W3CDTF">2015-01-28T09:30:49Z</dcterms:created>
  <dcterms:modified xsi:type="dcterms:W3CDTF">2023-03-31T16:11:13Z</dcterms:modified>
</cp:coreProperties>
</file>