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Evolventa Bold" charset="1" panose="020B0702020202020204"/>
      <p:regular r:id="rId15"/>
    </p:embeddedFont>
    <p:embeddedFont>
      <p:font typeface="Evolventa" charset="1" panose="020B0502020202020204"/>
      <p:regular r:id="rId16"/>
    </p:embeddedFont>
    <p:embeddedFont>
      <p:font typeface="Helios Extended Bold" charset="1" panose="02000805050000020004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jpeg" Type="http://schemas.openxmlformats.org/officeDocument/2006/relationships/image"/><Relationship Id="rId5" Target="../media/image8.jpeg" Type="http://schemas.openxmlformats.org/officeDocument/2006/relationships/image"/><Relationship Id="rId6" Target="../media/image9.jpeg" Type="http://schemas.openxmlformats.org/officeDocument/2006/relationships/image"/><Relationship Id="rId7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2.jpe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83281" y="475633"/>
            <a:ext cx="2368124" cy="236812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382035" y="8512447"/>
            <a:ext cx="877265" cy="87726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397573" y="-1438232"/>
            <a:ext cx="4111140" cy="411114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93101" y="8512447"/>
            <a:ext cx="4556571" cy="455657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929965" y="8512447"/>
            <a:ext cx="626973" cy="62697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3727386" y="807033"/>
            <a:ext cx="10833228" cy="5531512"/>
          </a:xfrm>
          <a:custGeom>
            <a:avLst/>
            <a:gdLst/>
            <a:ahLst/>
            <a:cxnLst/>
            <a:rect r="r" b="b" t="t" l="l"/>
            <a:pathLst>
              <a:path h="5531512" w="10833228">
                <a:moveTo>
                  <a:pt x="0" y="0"/>
                </a:moveTo>
                <a:lnTo>
                  <a:pt x="10833228" y="0"/>
                </a:lnTo>
                <a:lnTo>
                  <a:pt x="10833228" y="5531512"/>
                </a:lnTo>
                <a:lnTo>
                  <a:pt x="0" y="55315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7132437" y="7234370"/>
            <a:ext cx="4023125" cy="1019835"/>
            <a:chOff x="0" y="0"/>
            <a:chExt cx="1059589" cy="26859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59589" cy="268598"/>
            </a:xfrm>
            <a:custGeom>
              <a:avLst/>
              <a:gdLst/>
              <a:ahLst/>
              <a:cxnLst/>
              <a:rect r="r" b="b" t="t" l="l"/>
              <a:pathLst>
                <a:path h="268598" w="1059589">
                  <a:moveTo>
                    <a:pt x="98142" y="0"/>
                  </a:moveTo>
                  <a:lnTo>
                    <a:pt x="961446" y="0"/>
                  </a:lnTo>
                  <a:cubicBezTo>
                    <a:pt x="1015649" y="0"/>
                    <a:pt x="1059589" y="43940"/>
                    <a:pt x="1059589" y="98142"/>
                  </a:cubicBezTo>
                  <a:lnTo>
                    <a:pt x="1059589" y="170456"/>
                  </a:lnTo>
                  <a:cubicBezTo>
                    <a:pt x="1059589" y="224659"/>
                    <a:pt x="1015649" y="268598"/>
                    <a:pt x="961446" y="268598"/>
                  </a:cubicBezTo>
                  <a:lnTo>
                    <a:pt x="98142" y="268598"/>
                  </a:lnTo>
                  <a:cubicBezTo>
                    <a:pt x="43940" y="268598"/>
                    <a:pt x="0" y="224659"/>
                    <a:pt x="0" y="170456"/>
                  </a:cubicBezTo>
                  <a:lnTo>
                    <a:pt x="0" y="98142"/>
                  </a:lnTo>
                  <a:cubicBezTo>
                    <a:pt x="0" y="43940"/>
                    <a:pt x="43940" y="0"/>
                    <a:pt x="98142" y="0"/>
                  </a:cubicBezTo>
                  <a:close/>
                </a:path>
              </a:pathLst>
            </a:custGeom>
            <a:solidFill>
              <a:srgbClr val="FF6D8B">
                <a:alpha val="42745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1059589" cy="325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7132437" y="7407102"/>
            <a:ext cx="4023125" cy="541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b="true" sz="2699">
                <a:solidFill>
                  <a:srgbClr val="000000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КОМАНДА 3.1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578178" y="5457165"/>
            <a:ext cx="11868627" cy="1553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Дейтинг-приложение, объединяющее людей </a:t>
            </a:r>
          </a:p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через музыку, сгенерированную ИИ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8386994" y="8482805"/>
            <a:ext cx="1514012" cy="1514012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7611" y="0"/>
                  </a:moveTo>
                  <a:lnTo>
                    <a:pt x="695189" y="0"/>
                  </a:lnTo>
                  <a:cubicBezTo>
                    <a:pt x="726382" y="0"/>
                    <a:pt x="756296" y="12391"/>
                    <a:pt x="778353" y="34447"/>
                  </a:cubicBezTo>
                  <a:cubicBezTo>
                    <a:pt x="800409" y="56504"/>
                    <a:pt x="812800" y="86418"/>
                    <a:pt x="812800" y="117611"/>
                  </a:cubicBezTo>
                  <a:lnTo>
                    <a:pt x="812800" y="695189"/>
                  </a:lnTo>
                  <a:cubicBezTo>
                    <a:pt x="812800" y="726382"/>
                    <a:pt x="800409" y="756296"/>
                    <a:pt x="778353" y="778353"/>
                  </a:cubicBezTo>
                  <a:cubicBezTo>
                    <a:pt x="756296" y="800409"/>
                    <a:pt x="726382" y="812800"/>
                    <a:pt x="695189" y="812800"/>
                  </a:cubicBezTo>
                  <a:lnTo>
                    <a:pt x="117611" y="812800"/>
                  </a:lnTo>
                  <a:cubicBezTo>
                    <a:pt x="86418" y="812800"/>
                    <a:pt x="56504" y="800409"/>
                    <a:pt x="34447" y="778353"/>
                  </a:cubicBezTo>
                  <a:cubicBezTo>
                    <a:pt x="12391" y="756296"/>
                    <a:pt x="0" y="726382"/>
                    <a:pt x="0" y="695189"/>
                  </a:cubicBezTo>
                  <a:lnTo>
                    <a:pt x="0" y="117611"/>
                  </a:lnTo>
                  <a:cubicBezTo>
                    <a:pt x="0" y="86418"/>
                    <a:pt x="12391" y="56504"/>
                    <a:pt x="34447" y="34447"/>
                  </a:cubicBezTo>
                  <a:cubicBezTo>
                    <a:pt x="56504" y="12391"/>
                    <a:pt x="86418" y="0"/>
                    <a:pt x="117611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2594165" y="-1319717"/>
            <a:ext cx="6909928" cy="690992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610640">
            <a:off x="15320269" y="6435527"/>
            <a:ext cx="4917457" cy="491745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013461">
            <a:off x="16297916" y="-2468826"/>
            <a:ext cx="4556571" cy="455657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1610640">
            <a:off x="16516355" y="731412"/>
            <a:ext cx="927715" cy="92771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3582628">
            <a:off x="-2533146" y="8794862"/>
            <a:ext cx="4556571" cy="455657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1610640">
            <a:off x="707233" y="8936833"/>
            <a:ext cx="642934" cy="642934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021505" y="3150146"/>
            <a:ext cx="3894255" cy="6540142"/>
            <a:chOff x="0" y="0"/>
            <a:chExt cx="1025647" cy="172250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25647" cy="1722506"/>
            </a:xfrm>
            <a:custGeom>
              <a:avLst/>
              <a:gdLst/>
              <a:ahLst/>
              <a:cxnLst/>
              <a:rect r="r" b="b" t="t" l="l"/>
              <a:pathLst>
                <a:path h="1722506" w="1025647">
                  <a:moveTo>
                    <a:pt x="0" y="0"/>
                  </a:moveTo>
                  <a:lnTo>
                    <a:pt x="1025647" y="0"/>
                  </a:lnTo>
                  <a:lnTo>
                    <a:pt x="1025647" y="1722506"/>
                  </a:lnTo>
                  <a:lnTo>
                    <a:pt x="0" y="1722506"/>
                  </a:lnTo>
                  <a:close/>
                </a:path>
              </a:pathLst>
            </a:custGeom>
            <a:solidFill>
              <a:srgbClr val="FFBBE7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19050"/>
              <a:ext cx="1025647" cy="17034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211160" y="3112046"/>
            <a:ext cx="3894255" cy="6540142"/>
            <a:chOff x="0" y="0"/>
            <a:chExt cx="1025647" cy="172250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25647" cy="1722506"/>
            </a:xfrm>
            <a:custGeom>
              <a:avLst/>
              <a:gdLst/>
              <a:ahLst/>
              <a:cxnLst/>
              <a:rect r="r" b="b" t="t" l="l"/>
              <a:pathLst>
                <a:path h="1722506" w="1025647">
                  <a:moveTo>
                    <a:pt x="0" y="0"/>
                  </a:moveTo>
                  <a:lnTo>
                    <a:pt x="1025647" y="0"/>
                  </a:lnTo>
                  <a:lnTo>
                    <a:pt x="1025647" y="1722506"/>
                  </a:lnTo>
                  <a:lnTo>
                    <a:pt x="0" y="1722506"/>
                  </a:lnTo>
                  <a:close/>
                </a:path>
              </a:pathLst>
            </a:custGeom>
            <a:solidFill>
              <a:srgbClr val="FFE7BE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19050"/>
              <a:ext cx="1025647" cy="17034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2372240" y="3112046"/>
            <a:ext cx="3894255" cy="6540142"/>
            <a:chOff x="0" y="0"/>
            <a:chExt cx="1025647" cy="172250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025647" cy="1722506"/>
            </a:xfrm>
            <a:custGeom>
              <a:avLst/>
              <a:gdLst/>
              <a:ahLst/>
              <a:cxnLst/>
              <a:rect r="r" b="b" t="t" l="l"/>
              <a:pathLst>
                <a:path h="1722506" w="1025647">
                  <a:moveTo>
                    <a:pt x="0" y="0"/>
                  </a:moveTo>
                  <a:lnTo>
                    <a:pt x="1025647" y="0"/>
                  </a:lnTo>
                  <a:lnTo>
                    <a:pt x="1025647" y="1722506"/>
                  </a:lnTo>
                  <a:lnTo>
                    <a:pt x="0" y="1722506"/>
                  </a:lnTo>
                  <a:close/>
                </a:path>
              </a:pathLst>
            </a:custGeom>
            <a:solidFill>
              <a:srgbClr val="FFBBE7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19050"/>
              <a:ext cx="1025647" cy="17034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2046221" y="3112046"/>
            <a:ext cx="3894255" cy="642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7"/>
              </a:lnSpc>
            </a:pPr>
            <a:r>
              <a:rPr lang="en-US" sz="4188" b="true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209231" y="3112046"/>
            <a:ext cx="3894255" cy="642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7"/>
              </a:lnSpc>
            </a:pPr>
            <a:r>
              <a:rPr lang="en-US" sz="4188" b="true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2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372240" y="3112046"/>
            <a:ext cx="3894255" cy="642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7"/>
              </a:lnSpc>
            </a:pPr>
            <a:r>
              <a:rPr lang="en-US" sz="4188" b="true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3</a:t>
            </a:r>
          </a:p>
        </p:txBody>
      </p:sp>
      <p:sp>
        <p:nvSpPr>
          <p:cNvPr name="AutoShape 32" id="32"/>
          <p:cNvSpPr/>
          <p:nvPr/>
        </p:nvSpPr>
        <p:spPr>
          <a:xfrm>
            <a:off x="2046221" y="3654552"/>
            <a:ext cx="3869539" cy="3810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flipV="true">
            <a:off x="7209231" y="3635502"/>
            <a:ext cx="3837517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flipV="true">
            <a:off x="12400609" y="3616452"/>
            <a:ext cx="3837517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35" id="35"/>
          <p:cNvSpPr/>
          <p:nvPr/>
        </p:nvSpPr>
        <p:spPr>
          <a:xfrm flipH="false" flipV="false" rot="0">
            <a:off x="5401829" y="9109682"/>
            <a:ext cx="542505" cy="542505"/>
          </a:xfrm>
          <a:custGeom>
            <a:avLst/>
            <a:gdLst/>
            <a:ahLst/>
            <a:cxnLst/>
            <a:rect r="r" b="b" t="t" l="l"/>
            <a:pathLst>
              <a:path h="542505" w="542505">
                <a:moveTo>
                  <a:pt x="0" y="0"/>
                </a:moveTo>
                <a:lnTo>
                  <a:pt x="542506" y="0"/>
                </a:lnTo>
                <a:lnTo>
                  <a:pt x="542506" y="542506"/>
                </a:lnTo>
                <a:lnTo>
                  <a:pt x="0" y="5425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640583" y="140246"/>
            <a:ext cx="17006834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b="true">
                <a:solidFill>
                  <a:srgbClr val="000000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Рецепт MVP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021505" y="3842816"/>
            <a:ext cx="3894255" cy="483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9"/>
              </a:lnSpc>
            </a:pPr>
            <a:r>
              <a:rPr lang="en-US" sz="2818" b="true">
                <a:solidFill>
                  <a:srgbClr val="000000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MVP реализовано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209231" y="3647553"/>
            <a:ext cx="3894255" cy="873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9"/>
              </a:lnSpc>
            </a:pPr>
            <a:r>
              <a:rPr lang="en-US" sz="2818" b="true">
                <a:solidFill>
                  <a:srgbClr val="000000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Проведено тестирование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400815" y="3635502"/>
            <a:ext cx="3818261" cy="1264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9"/>
              </a:lnSpc>
            </a:pPr>
            <a:r>
              <a:rPr lang="en-US" sz="2818" b="true">
                <a:solidFill>
                  <a:srgbClr val="000000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Оптимизация работы команды</a:t>
            </a:r>
          </a:p>
          <a:p>
            <a:pPr algn="ctr">
              <a:lnSpc>
                <a:spcPts val="3099"/>
              </a:lnSpc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2046221" y="4971744"/>
            <a:ext cx="3894255" cy="3810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Завершена реализация базового функционала приложения, доступного для пользователей.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209231" y="4971744"/>
            <a:ext cx="3894255" cy="3810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Проведено комплексное тестирование системы, сформированы отчеты по результатам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2343871" y="4971744"/>
            <a:ext cx="3894255" cy="327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Внедрены инструменты учета рабочего времени, повышена эффективность взаимодействия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0">
            <a:off x="10562910" y="9109682"/>
            <a:ext cx="542505" cy="542505"/>
          </a:xfrm>
          <a:custGeom>
            <a:avLst/>
            <a:gdLst/>
            <a:ahLst/>
            <a:cxnLst/>
            <a:rect r="r" b="b" t="t" l="l"/>
            <a:pathLst>
              <a:path h="542505" w="542505">
                <a:moveTo>
                  <a:pt x="0" y="0"/>
                </a:moveTo>
                <a:lnTo>
                  <a:pt x="542505" y="0"/>
                </a:lnTo>
                <a:lnTo>
                  <a:pt x="542505" y="542506"/>
                </a:lnTo>
                <a:lnTo>
                  <a:pt x="0" y="5425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15695621" y="9086544"/>
            <a:ext cx="542505" cy="542505"/>
          </a:xfrm>
          <a:custGeom>
            <a:avLst/>
            <a:gdLst/>
            <a:ahLst/>
            <a:cxnLst/>
            <a:rect r="r" b="b" t="t" l="l"/>
            <a:pathLst>
              <a:path h="542505" w="542505">
                <a:moveTo>
                  <a:pt x="0" y="0"/>
                </a:moveTo>
                <a:lnTo>
                  <a:pt x="542505" y="0"/>
                </a:lnTo>
                <a:lnTo>
                  <a:pt x="542505" y="542505"/>
                </a:lnTo>
                <a:lnTo>
                  <a:pt x="0" y="5425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5" id="45"/>
          <p:cNvSpPr/>
          <p:nvPr/>
        </p:nvSpPr>
        <p:spPr>
          <a:xfrm>
            <a:off x="2021505" y="4590744"/>
            <a:ext cx="3894255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46" id="46"/>
          <p:cNvSpPr/>
          <p:nvPr/>
        </p:nvSpPr>
        <p:spPr>
          <a:xfrm flipV="true">
            <a:off x="7261125" y="4590744"/>
            <a:ext cx="3844290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47" id="47"/>
          <p:cNvSpPr/>
          <p:nvPr/>
        </p:nvSpPr>
        <p:spPr>
          <a:xfrm flipV="true">
            <a:off x="12393836" y="4624081"/>
            <a:ext cx="3844290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48" id="48"/>
          <p:cNvGrpSpPr/>
          <p:nvPr/>
        </p:nvGrpSpPr>
        <p:grpSpPr>
          <a:xfrm rot="0">
            <a:off x="16538237" y="142520"/>
            <a:ext cx="1514012" cy="1514012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7611" y="0"/>
                  </a:moveTo>
                  <a:lnTo>
                    <a:pt x="695189" y="0"/>
                  </a:lnTo>
                  <a:cubicBezTo>
                    <a:pt x="726382" y="0"/>
                    <a:pt x="756296" y="12391"/>
                    <a:pt x="778353" y="34447"/>
                  </a:cubicBezTo>
                  <a:cubicBezTo>
                    <a:pt x="800409" y="56504"/>
                    <a:pt x="812800" y="86418"/>
                    <a:pt x="812800" y="117611"/>
                  </a:cubicBezTo>
                  <a:lnTo>
                    <a:pt x="812800" y="695189"/>
                  </a:lnTo>
                  <a:cubicBezTo>
                    <a:pt x="812800" y="726382"/>
                    <a:pt x="800409" y="756296"/>
                    <a:pt x="778353" y="778353"/>
                  </a:cubicBezTo>
                  <a:cubicBezTo>
                    <a:pt x="756296" y="800409"/>
                    <a:pt x="726382" y="812800"/>
                    <a:pt x="695189" y="812800"/>
                  </a:cubicBezTo>
                  <a:lnTo>
                    <a:pt x="117611" y="812800"/>
                  </a:lnTo>
                  <a:cubicBezTo>
                    <a:pt x="86418" y="812800"/>
                    <a:pt x="56504" y="800409"/>
                    <a:pt x="34447" y="778353"/>
                  </a:cubicBezTo>
                  <a:cubicBezTo>
                    <a:pt x="12391" y="756296"/>
                    <a:pt x="0" y="726382"/>
                    <a:pt x="0" y="695189"/>
                  </a:cubicBezTo>
                  <a:lnTo>
                    <a:pt x="0" y="117611"/>
                  </a:lnTo>
                  <a:cubicBezTo>
                    <a:pt x="0" y="86418"/>
                    <a:pt x="12391" y="56504"/>
                    <a:pt x="34447" y="34447"/>
                  </a:cubicBezTo>
                  <a:cubicBezTo>
                    <a:pt x="56504" y="12391"/>
                    <a:pt x="86418" y="0"/>
                    <a:pt x="117611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50" id="50"/>
          <p:cNvSpPr txBox="true"/>
          <p:nvPr/>
        </p:nvSpPr>
        <p:spPr>
          <a:xfrm rot="0">
            <a:off x="17090657" y="7988572"/>
            <a:ext cx="152400" cy="6762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14433"/>
              </a:lnSpc>
              <a:spcBef>
                <a:spcPct val="0"/>
              </a:spcBef>
            </a:pPr>
            <a:r>
              <a:rPr lang="en-US" sz="10309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45315" y="2829917"/>
            <a:ext cx="8640962" cy="864096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2249185" y="1687687"/>
            <a:ext cx="3896697" cy="7793395"/>
            <a:chOff x="0" y="0"/>
            <a:chExt cx="3175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7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3175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solidFill>
              <a:srgbClr val="FFFAF0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7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3175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CFCFC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415842" y="1848754"/>
            <a:ext cx="3535162" cy="7632328"/>
          </a:xfrm>
          <a:custGeom>
            <a:avLst/>
            <a:gdLst/>
            <a:ahLst/>
            <a:cxnLst/>
            <a:rect r="r" b="b" t="t" l="l"/>
            <a:pathLst>
              <a:path h="7632328" w="3535162">
                <a:moveTo>
                  <a:pt x="0" y="0"/>
                </a:moveTo>
                <a:lnTo>
                  <a:pt x="3535162" y="0"/>
                </a:lnTo>
                <a:lnTo>
                  <a:pt x="3535162" y="7632328"/>
                </a:lnTo>
                <a:lnTo>
                  <a:pt x="0" y="76323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11" r="-3102" b="-1322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13930" y="1520575"/>
            <a:ext cx="5138985" cy="8288686"/>
          </a:xfrm>
          <a:custGeom>
            <a:avLst/>
            <a:gdLst/>
            <a:ahLst/>
            <a:cxnLst/>
            <a:rect r="r" b="b" t="t" l="l"/>
            <a:pathLst>
              <a:path h="8288686" w="5138985">
                <a:moveTo>
                  <a:pt x="0" y="0"/>
                </a:moveTo>
                <a:lnTo>
                  <a:pt x="5138986" y="0"/>
                </a:lnTo>
                <a:lnTo>
                  <a:pt x="5138986" y="8288686"/>
                </a:lnTo>
                <a:lnTo>
                  <a:pt x="0" y="82886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5203730" y="-1156044"/>
            <a:ext cx="4111140" cy="411114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85893" y="722011"/>
            <a:ext cx="798564" cy="79856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3187270">
            <a:off x="15397573" y="7884414"/>
            <a:ext cx="4556571" cy="455657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3249749" y="3600450"/>
            <a:ext cx="3500100" cy="3086100"/>
            <a:chOff x="0" y="0"/>
            <a:chExt cx="921837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21837" cy="812800"/>
            </a:xfrm>
            <a:custGeom>
              <a:avLst/>
              <a:gdLst/>
              <a:ahLst/>
              <a:cxnLst/>
              <a:rect r="r" b="b" t="t" l="l"/>
              <a:pathLst>
                <a:path h="812800" w="921837">
                  <a:moveTo>
                    <a:pt x="0" y="0"/>
                  </a:moveTo>
                  <a:lnTo>
                    <a:pt x="921837" y="0"/>
                  </a:lnTo>
                  <a:lnTo>
                    <a:pt x="92183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E7F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19050"/>
              <a:ext cx="921837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3249749" y="3930042"/>
            <a:ext cx="3500100" cy="7209519"/>
          </a:xfrm>
          <a:custGeom>
            <a:avLst/>
            <a:gdLst/>
            <a:ahLst/>
            <a:cxnLst/>
            <a:rect r="r" b="b" t="t" l="l"/>
            <a:pathLst>
              <a:path h="7209519" w="3500100">
                <a:moveTo>
                  <a:pt x="0" y="0"/>
                </a:moveTo>
                <a:lnTo>
                  <a:pt x="3500100" y="0"/>
                </a:lnTo>
                <a:lnTo>
                  <a:pt x="3500100" y="7209519"/>
                </a:lnTo>
                <a:lnTo>
                  <a:pt x="0" y="72095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79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2403255" y="3451327"/>
            <a:ext cx="5138985" cy="8288686"/>
          </a:xfrm>
          <a:custGeom>
            <a:avLst/>
            <a:gdLst/>
            <a:ahLst/>
            <a:cxnLst/>
            <a:rect r="r" b="b" t="t" l="l"/>
            <a:pathLst>
              <a:path h="8288686" w="5138985">
                <a:moveTo>
                  <a:pt x="0" y="0"/>
                </a:moveTo>
                <a:lnTo>
                  <a:pt x="5138985" y="0"/>
                </a:lnTo>
                <a:lnTo>
                  <a:pt x="5138985" y="8288686"/>
                </a:lnTo>
                <a:lnTo>
                  <a:pt x="0" y="82886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0581461" y="3600450"/>
            <a:ext cx="3500100" cy="3086100"/>
            <a:chOff x="0" y="0"/>
            <a:chExt cx="921837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21837" cy="812800"/>
            </a:xfrm>
            <a:custGeom>
              <a:avLst/>
              <a:gdLst/>
              <a:ahLst/>
              <a:cxnLst/>
              <a:rect r="r" b="b" t="t" l="l"/>
              <a:pathLst>
                <a:path h="812800" w="921837">
                  <a:moveTo>
                    <a:pt x="0" y="0"/>
                  </a:moveTo>
                  <a:lnTo>
                    <a:pt x="921837" y="0"/>
                  </a:lnTo>
                  <a:lnTo>
                    <a:pt x="92183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E7F4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19050"/>
              <a:ext cx="921837" cy="793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11024869" y="3930042"/>
            <a:ext cx="3269622" cy="6713176"/>
          </a:xfrm>
          <a:custGeom>
            <a:avLst/>
            <a:gdLst/>
            <a:ahLst/>
            <a:cxnLst/>
            <a:rect r="r" b="b" t="t" l="l"/>
            <a:pathLst>
              <a:path h="6713176" w="3269622">
                <a:moveTo>
                  <a:pt x="0" y="0"/>
                </a:moveTo>
                <a:lnTo>
                  <a:pt x="3269621" y="0"/>
                </a:lnTo>
                <a:lnTo>
                  <a:pt x="3269621" y="6713176"/>
                </a:lnTo>
                <a:lnTo>
                  <a:pt x="0" y="67131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40" r="0" b="-34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9833762" y="3451327"/>
            <a:ext cx="5138985" cy="8288686"/>
          </a:xfrm>
          <a:custGeom>
            <a:avLst/>
            <a:gdLst/>
            <a:ahLst/>
            <a:cxnLst/>
            <a:rect r="r" b="b" t="t" l="l"/>
            <a:pathLst>
              <a:path h="8288686" w="5138985">
                <a:moveTo>
                  <a:pt x="0" y="0"/>
                </a:moveTo>
                <a:lnTo>
                  <a:pt x="5138985" y="0"/>
                </a:lnTo>
                <a:lnTo>
                  <a:pt x="5138985" y="8288686"/>
                </a:lnTo>
                <a:lnTo>
                  <a:pt x="0" y="82886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7263131" y="3613377"/>
            <a:ext cx="3761737" cy="7779431"/>
          </a:xfrm>
          <a:custGeom>
            <a:avLst/>
            <a:gdLst/>
            <a:ahLst/>
            <a:cxnLst/>
            <a:rect r="r" b="b" t="t" l="l"/>
            <a:pathLst>
              <a:path h="7779431" w="3761737">
                <a:moveTo>
                  <a:pt x="0" y="0"/>
                </a:moveTo>
                <a:lnTo>
                  <a:pt x="3761738" y="0"/>
                </a:lnTo>
                <a:lnTo>
                  <a:pt x="3761738" y="7779431"/>
                </a:lnTo>
                <a:lnTo>
                  <a:pt x="0" y="77794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313" t="0" r="-1313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6574507" y="3451327"/>
            <a:ext cx="5138985" cy="8288686"/>
          </a:xfrm>
          <a:custGeom>
            <a:avLst/>
            <a:gdLst/>
            <a:ahLst/>
            <a:cxnLst/>
            <a:rect r="r" b="b" t="t" l="l"/>
            <a:pathLst>
              <a:path h="8288686" w="5138985">
                <a:moveTo>
                  <a:pt x="0" y="0"/>
                </a:moveTo>
                <a:lnTo>
                  <a:pt x="5138986" y="0"/>
                </a:lnTo>
                <a:lnTo>
                  <a:pt x="5138986" y="8288686"/>
                </a:lnTo>
                <a:lnTo>
                  <a:pt x="0" y="82886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6538237" y="142520"/>
            <a:ext cx="1514012" cy="1514012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7611" y="0"/>
                  </a:moveTo>
                  <a:lnTo>
                    <a:pt x="695189" y="0"/>
                  </a:lnTo>
                  <a:cubicBezTo>
                    <a:pt x="726382" y="0"/>
                    <a:pt x="756296" y="12391"/>
                    <a:pt x="778353" y="34447"/>
                  </a:cubicBezTo>
                  <a:cubicBezTo>
                    <a:pt x="800409" y="56504"/>
                    <a:pt x="812800" y="86418"/>
                    <a:pt x="812800" y="117611"/>
                  </a:cubicBezTo>
                  <a:lnTo>
                    <a:pt x="812800" y="695189"/>
                  </a:lnTo>
                  <a:cubicBezTo>
                    <a:pt x="812800" y="726382"/>
                    <a:pt x="800409" y="756296"/>
                    <a:pt x="778353" y="778353"/>
                  </a:cubicBezTo>
                  <a:cubicBezTo>
                    <a:pt x="756296" y="800409"/>
                    <a:pt x="726382" y="812800"/>
                    <a:pt x="695189" y="812800"/>
                  </a:cubicBezTo>
                  <a:lnTo>
                    <a:pt x="117611" y="812800"/>
                  </a:lnTo>
                  <a:cubicBezTo>
                    <a:pt x="86418" y="812800"/>
                    <a:pt x="56504" y="800409"/>
                    <a:pt x="34447" y="778353"/>
                  </a:cubicBezTo>
                  <a:cubicBezTo>
                    <a:pt x="12391" y="756296"/>
                    <a:pt x="0" y="726382"/>
                    <a:pt x="0" y="695189"/>
                  </a:cubicBezTo>
                  <a:lnTo>
                    <a:pt x="0" y="117611"/>
                  </a:lnTo>
                  <a:cubicBezTo>
                    <a:pt x="0" y="86418"/>
                    <a:pt x="12391" y="56504"/>
                    <a:pt x="34447" y="34447"/>
                  </a:cubicBezTo>
                  <a:cubicBezTo>
                    <a:pt x="56504" y="12391"/>
                    <a:pt x="86418" y="0"/>
                    <a:pt x="117611" y="0"/>
                  </a:cubicBez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7395647" y="2058737"/>
            <a:ext cx="8728893" cy="663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18"/>
              </a:lnSpc>
            </a:pPr>
            <a:r>
              <a:rPr lang="en-US" sz="387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Реализованы экраны приложения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395647" y="417313"/>
            <a:ext cx="6685915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00"/>
              </a:lnSpc>
            </a:pPr>
            <a:r>
              <a:rPr lang="en-US" sz="9000" b="true">
                <a:solidFill>
                  <a:srgbClr val="000000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Frontend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7090657" y="7988572"/>
            <a:ext cx="152400" cy="6762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14433"/>
              </a:lnSpc>
              <a:spcBef>
                <a:spcPct val="0"/>
              </a:spcBef>
            </a:pPr>
            <a:r>
              <a:rPr lang="en-US" sz="10309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620056">
            <a:off x="12847706" y="-829935"/>
            <a:ext cx="12504562" cy="1250456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620056">
            <a:off x="9641966" y="-1137799"/>
            <a:ext cx="2560638" cy="256063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0800000">
            <a:off x="-1205896" y="8479479"/>
            <a:ext cx="3615042" cy="361504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3582628">
            <a:off x="-2583902" y="-2489161"/>
            <a:ext cx="4556571" cy="455657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538237" y="142520"/>
            <a:ext cx="1514012" cy="1514012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7611" y="0"/>
                  </a:moveTo>
                  <a:lnTo>
                    <a:pt x="695189" y="0"/>
                  </a:lnTo>
                  <a:cubicBezTo>
                    <a:pt x="726382" y="0"/>
                    <a:pt x="756296" y="12391"/>
                    <a:pt x="778353" y="34447"/>
                  </a:cubicBezTo>
                  <a:cubicBezTo>
                    <a:pt x="800409" y="56504"/>
                    <a:pt x="812800" y="86418"/>
                    <a:pt x="812800" y="117611"/>
                  </a:cubicBezTo>
                  <a:lnTo>
                    <a:pt x="812800" y="695189"/>
                  </a:lnTo>
                  <a:cubicBezTo>
                    <a:pt x="812800" y="726382"/>
                    <a:pt x="800409" y="756296"/>
                    <a:pt x="778353" y="778353"/>
                  </a:cubicBezTo>
                  <a:cubicBezTo>
                    <a:pt x="756296" y="800409"/>
                    <a:pt x="726382" y="812800"/>
                    <a:pt x="695189" y="812800"/>
                  </a:cubicBezTo>
                  <a:lnTo>
                    <a:pt x="117611" y="812800"/>
                  </a:lnTo>
                  <a:cubicBezTo>
                    <a:pt x="86418" y="812800"/>
                    <a:pt x="56504" y="800409"/>
                    <a:pt x="34447" y="778353"/>
                  </a:cubicBezTo>
                  <a:cubicBezTo>
                    <a:pt x="12391" y="756296"/>
                    <a:pt x="0" y="726382"/>
                    <a:pt x="0" y="695189"/>
                  </a:cubicBezTo>
                  <a:lnTo>
                    <a:pt x="0" y="117611"/>
                  </a:lnTo>
                  <a:cubicBezTo>
                    <a:pt x="0" y="86418"/>
                    <a:pt x="12391" y="56504"/>
                    <a:pt x="34447" y="34447"/>
                  </a:cubicBezTo>
                  <a:cubicBezTo>
                    <a:pt x="56504" y="12391"/>
                    <a:pt x="86418" y="0"/>
                    <a:pt x="117611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640583" y="729309"/>
            <a:ext cx="17006834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b="true">
                <a:solidFill>
                  <a:srgbClr val="000000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Backend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090657" y="7988572"/>
            <a:ext cx="152400" cy="6762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14433"/>
              </a:lnSpc>
              <a:spcBef>
                <a:spcPct val="0"/>
              </a:spcBef>
            </a:pPr>
            <a:r>
              <a:rPr lang="en-US" sz="10309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4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532117" y="2336246"/>
            <a:ext cx="8115300" cy="3086100"/>
            <a:chOff x="0" y="0"/>
            <a:chExt cx="2137363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137363" cy="812800"/>
            </a:xfrm>
            <a:custGeom>
              <a:avLst/>
              <a:gdLst/>
              <a:ahLst/>
              <a:cxnLst/>
              <a:rect r="r" b="b" t="t" l="l"/>
              <a:pathLst>
                <a:path h="812800" w="2137363">
                  <a:moveTo>
                    <a:pt x="48654" y="0"/>
                  </a:moveTo>
                  <a:lnTo>
                    <a:pt x="2088710" y="0"/>
                  </a:lnTo>
                  <a:cubicBezTo>
                    <a:pt x="2115580" y="0"/>
                    <a:pt x="2137363" y="21783"/>
                    <a:pt x="2137363" y="48654"/>
                  </a:cubicBezTo>
                  <a:lnTo>
                    <a:pt x="2137363" y="764146"/>
                  </a:lnTo>
                  <a:cubicBezTo>
                    <a:pt x="2137363" y="791017"/>
                    <a:pt x="2115580" y="812800"/>
                    <a:pt x="2088710" y="812800"/>
                  </a:cubicBezTo>
                  <a:lnTo>
                    <a:pt x="48654" y="812800"/>
                  </a:lnTo>
                  <a:cubicBezTo>
                    <a:pt x="21783" y="812800"/>
                    <a:pt x="0" y="791017"/>
                    <a:pt x="0" y="764146"/>
                  </a:cubicBezTo>
                  <a:lnTo>
                    <a:pt x="0" y="48654"/>
                  </a:lnTo>
                  <a:cubicBezTo>
                    <a:pt x="0" y="21783"/>
                    <a:pt x="21783" y="0"/>
                    <a:pt x="48654" y="0"/>
                  </a:cubicBezTo>
                  <a:close/>
                </a:path>
              </a:pathLst>
            </a:custGeom>
            <a:solidFill>
              <a:srgbClr val="F5B1CA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76200"/>
              <a:ext cx="2137363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80"/>
                </a:lnSpc>
              </a:pPr>
              <a:r>
                <a:rPr lang="en-US" b="true" sz="3800">
                  <a:solidFill>
                    <a:srgbClr val="000000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Процесс авторизации по почте и паролю</a:t>
              </a:r>
            </a:p>
            <a:p>
              <a:pPr algn="ctr">
                <a:lnSpc>
                  <a:spcPts val="4180"/>
                </a:lnSpc>
              </a:pPr>
              <a:r>
                <a:rPr lang="en-US" sz="3800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Валидация данных и отправка access token и refresh token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01625" y="2336246"/>
            <a:ext cx="8115300" cy="3086100"/>
            <a:chOff x="0" y="0"/>
            <a:chExt cx="2137363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137363" cy="812800"/>
            </a:xfrm>
            <a:custGeom>
              <a:avLst/>
              <a:gdLst/>
              <a:ahLst/>
              <a:cxnLst/>
              <a:rect r="r" b="b" t="t" l="l"/>
              <a:pathLst>
                <a:path h="812800" w="2137363">
                  <a:moveTo>
                    <a:pt x="48654" y="0"/>
                  </a:moveTo>
                  <a:lnTo>
                    <a:pt x="2088710" y="0"/>
                  </a:lnTo>
                  <a:cubicBezTo>
                    <a:pt x="2115580" y="0"/>
                    <a:pt x="2137363" y="21783"/>
                    <a:pt x="2137363" y="48654"/>
                  </a:cubicBezTo>
                  <a:lnTo>
                    <a:pt x="2137363" y="764146"/>
                  </a:lnTo>
                  <a:cubicBezTo>
                    <a:pt x="2137363" y="791017"/>
                    <a:pt x="2115580" y="812800"/>
                    <a:pt x="2088710" y="812800"/>
                  </a:cubicBezTo>
                  <a:lnTo>
                    <a:pt x="48654" y="812800"/>
                  </a:lnTo>
                  <a:cubicBezTo>
                    <a:pt x="21783" y="812800"/>
                    <a:pt x="0" y="791017"/>
                    <a:pt x="0" y="764146"/>
                  </a:cubicBezTo>
                  <a:lnTo>
                    <a:pt x="0" y="48654"/>
                  </a:lnTo>
                  <a:cubicBezTo>
                    <a:pt x="0" y="21783"/>
                    <a:pt x="21783" y="0"/>
                    <a:pt x="48654" y="0"/>
                  </a:cubicBezTo>
                  <a:close/>
                </a:path>
              </a:pathLst>
            </a:custGeom>
            <a:solidFill>
              <a:srgbClr val="F5B1CA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76200"/>
              <a:ext cx="2137363" cy="889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80"/>
                </a:lnSpc>
              </a:pPr>
              <a:r>
                <a:rPr lang="en-US" b="true" sz="3800">
                  <a:solidFill>
                    <a:srgbClr val="000000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Предоставление данных профиля пользователя на основе его access token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4892292" y="5722313"/>
            <a:ext cx="8503417" cy="3995706"/>
            <a:chOff x="0" y="0"/>
            <a:chExt cx="2239583" cy="105236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239583" cy="1052367"/>
            </a:xfrm>
            <a:custGeom>
              <a:avLst/>
              <a:gdLst/>
              <a:ahLst/>
              <a:cxnLst/>
              <a:rect r="r" b="b" t="t" l="l"/>
              <a:pathLst>
                <a:path h="1052367" w="2239583">
                  <a:moveTo>
                    <a:pt x="46433" y="0"/>
                  </a:moveTo>
                  <a:lnTo>
                    <a:pt x="2193150" y="0"/>
                  </a:lnTo>
                  <a:cubicBezTo>
                    <a:pt x="2218794" y="0"/>
                    <a:pt x="2239583" y="20789"/>
                    <a:pt x="2239583" y="46433"/>
                  </a:cubicBezTo>
                  <a:lnTo>
                    <a:pt x="2239583" y="1005934"/>
                  </a:lnTo>
                  <a:cubicBezTo>
                    <a:pt x="2239583" y="1018249"/>
                    <a:pt x="2234691" y="1030059"/>
                    <a:pt x="2225983" y="1038767"/>
                  </a:cubicBezTo>
                  <a:cubicBezTo>
                    <a:pt x="2217275" y="1047475"/>
                    <a:pt x="2205465" y="1052367"/>
                    <a:pt x="2193150" y="1052367"/>
                  </a:cubicBezTo>
                  <a:lnTo>
                    <a:pt x="46433" y="1052367"/>
                  </a:lnTo>
                  <a:cubicBezTo>
                    <a:pt x="20789" y="1052367"/>
                    <a:pt x="0" y="1031578"/>
                    <a:pt x="0" y="1005934"/>
                  </a:cubicBezTo>
                  <a:lnTo>
                    <a:pt x="0" y="46433"/>
                  </a:lnTo>
                  <a:cubicBezTo>
                    <a:pt x="0" y="34118"/>
                    <a:pt x="4892" y="22308"/>
                    <a:pt x="13600" y="13600"/>
                  </a:cubicBezTo>
                  <a:cubicBezTo>
                    <a:pt x="22308" y="4892"/>
                    <a:pt x="34118" y="0"/>
                    <a:pt x="46433" y="0"/>
                  </a:cubicBezTo>
                  <a:close/>
                </a:path>
              </a:pathLst>
            </a:custGeom>
            <a:solidFill>
              <a:srgbClr val="F5B1CA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76200"/>
              <a:ext cx="2239583" cy="1128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39"/>
                </a:lnSpc>
              </a:pPr>
              <a:r>
                <a:rPr lang="en-US" sz="3399" b="true">
                  <a:solidFill>
                    <a:srgbClr val="000000"/>
                  </a:solidFill>
                  <a:latin typeface="Evolventa Bold"/>
                  <a:ea typeface="Evolventa Bold"/>
                  <a:cs typeface="Evolventa Bold"/>
                  <a:sym typeface="Evolventa Bold"/>
                </a:rPr>
                <a:t>Процесс регистрации</a:t>
              </a:r>
            </a:p>
            <a:p>
              <a:pPr algn="ctr">
                <a:lnSpc>
                  <a:spcPts val="3739"/>
                </a:lnSpc>
              </a:pPr>
            </a:p>
            <a:p>
              <a:pPr algn="ctr">
                <a:lnSpc>
                  <a:spcPts val="3739"/>
                </a:lnSpc>
              </a:pPr>
              <a:r>
                <a:rPr lang="en-US" sz="3399">
                  <a:solidFill>
                    <a:srgbClr val="000000"/>
                  </a:solidFill>
                  <a:latin typeface="Evolventa"/>
                  <a:ea typeface="Evolventa"/>
                  <a:cs typeface="Evolventa"/>
                  <a:sym typeface="Evolventa"/>
                </a:rPr>
                <a:t>Отправка otp кода на почту и его верификация, принятие и последующая обработка данных с анкеты с сохранением медиафайлов в s3 хранилище и сохранением ссылок на файлы в БД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610640">
            <a:off x="13957377" y="-4098841"/>
            <a:ext cx="7403234" cy="740323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610640">
            <a:off x="-1070385" y="8907770"/>
            <a:ext cx="2431594" cy="243159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610640">
            <a:off x="1446694" y="-1477478"/>
            <a:ext cx="2431594" cy="243159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1013461">
            <a:off x="16009715" y="8678768"/>
            <a:ext cx="4556571" cy="455657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77505">
            <a:off x="17097031" y="8696338"/>
            <a:ext cx="555768" cy="555768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6538237" y="142520"/>
            <a:ext cx="1514012" cy="1514012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7611" y="0"/>
                  </a:moveTo>
                  <a:lnTo>
                    <a:pt x="695189" y="0"/>
                  </a:lnTo>
                  <a:cubicBezTo>
                    <a:pt x="726382" y="0"/>
                    <a:pt x="756296" y="12391"/>
                    <a:pt x="778353" y="34447"/>
                  </a:cubicBezTo>
                  <a:cubicBezTo>
                    <a:pt x="800409" y="56504"/>
                    <a:pt x="812800" y="86418"/>
                    <a:pt x="812800" y="117611"/>
                  </a:cubicBezTo>
                  <a:lnTo>
                    <a:pt x="812800" y="695189"/>
                  </a:lnTo>
                  <a:cubicBezTo>
                    <a:pt x="812800" y="726382"/>
                    <a:pt x="800409" y="756296"/>
                    <a:pt x="778353" y="778353"/>
                  </a:cubicBezTo>
                  <a:cubicBezTo>
                    <a:pt x="756296" y="800409"/>
                    <a:pt x="726382" y="812800"/>
                    <a:pt x="695189" y="812800"/>
                  </a:cubicBezTo>
                  <a:lnTo>
                    <a:pt x="117611" y="812800"/>
                  </a:lnTo>
                  <a:cubicBezTo>
                    <a:pt x="86418" y="812800"/>
                    <a:pt x="56504" y="800409"/>
                    <a:pt x="34447" y="778353"/>
                  </a:cubicBezTo>
                  <a:cubicBezTo>
                    <a:pt x="12391" y="756296"/>
                    <a:pt x="0" y="726382"/>
                    <a:pt x="0" y="695189"/>
                  </a:cubicBezTo>
                  <a:lnTo>
                    <a:pt x="0" y="117611"/>
                  </a:lnTo>
                  <a:cubicBezTo>
                    <a:pt x="0" y="86418"/>
                    <a:pt x="12391" y="56504"/>
                    <a:pt x="34447" y="34447"/>
                  </a:cubicBezTo>
                  <a:cubicBezTo>
                    <a:pt x="56504" y="12391"/>
                    <a:pt x="86418" y="0"/>
                    <a:pt x="117611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640583" y="729309"/>
            <a:ext cx="17006834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b="true">
                <a:solidFill>
                  <a:srgbClr val="000000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Диаграмма развертывания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3129726" y="2199761"/>
            <a:ext cx="12028547" cy="7923805"/>
          </a:xfrm>
          <a:custGeom>
            <a:avLst/>
            <a:gdLst/>
            <a:ahLst/>
            <a:cxnLst/>
            <a:rect r="r" b="b" t="t" l="l"/>
            <a:pathLst>
              <a:path h="7923805" w="12028547">
                <a:moveTo>
                  <a:pt x="0" y="0"/>
                </a:moveTo>
                <a:lnTo>
                  <a:pt x="12028548" y="0"/>
                </a:lnTo>
                <a:lnTo>
                  <a:pt x="12028548" y="7923806"/>
                </a:lnTo>
                <a:lnTo>
                  <a:pt x="0" y="79238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7090657" y="7988572"/>
            <a:ext cx="152400" cy="6762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14433"/>
              </a:lnSpc>
              <a:spcBef>
                <a:spcPct val="0"/>
              </a:spcBef>
            </a:pPr>
            <a:r>
              <a:rPr lang="en-US" sz="10309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620056">
            <a:off x="-2264797" y="4188696"/>
            <a:ext cx="7908971" cy="790897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620056">
            <a:off x="3908403" y="-4475547"/>
            <a:ext cx="7908971" cy="790897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3582628">
            <a:off x="16414111" y="7838501"/>
            <a:ext cx="4556571" cy="455657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77505">
            <a:off x="16981416" y="8149376"/>
            <a:ext cx="555768" cy="55576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77505">
            <a:off x="614865" y="706836"/>
            <a:ext cx="1684710" cy="168471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6538237" y="142520"/>
            <a:ext cx="1514012" cy="1514012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7611" y="0"/>
                  </a:moveTo>
                  <a:lnTo>
                    <a:pt x="695189" y="0"/>
                  </a:lnTo>
                  <a:cubicBezTo>
                    <a:pt x="726382" y="0"/>
                    <a:pt x="756296" y="12391"/>
                    <a:pt x="778353" y="34447"/>
                  </a:cubicBezTo>
                  <a:cubicBezTo>
                    <a:pt x="800409" y="56504"/>
                    <a:pt x="812800" y="86418"/>
                    <a:pt x="812800" y="117611"/>
                  </a:cubicBezTo>
                  <a:lnTo>
                    <a:pt x="812800" y="695189"/>
                  </a:lnTo>
                  <a:cubicBezTo>
                    <a:pt x="812800" y="726382"/>
                    <a:pt x="800409" y="756296"/>
                    <a:pt x="778353" y="778353"/>
                  </a:cubicBezTo>
                  <a:cubicBezTo>
                    <a:pt x="756296" y="800409"/>
                    <a:pt x="726382" y="812800"/>
                    <a:pt x="695189" y="812800"/>
                  </a:cubicBezTo>
                  <a:lnTo>
                    <a:pt x="117611" y="812800"/>
                  </a:lnTo>
                  <a:cubicBezTo>
                    <a:pt x="86418" y="812800"/>
                    <a:pt x="56504" y="800409"/>
                    <a:pt x="34447" y="778353"/>
                  </a:cubicBezTo>
                  <a:cubicBezTo>
                    <a:pt x="12391" y="756296"/>
                    <a:pt x="0" y="726382"/>
                    <a:pt x="0" y="695189"/>
                  </a:cubicBezTo>
                  <a:lnTo>
                    <a:pt x="0" y="117611"/>
                  </a:lnTo>
                  <a:cubicBezTo>
                    <a:pt x="0" y="86418"/>
                    <a:pt x="12391" y="56504"/>
                    <a:pt x="34447" y="34447"/>
                  </a:cubicBezTo>
                  <a:cubicBezTo>
                    <a:pt x="56504" y="12391"/>
                    <a:pt x="86418" y="0"/>
                    <a:pt x="117611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457220" y="3416177"/>
            <a:ext cx="9515522" cy="5011083"/>
            <a:chOff x="0" y="0"/>
            <a:chExt cx="2506146" cy="131979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506146" cy="1319791"/>
            </a:xfrm>
            <a:custGeom>
              <a:avLst/>
              <a:gdLst/>
              <a:ahLst/>
              <a:cxnLst/>
              <a:rect r="r" b="b" t="t" l="l"/>
              <a:pathLst>
                <a:path h="1319791" w="2506146">
                  <a:moveTo>
                    <a:pt x="13831" y="0"/>
                  </a:moveTo>
                  <a:lnTo>
                    <a:pt x="2492315" y="0"/>
                  </a:lnTo>
                  <a:cubicBezTo>
                    <a:pt x="2495983" y="0"/>
                    <a:pt x="2499501" y="1457"/>
                    <a:pt x="2502095" y="4051"/>
                  </a:cubicBezTo>
                  <a:cubicBezTo>
                    <a:pt x="2504689" y="6645"/>
                    <a:pt x="2506146" y="10163"/>
                    <a:pt x="2506146" y="13831"/>
                  </a:cubicBezTo>
                  <a:lnTo>
                    <a:pt x="2506146" y="1305960"/>
                  </a:lnTo>
                  <a:cubicBezTo>
                    <a:pt x="2506146" y="1313599"/>
                    <a:pt x="2499953" y="1319791"/>
                    <a:pt x="2492315" y="1319791"/>
                  </a:cubicBezTo>
                  <a:lnTo>
                    <a:pt x="13831" y="1319791"/>
                  </a:lnTo>
                  <a:cubicBezTo>
                    <a:pt x="10163" y="1319791"/>
                    <a:pt x="6645" y="1318334"/>
                    <a:pt x="4051" y="1315740"/>
                  </a:cubicBezTo>
                  <a:cubicBezTo>
                    <a:pt x="1457" y="1313146"/>
                    <a:pt x="0" y="1309628"/>
                    <a:pt x="0" y="1305960"/>
                  </a:cubicBezTo>
                  <a:lnTo>
                    <a:pt x="0" y="13831"/>
                  </a:lnTo>
                  <a:cubicBezTo>
                    <a:pt x="0" y="6193"/>
                    <a:pt x="6193" y="0"/>
                    <a:pt x="13831" y="0"/>
                  </a:cubicBezTo>
                  <a:close/>
                </a:path>
              </a:pathLst>
            </a:custGeom>
            <a:solidFill>
              <a:srgbClr val="FFBBE7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19050"/>
              <a:ext cx="2506146" cy="13007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194190" y="3646488"/>
            <a:ext cx="8041583" cy="1386801"/>
            <a:chOff x="0" y="0"/>
            <a:chExt cx="2117948" cy="36524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117948" cy="365248"/>
            </a:xfrm>
            <a:custGeom>
              <a:avLst/>
              <a:gdLst/>
              <a:ahLst/>
              <a:cxnLst/>
              <a:rect r="r" b="b" t="t" l="l"/>
              <a:pathLst>
                <a:path h="365248" w="2117948">
                  <a:moveTo>
                    <a:pt x="16367" y="0"/>
                  </a:moveTo>
                  <a:lnTo>
                    <a:pt x="2101581" y="0"/>
                  </a:lnTo>
                  <a:cubicBezTo>
                    <a:pt x="2105922" y="0"/>
                    <a:pt x="2110085" y="1724"/>
                    <a:pt x="2113154" y="4794"/>
                  </a:cubicBezTo>
                  <a:cubicBezTo>
                    <a:pt x="2116223" y="7863"/>
                    <a:pt x="2117948" y="12026"/>
                    <a:pt x="2117948" y="16367"/>
                  </a:cubicBezTo>
                  <a:lnTo>
                    <a:pt x="2117948" y="348882"/>
                  </a:lnTo>
                  <a:cubicBezTo>
                    <a:pt x="2117948" y="357921"/>
                    <a:pt x="2110620" y="365248"/>
                    <a:pt x="2101581" y="365248"/>
                  </a:cubicBezTo>
                  <a:lnTo>
                    <a:pt x="16367" y="365248"/>
                  </a:lnTo>
                  <a:cubicBezTo>
                    <a:pt x="12026" y="365248"/>
                    <a:pt x="7863" y="363524"/>
                    <a:pt x="4794" y="360454"/>
                  </a:cubicBezTo>
                  <a:cubicBezTo>
                    <a:pt x="1724" y="357385"/>
                    <a:pt x="0" y="353222"/>
                    <a:pt x="0" y="348882"/>
                  </a:cubicBezTo>
                  <a:lnTo>
                    <a:pt x="0" y="16367"/>
                  </a:lnTo>
                  <a:cubicBezTo>
                    <a:pt x="0" y="7328"/>
                    <a:pt x="7328" y="0"/>
                    <a:pt x="16367" y="0"/>
                  </a:cubicBezTo>
                  <a:close/>
                </a:path>
              </a:pathLst>
            </a:custGeom>
            <a:solidFill>
              <a:srgbClr val="FFFAF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19050"/>
              <a:ext cx="2117948" cy="346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194190" y="5228318"/>
            <a:ext cx="8041583" cy="1386801"/>
            <a:chOff x="0" y="0"/>
            <a:chExt cx="2117948" cy="36524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117948" cy="365248"/>
            </a:xfrm>
            <a:custGeom>
              <a:avLst/>
              <a:gdLst/>
              <a:ahLst/>
              <a:cxnLst/>
              <a:rect r="r" b="b" t="t" l="l"/>
              <a:pathLst>
                <a:path h="365248" w="2117948">
                  <a:moveTo>
                    <a:pt x="16367" y="0"/>
                  </a:moveTo>
                  <a:lnTo>
                    <a:pt x="2101581" y="0"/>
                  </a:lnTo>
                  <a:cubicBezTo>
                    <a:pt x="2105922" y="0"/>
                    <a:pt x="2110085" y="1724"/>
                    <a:pt x="2113154" y="4794"/>
                  </a:cubicBezTo>
                  <a:cubicBezTo>
                    <a:pt x="2116223" y="7863"/>
                    <a:pt x="2117948" y="12026"/>
                    <a:pt x="2117948" y="16367"/>
                  </a:cubicBezTo>
                  <a:lnTo>
                    <a:pt x="2117948" y="348882"/>
                  </a:lnTo>
                  <a:cubicBezTo>
                    <a:pt x="2117948" y="357921"/>
                    <a:pt x="2110620" y="365248"/>
                    <a:pt x="2101581" y="365248"/>
                  </a:cubicBezTo>
                  <a:lnTo>
                    <a:pt x="16367" y="365248"/>
                  </a:lnTo>
                  <a:cubicBezTo>
                    <a:pt x="12026" y="365248"/>
                    <a:pt x="7863" y="363524"/>
                    <a:pt x="4794" y="360454"/>
                  </a:cubicBezTo>
                  <a:cubicBezTo>
                    <a:pt x="1724" y="357385"/>
                    <a:pt x="0" y="353222"/>
                    <a:pt x="0" y="348882"/>
                  </a:cubicBezTo>
                  <a:lnTo>
                    <a:pt x="0" y="16367"/>
                  </a:lnTo>
                  <a:cubicBezTo>
                    <a:pt x="0" y="7328"/>
                    <a:pt x="7328" y="0"/>
                    <a:pt x="16367" y="0"/>
                  </a:cubicBezTo>
                  <a:close/>
                </a:path>
              </a:pathLst>
            </a:custGeom>
            <a:solidFill>
              <a:srgbClr val="FFFAF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19050"/>
              <a:ext cx="2117948" cy="346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2194190" y="6776890"/>
            <a:ext cx="8041583" cy="1386801"/>
            <a:chOff x="0" y="0"/>
            <a:chExt cx="2117948" cy="36524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117948" cy="365248"/>
            </a:xfrm>
            <a:custGeom>
              <a:avLst/>
              <a:gdLst/>
              <a:ahLst/>
              <a:cxnLst/>
              <a:rect r="r" b="b" t="t" l="l"/>
              <a:pathLst>
                <a:path h="365248" w="2117948">
                  <a:moveTo>
                    <a:pt x="16367" y="0"/>
                  </a:moveTo>
                  <a:lnTo>
                    <a:pt x="2101581" y="0"/>
                  </a:lnTo>
                  <a:cubicBezTo>
                    <a:pt x="2105922" y="0"/>
                    <a:pt x="2110085" y="1724"/>
                    <a:pt x="2113154" y="4794"/>
                  </a:cubicBezTo>
                  <a:cubicBezTo>
                    <a:pt x="2116223" y="7863"/>
                    <a:pt x="2117948" y="12026"/>
                    <a:pt x="2117948" y="16367"/>
                  </a:cubicBezTo>
                  <a:lnTo>
                    <a:pt x="2117948" y="348882"/>
                  </a:lnTo>
                  <a:cubicBezTo>
                    <a:pt x="2117948" y="357921"/>
                    <a:pt x="2110620" y="365248"/>
                    <a:pt x="2101581" y="365248"/>
                  </a:cubicBezTo>
                  <a:lnTo>
                    <a:pt x="16367" y="365248"/>
                  </a:lnTo>
                  <a:cubicBezTo>
                    <a:pt x="12026" y="365248"/>
                    <a:pt x="7863" y="363524"/>
                    <a:pt x="4794" y="360454"/>
                  </a:cubicBezTo>
                  <a:cubicBezTo>
                    <a:pt x="1724" y="357385"/>
                    <a:pt x="0" y="353222"/>
                    <a:pt x="0" y="348882"/>
                  </a:cubicBezTo>
                  <a:lnTo>
                    <a:pt x="0" y="16367"/>
                  </a:lnTo>
                  <a:cubicBezTo>
                    <a:pt x="0" y="7328"/>
                    <a:pt x="7328" y="0"/>
                    <a:pt x="16367" y="0"/>
                  </a:cubicBezTo>
                  <a:close/>
                </a:path>
              </a:pathLst>
            </a:custGeom>
            <a:solidFill>
              <a:srgbClr val="FFFAF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19050"/>
              <a:ext cx="2117948" cy="346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2453012" y="3283127"/>
            <a:ext cx="2883381" cy="2592314"/>
          </a:xfrm>
          <a:custGeom>
            <a:avLst/>
            <a:gdLst/>
            <a:ahLst/>
            <a:cxnLst/>
            <a:rect r="r" b="b" t="t" l="l"/>
            <a:pathLst>
              <a:path h="2592314" w="2883381">
                <a:moveTo>
                  <a:pt x="0" y="0"/>
                </a:moveTo>
                <a:lnTo>
                  <a:pt x="2883381" y="0"/>
                </a:lnTo>
                <a:lnTo>
                  <a:pt x="2883381" y="2592314"/>
                </a:lnTo>
                <a:lnTo>
                  <a:pt x="0" y="25923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640583" y="770707"/>
            <a:ext cx="17006834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b="true">
                <a:solidFill>
                  <a:srgbClr val="000000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Тестирование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194190" y="3890309"/>
            <a:ext cx="8041583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27 ручных тестов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194190" y="5488091"/>
            <a:ext cx="8041583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Проведено ИФТ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194190" y="6924216"/>
            <a:ext cx="8041583" cy="1032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0"/>
              </a:lnSpc>
            </a:pPr>
            <a:r>
              <a:rPr lang="en-US" sz="3328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Все обнаруженные в ходе </a:t>
            </a:r>
          </a:p>
          <a:p>
            <a:pPr algn="ctr">
              <a:lnSpc>
                <a:spcPts val="3660"/>
              </a:lnSpc>
              <a:spcBef>
                <a:spcPct val="0"/>
              </a:spcBef>
            </a:pPr>
            <a:r>
              <a:rPr lang="en-US" sz="3328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тестирования баги были устранены</a:t>
            </a:r>
          </a:p>
        </p:txBody>
      </p:sp>
      <p:sp>
        <p:nvSpPr>
          <p:cNvPr name="Freeform 36" id="36"/>
          <p:cNvSpPr/>
          <p:nvPr/>
        </p:nvSpPr>
        <p:spPr>
          <a:xfrm flipH="false" flipV="false" rot="0">
            <a:off x="11548233" y="5921719"/>
            <a:ext cx="4692939" cy="2516588"/>
          </a:xfrm>
          <a:custGeom>
            <a:avLst/>
            <a:gdLst/>
            <a:ahLst/>
            <a:cxnLst/>
            <a:rect r="r" b="b" t="t" l="l"/>
            <a:pathLst>
              <a:path h="2516588" w="4692939">
                <a:moveTo>
                  <a:pt x="0" y="0"/>
                </a:moveTo>
                <a:lnTo>
                  <a:pt x="4692939" y="0"/>
                </a:lnTo>
                <a:lnTo>
                  <a:pt x="4692939" y="2516588"/>
                </a:lnTo>
                <a:lnTo>
                  <a:pt x="0" y="25165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17090657" y="7988572"/>
            <a:ext cx="152400" cy="6762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14433"/>
              </a:lnSpc>
              <a:spcBef>
                <a:spcPct val="0"/>
              </a:spcBef>
            </a:pPr>
            <a:r>
              <a:rPr lang="en-US" sz="10309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291781" y="-4961817"/>
            <a:ext cx="8640962" cy="864096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731696" y="8557734"/>
            <a:ext cx="1401131" cy="140113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090058" y="8582229"/>
            <a:ext cx="4556571" cy="455657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51473" y="8778707"/>
            <a:ext cx="563753" cy="56375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538237" y="142520"/>
            <a:ext cx="1514012" cy="1514012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7611" y="0"/>
                  </a:moveTo>
                  <a:lnTo>
                    <a:pt x="695189" y="0"/>
                  </a:lnTo>
                  <a:cubicBezTo>
                    <a:pt x="726382" y="0"/>
                    <a:pt x="756296" y="12391"/>
                    <a:pt x="778353" y="34447"/>
                  </a:cubicBezTo>
                  <a:cubicBezTo>
                    <a:pt x="800409" y="56504"/>
                    <a:pt x="812800" y="86418"/>
                    <a:pt x="812800" y="117611"/>
                  </a:cubicBezTo>
                  <a:lnTo>
                    <a:pt x="812800" y="695189"/>
                  </a:lnTo>
                  <a:cubicBezTo>
                    <a:pt x="812800" y="726382"/>
                    <a:pt x="800409" y="756296"/>
                    <a:pt x="778353" y="778353"/>
                  </a:cubicBezTo>
                  <a:cubicBezTo>
                    <a:pt x="756296" y="800409"/>
                    <a:pt x="726382" y="812800"/>
                    <a:pt x="695189" y="812800"/>
                  </a:cubicBezTo>
                  <a:lnTo>
                    <a:pt x="117611" y="812800"/>
                  </a:lnTo>
                  <a:cubicBezTo>
                    <a:pt x="86418" y="812800"/>
                    <a:pt x="56504" y="800409"/>
                    <a:pt x="34447" y="778353"/>
                  </a:cubicBezTo>
                  <a:cubicBezTo>
                    <a:pt x="12391" y="756296"/>
                    <a:pt x="0" y="726382"/>
                    <a:pt x="0" y="695189"/>
                  </a:cubicBezTo>
                  <a:lnTo>
                    <a:pt x="0" y="117611"/>
                  </a:lnTo>
                  <a:cubicBezTo>
                    <a:pt x="0" y="86418"/>
                    <a:pt x="12391" y="56504"/>
                    <a:pt x="34447" y="34447"/>
                  </a:cubicBezTo>
                  <a:cubicBezTo>
                    <a:pt x="56504" y="12391"/>
                    <a:pt x="86418" y="0"/>
                    <a:pt x="117611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5248565" y="2585652"/>
            <a:ext cx="7790869" cy="6756808"/>
          </a:xfrm>
          <a:custGeom>
            <a:avLst/>
            <a:gdLst/>
            <a:ahLst/>
            <a:cxnLst/>
            <a:rect r="r" b="b" t="t" l="l"/>
            <a:pathLst>
              <a:path h="6756808" w="7790869">
                <a:moveTo>
                  <a:pt x="0" y="0"/>
                </a:moveTo>
                <a:lnTo>
                  <a:pt x="7790870" y="0"/>
                </a:lnTo>
                <a:lnTo>
                  <a:pt x="7790870" y="6756808"/>
                </a:lnTo>
                <a:lnTo>
                  <a:pt x="0" y="67568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40583" y="729309"/>
            <a:ext cx="17006834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b="true">
                <a:solidFill>
                  <a:srgbClr val="000000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Product Management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542486" y="3830049"/>
            <a:ext cx="5203028" cy="61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Учет времени в Jira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48565" y="5369696"/>
            <a:ext cx="7790869" cy="1112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9"/>
              </a:lnSpc>
            </a:pPr>
            <a:r>
              <a:rPr lang="en-US" sz="3599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30+ задач в </a:t>
            </a:r>
          </a:p>
          <a:p>
            <a:pPr algn="ctr">
              <a:lnSpc>
                <a:spcPts val="395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таск-трекере Jira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248565" y="7273405"/>
            <a:ext cx="7790869" cy="61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Регулярные отчеты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090657" y="7988572"/>
            <a:ext cx="152400" cy="6762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14433"/>
              </a:lnSpc>
              <a:spcBef>
                <a:spcPct val="0"/>
              </a:spcBef>
            </a:pPr>
            <a:r>
              <a:rPr lang="en-US" sz="10309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620056">
            <a:off x="-2328690" y="-2004651"/>
            <a:ext cx="8640962" cy="864096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620056">
            <a:off x="15943365" y="8355288"/>
            <a:ext cx="4109097" cy="410909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908196" y="-2240741"/>
            <a:ext cx="4556571" cy="455657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77505">
            <a:off x="16225582" y="1113796"/>
            <a:ext cx="1002675" cy="100267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3816525" y="6478886"/>
            <a:ext cx="10654949" cy="6247834"/>
          </a:xfrm>
          <a:custGeom>
            <a:avLst/>
            <a:gdLst/>
            <a:ahLst/>
            <a:cxnLst/>
            <a:rect r="r" b="b" t="t" l="l"/>
            <a:pathLst>
              <a:path h="6247834" w="10654949">
                <a:moveTo>
                  <a:pt x="0" y="0"/>
                </a:moveTo>
                <a:lnTo>
                  <a:pt x="10654950" y="0"/>
                </a:lnTo>
                <a:lnTo>
                  <a:pt x="10654950" y="6247834"/>
                </a:lnTo>
                <a:lnTo>
                  <a:pt x="0" y="62478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264" r="0" b="-37273"/>
            </a:stretch>
          </a:blipFill>
          <a:ln cap="sq">
            <a:noFill/>
            <a:prstDash val="lgDash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640583" y="729309"/>
            <a:ext cx="17006834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b="true">
                <a:solidFill>
                  <a:srgbClr val="000000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Домен 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6538237" y="142520"/>
            <a:ext cx="1514012" cy="1514012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7611" y="0"/>
                  </a:moveTo>
                  <a:lnTo>
                    <a:pt x="695189" y="0"/>
                  </a:lnTo>
                  <a:cubicBezTo>
                    <a:pt x="726382" y="0"/>
                    <a:pt x="756296" y="12391"/>
                    <a:pt x="778353" y="34447"/>
                  </a:cubicBezTo>
                  <a:cubicBezTo>
                    <a:pt x="800409" y="56504"/>
                    <a:pt x="812800" y="86418"/>
                    <a:pt x="812800" y="117611"/>
                  </a:cubicBezTo>
                  <a:lnTo>
                    <a:pt x="812800" y="695189"/>
                  </a:lnTo>
                  <a:cubicBezTo>
                    <a:pt x="812800" y="726382"/>
                    <a:pt x="800409" y="756296"/>
                    <a:pt x="778353" y="778353"/>
                  </a:cubicBezTo>
                  <a:cubicBezTo>
                    <a:pt x="756296" y="800409"/>
                    <a:pt x="726382" y="812800"/>
                    <a:pt x="695189" y="812800"/>
                  </a:cubicBezTo>
                  <a:lnTo>
                    <a:pt x="117611" y="812800"/>
                  </a:lnTo>
                  <a:cubicBezTo>
                    <a:pt x="86418" y="812800"/>
                    <a:pt x="56504" y="800409"/>
                    <a:pt x="34447" y="778353"/>
                  </a:cubicBezTo>
                  <a:cubicBezTo>
                    <a:pt x="12391" y="756296"/>
                    <a:pt x="0" y="726382"/>
                    <a:pt x="0" y="695189"/>
                  </a:cubicBezTo>
                  <a:lnTo>
                    <a:pt x="0" y="117611"/>
                  </a:lnTo>
                  <a:cubicBezTo>
                    <a:pt x="0" y="86418"/>
                    <a:pt x="12391" y="56504"/>
                    <a:pt x="34447" y="34447"/>
                  </a:cubicBezTo>
                  <a:cubicBezTo>
                    <a:pt x="56504" y="12391"/>
                    <a:pt x="86418" y="0"/>
                    <a:pt x="117611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6452220" y="2451720"/>
            <a:ext cx="5383560" cy="5383560"/>
          </a:xfrm>
          <a:custGeom>
            <a:avLst/>
            <a:gdLst/>
            <a:ahLst/>
            <a:cxnLst/>
            <a:rect r="r" b="b" t="t" l="l"/>
            <a:pathLst>
              <a:path h="5383560" w="5383560">
                <a:moveTo>
                  <a:pt x="0" y="0"/>
                </a:moveTo>
                <a:lnTo>
                  <a:pt x="5383560" y="0"/>
                </a:lnTo>
                <a:lnTo>
                  <a:pt x="5383560" y="5383560"/>
                </a:lnTo>
                <a:lnTo>
                  <a:pt x="0" y="53835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911656" y="8433431"/>
            <a:ext cx="5312719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vibedating.ru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090657" y="7988572"/>
            <a:ext cx="152400" cy="6762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14433"/>
              </a:lnSpc>
              <a:spcBef>
                <a:spcPct val="0"/>
              </a:spcBef>
            </a:pPr>
            <a:r>
              <a:rPr lang="en-US" sz="10309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13461">
            <a:off x="-2402491" y="6679611"/>
            <a:ext cx="7214779" cy="721477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610640">
            <a:off x="-1215797" y="-791859"/>
            <a:ext cx="2431594" cy="243159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610640">
            <a:off x="17919145" y="7445048"/>
            <a:ext cx="737710" cy="73771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1013461">
            <a:off x="15610206" y="-1962910"/>
            <a:ext cx="4556571" cy="455657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1610640">
            <a:off x="1264936" y="6345989"/>
            <a:ext cx="737710" cy="73771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6254969" y="3480238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326749" y="688443"/>
            <a:ext cx="9634501" cy="1726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2"/>
              </a:lnSpc>
            </a:pPr>
            <a:r>
              <a:rPr lang="en-US" sz="9920" b="true">
                <a:solidFill>
                  <a:srgbClr val="000000"/>
                </a:solidFill>
                <a:latin typeface="Evolventa Bold"/>
                <a:ea typeface="Evolventa Bold"/>
                <a:cs typeface="Evolventa Bold"/>
                <a:sym typeface="Evolventa Bold"/>
              </a:rPr>
              <a:t>Thank You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254969" y="2585402"/>
            <a:ext cx="5778062" cy="647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9"/>
              </a:lnSpc>
              <a:spcBef>
                <a:spcPct val="0"/>
              </a:spcBef>
            </a:pPr>
            <a:r>
              <a:rPr lang="en-US" sz="3763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Наш проект в GitHub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090657" y="7988572"/>
            <a:ext cx="152400" cy="6762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14433"/>
              </a:lnSpc>
              <a:spcBef>
                <a:spcPct val="0"/>
              </a:spcBef>
            </a:pPr>
            <a:r>
              <a:rPr lang="en-US" sz="10309">
                <a:solidFill>
                  <a:srgbClr val="000000"/>
                </a:solidFill>
                <a:latin typeface="Evolventa"/>
                <a:ea typeface="Evolventa"/>
                <a:cs typeface="Evolventa"/>
                <a:sym typeface="Evolventa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DAGmUXcDyPY</dc:identifier>
  <dcterms:modified xsi:type="dcterms:W3CDTF">2011-08-01T06:04:30Z</dcterms:modified>
  <cp:revision>1</cp:revision>
  <dc:title>Mobile Apps</dc:title>
</cp:coreProperties>
</file>