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308" r:id="rId4"/>
    <p:sldId id="307" r:id="rId5"/>
    <p:sldId id="323" r:id="rId6"/>
    <p:sldId id="309" r:id="rId7"/>
    <p:sldId id="321" r:id="rId8"/>
    <p:sldId id="310" r:id="rId9"/>
    <p:sldId id="311" r:id="rId10"/>
    <p:sldId id="317" r:id="rId11"/>
    <p:sldId id="318" r:id="rId12"/>
    <p:sldId id="319" r:id="rId13"/>
    <p:sldId id="313" r:id="rId14"/>
    <p:sldId id="314" r:id="rId15"/>
    <p:sldId id="322" r:id="rId16"/>
    <p:sldId id="316" r:id="rId17"/>
  </p:sldIdLst>
  <p:sldSz cx="9144000" cy="5143500" type="screen16x9"/>
  <p:notesSz cx="6858000" cy="9144000"/>
  <p:embeddedFontLst>
    <p:embeddedFont>
      <p:font typeface="Aptos ExtraBold" panose="020B0004020202020204" pitchFamily="34" charset="0"/>
      <p:bold r:id="rId19"/>
      <p:boldItalic r:id="rId20"/>
    </p:embeddedFont>
    <p:embeddedFont>
      <p:font typeface="Didact Gothic" panose="00000500000000000000" pitchFamily="2" charset="0"/>
      <p:regular r:id="rId21"/>
    </p:embeddedFont>
    <p:embeddedFont>
      <p:font typeface="Prata" panose="020B0604020202020204" charset="-5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9AA0A6"/>
          </p15:clr>
        </p15:guide>
        <p15:guide id="2" orient="horz" pos="1728">
          <p15:clr>
            <a:srgbClr val="9AA0A6"/>
          </p15:clr>
        </p15:guide>
        <p15:guide id="3" orient="horz" pos="738">
          <p15:clr>
            <a:srgbClr val="9AA0A6"/>
          </p15:clr>
        </p15:guide>
        <p15:guide id="4" orient="horz" pos="1391">
          <p15:clr>
            <a:srgbClr val="9AA0A6"/>
          </p15:clr>
        </p15:guide>
        <p15:guide id="5" orient="horz" pos="2110">
          <p15:clr>
            <a:srgbClr val="9AA0A6"/>
          </p15:clr>
        </p15:guide>
        <p15:guide id="6" pos="438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76B"/>
    <a:srgbClr val="B3DCD8"/>
    <a:srgbClr val="F0D4BF"/>
    <a:srgbClr val="DBEEE8"/>
    <a:srgbClr val="C06574"/>
    <a:srgbClr val="007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62785-C6BD-4FB4-A7E6-46325C06BF2A}">
  <a:tblStyle styleId="{F8562785-C6BD-4FB4-A7E6-46325C06BF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3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08" y="-10"/>
      </p:cViewPr>
      <p:guideLst>
        <p:guide orient="horz" pos="288"/>
        <p:guide orient="horz" pos="1728"/>
        <p:guide orient="horz" pos="738"/>
        <p:guide orient="horz" pos="1391"/>
        <p:guide orient="horz" pos="2110"/>
        <p:guide pos="4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>
                    <a:lumMod val="10000"/>
                  </a:schemeClr>
                </a:solidFill>
                <a:latin typeface="Prata" panose="020B0604020202020204" charset="-52"/>
                <a:ea typeface="+mn-ea"/>
                <a:cs typeface="+mn-cs"/>
              </a:defRPr>
            </a:pPr>
            <a:r>
              <a:rPr lang="ru-RU">
                <a:latin typeface="Prata" panose="020B0604020202020204" charset="-52"/>
              </a:rPr>
              <a:t>Что вас раздражает в дейтинг-приложениях?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>
                  <a:lumMod val="10000"/>
                </a:schemeClr>
              </a:solidFill>
              <a:latin typeface="Prata" panose="020B0604020202020204" charset="-52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Ничего, мне все нравится</c:v>
                </c:pt>
                <c:pt idx="1">
                  <c:v>Алгоритмы плохо подбирают совпадения</c:v>
                </c:pt>
                <c:pt idx="2">
                  <c:v>Сложно найти людей с общими интересами</c:v>
                </c:pt>
                <c:pt idx="3">
                  <c:v>Слишком поверхностный подход (все решается по фото)</c:v>
                </c:pt>
                <c:pt idx="4">
                  <c:v>Фейки и мошенники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5</c:v>
                </c:pt>
                <c:pt idx="1">
                  <c:v>17</c:v>
                </c:pt>
                <c:pt idx="2">
                  <c:v>20</c:v>
                </c:pt>
                <c:pt idx="3">
                  <c:v>21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41-442D-A6C5-649D54D76D0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Ничего, мне все нравится</c:v>
                </c:pt>
                <c:pt idx="1">
                  <c:v>Алгоритмы плохо подбирают совпадения</c:v>
                </c:pt>
                <c:pt idx="2">
                  <c:v>Сложно найти людей с общими интересами</c:v>
                </c:pt>
                <c:pt idx="3">
                  <c:v>Слишком поверхностный подход (все решается по фото)</c:v>
                </c:pt>
                <c:pt idx="4">
                  <c:v>Фейки и мошенники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741-442D-A6C5-649D54D76D0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Лист1!$A$2:$A$6</c:f>
              <c:strCache>
                <c:ptCount val="5"/>
                <c:pt idx="0">
                  <c:v>Ничего, мне все нравится</c:v>
                </c:pt>
                <c:pt idx="1">
                  <c:v>Алгоритмы плохо подбирают совпадения</c:v>
                </c:pt>
                <c:pt idx="2">
                  <c:v>Сложно найти людей с общими интересами</c:v>
                </c:pt>
                <c:pt idx="3">
                  <c:v>Слишком поверхностный подход (все решается по фото)</c:v>
                </c:pt>
                <c:pt idx="4">
                  <c:v>Фейки и мошенники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741-442D-A6C5-649D54D76D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54387023"/>
        <c:axId val="1554411503"/>
      </c:barChart>
      <c:catAx>
        <c:axId val="1554387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Prata" panose="020B0604020202020204" charset="-52"/>
                <a:ea typeface="+mn-ea"/>
                <a:cs typeface="+mn-cs"/>
              </a:defRPr>
            </a:pPr>
            <a:endParaRPr lang="ru-RU"/>
          </a:p>
        </c:txPr>
        <c:crossAx val="1554411503"/>
        <c:crosses val="autoZero"/>
        <c:auto val="1"/>
        <c:lblAlgn val="ctr"/>
        <c:lblOffset val="100"/>
        <c:noMultiLvlLbl val="0"/>
      </c:catAx>
      <c:valAx>
        <c:axId val="1554411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Prata" panose="020B0604020202020204" charset="-52"/>
                <a:ea typeface="+mn-ea"/>
                <a:cs typeface="+mn-cs"/>
              </a:defRPr>
            </a:pPr>
            <a:endParaRPr lang="ru-RU"/>
          </a:p>
        </c:txPr>
        <c:crossAx val="1554387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>
              <a:lumMod val="10000"/>
            </a:schemeClr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bg1">
                    <a:lumMod val="10000"/>
                  </a:schemeClr>
                </a:solidFill>
                <a:latin typeface="Prata" panose="020B0604020202020204" charset="-52"/>
              </a:rPr>
              <a:t>Возраст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Возраст</c:v>
                </c:pt>
              </c:strCache>
            </c:strRef>
          </c:tx>
          <c:dPt>
            <c:idx val="0"/>
            <c:bubble3D val="0"/>
            <c:spPr>
              <a:solidFill>
                <a:srgbClr val="4E676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AC-4A24-9E99-7A30013EC5B9}"/>
              </c:ext>
            </c:extLst>
          </c:dPt>
          <c:dPt>
            <c:idx val="1"/>
            <c:bubble3D val="0"/>
            <c:spPr>
              <a:solidFill>
                <a:srgbClr val="C0657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6AC-4A24-9E99-7A30013EC5B9}"/>
              </c:ext>
            </c:extLst>
          </c:dPt>
          <c:dPt>
            <c:idx val="2"/>
            <c:bubble3D val="0"/>
            <c:spPr>
              <a:solidFill>
                <a:srgbClr val="B3DCD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AC-4A24-9E99-7A30013EC5B9}"/>
              </c:ext>
            </c:extLst>
          </c:dPt>
          <c:dPt>
            <c:idx val="3"/>
            <c:bubble3D val="0"/>
            <c:spPr>
              <a:solidFill>
                <a:schemeClr val="bg1">
                  <a:lumMod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6AC-4A24-9E99-7A30013EC5B9}"/>
              </c:ext>
            </c:extLst>
          </c:dPt>
          <c:dLbls>
            <c:dLbl>
              <c:idx val="0"/>
              <c:layout>
                <c:manualLayout>
                  <c:x val="7.9767727502028818E-2"/>
                  <c:y val="-2.5662818997663336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6AC-4A24-9E99-7A30013EC5B9}"/>
                </c:ext>
              </c:extLst>
            </c:dLbl>
            <c:dLbl>
              <c:idx val="1"/>
              <c:layout>
                <c:manualLayout>
                  <c:x val="0.10292643607571346"/>
                  <c:y val="-0.1023871197526267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AC-4A24-9E99-7A30013EC5B9}"/>
                </c:ext>
              </c:extLst>
            </c:dLbl>
            <c:dLbl>
              <c:idx val="2"/>
              <c:layout>
                <c:manualLayout>
                  <c:x val="-8.0384598512929617E-2"/>
                  <c:y val="0.1899188913532678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AC-4A24-9E99-7A30013EC5B9}"/>
                </c:ext>
              </c:extLst>
            </c:dLbl>
            <c:dLbl>
              <c:idx val="3"/>
              <c:layout>
                <c:manualLayout>
                  <c:x val="-0.1538185686399228"/>
                  <c:y val="1.261636095776198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AC-4A24-9E99-7A30013EC5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10000"/>
                      </a:schemeClr>
                    </a:solidFill>
                    <a:latin typeface="Prata" panose="020B0604020202020204" charset="-52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bg1">
                      <a:lumMod val="10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До 18 лет</c:v>
                </c:pt>
                <c:pt idx="1">
                  <c:v>18-25 лет</c:v>
                </c:pt>
                <c:pt idx="2">
                  <c:v>26-35 лет</c:v>
                </c:pt>
                <c:pt idx="3">
                  <c:v>36-45 лет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15</c:v>
                </c:pt>
                <c:pt idx="1">
                  <c:v>53.9</c:v>
                </c:pt>
                <c:pt idx="2">
                  <c:v>28.9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AC-4A24-9E99-7A30013EC5B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A367A64C-E9FD-C1CE-31E5-0034C2601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B0DFB0E9-3FC8-6CCB-3CCD-BF0DD451B5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B20508A8-957E-1699-80EB-0D98838CB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972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A07C6A06-9EE2-D96E-693B-DB6A1E20C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CF0CE5C4-80CC-DDA6-F8EE-E5249B4C24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0BCEF612-E1AD-FD9E-1AA0-928A3A4E7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24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E267095C-1D2E-6E8E-632C-126AF42AE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7F467308-6C4F-4170-DF5D-073558FD79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F07833E5-CB6A-2FB8-E027-755610770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806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3D2E9B7D-F888-7CEA-9401-AC73481CD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1349133E-F438-BA98-8B7C-EBA8E95C10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BFBB1BC9-51F1-251A-8716-5145B213DD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52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2A3B1F60-336C-4354-5AAF-17B8E77DD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5375AFEB-084A-40EA-998D-A096B34FBF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1312D995-B429-4C29-B794-4DC66CFF9E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932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0F1551D7-81F2-74DB-ABBA-FC55C6702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F52BC9DF-7AC2-F5FC-E3ED-55D5B277A4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F81BC40B-97D9-3E22-CB18-61D58C078A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54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A6693FF2-8412-0C53-663C-A9306593D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16154682-2C9F-8543-0A95-BE29DC0CF4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A263226C-2727-B593-8A6E-9FEFF47D4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4679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366724BF-C28A-2E30-03F0-CB9AD62B4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B1336C0A-58DD-6AC6-F48F-FE94E60595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A9A3F779-A251-8DA0-1D62-FFD8C94652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76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F59A409F-AF23-61C9-AAF3-0CDC3CB1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D4956FBD-B75C-9CE6-6E3D-75F872BEA1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78BB7EE2-20E2-85C1-E7D5-9555D8D901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8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B87F280A-BB94-1DE5-C1A6-994BCA4F0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906707C2-C5A6-F0DF-9359-75CD9767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3D423A41-775A-FCE3-F974-51B7C0CF99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45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C2577C1A-2C02-8558-571B-1378DC7C3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E4A328AF-AAA0-07D1-966E-761DFF518E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BB3F2544-89F0-D8CF-65FB-CFB5C7FF29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20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0A928063-3E77-6B1F-93A6-4F6BE1A54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2465A2DD-ABD2-23DD-7FAB-6430936EC0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30BDDB76-E94E-06D6-FB63-9CF2EC9369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85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17A279BA-EB71-A4B9-BE4C-5F25EC6EF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17CC152D-89DD-1A8D-1D81-98BFFA3473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355D48DA-4DA9-B65E-4DA2-43A18AE8E8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02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6152A16E-2D2F-9037-3D8B-8A00AC8C5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f6f6f201e_0_8:notes">
            <a:extLst>
              <a:ext uri="{FF2B5EF4-FFF2-40B4-BE49-F238E27FC236}">
                <a16:creationId xmlns:a16="http://schemas.microsoft.com/office/drawing/2014/main" id="{635AD3F8-0309-A743-F057-45447533C9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f6f6f201e_0_8:notes">
            <a:extLst>
              <a:ext uri="{FF2B5EF4-FFF2-40B4-BE49-F238E27FC236}">
                <a16:creationId xmlns:a16="http://schemas.microsoft.com/office/drawing/2014/main" id="{FEC76BA3-8810-C8A8-615C-764ACF7B4D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77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93275" y="1589075"/>
            <a:ext cx="44601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3275" y="35447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293925"/>
            <a:ext cx="9144000" cy="187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.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1218075"/>
            <a:ext cx="9163200" cy="393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13225" y="1243700"/>
            <a:ext cx="75450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02269FB-AB12-D43C-E97C-F428083204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821179-11C0-D7D7-9A0E-3AFCCFDAACF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4E0E4F-5FD1-F53B-0289-6F6EB3AD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4669" y="4499000"/>
            <a:ext cx="2163077" cy="64450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4C9B97CE-DC5B-4A82-AAA1-0535E5B2064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Prata"/>
              <a:buNone/>
              <a:defRPr sz="2700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sz="3000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sz="3000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sz="3000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sz="3000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sz="3000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sz="3000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sz="3000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Prata"/>
              <a:buNone/>
              <a:defRPr sz="3000">
                <a:solidFill>
                  <a:schemeClr val="hlink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●"/>
              <a:defRPr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○"/>
              <a:defRPr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■"/>
              <a:defRPr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●"/>
              <a:defRPr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○"/>
              <a:defRPr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■"/>
              <a:defRPr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●"/>
              <a:defRPr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Didact Gothic"/>
              <a:buChar char="○"/>
              <a:defRPr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Didact Gothic"/>
              <a:buChar char="■"/>
              <a:defRPr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1453A04-A06F-6172-A0AB-9D6DD7E53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312B65-5948-8806-64A0-9FA62A39F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92C0BF-E975-C9FE-B5AF-35BAB28D9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B97CE-DC5B-4A82-AAA1-0535E5B2064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212552-0C43-37E0-904A-128D94657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2453"/>
            <a:ext cx="9144000" cy="2171047"/>
          </a:xfrm>
          <a:prstGeom prst="rect">
            <a:avLst/>
          </a:prstGeom>
        </p:spPr>
      </p:pic>
      <p:sp>
        <p:nvSpPr>
          <p:cNvPr id="195" name="Google Shape;195;p33"/>
          <p:cNvSpPr txBox="1">
            <a:spLocks noGrp="1"/>
          </p:cNvSpPr>
          <p:nvPr>
            <p:ph type="subTitle" idx="1"/>
          </p:nvPr>
        </p:nvSpPr>
        <p:spPr>
          <a:xfrm>
            <a:off x="1111240" y="3135443"/>
            <a:ext cx="6422570" cy="1296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0" dirty="0" err="1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Дейтинг</a:t>
            </a:r>
            <a:r>
              <a:rPr lang="ru-RU" sz="18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-приложение, объединяющее людей через музыку, сгенерированную ИИ</a:t>
            </a:r>
            <a:endParaRPr sz="1100" dirty="0">
              <a:solidFill>
                <a:schemeClr val="dk1"/>
              </a:solidFill>
            </a:endParaRPr>
          </a:p>
        </p:txBody>
      </p:sp>
      <p:cxnSp>
        <p:nvCxnSpPr>
          <p:cNvPr id="196" name="Google Shape;196;p33"/>
          <p:cNvCxnSpPr/>
          <p:nvPr/>
        </p:nvCxnSpPr>
        <p:spPr>
          <a:xfrm>
            <a:off x="3998975" y="309748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B5AB94-7604-4168-9121-DBC6A96F7FE7}"/>
              </a:ext>
            </a:extLst>
          </p:cNvPr>
          <p:cNvSpPr txBox="1"/>
          <p:nvPr/>
        </p:nvSpPr>
        <p:spPr>
          <a:xfrm>
            <a:off x="3476705" y="4032111"/>
            <a:ext cx="1691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3.1</a:t>
            </a:r>
            <a:endParaRPr lang="ru-RU" sz="2000" dirty="0"/>
          </a:p>
        </p:txBody>
      </p:sp>
      <p:pic>
        <p:nvPicPr>
          <p:cNvPr id="8" name="Рисунок 7" descr="Изображение выглядит как Шрифт, Графика, графический дизайн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1297D44-F1BC-ECDA-A45A-C2EF347CF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718" y="454862"/>
            <a:ext cx="5409524" cy="2761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61DF355B-A639-B04C-5564-1D160C8C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A91C5681-FB08-166B-693F-F17164F87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6662935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Демонстрация продукта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BF895E02-664E-F555-A680-A9D559896037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0C5FC2-6450-039A-7AD7-F165D9FD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945002-DAE3-B140-B829-F3E63000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70" y="1416899"/>
            <a:ext cx="1608369" cy="3487682"/>
          </a:xfrm>
          <a:prstGeom prst="rect">
            <a:avLst/>
          </a:prstGeom>
          <a:ln>
            <a:noFill/>
          </a:ln>
          <a:effectLst>
            <a:outerShdw blurRad="88900" dist="63500" dir="5400000" algn="tl" rotWithShape="0">
              <a:schemeClr val="tx1">
                <a:lumMod val="90000"/>
                <a:lumOff val="10000"/>
                <a:alpha val="91000"/>
              </a:scheme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6B8498-8E2A-4DAD-21B0-798073AE5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388" y="1416899"/>
            <a:ext cx="1617224" cy="3487680"/>
          </a:xfrm>
          <a:prstGeom prst="rect">
            <a:avLst/>
          </a:prstGeom>
          <a:ln>
            <a:noFill/>
          </a:ln>
          <a:effectLst>
            <a:outerShdw blurRad="88900" dist="63500" dir="5400000" algn="tl" rotWithShape="0">
              <a:srgbClr val="333333">
                <a:alpha val="91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E390E9-E354-715C-D2B9-D363A5640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661" y="1416899"/>
            <a:ext cx="1608814" cy="3487679"/>
          </a:xfrm>
          <a:prstGeom prst="rect">
            <a:avLst/>
          </a:prstGeom>
          <a:ln>
            <a:noFill/>
          </a:ln>
          <a:effectLst>
            <a:outerShdw blurRad="88900" dist="63500" dir="5400000" algn="tl" rotWithShape="0">
              <a:schemeClr val="tx1">
                <a:lumMod val="90000"/>
                <a:lumOff val="10000"/>
                <a:alpha val="9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737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30D580B9-29D5-3159-F078-15718DA50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49BE13CF-2B54-6B2E-7E71-9780012EB1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6662935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Демонстрация продукта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A6448BB2-2071-5B20-B019-7D7A378BD5DF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43A15A2-DCAD-5ABF-3A23-D65E0166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264308-68A2-BD6C-D273-4FC76FD9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25" y="1409700"/>
            <a:ext cx="1572595" cy="3421380"/>
          </a:xfrm>
          <a:prstGeom prst="rect">
            <a:avLst/>
          </a:prstGeom>
          <a:ln>
            <a:noFill/>
          </a:ln>
          <a:effectLst>
            <a:outerShdw blurRad="88900" dist="63500" dir="5400000" algn="tl" rotWithShape="0">
              <a:schemeClr val="tx1">
                <a:lumMod val="90000"/>
                <a:lumOff val="10000"/>
                <a:alpha val="91000"/>
              </a:scheme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95F73A-EB5A-0F02-02D9-110548174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547" y="1409700"/>
            <a:ext cx="1577793" cy="3421380"/>
          </a:xfrm>
          <a:prstGeom prst="rect">
            <a:avLst/>
          </a:prstGeom>
          <a:ln>
            <a:noFill/>
          </a:ln>
          <a:effectLst>
            <a:outerShdw blurRad="88900" dist="63500" dir="5400000" algn="tl" rotWithShape="0">
              <a:schemeClr val="tx1">
                <a:lumMod val="90000"/>
                <a:lumOff val="10000"/>
                <a:alpha val="91000"/>
              </a:scheme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6F70B5-4083-95E1-63E0-347080DC0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528" y="1409702"/>
            <a:ext cx="1581262" cy="3421378"/>
          </a:xfrm>
          <a:prstGeom prst="rect">
            <a:avLst/>
          </a:prstGeom>
          <a:ln>
            <a:noFill/>
          </a:ln>
          <a:effectLst>
            <a:outerShdw blurRad="88900" dist="63500" dir="5400000" algn="tl" rotWithShape="0">
              <a:schemeClr val="tx1">
                <a:lumMod val="90000"/>
                <a:lumOff val="10000"/>
                <a:alpha val="91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77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DC5998F3-C579-ECDC-9FAC-511FE84ED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4D851629-C79C-55FC-52B5-A52A8219F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6662935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Демонстрация продукта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2B0C46EE-0151-B76E-E126-A77A338B816B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DA5029-CBBA-ACC3-7305-1D1352C9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2AC8F5-5361-4EA8-34DD-565B26E649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2"/>
          <a:stretch/>
        </p:blipFill>
        <p:spPr>
          <a:xfrm>
            <a:off x="992183" y="1353661"/>
            <a:ext cx="1641133" cy="3534885"/>
          </a:xfrm>
          <a:prstGeom prst="rect">
            <a:avLst/>
          </a:prstGeom>
          <a:ln>
            <a:noFill/>
          </a:ln>
          <a:effectLst>
            <a:outerShdw blurRad="88900" dist="63500" dir="5400000" algn="tl" rotWithShape="0">
              <a:schemeClr val="tx1">
                <a:lumMod val="90000"/>
                <a:lumOff val="10000"/>
                <a:alpha val="91000"/>
              </a:scheme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B96A09-D5E4-2296-FB95-585F0762F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027" y="1353661"/>
            <a:ext cx="1642963" cy="3550920"/>
          </a:xfrm>
          <a:prstGeom prst="rect">
            <a:avLst/>
          </a:prstGeom>
          <a:ln>
            <a:noFill/>
          </a:ln>
          <a:effectLst>
            <a:outerShdw blurRad="88900" dist="63500" dir="5400000" algn="tl" rotWithShape="0">
              <a:srgbClr val="333333">
                <a:alpha val="91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5B5C7E-BEB5-428C-65B9-48FBC684CFC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t="422" r="994"/>
          <a:stretch/>
        </p:blipFill>
        <p:spPr>
          <a:xfrm>
            <a:off x="5883497" y="1369702"/>
            <a:ext cx="1638076" cy="3534879"/>
          </a:xfrm>
          <a:prstGeom prst="rect">
            <a:avLst/>
          </a:prstGeom>
          <a:ln>
            <a:noFill/>
          </a:ln>
          <a:effectLst>
            <a:outerShdw blurRad="88900" dist="63500" dir="5400000" algn="tl" rotWithShape="0">
              <a:srgbClr val="333333">
                <a:alpha val="9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754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5B16C8FD-60D1-BA75-25A4-7220C511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6FAB0A9F-E372-3FA8-D303-CD3EE24F2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6662935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Бизнес модель</a:t>
            </a:r>
            <a:br>
              <a:rPr lang="ru-RU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35D90492-E473-3B2D-8183-4525EBBFA84B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948057F-810F-FEBE-9EEE-A69EAB572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75" y="1741713"/>
            <a:ext cx="2561123" cy="2561123"/>
          </a:xfrm>
          <a:prstGeom prst="rect">
            <a:avLst/>
          </a:prstGeom>
        </p:spPr>
      </p:pic>
      <p:pic>
        <p:nvPicPr>
          <p:cNvPr id="5" name="Рисунок 4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F7CBF40-AE07-B81F-23E4-0FE489740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671" y="1568004"/>
            <a:ext cx="3011254" cy="301125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51B6D8-CB2B-96D5-D066-3547E413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13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32107-F933-AB10-F114-87930E947255}"/>
              </a:ext>
            </a:extLst>
          </p:cNvPr>
          <p:cNvSpPr txBox="1"/>
          <p:nvPr/>
        </p:nvSpPr>
        <p:spPr>
          <a:xfrm>
            <a:off x="870858" y="4459270"/>
            <a:ext cx="3526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1600"/>
              </a:spcBef>
              <a:spcAft>
                <a:spcPts val="1600"/>
              </a:spcAft>
            </a:pPr>
            <a:r>
              <a:rPr lang="ru-RU" sz="1800" dirty="0">
                <a:solidFill>
                  <a:schemeClr val="dk1"/>
                </a:solidFill>
                <a:latin typeface="Prata" panose="020B0604020202020204" charset="-52"/>
                <a:ea typeface="Didact Gothic"/>
                <a:cs typeface="Didact Gothic"/>
                <a:sym typeface="Didact Gothic"/>
              </a:rPr>
              <a:t>Реклама в приложении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E702F-C66F-5AFA-4BF0-F077AAAB2068}"/>
              </a:ext>
            </a:extLst>
          </p:cNvPr>
          <p:cNvSpPr txBox="1"/>
          <p:nvPr/>
        </p:nvSpPr>
        <p:spPr>
          <a:xfrm>
            <a:off x="5580742" y="4459270"/>
            <a:ext cx="2801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1600"/>
              </a:spcBef>
              <a:spcAft>
                <a:spcPts val="1600"/>
              </a:spcAft>
            </a:pPr>
            <a:r>
              <a:rPr lang="ru-RU" sz="1800" dirty="0">
                <a:solidFill>
                  <a:schemeClr val="dk1"/>
                </a:solidFill>
                <a:latin typeface="Prata" panose="020B0604020202020204" charset="-52"/>
                <a:ea typeface="Didact Gothic"/>
                <a:cs typeface="Didact Gothic"/>
                <a:sym typeface="Didact Gothic"/>
              </a:rPr>
              <a:t>Платная</a:t>
            </a:r>
            <a:r>
              <a:rPr lang="ru-RU" sz="1400" dirty="0">
                <a:solidFill>
                  <a:schemeClr val="dk1"/>
                </a:solidFill>
                <a:latin typeface="Prata" panose="020B0604020202020204" charset="-52"/>
                <a:ea typeface="Didact Gothic"/>
                <a:cs typeface="Didact Gothic"/>
                <a:sym typeface="Didact Gothic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Prata" panose="020B0604020202020204" charset="-52"/>
                <a:ea typeface="Didact Gothic"/>
                <a:cs typeface="Didact Gothic"/>
                <a:sym typeface="Didact Gothic"/>
              </a:rPr>
              <a:t>подписка</a:t>
            </a:r>
            <a:endParaRPr lang="ru-RU" sz="1400" dirty="0">
              <a:solidFill>
                <a:schemeClr val="dk1"/>
              </a:solidFill>
              <a:latin typeface="Prata" panose="020B0604020202020204" charset="-52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78248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81B386F5-FE47-E40B-946F-17A0C839D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2E0ED0E0-73CC-D49D-6C82-17F34BC07C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6662935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План развития. Краткосрочный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2" name="Google Shape;202;p34">
            <a:extLst>
              <a:ext uri="{FF2B5EF4-FFF2-40B4-BE49-F238E27FC236}">
                <a16:creationId xmlns:a16="http://schemas.microsoft.com/office/drawing/2014/main" id="{0D5BDAAC-02E0-88A6-490C-85A644208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243699"/>
            <a:ext cx="7545000" cy="37201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Запуск бета-версии</a:t>
            </a:r>
            <a:r>
              <a:rPr lang="en-US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  <a:endParaRPr lang="ru-RU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Получение обратной связи</a:t>
            </a:r>
            <a:r>
              <a:rPr lang="en-US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  <a:endParaRPr lang="ru-RU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Продвижение через социальные </a:t>
            </a:r>
            <a:r>
              <a:rPr lang="ru-RU" sz="1800" dirty="0"/>
              <a:t>сети и музыкальные сообщества.</a:t>
            </a:r>
            <a:endParaRPr lang="ru-RU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09A7DAED-B95D-DABB-C7B0-5DA2970A33D8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E82EEAF-97A0-4511-AE0E-597A50E4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66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194D90AD-F166-632E-47EF-996ED6522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A56C8E3D-D12D-7661-9417-A9A18A8FEF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6662935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План развития. Долгосрочный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2" name="Google Shape;202;p34">
            <a:extLst>
              <a:ext uri="{FF2B5EF4-FFF2-40B4-BE49-F238E27FC236}">
                <a16:creationId xmlns:a16="http://schemas.microsoft.com/office/drawing/2014/main" id="{56EEF2AA-7D11-A7C9-B317-BBC2212DD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243699"/>
            <a:ext cx="7545000" cy="37056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Улучшение алгоритмов генерации музыки</a:t>
            </a:r>
            <a:r>
              <a:rPr lang="en-US" sz="1800" dirty="0"/>
              <a:t>;</a:t>
            </a:r>
            <a:endParaRPr lang="ru-RU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Добавление новых функций, таких как музыкальные дуэты или анализ совместимости</a:t>
            </a:r>
            <a:r>
              <a:rPr lang="en-US" sz="1800" dirty="0"/>
              <a:t>;</a:t>
            </a:r>
            <a:endParaRPr lang="ru-RU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Выход на международный рынок.</a:t>
            </a: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D47D8014-4351-CA09-BDEC-BFFA4DF2E818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284F059-3732-8B40-3609-9660B681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2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B7C7DD14-21E4-19D1-9F9D-5A2441442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C6FE6C4E-1085-6F4B-4E0F-F8E3E6E3C2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048" y="566461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Состав команды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2" name="Google Shape;202;p34">
            <a:extLst>
              <a:ext uri="{FF2B5EF4-FFF2-40B4-BE49-F238E27FC236}">
                <a16:creationId xmlns:a16="http://schemas.microsoft.com/office/drawing/2014/main" id="{60212851-DD7D-2EBC-AE70-DF645E488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6423" y="1243700"/>
            <a:ext cx="4484914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Кравченко Ди</a:t>
            </a:r>
            <a:r>
              <a:rPr lang="ru-RU" sz="1600" dirty="0"/>
              <a:t>ана – </a:t>
            </a:r>
            <a:r>
              <a:rPr lang="en-US" sz="1600" dirty="0"/>
              <a:t>Telegram</a:t>
            </a:r>
            <a:r>
              <a:rPr lang="ru-RU" sz="1600" dirty="0"/>
              <a:t>: </a:t>
            </a:r>
            <a:r>
              <a:rPr lang="en-US" sz="1600" dirty="0"/>
              <a:t>@dikr</a:t>
            </a:r>
            <a:endParaRPr lang="ru-RU" sz="1600" dirty="0"/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Черных Давид – </a:t>
            </a:r>
            <a:r>
              <a:rPr lang="en-US" sz="1600" dirty="0"/>
              <a:t>Telegram</a:t>
            </a:r>
            <a:r>
              <a:rPr lang="ru-RU" sz="1600" dirty="0"/>
              <a:t>: </a:t>
            </a:r>
            <a:r>
              <a:rPr lang="en-US" sz="1600" dirty="0"/>
              <a:t>@vegald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Кущенко Артем – </a:t>
            </a:r>
            <a:r>
              <a:rPr lang="en-US" sz="1600" dirty="0"/>
              <a:t>Telegram</a:t>
            </a:r>
            <a:r>
              <a:rPr lang="ru-RU" sz="1600" dirty="0"/>
              <a:t>: </a:t>
            </a:r>
            <a:r>
              <a:rPr lang="en-US" sz="1600" dirty="0"/>
              <a:t>@Svalbard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Баулин Евгений – </a:t>
            </a:r>
            <a:r>
              <a:rPr lang="en-US" sz="1600" dirty="0"/>
              <a:t>Telegram</a:t>
            </a:r>
            <a:r>
              <a:rPr lang="ru-RU" sz="1600" dirty="0"/>
              <a:t>: </a:t>
            </a:r>
            <a:r>
              <a:rPr lang="en-US" sz="1600" dirty="0"/>
              <a:t>@Sha0L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Щеблыкин Дмитрий - </a:t>
            </a:r>
            <a:r>
              <a:rPr lang="en-US" sz="1600" dirty="0"/>
              <a:t>Telegram</a:t>
            </a:r>
            <a:r>
              <a:rPr lang="ru-RU" sz="1600" dirty="0"/>
              <a:t>: </a:t>
            </a:r>
            <a:r>
              <a:rPr lang="en-US" sz="1600" dirty="0"/>
              <a:t>@bppff</a:t>
            </a:r>
            <a:endParaRPr lang="ru-RU" sz="16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31B4DD5B-0241-8F99-2C52-AE94E49D409D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0856A1-3E86-1633-9A86-79862BCB04E2}"/>
              </a:ext>
            </a:extLst>
          </p:cNvPr>
          <p:cNvSpPr txBox="1"/>
          <p:nvPr/>
        </p:nvSpPr>
        <p:spPr>
          <a:xfrm>
            <a:off x="4711337" y="689702"/>
            <a:ext cx="458070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Prata"/>
                <a:sym typeface="Prata"/>
              </a:rPr>
              <a:t>GitHub </a:t>
            </a:r>
            <a:r>
              <a:rPr kumimoji="0" lang="ru-RU" sz="3000" b="0" i="0" u="none" strike="noStrike" kern="0" cap="none" spc="0" normalizeH="0" baseline="0" noProof="0" dirty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Prata"/>
                <a:sym typeface="Prata"/>
              </a:rPr>
              <a:t>репозиторий</a:t>
            </a:r>
            <a:endParaRPr lang="ru-RU" dirty="0"/>
          </a:p>
        </p:txBody>
      </p:sp>
      <p:pic>
        <p:nvPicPr>
          <p:cNvPr id="9" name="Рисунок 8" descr="Изображение выглядит как шаблон, прямоугольный, снимок экрана, искус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1F41124-E72D-DAD4-2AF0-216F2722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99" y="1693513"/>
            <a:ext cx="2473539" cy="247353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88C2A0-635D-B442-DF2C-A1AD4578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91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Команда разработчиков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2" name="Google Shape;202;p34"/>
          <p:cNvSpPr txBox="1">
            <a:spLocks noGrp="1"/>
          </p:cNvSpPr>
          <p:nvPr>
            <p:ph type="body" idx="1"/>
          </p:nvPr>
        </p:nvSpPr>
        <p:spPr>
          <a:xfrm>
            <a:off x="713225" y="1243700"/>
            <a:ext cx="75450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Кравченко Ди</a:t>
            </a:r>
            <a:r>
              <a:rPr lang="ru-RU" sz="1600" dirty="0"/>
              <a:t>ана – </a:t>
            </a:r>
            <a:r>
              <a:rPr lang="en-US" sz="1600" dirty="0"/>
              <a:t>Project Manager, Team-Lead, </a:t>
            </a:r>
            <a:r>
              <a:rPr lang="ru-RU" sz="1600" dirty="0"/>
              <a:t>Аналитик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Черных Давид – 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Backend –</a:t>
            </a:r>
            <a:r>
              <a:rPr lang="ru-RU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разработчик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Кущенко Артем – </a:t>
            </a:r>
            <a:r>
              <a:rPr lang="en-US" sz="1600" dirty="0"/>
              <a:t>DevOps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Баулин Евгений – </a:t>
            </a:r>
            <a:r>
              <a:rPr lang="en-US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Frontend –</a:t>
            </a:r>
            <a:r>
              <a:rPr lang="ru-RU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разработчик, </a:t>
            </a:r>
            <a:r>
              <a:rPr lang="ru-RU" sz="1600" dirty="0"/>
              <a:t>Дизайнер, </a:t>
            </a:r>
            <a:r>
              <a:rPr lang="en-US" sz="1600" dirty="0"/>
              <a:t>UI/UX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Щеблыкин Дмитрий - Тестировщик</a:t>
            </a:r>
          </a:p>
        </p:txBody>
      </p:sp>
      <p:cxnSp>
        <p:nvCxnSpPr>
          <p:cNvPr id="203" name="Google Shape;203;p34"/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33D2C1D-0D28-E6F8-69D3-9D2A2EC9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B82CA791-ABBE-7786-4F94-50C88F8BA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91F9EC0C-DE6A-4154-E56D-B489A0C0DD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Проблема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3531F06E-8FEE-760C-D713-5F5DD4A0B853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76FD4BAB-483B-04EE-7A84-B4C96C31E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775670"/>
              </p:ext>
            </p:extLst>
          </p:nvPr>
        </p:nvGraphicFramePr>
        <p:xfrm>
          <a:off x="315310" y="1169380"/>
          <a:ext cx="8009165" cy="3876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24A308E-F363-C301-FE04-BB0475D3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0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A3230DEF-68A8-22BB-4B8B-FB7DBEA5C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84D8BA9D-BA2E-C272-D23C-48CA5B109D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Целевая аудитория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D0F37822-B9AE-0BBE-19B9-7DDD24E9429F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23FDE99-EBC3-447B-D59C-550A6EDEC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059242"/>
              </p:ext>
            </p:extLst>
          </p:nvPr>
        </p:nvGraphicFramePr>
        <p:xfrm>
          <a:off x="1790700" y="1224000"/>
          <a:ext cx="5471160" cy="3706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A497D5-D4CE-F28B-EF5A-8CFC53C6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02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5402720D-41AD-ACCF-E433-14B13277B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0157B223-23BC-DEC2-EB97-CF0DD89090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Предлагаемое решение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2" name="Google Shape;202;p34">
            <a:extLst>
              <a:ext uri="{FF2B5EF4-FFF2-40B4-BE49-F238E27FC236}">
                <a16:creationId xmlns:a16="http://schemas.microsoft.com/office/drawing/2014/main" id="{868335D0-ECBE-3ABA-70BB-23C0A0346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243699"/>
            <a:ext cx="7545000" cy="36838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800" dirty="0"/>
              <a:t>Генерация уникального трека</a:t>
            </a:r>
            <a:r>
              <a:rPr lang="en-US" sz="1800" dirty="0"/>
              <a:t>;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Поиск совпадений по музыкальному вайбу</a:t>
            </a:r>
            <a:r>
              <a:rPr lang="en-US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Прослушивание треков других пользователей</a:t>
            </a:r>
            <a:r>
              <a:rPr lang="en-US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;</a:t>
            </a:r>
          </a:p>
          <a:p>
            <a:pPr marL="171450" lvl="0" indent="-1714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Чат и знакомства после взаимной симпатии</a:t>
            </a:r>
            <a:r>
              <a:rPr lang="ru-RU" sz="1800" dirty="0"/>
              <a:t>.</a:t>
            </a:r>
            <a:endParaRPr lang="ru-RU" sz="18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FAA4904A-60F8-D149-7F09-FF4BC4E938AE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F8574D-55D9-2B57-68CA-17BDB02B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95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1BF04BC8-97A0-0FFE-32D5-45CACF1A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8FEC45E0-4D54-85AA-768C-949B7CCC16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Технологии. </a:t>
            </a:r>
            <a:r>
              <a:rPr lang="en-US" dirty="0">
                <a:solidFill>
                  <a:schemeClr val="dk1"/>
                </a:solidFill>
              </a:rPr>
              <a:t>Frontend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F7002892-118D-38C7-CACA-87D8C40F249B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 descr="Изображение выглядит как Графика, Шрифт, символ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12E4ADB-3A71-7526-141C-8713E026C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32" y="1244387"/>
            <a:ext cx="1926137" cy="1926137"/>
          </a:xfrm>
          <a:prstGeom prst="rect">
            <a:avLst/>
          </a:prstGeom>
        </p:spPr>
      </p:pic>
      <p:pic>
        <p:nvPicPr>
          <p:cNvPr id="5" name="Рисунок 4" descr="Изображение выглядит как логотип, Графика, символ, Шрифт">
            <a:extLst>
              <a:ext uri="{FF2B5EF4-FFF2-40B4-BE49-F238E27FC236}">
                <a16:creationId xmlns:a16="http://schemas.microsoft.com/office/drawing/2014/main" id="{39881F58-E94B-F15B-9CFE-00AD475B1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771" y="2571750"/>
            <a:ext cx="2105555" cy="2105555"/>
          </a:xfrm>
          <a:prstGeom prst="rect">
            <a:avLst/>
          </a:prstGeom>
        </p:spPr>
      </p:pic>
      <p:pic>
        <p:nvPicPr>
          <p:cNvPr id="7" name="Рисунок 6" descr="Изображение выглядит как Шрифт, Графика, символ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1D8BA6C-50D8-6DD9-0631-E0BB7FC78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747" y="3068671"/>
            <a:ext cx="1799285" cy="17992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6C4E17-6FF0-3834-8A17-797F0D67C3C4}"/>
              </a:ext>
            </a:extLst>
          </p:cNvPr>
          <p:cNvSpPr txBox="1"/>
          <p:nvPr/>
        </p:nvSpPr>
        <p:spPr>
          <a:xfrm>
            <a:off x="6325914" y="4373973"/>
            <a:ext cx="1761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solidFill>
                  <a:srgbClr val="007FFF"/>
                </a:solidFill>
                <a:latin typeface="Aptos ExtraBold" panose="020F0502020204030204" pitchFamily="34" charset="0"/>
              </a:rPr>
              <a:t>Material</a:t>
            </a:r>
            <a:r>
              <a:rPr lang="ru-RU" sz="2400" b="1" dirty="0">
                <a:solidFill>
                  <a:srgbClr val="007FFF"/>
                </a:solidFill>
                <a:latin typeface="Aptos ExtraBold" panose="020F0502020204030204" pitchFamily="34" charset="0"/>
              </a:rPr>
              <a:t> UI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E94C0D-06BE-FCB5-70FA-F009B661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 descr="Изображение выглядит как Графика, Шрифт, символ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96F460D-598A-FE99-DE02-BA095F15FC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03" y="1457184"/>
            <a:ext cx="1815443" cy="12967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F0C65F-ED3C-4769-C1BE-25A853B16903}"/>
              </a:ext>
            </a:extLst>
          </p:cNvPr>
          <p:cNvSpPr txBox="1"/>
          <p:nvPr/>
        </p:nvSpPr>
        <p:spPr>
          <a:xfrm>
            <a:off x="767196" y="2763515"/>
            <a:ext cx="4586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FFF"/>
                </a:solidFill>
                <a:latin typeface="Prata" panose="020B0604020202020204" charset="-52"/>
              </a:rPr>
              <a:t>TypeScript</a:t>
            </a:r>
            <a:endParaRPr lang="ru-RU" sz="2000" b="1" dirty="0">
              <a:solidFill>
                <a:srgbClr val="007FFF"/>
              </a:solidFill>
              <a:latin typeface="Prata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3454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D412D3FD-7E1E-8F85-2C97-02232D136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641C6B56-D4AA-BA12-2773-48CE4DA51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Технологии. </a:t>
            </a:r>
            <a:r>
              <a:rPr lang="en-US" dirty="0">
                <a:solidFill>
                  <a:schemeClr val="dk1"/>
                </a:solidFill>
              </a:rPr>
              <a:t>Backend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7534AA06-9187-2423-547C-3D46DD217776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 descr="Изображение выглядит как Графика, графический дизайн, логотип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E82FBEF-CE84-05CE-DD45-F6592F2A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58" y="1339103"/>
            <a:ext cx="1963541" cy="1701735"/>
          </a:xfrm>
          <a:prstGeom prst="rect">
            <a:avLst/>
          </a:prstGeom>
        </p:spPr>
      </p:pic>
      <p:pic>
        <p:nvPicPr>
          <p:cNvPr id="8" name="Рисунок 7" descr="Изображение выглядит как Графика, Шрифт, текст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BE3B61A-C4E5-4D78-3616-BC7283299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777" y="3193238"/>
            <a:ext cx="1838498" cy="183849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Графика, Шрифт, текст, графическая вставка">
            <a:extLst>
              <a:ext uri="{FF2B5EF4-FFF2-40B4-BE49-F238E27FC236}">
                <a16:creationId xmlns:a16="http://schemas.microsoft.com/office/drawing/2014/main" id="{8322528D-06E2-330A-EB04-8074514C7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937" y="1386179"/>
            <a:ext cx="1695736" cy="16957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429010-E09D-66C5-722E-E80156E2A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981" y="3193238"/>
            <a:ext cx="1838497" cy="1838497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Графика, Шриф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845AC8D-1E3C-BA32-1D94-5B3D521B0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511" y="1198851"/>
            <a:ext cx="2029316" cy="202931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72E5D0-85FE-33F5-5E33-4CCBE0C9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00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16B463A4-9358-A2D5-F4CA-B52B57B2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A0B4D309-B978-4604-1157-77BA9CE664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Наши конкуренты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2" name="Google Shape;202;p34">
            <a:extLst>
              <a:ext uri="{FF2B5EF4-FFF2-40B4-BE49-F238E27FC236}">
                <a16:creationId xmlns:a16="http://schemas.microsoft.com/office/drawing/2014/main" id="{6083E170-42AD-9AD0-63F8-A31ECE4EAA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2860" y="1715006"/>
            <a:ext cx="3014044" cy="976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Tinder</a:t>
            </a:r>
            <a:endParaRPr lang="ru-RU" sz="24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F0F30E0B-A267-DA18-29EC-DA19EBA7478C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 descr="Изображение выглядит как логотип, Графика, графическая встав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CEB7A14-7C7C-0FA0-E900-671EB80F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2432788"/>
            <a:ext cx="1747981" cy="1747981"/>
          </a:xfrm>
          <a:prstGeom prst="rect">
            <a:avLst/>
          </a:prstGeom>
        </p:spPr>
      </p:pic>
      <p:pic>
        <p:nvPicPr>
          <p:cNvPr id="5" name="Рисунок 4" descr="Изображение выглядит как Графика, Фиолетовый, Красочность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4323DC9-D62D-D8DC-0B44-FA003C1D3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247" y="2307435"/>
            <a:ext cx="1954153" cy="1954153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ердце, Графика, День святого Валентина, розов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A48DB7B-3B44-2A84-5CF8-210F601B4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673" y="2526002"/>
            <a:ext cx="1544137" cy="1544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2585F-7C73-3C71-1668-637E085D5430}"/>
              </a:ext>
            </a:extLst>
          </p:cNvPr>
          <p:cNvSpPr txBox="1"/>
          <p:nvPr/>
        </p:nvSpPr>
        <p:spPr>
          <a:xfrm>
            <a:off x="3971108" y="1951570"/>
            <a:ext cx="4580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Badoo</a:t>
            </a:r>
            <a:endParaRPr lang="ru-RU" sz="24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D1911-9C7C-0DFD-6D18-0E3CEB7EA2B9}"/>
              </a:ext>
            </a:extLst>
          </p:cNvPr>
          <p:cNvSpPr txBox="1"/>
          <p:nvPr/>
        </p:nvSpPr>
        <p:spPr>
          <a:xfrm>
            <a:off x="6481325" y="1956642"/>
            <a:ext cx="4580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VK </a:t>
            </a:r>
            <a:r>
              <a:rPr lang="ru-RU" sz="24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Знакомства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17EED9-1D2C-9A0E-E151-9B411438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5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8A3C2580-DAEE-B7B3-562F-4B7D0780D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>
            <a:extLst>
              <a:ext uri="{FF2B5EF4-FFF2-40B4-BE49-F238E27FC236}">
                <a16:creationId xmlns:a16="http://schemas.microsoft.com/office/drawing/2014/main" id="{86408DA2-834B-F25D-976C-9033C938B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530584"/>
            <a:ext cx="6662935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Конкурентное преимущество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203" name="Google Shape;203;p34">
            <a:extLst>
              <a:ext uri="{FF2B5EF4-FFF2-40B4-BE49-F238E27FC236}">
                <a16:creationId xmlns:a16="http://schemas.microsoft.com/office/drawing/2014/main" id="{A147956F-EF54-49F2-6530-7394781CF8F0}"/>
              </a:ext>
            </a:extLst>
          </p:cNvPr>
          <p:cNvCxnSpPr/>
          <p:nvPr/>
        </p:nvCxnSpPr>
        <p:spPr>
          <a:xfrm>
            <a:off x="819525" y="116938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DD20FC7-9B63-1F5C-3AE5-97FB7D84B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400088"/>
              </p:ext>
            </p:extLst>
          </p:nvPr>
        </p:nvGraphicFramePr>
        <p:xfrm>
          <a:off x="137160" y="1341118"/>
          <a:ext cx="8808719" cy="3673562"/>
        </p:xfrm>
        <a:graphic>
          <a:graphicData uri="http://schemas.openxmlformats.org/drawingml/2006/table">
            <a:tbl>
              <a:tblPr firstRow="1" bandRow="1">
                <a:tableStyleId>{F8562785-C6BD-4FB4-A7E6-46325C06BF2A}</a:tableStyleId>
              </a:tblPr>
              <a:tblGrid>
                <a:gridCol w="3063240">
                  <a:extLst>
                    <a:ext uri="{9D8B030D-6E8A-4147-A177-3AD203B41FA5}">
                      <a16:colId xmlns:a16="http://schemas.microsoft.com/office/drawing/2014/main" val="3067576968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1189614093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45483561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681842728"/>
                    </a:ext>
                  </a:extLst>
                </a:gridCol>
                <a:gridCol w="1569719">
                  <a:extLst>
                    <a:ext uri="{9D8B030D-6E8A-4147-A177-3AD203B41FA5}">
                      <a16:colId xmlns:a16="http://schemas.microsoft.com/office/drawing/2014/main" val="582120453"/>
                    </a:ext>
                  </a:extLst>
                </a:gridCol>
              </a:tblGrid>
              <a:tr h="690058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Prata" panose="020B060402020202020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rata" panose="020B0604020202020204" charset="-52"/>
                        </a:rPr>
                        <a:t>Vibe</a:t>
                      </a:r>
                      <a:endParaRPr lang="ru-RU" b="1" dirty="0">
                        <a:latin typeface="Prata" panose="020B060402020202020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rata" panose="020B0604020202020204" charset="-52"/>
                        </a:rPr>
                        <a:t>Tinder</a:t>
                      </a:r>
                      <a:endParaRPr lang="ru-RU" dirty="0">
                        <a:latin typeface="Prata" panose="020B060402020202020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rata" panose="020B0604020202020204" charset="-52"/>
                        </a:rPr>
                        <a:t>Badoo</a:t>
                      </a:r>
                      <a:endParaRPr lang="ru-RU" dirty="0">
                        <a:latin typeface="Prata" panose="020B0604020202020204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Prata" panose="020B0604020202020204" charset="-52"/>
                        </a:rPr>
                        <a:t>VK </a:t>
                      </a:r>
                      <a:r>
                        <a:rPr lang="ru-RU">
                          <a:latin typeface="Prata" panose="020B0604020202020204" charset="-52"/>
                        </a:rPr>
                        <a:t>знакомства</a:t>
                      </a:r>
                      <a:endParaRPr lang="ru-RU" dirty="0">
                        <a:latin typeface="Prata" panose="020B0604020202020204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13648"/>
                  </a:ext>
                </a:extLst>
              </a:tr>
              <a:tr h="743986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Prata" panose="020B0604020202020204" charset="-52"/>
                        </a:rPr>
                        <a:t>Фильтры</a:t>
                      </a:r>
                    </a:p>
                    <a:p>
                      <a:pPr algn="ctr"/>
                      <a:r>
                        <a:rPr lang="ru-RU" dirty="0">
                          <a:latin typeface="Prata" panose="020B0604020202020204" charset="-52"/>
                        </a:rPr>
                        <a:t>по возрасту и геолокации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Prata" panose="020B0604020202020204" charset="-52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Prata" panose="020B0604020202020204" charset="-52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Prata" panose="020B0604020202020204" charset="-52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Prata" panose="020B0604020202020204" charset="-52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018511"/>
                  </a:ext>
                </a:extLst>
              </a:tr>
              <a:tr h="69005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Prata" panose="020B0604020202020204" charset="-52"/>
                        </a:rPr>
                        <a:t>Подписка для расширенных функций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Prata" panose="020B0604020202020204" charset="-52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Prata" panose="020B0604020202020204" charset="-52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Prata" panose="020B0604020202020204" charset="-52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Prata" panose="020B0604020202020204" charset="-52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980579"/>
                  </a:ext>
                </a:extLst>
              </a:tr>
              <a:tr h="69005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Prata" panose="020B0604020202020204" charset="-52"/>
                        </a:rPr>
                        <a:t>Формат </a:t>
                      </a:r>
                      <a:r>
                        <a:rPr lang="ru-RU" dirty="0" err="1">
                          <a:latin typeface="Prata" panose="020B0604020202020204" charset="-52"/>
                        </a:rPr>
                        <a:t>свайпов</a:t>
                      </a:r>
                      <a:endParaRPr lang="ru-RU" dirty="0">
                        <a:latin typeface="Prata" panose="020B0604020202020204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Prata" panose="020B0604020202020204" charset="-52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Prata" panose="020B0604020202020204" charset="-52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Prata" panose="020B0604020202020204" charset="-52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Prata" panose="020B0604020202020204" charset="-52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572460"/>
                  </a:ext>
                </a:extLst>
              </a:tr>
              <a:tr h="85940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Prata" panose="020B0604020202020204" charset="-52"/>
                        </a:rPr>
                        <a:t>Генерация уникального контента</a:t>
                      </a:r>
                    </a:p>
                    <a:p>
                      <a:pPr algn="ctr"/>
                      <a:r>
                        <a:rPr lang="ru-RU" dirty="0">
                          <a:latin typeface="Prata" panose="020B0604020202020204" charset="-52"/>
                        </a:rPr>
                        <a:t>с помощью </a:t>
                      </a:r>
                      <a:r>
                        <a:rPr lang="en-US" dirty="0">
                          <a:latin typeface="Prata" panose="020B0604020202020204" charset="-52"/>
                        </a:rPr>
                        <a:t>AI</a:t>
                      </a:r>
                      <a:endParaRPr lang="ru-RU" dirty="0">
                        <a:latin typeface="Prata" panose="020B0604020202020204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Prata" panose="020B0604020202020204" charset="-52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Prata" panose="020B0604020202020204" charset="-52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Prata" panose="020B0604020202020204" charset="-52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latin typeface="Prata" panose="020B0604020202020204" charset="-52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662000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0F55E4-EA37-C658-7717-6B23D3EB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B97CE-DC5B-4A82-AAA1-0535E5B2064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26767"/>
      </p:ext>
    </p:extLst>
  </p:cSld>
  <p:clrMapOvr>
    <a:masterClrMapping/>
  </p:clrMapOvr>
</p:sld>
</file>

<file path=ppt/theme/theme1.xml><?xml version="1.0" encoding="utf-8"?>
<a:theme xmlns:a="http://schemas.openxmlformats.org/drawingml/2006/main" name="Annual Review Pitch Deck by Slidesgo">
  <a:themeElements>
    <a:clrScheme name="Simple Light">
      <a:dk1>
        <a:srgbClr val="252525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84827B"/>
      </a:accent2>
      <a:accent3>
        <a:srgbClr val="EBE4E0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262</Words>
  <Application>Microsoft Office PowerPoint</Application>
  <PresentationFormat>Экран (16:9)</PresentationFormat>
  <Paragraphs>92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Prata</vt:lpstr>
      <vt:lpstr>Aptos ExtraBold</vt:lpstr>
      <vt:lpstr>Didact Gothic</vt:lpstr>
      <vt:lpstr>Times New Roman</vt:lpstr>
      <vt:lpstr>Arial</vt:lpstr>
      <vt:lpstr>Annual Review Pitch Deck by Slidesgo</vt:lpstr>
      <vt:lpstr>Презентация PowerPoint</vt:lpstr>
      <vt:lpstr>Команда разработчиков</vt:lpstr>
      <vt:lpstr>Проблема</vt:lpstr>
      <vt:lpstr>Целевая аудитория</vt:lpstr>
      <vt:lpstr>Предлагаемое решение</vt:lpstr>
      <vt:lpstr>Технологии. Frontend</vt:lpstr>
      <vt:lpstr>Технологии. Backend</vt:lpstr>
      <vt:lpstr>Наши конкуренты</vt:lpstr>
      <vt:lpstr>Конкурентное преимущество</vt:lpstr>
      <vt:lpstr>Демонстрация продукта</vt:lpstr>
      <vt:lpstr>Демонстрация продукта</vt:lpstr>
      <vt:lpstr>Демонстрация продукта</vt:lpstr>
      <vt:lpstr>Бизнес модель </vt:lpstr>
      <vt:lpstr>План развития. Краткосрочный</vt:lpstr>
      <vt:lpstr>План развития. Долгосрочный</vt:lpstr>
      <vt:lpstr>Состав команды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Dianka Like</dc:creator>
  <cp:lastModifiedBy>Dianka Like</cp:lastModifiedBy>
  <cp:revision>28</cp:revision>
  <dcterms:modified xsi:type="dcterms:W3CDTF">2025-03-24T09:37:40Z</dcterms:modified>
</cp:coreProperties>
</file>