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Saira Semi Condense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airaSemi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airaSemiCondense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234b36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234b36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e9ca88a61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e9ca88a61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9ca88a61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e9ca88a61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e9ca88a61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e9ca88a61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9ca88a61_1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9ca88a61_1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9ca88a61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e9ca88a61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e9ca88a61_1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e9ca88a61_1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e9ca88a6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e9ca88a6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Jupyter and Colab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Run Through the Notebook Step by Step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9ca88a61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9ca88a61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9ca88a61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e9ca88a61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Jupyter and Colab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Run Through the Notebook Step by Step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234b36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b234b36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234b36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234b36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9ca88a6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9ca88a6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9ca88a6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9ca88a6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234b36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234b36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is a Subset of Machine Learning, which is a subset of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600"/>
              <a:buFont typeface="Saira Semi Condensed"/>
              <a:buChar char="-"/>
            </a:pPr>
            <a:r>
              <a:rPr lang="en" sz="16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Explicit Algorithms:</a:t>
            </a:r>
            <a:endParaRPr sz="16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Code what you want it to do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If the code is error-free, it always will be(It never changes)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600"/>
              <a:buFont typeface="Saira Semi Condensed"/>
              <a:buChar char="-"/>
            </a:pPr>
            <a:r>
              <a:rPr lang="en" sz="16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Machine Learning(Scikit-Learn, etc.)</a:t>
            </a:r>
            <a:endParaRPr sz="16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Dedicated Algorithm that adapts with Data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You can still largely control most of the learning, as models are simple with little weights(Ex. Linear Regression, Decision Trees, Adaboost)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Understanding the model is relatively simple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600"/>
              <a:buFont typeface="Saira Semi Condensed"/>
              <a:buChar char="-"/>
            </a:pPr>
            <a:r>
              <a:rPr lang="en" sz="16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Deep Learning(PyTorch, TensorFlow, Paddle-Paddle):</a:t>
            </a:r>
            <a:endParaRPr sz="16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Model is much more complex(Convolutional Neural Networks, MLP’s, RNN’s)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Black-Box algorithm, we program the initial model and training method, but after training, we have no idea what the model has learned(Too many weights to keep track of)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200"/>
              <a:buFont typeface="Saira Semi Condensed"/>
              <a:buChar char="-"/>
            </a:pPr>
            <a:r>
              <a:rPr lang="en" sz="12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Typically much more powerful(Most Human-Like AI is Deep Learning Based)</a:t>
            </a:r>
            <a:endParaRPr sz="1200">
              <a:solidFill>
                <a:srgbClr val="23407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9ca88a6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9ca88a6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9ca88a61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e9ca88a61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this is too complex, luckily, TensorFlow and Keras simplifies all this math into a Python Library, simple for anyone to use and train networks.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9ca88a6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e9ca88a6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9ca88a61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e9ca88a61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this is too complex, luckily, TensorFlow and Keras simplifies all this math into a Python Library, simple for anyone to use and train networks.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6675" y="-86675"/>
            <a:ext cx="9344100" cy="5304600"/>
          </a:xfrm>
          <a:prstGeom prst="rect">
            <a:avLst/>
          </a:prstGeom>
          <a:gradFill>
            <a:gsLst>
              <a:gs pos="0">
                <a:srgbClr val="234076"/>
              </a:gs>
              <a:gs pos="100000">
                <a:srgbClr val="D0B6E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63381" l="7227" r="0" t="-22788"/>
          <a:stretch/>
        </p:blipFill>
        <p:spPr>
          <a:xfrm>
            <a:off x="-66775" y="-1503325"/>
            <a:ext cx="9344101" cy="67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Saira Semi Condensed"/>
              <a:buNone/>
              <a:defRPr b="1" sz="47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aira Semi Condensed"/>
              <a:buNone/>
              <a:defRPr sz="20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34076">
                  <a:alpha val="19607"/>
                </a:srgbClr>
              </a:gs>
              <a:gs pos="100000">
                <a:srgbClr val="D0B6ED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3600"/>
              <a:buFont typeface="Saira Semi Condensed"/>
              <a:buNone/>
              <a:defRPr b="1" sz="36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209550" y="180975"/>
            <a:ext cx="8724900" cy="478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34076">
                  <a:alpha val="19607"/>
                </a:srgbClr>
              </a:gs>
              <a:gs pos="100000">
                <a:srgbClr val="D0B6ED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41000"/>
          </a:blip>
          <a:srcRect b="19568" l="0" r="1048" t="0"/>
          <a:stretch/>
        </p:blipFill>
        <p:spPr>
          <a:xfrm>
            <a:off x="-31175" y="4504000"/>
            <a:ext cx="91751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41000"/>
          </a:blip>
          <a:srcRect b="7355" l="1824" r="1106" t="0"/>
          <a:stretch/>
        </p:blipFill>
        <p:spPr>
          <a:xfrm flipH="1">
            <a:off x="2" y="4230625"/>
            <a:ext cx="9143998" cy="9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2800"/>
              <a:buFont typeface="Saira Semi Condensed"/>
              <a:buNone/>
              <a:defRPr b="1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8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234076"/>
                </a:solidFill>
              </a:defRPr>
            </a:lvl1pPr>
            <a:lvl2pPr lvl="1">
              <a:buNone/>
              <a:defRPr>
                <a:solidFill>
                  <a:srgbClr val="234076"/>
                </a:solidFill>
              </a:defRPr>
            </a:lvl2pPr>
            <a:lvl3pPr lvl="2">
              <a:buNone/>
              <a:defRPr>
                <a:solidFill>
                  <a:srgbClr val="234076"/>
                </a:solidFill>
              </a:defRPr>
            </a:lvl3pPr>
            <a:lvl4pPr lvl="3">
              <a:buNone/>
              <a:defRPr>
                <a:solidFill>
                  <a:srgbClr val="234076"/>
                </a:solidFill>
              </a:defRPr>
            </a:lvl4pPr>
            <a:lvl5pPr lvl="4">
              <a:buNone/>
              <a:defRPr>
                <a:solidFill>
                  <a:srgbClr val="234076"/>
                </a:solidFill>
              </a:defRPr>
            </a:lvl5pPr>
            <a:lvl6pPr lvl="5">
              <a:buNone/>
              <a:defRPr>
                <a:solidFill>
                  <a:srgbClr val="234076"/>
                </a:solidFill>
              </a:defRPr>
            </a:lvl6pPr>
            <a:lvl7pPr lvl="6">
              <a:buNone/>
              <a:defRPr>
                <a:solidFill>
                  <a:srgbClr val="234076"/>
                </a:solidFill>
              </a:defRPr>
            </a:lvl7pPr>
            <a:lvl8pPr lvl="7">
              <a:buNone/>
              <a:defRPr>
                <a:solidFill>
                  <a:srgbClr val="234076"/>
                </a:solidFill>
              </a:defRPr>
            </a:lvl8pPr>
            <a:lvl9pPr lvl="8">
              <a:buNone/>
              <a:defRPr>
                <a:solidFill>
                  <a:srgbClr val="23407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drew-shao-7653591b4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8" y="1365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TensorFlow + Keras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82625" y="3573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EngHack 2021 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Shao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639" y="545700"/>
            <a:ext cx="980699" cy="9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50" y="604050"/>
            <a:ext cx="14097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0701" y="1740042"/>
            <a:ext cx="980699" cy="73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Vs PyTorch: Pros and Cons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and PyTorch are different Python deep learning frameworks. I have worked with both of them: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TensorFlow: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Typically harder to debug, but can be heavily optimized(TPUs, Graph Execution)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Supported by Google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PyTorch: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Differentiable NumPy: even more so than TensorFlow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Easy to use for beginners, but slower due to mandatory Eager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Analysis: Both can be(And are!) used to build amazing neural networks and publish new </a:t>
            </a:r>
            <a:r>
              <a:rPr lang="en"/>
              <a:t>papers</a:t>
            </a:r>
            <a:r>
              <a:rPr lang="en"/>
              <a:t>. You can achieve amazing results with both!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6724" r="74386" t="0"/>
          <a:stretch/>
        </p:blipFill>
        <p:spPr>
          <a:xfrm>
            <a:off x="6393225" y="2633276"/>
            <a:ext cx="1215399" cy="128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6895" y="1479000"/>
            <a:ext cx="1215400" cy="13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3237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Interlude: Machine/Deep Learning Workflow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3202537" y="1489926"/>
            <a:ext cx="2401500" cy="24159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3"/>
          <p:cNvGrpSpPr/>
          <p:nvPr/>
        </p:nvGrpSpPr>
        <p:grpSpPr>
          <a:xfrm>
            <a:off x="5242203" y="1038851"/>
            <a:ext cx="1697093" cy="647108"/>
            <a:chOff x="5214050" y="851693"/>
            <a:chExt cx="1795295" cy="680379"/>
          </a:xfrm>
        </p:grpSpPr>
        <p:cxnSp>
          <p:nvCxnSpPr>
            <p:cNvPr id="159" name="Google Shape;159;p23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0" name="Google Shape;160;p23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 1: What is the Problem?</a:t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Business Goals, Need, what are you trying to accomplish?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3"/>
          <p:cNvGrpSpPr/>
          <p:nvPr/>
        </p:nvGrpSpPr>
        <p:grpSpPr>
          <a:xfrm>
            <a:off x="1777271" y="1115051"/>
            <a:ext cx="1706937" cy="647108"/>
            <a:chOff x="2102252" y="851693"/>
            <a:chExt cx="1805709" cy="680379"/>
          </a:xfrm>
        </p:grpSpPr>
        <p:cxnSp>
          <p:nvCxnSpPr>
            <p:cNvPr id="162" name="Google Shape;162;p23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3" name="Google Shape;163;p23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 5: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Inference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and Further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Improvement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What did your model do well(Statistics and Quantitative Analysis)? What could be improved(Data, Model, etc.). Repeat the Cycle.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3"/>
          <p:cNvGrpSpPr/>
          <p:nvPr/>
        </p:nvGrpSpPr>
        <p:grpSpPr>
          <a:xfrm>
            <a:off x="5402523" y="2840917"/>
            <a:ext cx="1840574" cy="636857"/>
            <a:chOff x="5625475" y="2586174"/>
            <a:chExt cx="1947079" cy="669600"/>
          </a:xfrm>
        </p:grpSpPr>
        <p:cxnSp>
          <p:nvCxnSpPr>
            <p:cNvPr id="165" name="Google Shape;165;p23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6" name="Google Shape;166;p23"/>
            <p:cNvSpPr txBox="1"/>
            <p:nvPr/>
          </p:nvSpPr>
          <p:spPr>
            <a:xfrm>
              <a:off x="6077354" y="25861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 2: Data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Find Dataset(or more external data)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EDA(Exploratory Data Analysis)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Split Datasets into Train, Val, Test.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23"/>
          <p:cNvGrpSpPr/>
          <p:nvPr/>
        </p:nvGrpSpPr>
        <p:grpSpPr>
          <a:xfrm>
            <a:off x="1554222" y="2827119"/>
            <a:ext cx="1848236" cy="636857"/>
            <a:chOff x="1554490" y="2571667"/>
            <a:chExt cx="1955185" cy="669600"/>
          </a:xfrm>
        </p:grpSpPr>
        <p:cxnSp>
          <p:nvCxnSpPr>
            <p:cNvPr id="168" name="Google Shape;168;p23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9" name="Google Shape;169;p23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 4: Training Model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Optimizers, Training Loop, Number of Epochs, Hyper Parameter Tuning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23"/>
          <p:cNvGrpSpPr/>
          <p:nvPr/>
        </p:nvGrpSpPr>
        <p:grpSpPr>
          <a:xfrm>
            <a:off x="3379971" y="3749022"/>
            <a:ext cx="1919388" cy="1082291"/>
            <a:chOff x="3808226" y="3541000"/>
            <a:chExt cx="1495200" cy="1137936"/>
          </a:xfrm>
        </p:grpSpPr>
        <p:cxnSp>
          <p:nvCxnSpPr>
            <p:cNvPr id="171" name="Google Shape;171;p23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2" name="Google Shape;172;p23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 3: Model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What is the Best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model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for the job?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CNN, RNN, MLP, Transformer?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Google Shape;173;p23"/>
          <p:cNvSpPr/>
          <p:nvPr/>
        </p:nvSpPr>
        <p:spPr>
          <a:xfrm rot="1808686">
            <a:off x="3127161" y="1416397"/>
            <a:ext cx="2548455" cy="2555617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flipH="1" rot="-8992307">
            <a:off x="3132890" y="1414711"/>
            <a:ext cx="2547334" cy="2554908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720937" y="2337075"/>
            <a:ext cx="13647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b="1" sz="1200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Project </a:t>
            </a:r>
            <a:endParaRPr b="1" sz="1200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/>
          <p:nvPr/>
        </p:nvSpPr>
        <p:spPr>
          <a:xfrm rot="-3791400">
            <a:off x="5337568" y="2149225"/>
            <a:ext cx="345207" cy="343613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flipH="1" rot="-1808990">
            <a:off x="3123025" y="1412514"/>
            <a:ext cx="2553443" cy="2561273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8992307">
            <a:off x="3115420" y="1417398"/>
            <a:ext cx="2547334" cy="2554908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0E945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flipH="1" rot="-8992307">
            <a:off x="3115694" y="1418848"/>
            <a:ext cx="2547334" cy="2554908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9234275">
            <a:off x="3123041" y="2147930"/>
            <a:ext cx="343740" cy="345496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rot="482703">
            <a:off x="4925605" y="3462154"/>
            <a:ext cx="342975" cy="345269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rot="4860245">
            <a:off x="3538464" y="3463137"/>
            <a:ext cx="345348" cy="343025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rot="-8093646">
            <a:off x="4228147" y="1359241"/>
            <a:ext cx="344291" cy="344291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and Keras Syntax and Best Practices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063" y="304800"/>
            <a:ext cx="1725864" cy="184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975" y="2879625"/>
            <a:ext cx="1846052" cy="184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Data Pipeline: How Data is Processed: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runs Data Processing in “Graph-Like” manner. Data Preprocessing must be ran once first(on fake data to create the graph), then it is used in the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f.data:  The main branch of data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tf.data.Dataset.from_tensor_slices: Easiest way to create a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ataset.map:  Create a function to add to the data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ataset.batch: Batch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Dataset.repeat, dataset.shuffle: Repeat </a:t>
            </a:r>
            <a:r>
              <a:rPr lang="en"/>
              <a:t>the dataset, shuffle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Dataset.skip, Dataset.take: Skip or Grab data entries</a:t>
            </a:r>
            <a:r>
              <a:rPr lang="en"/>
              <a:t>  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36528" y="2974725"/>
            <a:ext cx="1695775" cy="1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Model Creation with Keras: 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is an abstraction library that abstracts away the math of Deep Learning. Neural network creation is as simple as basic object-oriented programming: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Definitions: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eras.layers:  a myriad of neural network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keras.Sequential: Simplest model, add layers in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keras.layers.Layer: base class to inherit from to create a custom layer(Ex. Transformer Encoder, Squeeze-Excite Attention, your new novel layer!)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keras.Model: when building a subclassed </a:t>
            </a:r>
            <a:r>
              <a:rPr lang="en"/>
              <a:t>model</a:t>
            </a:r>
            <a:r>
              <a:rPr lang="en"/>
              <a:t>, use this to </a:t>
            </a:r>
            <a:r>
              <a:rPr lang="en"/>
              <a:t>encapsulate the whole thing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229" y="1553312"/>
            <a:ext cx="1442775" cy="20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</a:t>
            </a:r>
            <a:r>
              <a:rPr lang="en"/>
              <a:t>with Keras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Models: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Model.call: run the model on an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Model.compile: Compile the </a:t>
            </a:r>
            <a:r>
              <a:rPr lang="en"/>
              <a:t>model(initialize weights) with keras metrics, loss functions,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Model.fit: train the model on a tf.data.Dataset, everything is abstracted away, making this super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Model.evaluate: evaluate on a test set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626" y="3267801"/>
            <a:ext cx="1436073" cy="143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Interactive Colab Notebook: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975" y="304800"/>
            <a:ext cx="4174051" cy="18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4294967295" type="body"/>
          </p:nvPr>
        </p:nvSpPr>
        <p:spPr>
          <a:xfrm>
            <a:off x="404100" y="299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 the Notebook with me here(Link Also In Chat): https://colab.research.google.com/drive/1mu2FtD0TgHeJhJsc-AxzcyhuxRxciao4?authuser=2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task?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on CIFAR-10: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CIFAR 10 Dataset: 60000 images(Sized 32x32x3), sorted into 10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Goals: to classify into the 10 classes with the highest accuracy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Cases of Image Classification: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Medical Classification, saving lives by diagnosing illnesses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Real-time classification system in the outside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etc.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750" y="3341050"/>
            <a:ext cx="5212051" cy="18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1465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into the Code!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20" y="2992650"/>
            <a:ext cx="1543550" cy="17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-2650425" y="-500025"/>
            <a:ext cx="6353100" cy="6353100"/>
          </a:xfrm>
          <a:prstGeom prst="ellipse">
            <a:avLst/>
          </a:prstGeom>
          <a:solidFill>
            <a:srgbClr val="1C2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4255050" y="178890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4255050" y="281940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Any questions?</a:t>
            </a:r>
            <a:endParaRPr b="0" sz="2000"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8677" y="1"/>
            <a:ext cx="6823726" cy="61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Shao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40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Grade 11 Student at St. Aloysius. Gonzaga. </a:t>
            </a:r>
            <a:r>
              <a:rPr lang="en"/>
              <a:t>Secondary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Practitioner, Proficient in TensorFlow, Keras, and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Placed 29th in the World on the Kaggle HuBMaP Kidney segmentation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https://www.linkedin.com/in/andrew-shao-7653591b4/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https://github.com/ShaoA182739081729371028392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962650" y="633450"/>
            <a:ext cx="2314500" cy="2314500"/>
          </a:xfrm>
          <a:prstGeom prst="ellipse">
            <a:avLst/>
          </a:prstGeom>
          <a:solidFill>
            <a:srgbClr val="234076"/>
          </a:solidFill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 photo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25" y="3428925"/>
            <a:ext cx="2638352" cy="19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6350" y="800100"/>
            <a:ext cx="1967100" cy="1981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Primer on Neural Networks and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Optimizers and How Machines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TensorFlow?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 vs PyTorch: Pros and 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Parts of the Machine/Deep Learning Workflow(5 Step Cycle)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TensorFlow Syntax and Best Practices: 3 Parts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Pipelines with Tf.Data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Neural Network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 and Model.fit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Interactive Demonstration: Training a Model on CIFAR-10 using TensorFlow and Keras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400" y="1405300"/>
            <a:ext cx="3007800" cy="92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A Primer on Deep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Deep Learning?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45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Machine Learning Taxonomy(Greatly Simplified):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Explicit Algorithms:</a:t>
            </a:r>
            <a:endParaRPr sz="16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Hard-Coded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Never Changes</a:t>
            </a:r>
            <a:endParaRPr sz="12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Machine Learning(Scikit-Learn, etc.)</a:t>
            </a:r>
            <a:endParaRPr sz="16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Adapts a little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Simpler Models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Understandable and Visualizable</a:t>
            </a:r>
            <a:endParaRPr sz="12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Deep Learning(PyTorch, TensorFlow, Paddle-Paddle):</a:t>
            </a:r>
            <a:endParaRPr sz="16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Complex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“Black-Box”</a:t>
            </a:r>
            <a:endParaRPr sz="1200"/>
          </a:p>
        </p:txBody>
      </p:sp>
      <p:grpSp>
        <p:nvGrpSpPr>
          <p:cNvPr id="92" name="Google Shape;92;p17"/>
          <p:cNvGrpSpPr/>
          <p:nvPr/>
        </p:nvGrpSpPr>
        <p:grpSpPr>
          <a:xfrm>
            <a:off x="7776728" y="2582625"/>
            <a:ext cx="1416598" cy="779335"/>
            <a:chOff x="6038025" y="2598925"/>
            <a:chExt cx="2469661" cy="1384500"/>
          </a:xfrm>
        </p:grpSpPr>
        <p:cxnSp>
          <p:nvCxnSpPr>
            <p:cNvPr id="93" name="Google Shape;93;p1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Algorithms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4667266" y="2148477"/>
            <a:ext cx="1717777" cy="779335"/>
            <a:chOff x="636321" y="1844098"/>
            <a:chExt cx="2994729" cy="1384500"/>
          </a:xfrm>
        </p:grpSpPr>
        <p:sp>
          <p:nvSpPr>
            <p:cNvPr id="98" name="Google Shape;98;p1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7204803" y="1640518"/>
            <a:ext cx="2064723" cy="779335"/>
            <a:chOff x="4908100" y="889950"/>
            <a:chExt cx="3599586" cy="1384500"/>
          </a:xfrm>
        </p:grpSpPr>
        <p:cxnSp>
          <p:nvCxnSpPr>
            <p:cNvPr id="103" name="Google Shape;103;p1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Deep Learning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5927766" y="1757718"/>
            <a:ext cx="2016096" cy="1830552"/>
            <a:chOff x="2991269" y="1153325"/>
            <a:chExt cx="3514811" cy="3252003"/>
          </a:xfrm>
        </p:grpSpPr>
        <p:sp>
          <p:nvSpPr>
            <p:cNvPr id="108" name="Google Shape;108;p1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9" name="Google Shape;109;p1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0" name="Google Shape;110;p1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11" name="Google Shape;111;p1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2" name="Google Shape;112;p1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3" name="Google Shape;113;p1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14" name="Google Shape;114;p1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5" name="Google Shape;115;p1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Networks: A Primer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52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Adaptive Weights Mathematically Combined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Process: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a Guess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bad is that Guess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in the correct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Deep</a:t>
            </a:r>
            <a:r>
              <a:rPr lang="en"/>
              <a:t> Neural Networks: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Stacked blocks of Neural Network parts, making the pipeline more complex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the model to learn more complex features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00" y="1697675"/>
            <a:ext cx="3243600" cy="203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Optimizers: The Tool and Math to make Machines Learn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13150" y="1152475"/>
            <a:ext cx="43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Forward Pass: Input -&gt; </a:t>
            </a:r>
            <a:r>
              <a:rPr lang="en"/>
              <a:t>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Backward Pass: compute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a step in the right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Stochastic Gradient Descent: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Inputs to reduce Memory Consumption and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“Noisy Steps”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248" y="1435075"/>
            <a:ext cx="2418900" cy="265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The TensorFlow + Keras Framework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063" y="304800"/>
            <a:ext cx="1725864" cy="184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975" y="2879625"/>
            <a:ext cx="1846052" cy="184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TensorFlow? (And Keras)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13150" y="1152475"/>
            <a:ext cx="43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Graph Execution(Build a Computational Graph to train - Faster)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Eager Execution(Numpy with Differentiation)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Combine Mathematical Operations with differentiation quickly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Keras: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Layered Design, built on top of TensorFlow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Build Neural Networks with Ease by Abstracting away parts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Train models with little code using model.fit(Or custom loops)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750" y="1848375"/>
            <a:ext cx="3827450" cy="180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