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Saira Semi Condense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airaSemiCondensed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airaSemiCondense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93b8175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93b8175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83f639e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83f639e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a0851930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a0851930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50f83b2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50f83b2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a0851930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a0851930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83f639e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83f639e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50f83b2c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50f83b2c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83f639eb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83f639eb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83f639eb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83f639eb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50f83b2c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50f83b2c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3f639eb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3f639eb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b234b36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b234b36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83f639eb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83f639eb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83f639eb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83f639eb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50f83b2c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50f83b2c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83f639eb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83f639eb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83f639eb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83f639eb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b234b362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b234b362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9625eee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9625eee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e9ca88a6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e9ca88a6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50f83b2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50f83b2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50f83b2c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50f83b2c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50f83b2c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50f83b2c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83f639eb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83f639eb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50f83b2c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50f83b2c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66675" y="-86675"/>
            <a:ext cx="9344100" cy="5304600"/>
          </a:xfrm>
          <a:prstGeom prst="rect">
            <a:avLst/>
          </a:prstGeom>
          <a:gradFill>
            <a:gsLst>
              <a:gs pos="0">
                <a:srgbClr val="234076"/>
              </a:gs>
              <a:gs pos="100000">
                <a:srgbClr val="D0B6E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63381" l="7227" r="0" t="-22788"/>
          <a:stretch/>
        </p:blipFill>
        <p:spPr>
          <a:xfrm>
            <a:off x="-66775" y="-1503325"/>
            <a:ext cx="9344101" cy="672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Saira Semi Condensed"/>
              <a:buNone/>
              <a:defRPr b="1" sz="470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aira Semi Condensed"/>
              <a:buNone/>
              <a:defRPr sz="200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34076">
                  <a:alpha val="19607"/>
                </a:srgbClr>
              </a:gs>
              <a:gs pos="100000">
                <a:srgbClr val="D0B6ED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3600"/>
              <a:buFont typeface="Saira Semi Condensed"/>
              <a:buNone/>
              <a:defRPr b="1" sz="3600"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209550" y="180975"/>
            <a:ext cx="8724900" cy="4781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34076">
                  <a:alpha val="19607"/>
                </a:srgbClr>
              </a:gs>
              <a:gs pos="100000">
                <a:srgbClr val="D0B6ED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 amt="41000"/>
          </a:blip>
          <a:srcRect b="19568" l="0" r="1048" t="0"/>
          <a:stretch/>
        </p:blipFill>
        <p:spPr>
          <a:xfrm>
            <a:off x="-31175" y="4504000"/>
            <a:ext cx="917517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41000"/>
          </a:blip>
          <a:srcRect b="7355" l="1824" r="1106" t="0"/>
          <a:stretch/>
        </p:blipFill>
        <p:spPr>
          <a:xfrm flipH="1">
            <a:off x="2" y="4230625"/>
            <a:ext cx="9143998" cy="9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2800"/>
              <a:buFont typeface="Saira Semi Condensed"/>
              <a:buNone/>
              <a:defRPr b="1"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800"/>
              <a:buFont typeface="Saira Semi Condensed"/>
              <a:buChar char="●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400"/>
              <a:buFont typeface="Saira Semi Condensed"/>
              <a:buChar char="○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400"/>
              <a:buFont typeface="Saira Semi Condensed"/>
              <a:buChar char="■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400"/>
              <a:buFont typeface="Saira Semi Condensed"/>
              <a:buChar char="●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400"/>
              <a:buFont typeface="Saira Semi Condensed"/>
              <a:buChar char="○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400"/>
              <a:buFont typeface="Saira Semi Condensed"/>
              <a:buChar char="■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400"/>
              <a:buFont typeface="Saira Semi Condensed"/>
              <a:buChar char="●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400"/>
              <a:buFont typeface="Saira Semi Condensed"/>
              <a:buChar char="○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400"/>
              <a:buFont typeface="Saira Semi Condensed"/>
              <a:buChar char="■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234076"/>
                </a:solidFill>
              </a:defRPr>
            </a:lvl1pPr>
            <a:lvl2pPr lvl="1">
              <a:buNone/>
              <a:defRPr>
                <a:solidFill>
                  <a:srgbClr val="234076"/>
                </a:solidFill>
              </a:defRPr>
            </a:lvl2pPr>
            <a:lvl3pPr lvl="2">
              <a:buNone/>
              <a:defRPr>
                <a:solidFill>
                  <a:srgbClr val="234076"/>
                </a:solidFill>
              </a:defRPr>
            </a:lvl3pPr>
            <a:lvl4pPr lvl="3">
              <a:buNone/>
              <a:defRPr>
                <a:solidFill>
                  <a:srgbClr val="234076"/>
                </a:solidFill>
              </a:defRPr>
            </a:lvl4pPr>
            <a:lvl5pPr lvl="4">
              <a:buNone/>
              <a:defRPr>
                <a:solidFill>
                  <a:srgbClr val="234076"/>
                </a:solidFill>
              </a:defRPr>
            </a:lvl5pPr>
            <a:lvl6pPr lvl="5">
              <a:buNone/>
              <a:defRPr>
                <a:solidFill>
                  <a:srgbClr val="234076"/>
                </a:solidFill>
              </a:defRPr>
            </a:lvl6pPr>
            <a:lvl7pPr lvl="6">
              <a:buNone/>
              <a:defRPr>
                <a:solidFill>
                  <a:srgbClr val="234076"/>
                </a:solidFill>
              </a:defRPr>
            </a:lvl7pPr>
            <a:lvl8pPr lvl="7">
              <a:buNone/>
              <a:defRPr>
                <a:solidFill>
                  <a:srgbClr val="234076"/>
                </a:solidFill>
              </a:defRPr>
            </a:lvl8pPr>
            <a:lvl9pPr lvl="8">
              <a:buNone/>
              <a:defRPr>
                <a:solidFill>
                  <a:srgbClr val="23407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haoA182739081729371028392" TargetMode="External"/><Relationship Id="rId4" Type="http://schemas.openxmlformats.org/officeDocument/2006/relationships/hyperlink" Target="https://github.com/ShaoA182739081729371028392/Introduction-to-PyTorch-Ignition-Hacks-2021" TargetMode="External"/><Relationship Id="rId5" Type="http://schemas.openxmlformats.org/officeDocument/2006/relationships/hyperlink" Target="https://github.com/ShaoA182739081729371028392" TargetMode="External"/><Relationship Id="rId6" Type="http://schemas.openxmlformats.org/officeDocument/2006/relationships/hyperlink" Target="https://github.com/ShaoA182739081729371028392/Introduction-to-PyTorch-Ignition-Hacks-2021" TargetMode="External"/><Relationship Id="rId7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andrew-shao-7653591b4/" TargetMode="External"/><Relationship Id="rId4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-scm.com/download/win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915225" y="2268850"/>
            <a:ext cx="5193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Introduction to Git/GitHub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097200" y="381605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Ignition Hacks 2021</a:t>
            </a:r>
            <a:endParaRPr sz="2000">
              <a:solidFill>
                <a:schemeClr val="lt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Andrew Shao</a:t>
            </a:r>
            <a:endParaRPr sz="2000">
              <a:solidFill>
                <a:schemeClr val="lt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225" y="359700"/>
            <a:ext cx="1730976" cy="1978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-25200" y="1120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Git/GitHub: Creating Git </a:t>
            </a:r>
            <a:r>
              <a:rPr lang="en">
                <a:solidFill>
                  <a:srgbClr val="FFFFFF"/>
                </a:solidFill>
              </a:rPr>
              <a:t>Repos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756900"/>
            <a:ext cx="40602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 Init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Create a Git Repo in the current working directory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 Clone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Clone another person’s repository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Git clone &lt;repository name&gt;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 Pull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Pull the changes from the Repository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07285"/>
            <a:ext cx="4260300" cy="1827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28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Demonstration: Cloning a Text-Data Git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19850"/>
            <a:ext cx="4319100" cy="3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 Cloning one of my Public Datasets</a:t>
            </a:r>
            <a:endParaRPr>
              <a:solidFill>
                <a:schemeClr val="lt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https://github.com/</a:t>
            </a:r>
            <a:r>
              <a:rPr lang="en" sz="15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ShaoA182739081729371028392</a:t>
            </a:r>
            <a:r>
              <a:rPr lang="en" sz="1500">
                <a:solidFill>
                  <a:schemeClr val="lt1"/>
                </a:solidFill>
              </a:rPr>
              <a:t>/</a:t>
            </a:r>
            <a:r>
              <a:rPr lang="en" sz="15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Introduction-to-PyTorch-Ignition-Hacks-2021</a:t>
            </a:r>
            <a:r>
              <a:rPr lang="en" sz="1500">
                <a:solidFill>
                  <a:schemeClr val="lt1"/>
                </a:solidFill>
              </a:rPr>
              <a:t>.git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g</a:t>
            </a:r>
            <a:r>
              <a:rPr lang="en" sz="1500">
                <a:solidFill>
                  <a:schemeClr val="lt1"/>
                </a:solidFill>
              </a:rPr>
              <a:t>it clone </a:t>
            </a:r>
            <a:r>
              <a:rPr lang="en" sz="1500">
                <a:solidFill>
                  <a:schemeClr val="lt1"/>
                </a:solidFill>
              </a:rPr>
              <a:t>https://github.com/</a:t>
            </a:r>
            <a:r>
              <a:rPr lang="en" sz="1500">
                <a:solidFill>
                  <a:schemeClr val="l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ShaoA182739081729371028392</a:t>
            </a:r>
            <a:r>
              <a:rPr lang="en" sz="1500">
                <a:solidFill>
                  <a:schemeClr val="lt1"/>
                </a:solidFill>
              </a:rPr>
              <a:t>/</a:t>
            </a:r>
            <a:r>
              <a:rPr lang="en" sz="1500">
                <a:solidFill>
                  <a:schemeClr val="lt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Introduction-to-PyTorch-Ignition-Hacks-2021</a:t>
            </a:r>
            <a:r>
              <a:rPr lang="en" sz="1500">
                <a:solidFill>
                  <a:schemeClr val="lt1"/>
                </a:solidFill>
              </a:rPr>
              <a:t>.git</a:t>
            </a:r>
            <a:endParaRPr sz="1500">
              <a:solidFill>
                <a:schemeClr val="lt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4025" y="1344437"/>
            <a:ext cx="4001924" cy="341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type="title"/>
          </p:nvPr>
        </p:nvSpPr>
        <p:spPr>
          <a:xfrm>
            <a:off x="3369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Part 2: Reviewing a Repo’s History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Reviewing History in Git </a:t>
            </a:r>
            <a:r>
              <a:rPr lang="en">
                <a:solidFill>
                  <a:srgbClr val="FFFFFF"/>
                </a:solidFill>
              </a:rPr>
              <a:t>Repos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78225"/>
            <a:ext cx="406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 Log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Returns a history of all commits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Includes SHA Codes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Author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Date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Message(Left in Git Commit)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-p: see the actual </a:t>
            </a:r>
            <a:r>
              <a:rPr lang="en">
                <a:solidFill>
                  <a:schemeClr val="lt1"/>
                </a:solidFill>
              </a:rPr>
              <a:t>changes made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 Status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Check out the current status of the </a:t>
            </a:r>
            <a:r>
              <a:rPr lang="en">
                <a:solidFill>
                  <a:schemeClr val="lt1"/>
                </a:solidFill>
              </a:rPr>
              <a:t>repository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 Diff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Shows the difference between committed and current.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78225"/>
            <a:ext cx="385001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/>
        </p:nvSpPr>
        <p:spPr>
          <a:xfrm>
            <a:off x="-25200" y="120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Demonstration: Reviewing the Past of the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660000" y="2190725"/>
            <a:ext cx="21408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 log -p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  SHA codes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Reading history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600" y="1375450"/>
            <a:ext cx="3122076" cy="312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336900" y="2455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Part 3: Making Changes to a Repo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Making Changes to a Repo: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511800" y="1973250"/>
            <a:ext cx="4060200" cy="15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Make the Change to the Files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 Add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 commit -m “message”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 push origin main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650" y="503700"/>
            <a:ext cx="3184800" cy="41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Demonstration: Adding Files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511800" y="1973250"/>
            <a:ext cx="4060200" cy="15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Touch file.txt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v</a:t>
            </a:r>
            <a:r>
              <a:rPr lang="en">
                <a:solidFill>
                  <a:schemeClr val="lt1"/>
                </a:solidFill>
              </a:rPr>
              <a:t>im  file.txt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 add 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</a:t>
            </a:r>
            <a:r>
              <a:rPr lang="en">
                <a:solidFill>
                  <a:schemeClr val="lt1"/>
                </a:solidFill>
              </a:rPr>
              <a:t>it  commit -m “added file.txt”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 log -p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650" y="503700"/>
            <a:ext cx="3184800" cy="41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 txBox="1"/>
          <p:nvPr>
            <p:ph type="title"/>
          </p:nvPr>
        </p:nvSpPr>
        <p:spPr>
          <a:xfrm>
            <a:off x="3369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Part 4: Merging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Branching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511800" y="1365225"/>
            <a:ext cx="4060200" cy="30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Branches is another copy of code to change before combining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Allows for temporary changes before combining the code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Easily Revertable if major issues arise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</a:t>
            </a:r>
            <a:r>
              <a:rPr lang="en">
                <a:solidFill>
                  <a:schemeClr val="lt1"/>
                </a:solidFill>
              </a:rPr>
              <a:t>it </a:t>
            </a:r>
            <a:r>
              <a:rPr lang="en">
                <a:solidFill>
                  <a:schemeClr val="lt1"/>
                </a:solidFill>
              </a:rPr>
              <a:t>branch  &lt;branch_name&gt;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Creates a new branch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 checkout &lt;branch_name&gt;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Changes the branch name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975" y="1550373"/>
            <a:ext cx="4177399" cy="20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About Me: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406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Grade 11 Student at St. Aloysius. Gonzaga. Secondary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Co-Director of Ignition Hacks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Deep Learning Practitioner, Proficient in TensorFlow, Keras, and PyTorch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Placed 29th in the World on the Kaggle HuBMaP Kidney segmentation challenge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Created a Summer Company program called ShaoBotics, shaobotics.ca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https://www.linkedin.com/in/andrew-shao-7653591b4/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https://github.com/ShaoA182739081729371028392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962650" y="633450"/>
            <a:ext cx="2070900" cy="2314500"/>
          </a:xfrm>
          <a:prstGeom prst="ellipse">
            <a:avLst/>
          </a:prstGeom>
          <a:solidFill>
            <a:srgbClr val="234076"/>
          </a:solidFill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Your photo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9954" y="795750"/>
            <a:ext cx="1836300" cy="1989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Merging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511800" y="1881250"/>
            <a:ext cx="8254800" cy="28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Merging Branches Combines the changes from different branches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Git Merge &lt;branch_name&gt;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Merges the </a:t>
            </a:r>
            <a:r>
              <a:rPr lang="en">
                <a:solidFill>
                  <a:schemeClr val="lt1"/>
                </a:solidFill>
              </a:rPr>
              <a:t>branch to your current working directory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Merge Conflicts: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When you merge two branches and they are both edited on the same lines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Git cannot choose, so you as the human choose it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3869544"/>
            <a:ext cx="4572001" cy="10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 txBox="1"/>
          <p:nvPr>
            <p:ph type="title"/>
          </p:nvPr>
        </p:nvSpPr>
        <p:spPr>
          <a:xfrm>
            <a:off x="4710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Demonstration: Add branches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249650" y="1973250"/>
            <a:ext cx="4060200" cy="15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Making a branch with git </a:t>
            </a:r>
            <a:r>
              <a:rPr lang="en">
                <a:solidFill>
                  <a:schemeClr val="lt1"/>
                </a:solidFill>
              </a:rPr>
              <a:t>branch &lt;Temporary Branch Name&gt;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Git checkout &lt;Temporary Branch Name&gt; 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">
                <a:solidFill>
                  <a:schemeClr val="lt1"/>
                </a:solidFill>
              </a:rPr>
              <a:t>Merge Conflicts:</a:t>
            </a:r>
            <a:endParaRPr b="1">
              <a:solidFill>
                <a:schemeClr val="lt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>
                <a:solidFill>
                  <a:schemeClr val="lt1"/>
                </a:solidFill>
              </a:rPr>
              <a:t>Edit the Same line in both branches</a:t>
            </a:r>
            <a:endParaRPr>
              <a:solidFill>
                <a:schemeClr val="lt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>
                <a:solidFill>
                  <a:schemeClr val="lt1"/>
                </a:solidFill>
              </a:rPr>
              <a:t>Git merge &lt;Branch Name&gt;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850" y="1973248"/>
            <a:ext cx="4302828" cy="170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 txBox="1"/>
          <p:nvPr>
            <p:ph type="title"/>
          </p:nvPr>
        </p:nvSpPr>
        <p:spPr>
          <a:xfrm>
            <a:off x="3369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Part 5: Deleting/Reverting changes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5"/>
          <p:cNvSpPr txBox="1"/>
          <p:nvPr>
            <p:ph type="title"/>
          </p:nvPr>
        </p:nvSpPr>
        <p:spPr>
          <a:xfrm>
            <a:off x="6234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Reverting Back Changes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511800" y="1768275"/>
            <a:ext cx="4002600" cy="25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Errors in the code, let’s set it back to a previous </a:t>
            </a:r>
            <a:r>
              <a:rPr lang="en">
                <a:solidFill>
                  <a:schemeClr val="lt1"/>
                </a:solidFill>
              </a:rPr>
              <a:t>commit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Git revert &lt;SHA_NAME&gt;</a:t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g</a:t>
            </a:r>
            <a:r>
              <a:rPr lang="en">
                <a:solidFill>
                  <a:schemeClr val="lt1"/>
                </a:solidFill>
              </a:rPr>
              <a:t>it revert ^</a:t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g</a:t>
            </a:r>
            <a:r>
              <a:rPr lang="en">
                <a:solidFill>
                  <a:schemeClr val="lt1"/>
                </a:solidFill>
              </a:rPr>
              <a:t>it reset &lt;SHA_NAME&gt;</a:t>
            </a:r>
            <a:endParaRPr>
              <a:solidFill>
                <a:schemeClr val="lt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>
                <a:solidFill>
                  <a:schemeClr val="lt1"/>
                </a:solidFill>
              </a:rPr>
              <a:t>Git reset --hard &lt;SHA_NAME&gt; (perma delete)</a:t>
            </a:r>
            <a:endParaRPr>
              <a:solidFill>
                <a:schemeClr val="lt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>
                <a:solidFill>
                  <a:schemeClr val="lt1"/>
                </a:solidFill>
              </a:rPr>
              <a:t>g</a:t>
            </a:r>
            <a:r>
              <a:rPr lang="en">
                <a:solidFill>
                  <a:schemeClr val="lt1"/>
                </a:solidFill>
              </a:rPr>
              <a:t>it  reset --soft &lt;SHA_NAME&gt; (returns to the staging index)</a:t>
            </a:r>
            <a:endParaRPr>
              <a:solidFill>
                <a:schemeClr val="lt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>
                <a:solidFill>
                  <a:schemeClr val="lt1"/>
                </a:solidFill>
              </a:rPr>
              <a:t>g</a:t>
            </a:r>
            <a:r>
              <a:rPr lang="en">
                <a:solidFill>
                  <a:schemeClr val="lt1"/>
                </a:solidFill>
              </a:rPr>
              <a:t>it  reset --mixed &lt;SHA_NAME&gt; (return to the working index)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925" y="1589575"/>
            <a:ext cx="2959601" cy="242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6"/>
          <p:cNvSpPr txBox="1"/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Demonstration:  Push Code to Git/GitHub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448875" y="1070675"/>
            <a:ext cx="6120900" cy="4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Sign up for Git/GitHub , make a public Repository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 push origin master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Sample Example:</a:t>
            </a:r>
            <a:endParaRPr u="sng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 init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 add README.md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 commit -m "first commit"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 branch -M main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 remote add origin https://github.com/ShaoA182739081729371028392/Introduction-to-PyTorch-Ignition-Hacks-2021.git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 push -u origin main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925" y="1302087"/>
            <a:ext cx="3095564" cy="25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1647025" y="3010725"/>
            <a:ext cx="6353100" cy="6353100"/>
          </a:xfrm>
          <a:prstGeom prst="ellipse">
            <a:avLst/>
          </a:prstGeom>
          <a:solidFill>
            <a:srgbClr val="1C2F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7"/>
          <p:cNvSpPr txBox="1"/>
          <p:nvPr>
            <p:ph type="title"/>
          </p:nvPr>
        </p:nvSpPr>
        <p:spPr>
          <a:xfrm>
            <a:off x="2713249" y="347516"/>
            <a:ext cx="85206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 you!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44" name="Google Shape;244;p37"/>
          <p:cNvSpPr txBox="1"/>
          <p:nvPr>
            <p:ph type="title"/>
          </p:nvPr>
        </p:nvSpPr>
        <p:spPr>
          <a:xfrm>
            <a:off x="2833424" y="1654466"/>
            <a:ext cx="85206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FFFFFF"/>
                </a:solidFill>
              </a:rPr>
              <a:t>Q &amp; A Session. Any Questions?</a:t>
            </a:r>
            <a:endParaRPr b="0" sz="2000">
              <a:solidFill>
                <a:srgbClr val="FFFFFF"/>
              </a:solidFill>
            </a:endParaRPr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075" y="3335275"/>
            <a:ext cx="1730976" cy="1978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Content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What is Git?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Installing Git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>
                <a:solidFill>
                  <a:srgbClr val="FFFFFF"/>
                </a:solidFill>
              </a:rPr>
              <a:t>Git Commands: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Creating Repositories	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Reviewing Changes to a Repository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Making Changes to a repository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Branches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Undoing Changes in Git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500" y="1450724"/>
            <a:ext cx="4388851" cy="18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6784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Installing Git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575" y="737349"/>
            <a:ext cx="4388851" cy="18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Installing Git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493100"/>
            <a:ext cx="406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Installing Git on MacOS:</a:t>
            </a:r>
            <a:endParaRPr>
              <a:solidFill>
                <a:schemeClr val="lt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/bin/bash -c "$(curl -fsSL https://raw.githubusercontent.com/Homebrew/install/master/install.sh)"</a:t>
            </a:r>
            <a:endParaRPr>
              <a:solidFill>
                <a:schemeClr val="lt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Brew install git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●"/>
            </a:pPr>
            <a:r>
              <a:rPr lang="en">
                <a:solidFill>
                  <a:schemeClr val="lt1"/>
                </a:solidFill>
              </a:rPr>
              <a:t>Installing Git on Windows: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https://git-scm.com/download/win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750" y="1541175"/>
            <a:ext cx="3664276" cy="20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26784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is Git?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575" y="737349"/>
            <a:ext cx="4388851" cy="18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GitHub/Git: Version Control for your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493100"/>
            <a:ext cx="4060200" cy="19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Version Control;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Allows you to keep track of changes to your code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Revert Changes and organize your code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Helps with collaboration, as all team members can clearly see any changes needed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125" y="1600950"/>
            <a:ext cx="3518024" cy="300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3 Stages of Git / GitHub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35500" y="1340700"/>
            <a:ext cx="406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Working Directory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The Current Directory you are </a:t>
            </a:r>
            <a:r>
              <a:rPr lang="en">
                <a:solidFill>
                  <a:schemeClr val="lt1"/>
                </a:solidFill>
              </a:rPr>
              <a:t>working in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Staging Directory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Where files are hosted before deployed to GitHub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All files are “staged”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Repository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Where code is stored online through Repositories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900" y="1295400"/>
            <a:ext cx="4762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3369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Part 1: Creating a Git Repo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