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aira Semi Condense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airaSemiCondensed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airaSemi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3b8175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3b8175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96f75cf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96f75cf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6f75cf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6f75cf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6f75cf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6f75cf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6f75cf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96f75cf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6f75cf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6f75cf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6f75cf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96f75cf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6f75cf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96f75cf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6f75cf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6f75cf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234b36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b234b36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234b36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234b36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db4f86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6db4f86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9ca88a6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9ca88a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db4f866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db4f86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db4f866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db4f866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db4f866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db4f866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b4f866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6db4f866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6f75cf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6f75cf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6675" y="-86675"/>
            <a:ext cx="9344100" cy="5304600"/>
          </a:xfrm>
          <a:prstGeom prst="rect">
            <a:avLst/>
          </a:prstGeom>
          <a:gradFill>
            <a:gsLst>
              <a:gs pos="0">
                <a:srgbClr val="234076"/>
              </a:gs>
              <a:gs pos="100000">
                <a:srgbClr val="D0B6E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63381" l="7227" r="0" t="-22788"/>
          <a:stretch/>
        </p:blipFill>
        <p:spPr>
          <a:xfrm>
            <a:off x="-66775" y="-1503325"/>
            <a:ext cx="9344101" cy="67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Saira Semi Condensed"/>
              <a:buNone/>
              <a:defRPr b="1" sz="4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aira Semi Condensed"/>
              <a:buNone/>
              <a:defRPr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3600"/>
              <a:buFont typeface="Saira Semi Condensed"/>
              <a:buNone/>
              <a:defRPr b="1" sz="3600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09550" y="180975"/>
            <a:ext cx="8724900" cy="478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34076">
                  <a:alpha val="19607"/>
                </a:srgbClr>
              </a:gs>
              <a:gs pos="100000">
                <a:srgbClr val="D0B6ED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41000"/>
          </a:blip>
          <a:srcRect b="19568" l="0" r="1048" t="0"/>
          <a:stretch/>
        </p:blipFill>
        <p:spPr>
          <a:xfrm>
            <a:off x="-31175" y="4504000"/>
            <a:ext cx="9175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41000"/>
          </a:blip>
          <a:srcRect b="7355" l="1824" r="1106" t="0"/>
          <a:stretch/>
        </p:blipFill>
        <p:spPr>
          <a:xfrm flipH="1">
            <a:off x="2" y="4230625"/>
            <a:ext cx="9143998" cy="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2800"/>
              <a:buFont typeface="Saira Semi Condensed"/>
              <a:buNone/>
              <a:defRPr b="1"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8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●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○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234076"/>
              </a:buClr>
              <a:buSzPts val="1400"/>
              <a:buFont typeface="Saira Semi Condensed"/>
              <a:buChar char="■"/>
              <a:defRPr>
                <a:solidFill>
                  <a:srgbClr val="23407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234076"/>
                </a:solidFill>
              </a:defRPr>
            </a:lvl1pPr>
            <a:lvl2pPr lvl="1">
              <a:buNone/>
              <a:defRPr>
                <a:solidFill>
                  <a:srgbClr val="234076"/>
                </a:solidFill>
              </a:defRPr>
            </a:lvl2pPr>
            <a:lvl3pPr lvl="2">
              <a:buNone/>
              <a:defRPr>
                <a:solidFill>
                  <a:srgbClr val="234076"/>
                </a:solidFill>
              </a:defRPr>
            </a:lvl3pPr>
            <a:lvl4pPr lvl="3">
              <a:buNone/>
              <a:defRPr>
                <a:solidFill>
                  <a:srgbClr val="234076"/>
                </a:solidFill>
              </a:defRPr>
            </a:lvl4pPr>
            <a:lvl5pPr lvl="4">
              <a:buNone/>
              <a:defRPr>
                <a:solidFill>
                  <a:srgbClr val="234076"/>
                </a:solidFill>
              </a:defRPr>
            </a:lvl5pPr>
            <a:lvl6pPr lvl="5">
              <a:buNone/>
              <a:defRPr>
                <a:solidFill>
                  <a:srgbClr val="234076"/>
                </a:solidFill>
              </a:defRPr>
            </a:lvl6pPr>
            <a:lvl7pPr lvl="6">
              <a:buNone/>
              <a:defRPr>
                <a:solidFill>
                  <a:srgbClr val="234076"/>
                </a:solidFill>
              </a:defRPr>
            </a:lvl7pPr>
            <a:lvl8pPr lvl="7">
              <a:buNone/>
              <a:defRPr>
                <a:solidFill>
                  <a:srgbClr val="234076"/>
                </a:solidFill>
              </a:defRPr>
            </a:lvl8pPr>
            <a:lvl9pPr lvl="8">
              <a:buNone/>
              <a:defRPr>
                <a:solidFill>
                  <a:srgbClr val="23407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drew-shao-7653591b4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915225" y="2268850"/>
            <a:ext cx="5193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Introduction to PyTorch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97200" y="37452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TOConnect 2021</a:t>
            </a:r>
            <a:endParaRPr sz="20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Andrew Shao</a:t>
            </a:r>
            <a:endParaRPr sz="200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34" y="553422"/>
            <a:ext cx="1590375" cy="1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PyTorch?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117450" y="1261250"/>
            <a:ext cx="880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Torch: Deep Learning Framework based in the Lua Language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PyTorch, the equivalent, but in Python 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Framework that simplifies the </a:t>
            </a:r>
            <a:r>
              <a:rPr lang="en" sz="1600">
                <a:solidFill>
                  <a:srgbClr val="FFFFFF"/>
                </a:solidFill>
              </a:rPr>
              <a:t>whole process of Neural Networks and Deep Learning(Neural Networks but without the math)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Can handle the construction of neural networks, loss functions, and optimization all in Python OOP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550" y="3089700"/>
            <a:ext cx="9143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Pros and Cons of PyTorch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3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Pros: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Dynamic Graphs, meaning that the code changes based on the input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Super easy to write neural networks, with the NN Neural Network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Easy to optimize neural networks, using torch.optim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Beginner-Friendly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Has a lot of support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Ex. Transformers, Timm, etc.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Cons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Not as extensive and not as many features as TensorFlow and other Deep Learning Frameworks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 bit slower, due to it being dynamic and not a static runtime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No TPU support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2539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PyTorch Syntax and Best Practices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(Focus: Natural Language Processing - NLP)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175" y="322050"/>
            <a:ext cx="9143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Preprocessing NLP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3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Dataset: </a:t>
            </a:r>
            <a:r>
              <a:rPr lang="en">
                <a:solidFill>
                  <a:schemeClr val="lt1"/>
                </a:solidFill>
              </a:rPr>
              <a:t>Yelp Polarity(positive or negative) reviews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Returns a (y, x) pair when iterated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Procedure: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Take the raw text and tokenize it (Convert to numbers) using Pure Python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Split text with text.split() or nltk.word_tokenize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Grab all unique words 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Use Dictionary to Map to numbers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Load in the Data using nn.Embedding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Run it through the neural network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525" y="3178355"/>
            <a:ext cx="1769775" cy="17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 Models with PyTorch: Low Level(Pure Math)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13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Model Construction: 2 Methods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Low-Level: Very Very in-depth </a:t>
            </a:r>
            <a:r>
              <a:rPr lang="en">
                <a:solidFill>
                  <a:srgbClr val="FFFFFF"/>
                </a:solidFill>
              </a:rPr>
              <a:t>construction of models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Have to specify everything, error-prone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Customizable, which can lead to high-performance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High-level: Abstract construction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Easy building of models,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Little customization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Low-Level: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Uses the torch module for most mathematical operations on Vectors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Ex. torch.abs,  torch.sin, etc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547" y="1017724"/>
            <a:ext cx="3311098" cy="22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Building Models with PyTorch: High Level(The NN Module)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370025"/>
            <a:ext cx="450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High-Level: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The NN module allows for abstracting away large sections of neural networks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It allows for </a:t>
            </a:r>
            <a:r>
              <a:rPr lang="en">
                <a:solidFill>
                  <a:srgbClr val="FFFFFF"/>
                </a:solidFill>
              </a:rPr>
              <a:t>high</a:t>
            </a:r>
            <a:r>
              <a:rPr lang="en">
                <a:solidFill>
                  <a:srgbClr val="FFFFFF"/>
                </a:solidFill>
              </a:rPr>
              <a:t> level components such as Convolutional Layers, RNN layers, etc.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Methods of Constructing Neural Nets: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i="1" lang="en">
                <a:solidFill>
                  <a:srgbClr val="FFFFFF"/>
                </a:solidFill>
              </a:rPr>
              <a:t>Inheritance:</a:t>
            </a:r>
            <a:endParaRPr i="1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Inherit nn.Module to create entirely custom models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i="1" lang="en">
                <a:solidFill>
                  <a:srgbClr val="FFFFFF"/>
                </a:solidFill>
              </a:rPr>
              <a:t>List-based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nn.Sequential is even more abstract, allowing for whole neural network  to be constructed using only a list!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825" y="1497500"/>
            <a:ext cx="3983824" cy="26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Training the Models with </a:t>
            </a:r>
            <a:r>
              <a:rPr lang="en">
                <a:solidFill>
                  <a:srgbClr val="FFFFFF"/>
                </a:solidFill>
              </a:rPr>
              <a:t>torch.optim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3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Optim: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Choose optimizers from a long list of </a:t>
            </a:r>
            <a:r>
              <a:rPr lang="en">
                <a:solidFill>
                  <a:srgbClr val="FFFFFF"/>
                </a:solidFill>
              </a:rPr>
              <a:t>different methods of improve neural networks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Ex. SGD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Ex. Adam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Custom Training Loops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Train your model with custom training loops using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optimizer.zero_grad()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loss.backward()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optimizer.step()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050" y="2193175"/>
            <a:ext cx="3658250" cy="17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3072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Colab Notebook: Sentimental Analysis with PyTorch and NLP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>
                <a:solidFill>
                  <a:srgbClr val="FFFFFF"/>
                </a:solidFill>
              </a:rPr>
              <a:t>https://colab.research.google.com/drive/1jeiP7GOQycU1QJWh1v356nrI4GQZpI6N?usp=sharing</a:t>
            </a:r>
            <a:endParaRPr sz="2155">
              <a:solidFill>
                <a:srgbClr val="FFFFFF"/>
              </a:solidFill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402675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7025" y="3010725"/>
            <a:ext cx="6353100" cy="6353100"/>
          </a:xfrm>
          <a:prstGeom prst="ellipse">
            <a:avLst/>
          </a:prstGeom>
          <a:solidFill>
            <a:srgbClr val="1C2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2713249" y="347516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2833424" y="1654466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Q &amp; A Session. Any Questions?</a:t>
            </a:r>
            <a:endParaRPr b="0" sz="2000">
              <a:solidFill>
                <a:srgbClr val="FFFFFF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951" y="3277575"/>
            <a:ext cx="1747259" cy="17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About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0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Grade 11 Student at St. Aloysius. Gonzaga. Secondary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Co-Director of Ignition Hacks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Deep Learning Practitioner, Proficient in TensorFlow, Keras, and PyTorch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Placed 29th in the World on the Kaggle HuBMaP Kidney segmentation challenge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Created a Summer Company program called ShaoBotics, shaobotics.ca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https://www.linkedin.com/in/andrew-shao-7653591b4/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https://github.com/ShaoA182739081729371028392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471286" y="733325"/>
            <a:ext cx="1905600" cy="2162100"/>
          </a:xfrm>
          <a:prstGeom prst="ellipse">
            <a:avLst/>
          </a:prstGeom>
          <a:solidFill>
            <a:srgbClr val="234076"/>
          </a:solidFill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 photo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429" y="809525"/>
            <a:ext cx="1836300" cy="1989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Schedule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 Primer on Neural Networks and Deep Learning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Optimizers and How Machines Learn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What is PyTorch?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PyTorch Syntax and Best Practices: 3 Parts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Data Pipelines with torch.utils.Dataset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Neural Network Building with the NN module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Training models with torch.optim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Interactive Demonstration: Training a Model on Sentimental Analysis with PyTorch and Torch Text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Primer on Neural Networks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Rocky Landscape of Artificial Intelligence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Artificial Intelligence/Algorithms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Hard-coded, never changing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Will completely </a:t>
            </a:r>
            <a:r>
              <a:rPr lang="en">
                <a:solidFill>
                  <a:srgbClr val="FFFFFF"/>
                </a:solidFill>
              </a:rPr>
              <a:t>fail</a:t>
            </a:r>
            <a:r>
              <a:rPr lang="en">
                <a:solidFill>
                  <a:srgbClr val="FFFFFF"/>
                </a:solidFill>
              </a:rPr>
              <a:t> on a change of data/pattern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Machine Learning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Simple Training Algorithms and Models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Visualizable, somewhat interpretable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Not as powerful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Deep Learning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High performance and high-parameter models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Black Boxes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7776728" y="2582625"/>
            <a:ext cx="1416598" cy="779335"/>
            <a:chOff x="6038025" y="2598925"/>
            <a:chExt cx="2469661" cy="1384500"/>
          </a:xfrm>
        </p:grpSpPr>
        <p:cxnSp>
          <p:nvCxnSpPr>
            <p:cNvPr id="94" name="Google Shape;94;p1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Algorithms/ AI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7204803" y="1640518"/>
            <a:ext cx="2064723" cy="779335"/>
            <a:chOff x="4908100" y="889950"/>
            <a:chExt cx="3599586" cy="1384500"/>
          </a:xfrm>
        </p:grpSpPr>
        <p:cxnSp>
          <p:nvCxnSpPr>
            <p:cNvPr id="99" name="Google Shape;99;p1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Deep Learning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5927766" y="1757718"/>
            <a:ext cx="2016096" cy="1830552"/>
            <a:chOff x="2991269" y="1153325"/>
            <a:chExt cx="3514811" cy="3252003"/>
          </a:xfrm>
        </p:grpSpPr>
        <p:sp>
          <p:nvSpPr>
            <p:cNvPr id="104" name="Google Shape;104;p1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6" name="Google Shape;106;p1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07" name="Google Shape;107;p1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9" name="Google Shape;109;p1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571991" y="2283327"/>
            <a:ext cx="1828727" cy="779335"/>
            <a:chOff x="442893" y="2107778"/>
            <a:chExt cx="3188157" cy="13845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42893" y="2107778"/>
              <a:ext cx="1867200" cy="1384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1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Rocky Landscape of Artificial Intelligence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Artificial Intelligence/Algorithms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Hard-coded, never changing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Will completely fail on a change of data/pattern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Machine Learning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Simple Training Algorithms and Models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Visualizable, somewhat interpretable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Not as powerful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Deep Learning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High performance and high-parameter models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Black Boxes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7776728" y="2582625"/>
            <a:ext cx="1416598" cy="779335"/>
            <a:chOff x="6038025" y="2598925"/>
            <a:chExt cx="2469661" cy="1384500"/>
          </a:xfrm>
        </p:grpSpPr>
        <p:cxnSp>
          <p:nvCxnSpPr>
            <p:cNvPr id="125" name="Google Shape;125;p1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Algorithms/ AI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7204803" y="1640518"/>
            <a:ext cx="2064723" cy="779335"/>
            <a:chOff x="4908100" y="889950"/>
            <a:chExt cx="3599586" cy="1384500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Deep Learning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5927766" y="1757718"/>
            <a:ext cx="2016096" cy="1830552"/>
            <a:chOff x="2991269" y="1153325"/>
            <a:chExt cx="3514811" cy="3252003"/>
          </a:xfrm>
        </p:grpSpPr>
        <p:sp>
          <p:nvSpPr>
            <p:cNvPr id="135" name="Google Shape;135;p1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6" name="Google Shape;136;p1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37" name="Google Shape;137;p1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38" name="Google Shape;138;p1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9" name="Google Shape;139;p1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0" name="Google Shape;140;p1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41" name="Google Shape;141;p1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42" name="Google Shape;142;p1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grpSp>
        <p:nvGrpSpPr>
          <p:cNvPr id="143" name="Google Shape;143;p18"/>
          <p:cNvGrpSpPr/>
          <p:nvPr/>
        </p:nvGrpSpPr>
        <p:grpSpPr>
          <a:xfrm>
            <a:off x="4571991" y="2283327"/>
            <a:ext cx="1828727" cy="779335"/>
            <a:chOff x="442893" y="2107778"/>
            <a:chExt cx="3188157" cy="1384500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42893" y="2107778"/>
              <a:ext cx="1867200" cy="1384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5" name="Google Shape;145;p18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Deep Learning: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What Makes Different Areas of Machine Learning Different?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Number of Weights/Parameters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Ex. Line(Wx + B)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Vs Deep Neural Network(...)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What is the data: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Reinforcement Learning(Situation)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X -&gt; y Pairs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How Deep Learning works: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n">
                <a:solidFill>
                  <a:schemeClr val="lt1"/>
                </a:solidFill>
              </a:rPr>
              <a:t>Guess: </a:t>
            </a:r>
            <a:r>
              <a:rPr lang="en">
                <a:solidFill>
                  <a:schemeClr val="lt1"/>
                </a:solidFill>
              </a:rPr>
              <a:t>Given some X data, predict what the Y will be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n">
                <a:solidFill>
                  <a:schemeClr val="lt1"/>
                </a:solidFill>
              </a:rPr>
              <a:t>Grade: </a:t>
            </a:r>
            <a:r>
              <a:rPr lang="en">
                <a:solidFill>
                  <a:schemeClr val="lt1"/>
                </a:solidFill>
              </a:rPr>
              <a:t>How bad was your guess?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b="1" lang="en">
                <a:solidFill>
                  <a:schemeClr val="lt1"/>
                </a:solidFill>
              </a:rPr>
              <a:t>Update:  </a:t>
            </a:r>
            <a:r>
              <a:rPr lang="en">
                <a:solidFill>
                  <a:schemeClr val="lt1"/>
                </a:solidFill>
              </a:rPr>
              <a:t>Move in the direction to improve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500" y="1989875"/>
            <a:ext cx="3637800" cy="1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“Learning”: Optimizers and Cost Functions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3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Cost Functions: How bad is your guess?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ost Functions/Reward Functions are a method of evaluating our neural networks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Ex. Cross-Entropy Loss Functions, Mean Squared Error Loss, etc.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en">
                <a:solidFill>
                  <a:schemeClr val="lt1"/>
                </a:solidFill>
              </a:rPr>
              <a:t>Optimizers: 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Functions that reduce the loss/cost of the model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Ex. Gradient Descent 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From Calculus III, the gradient is the direction of steepest ascent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Gradient Descent: Optimization function that goes in the opposite direction of gradient descent to find the lowest point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50" y="3561050"/>
            <a:ext cx="2630556" cy="16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0" y="0"/>
            <a:ext cx="9194400" cy="5141100"/>
          </a:xfrm>
          <a:prstGeom prst="rect">
            <a:avLst/>
          </a:prstGeom>
          <a:solidFill>
            <a:srgbClr val="234076">
              <a:alpha val="703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2539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PyTorch FrameWork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175" y="322050"/>
            <a:ext cx="9143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