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3" r:id="rId2"/>
    <p:sldMasterId id="2147483699" r:id="rId3"/>
  </p:sldMasterIdLst>
  <p:notesMasterIdLst>
    <p:notesMasterId r:id="rId35"/>
  </p:notesMasterIdLst>
  <p:sldIdLst>
    <p:sldId id="330" r:id="rId4"/>
    <p:sldId id="518" r:id="rId5"/>
    <p:sldId id="620" r:id="rId6"/>
    <p:sldId id="621" r:id="rId7"/>
    <p:sldId id="582" r:id="rId8"/>
    <p:sldId id="650" r:id="rId9"/>
    <p:sldId id="622" r:id="rId10"/>
    <p:sldId id="641" r:id="rId11"/>
    <p:sldId id="635" r:id="rId12"/>
    <p:sldId id="575" r:id="rId13"/>
    <p:sldId id="576" r:id="rId14"/>
    <p:sldId id="577" r:id="rId15"/>
    <p:sldId id="578" r:id="rId16"/>
    <p:sldId id="640" r:id="rId17"/>
    <p:sldId id="642" r:id="rId18"/>
    <p:sldId id="426" r:id="rId19"/>
    <p:sldId id="427" r:id="rId20"/>
    <p:sldId id="643" r:id="rId21"/>
    <p:sldId id="644" r:id="rId22"/>
    <p:sldId id="646" r:id="rId23"/>
    <p:sldId id="645" r:id="rId24"/>
    <p:sldId id="647" r:id="rId25"/>
    <p:sldId id="648" r:id="rId26"/>
    <p:sldId id="452" r:id="rId27"/>
    <p:sldId id="637" r:id="rId28"/>
    <p:sldId id="579" r:id="rId29"/>
    <p:sldId id="340" r:id="rId30"/>
    <p:sldId id="636" r:id="rId31"/>
    <p:sldId id="651" r:id="rId32"/>
    <p:sldId id="602" r:id="rId33"/>
    <p:sldId id="64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/>
    <p:restoredTop sz="96932"/>
  </p:normalViewPr>
  <p:slideViewPr>
    <p:cSldViewPr snapToGrid="0" snapToObjects="1">
      <p:cViewPr varScale="1">
        <p:scale>
          <a:sx n="128" d="100"/>
          <a:sy n="128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3119D-4316-7948-AFFD-9AFFD8F424B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61292-08A2-9E4B-9F0A-E14F9ACF4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25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656EE1E6-EFA3-1644-BD8F-FD7AFC677D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EFBEE1F3-0E5F-C843-A449-869B3EDB57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AD037883-A806-CC49-A245-D57B933B86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791CE710-0656-A24D-B46D-960677A0CA2A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654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1A45DA-CA64-41FA-A1E8-AD1BAE08C0BB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038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64DA130-9CE3-4E7D-9E7F-223297258F10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580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BB2FFBC-ECC8-4E72-ACD7-AC5B3AC7D391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809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33A54A-C6D5-44D3-B193-2B68843B2348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207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1DCB9B52-67BD-F540-91C0-20C96F2082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B8CF1704-6290-EB48-BBAC-4E4F8D8337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6E05037B-EB89-3F4C-B30A-8A9A1D86A5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40825B-B026-0346-855E-C13D26B7AAE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1636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B426F562-85A1-E042-99B0-E72CFC75CE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8E701075-5BD3-CC44-B519-B6E7E91CEF6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C933D705-AA49-924C-A056-B9D0E7E6E8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1D63D-C9C9-1C46-A9A6-573A8388D62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0057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60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F59032-4CC8-49AA-B921-0985818A4A6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609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514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60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B37812-7A60-4D4D-B158-CDF22B62669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609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28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1DCB9B52-67BD-F540-91C0-20C96F2082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B8CF1704-6290-EB48-BBAC-4E4F8D8337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6E05037B-EB89-3F4C-B30A-8A9A1D86A5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40825B-B026-0346-855E-C13D26B7AAE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3889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1DCB9B52-67BD-F540-91C0-20C96F2082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B8CF1704-6290-EB48-BBAC-4E4F8D8337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6E05037B-EB89-3F4C-B30A-8A9A1D86A5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40825B-B026-0346-855E-C13D26B7AAE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203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>
            <a:extLst>
              <a:ext uri="{FF2B5EF4-FFF2-40B4-BE49-F238E27FC236}">
                <a16:creationId xmlns:a16="http://schemas.microsoft.com/office/drawing/2014/main" id="{C1C3DCA3-394F-1647-BDE3-010EFCC0E0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Notes Placeholder 2">
            <a:extLst>
              <a:ext uri="{FF2B5EF4-FFF2-40B4-BE49-F238E27FC236}">
                <a16:creationId xmlns:a16="http://schemas.microsoft.com/office/drawing/2014/main" id="{CA09F357-D6F2-0249-A4B9-90E17A90F0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94F10637-9823-D34F-95E3-679D378F92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BA67BA-83CE-FF47-A71B-15F340403C6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3632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1DCB9B52-67BD-F540-91C0-20C96F2082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B8CF1704-6290-EB48-BBAC-4E4F8D8337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6E05037B-EB89-3F4C-B30A-8A9A1D86A5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40825B-B026-0346-855E-C13D26B7AAE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551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1DCB9B52-67BD-F540-91C0-20C96F2082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B8CF1704-6290-EB48-BBAC-4E4F8D8337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6E05037B-EB89-3F4C-B30A-8A9A1D86A5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40825B-B026-0346-855E-C13D26B7AAE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60962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1DCB9B52-67BD-F540-91C0-20C96F2082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B8CF1704-6290-EB48-BBAC-4E4F8D8337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6E05037B-EB89-3F4C-B30A-8A9A1D86A5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40825B-B026-0346-855E-C13D26B7AAE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9006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1DCB9B52-67BD-F540-91C0-20C96F2082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B8CF1704-6290-EB48-BBAC-4E4F8D8337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6E05037B-EB89-3F4C-B30A-8A9A1D86A5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40825B-B026-0346-855E-C13D26B7AAE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3967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60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4AA371-DF05-42FF-99C9-D54AF61A2C5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609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224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B426F562-85A1-E042-99B0-E72CFC75CE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8E701075-5BD3-CC44-B519-B6E7E91CEF6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C933D705-AA49-924C-A056-B9D0E7E6E8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1D63D-C9C9-1C46-A9A6-573A8388D62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2306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57AE074-BB24-467C-A389-042288128DCE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9484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28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932D46-DD78-4BAB-BBDC-DC51872AFEF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28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9383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1DCB9B52-67BD-F540-91C0-20C96F2082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B8CF1704-6290-EB48-BBAC-4E4F8D8337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6E05037B-EB89-3F4C-B30A-8A9A1D86A5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40825B-B026-0346-855E-C13D26B7AAE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67407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>
            <a:extLst>
              <a:ext uri="{FF2B5EF4-FFF2-40B4-BE49-F238E27FC236}">
                <a16:creationId xmlns:a16="http://schemas.microsoft.com/office/drawing/2014/main" id="{C1C3DCA3-394F-1647-BDE3-010EFCC0E0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Notes Placeholder 2">
            <a:extLst>
              <a:ext uri="{FF2B5EF4-FFF2-40B4-BE49-F238E27FC236}">
                <a16:creationId xmlns:a16="http://schemas.microsoft.com/office/drawing/2014/main" id="{CA09F357-D6F2-0249-A4B9-90E17A90F0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		bb</a:t>
            </a: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94F10637-9823-D34F-95E3-679D378F92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BA67BA-83CE-FF47-A71B-15F340403C6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6222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>
            <a:extLst>
              <a:ext uri="{FF2B5EF4-FFF2-40B4-BE49-F238E27FC236}">
                <a16:creationId xmlns:a16="http://schemas.microsoft.com/office/drawing/2014/main" id="{C1C3DCA3-394F-1647-BDE3-010EFCC0E0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Notes Placeholder 2">
            <a:extLst>
              <a:ext uri="{FF2B5EF4-FFF2-40B4-BE49-F238E27FC236}">
                <a16:creationId xmlns:a16="http://schemas.microsoft.com/office/drawing/2014/main" id="{CA09F357-D6F2-0249-A4B9-90E17A90F0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94F10637-9823-D34F-95E3-679D378F92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BA67BA-83CE-FF47-A71B-15F340403C6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40940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B426F562-85A1-E042-99B0-E72CFC75CE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8E701075-5BD3-CC44-B519-B6E7E91CEF6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C933D705-AA49-924C-A056-B9D0E7E6E8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1D63D-C9C9-1C46-A9A6-573A8388D62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2151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1DCB9B52-67BD-F540-91C0-20C96F2082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B8CF1704-6290-EB48-BBAC-4E4F8D8337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6E05037B-EB89-3F4C-B30A-8A9A1D86A5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40825B-B026-0346-855E-C13D26B7AAE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771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1DCB9B52-67BD-F540-91C0-20C96F2082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B8CF1704-6290-EB48-BBAC-4E4F8D8337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6E05037B-EB89-3F4C-B30A-8A9A1D86A5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40825B-B026-0346-855E-C13D26B7AAE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619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>
            <a:extLst>
              <a:ext uri="{FF2B5EF4-FFF2-40B4-BE49-F238E27FC236}">
                <a16:creationId xmlns:a16="http://schemas.microsoft.com/office/drawing/2014/main" id="{C1C3DCA3-394F-1647-BDE3-010EFCC0E0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Notes Placeholder 2">
            <a:extLst>
              <a:ext uri="{FF2B5EF4-FFF2-40B4-BE49-F238E27FC236}">
                <a16:creationId xmlns:a16="http://schemas.microsoft.com/office/drawing/2014/main" id="{CA09F357-D6F2-0249-A4B9-90E17A90F0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		bb</a:t>
            </a: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94F10637-9823-D34F-95E3-679D378F92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BA67BA-83CE-FF47-A71B-15F340403C6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5604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1DCB9B52-67BD-F540-91C0-20C96F2082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B8CF1704-6290-EB48-BBAC-4E4F8D8337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6E05037B-EB89-3F4C-B30A-8A9A1D86A5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40825B-B026-0346-855E-C13D26B7AAE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531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>
            <a:extLst>
              <a:ext uri="{FF2B5EF4-FFF2-40B4-BE49-F238E27FC236}">
                <a16:creationId xmlns:a16="http://schemas.microsoft.com/office/drawing/2014/main" id="{C1C3DCA3-394F-1647-BDE3-010EFCC0E0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Notes Placeholder 2">
            <a:extLst>
              <a:ext uri="{FF2B5EF4-FFF2-40B4-BE49-F238E27FC236}">
                <a16:creationId xmlns:a16="http://schemas.microsoft.com/office/drawing/2014/main" id="{CA09F357-D6F2-0249-A4B9-90E17A90F0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		bb</a:t>
            </a: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94F10637-9823-D34F-95E3-679D378F92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BA67BA-83CE-FF47-A71B-15F340403C6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6636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B426F562-85A1-E042-99B0-E72CFC75CE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8E701075-5BD3-CC44-B519-B6E7E91CEF6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C933D705-AA49-924C-A056-B9D0E7E6E8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1D63D-C9C9-1C46-A9A6-573A8388D62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4849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1DCB9B52-67BD-F540-91C0-20C96F2082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B8CF1704-6290-EB48-BBAC-4E4F8D8337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6E05037B-EB89-3F4C-B30A-8A9A1D86A5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40825B-B026-0346-855E-C13D26B7AAE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641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C5F74-182E-BB48-8D2B-07C712E12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EE657-005A-474E-9EFB-2A7FC162D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9296E-6C75-E244-8E26-09C724B5E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C750-AE18-EC43-9491-942A17C3900E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5E010-FD79-A640-AF78-35E57754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2875C-49E3-0748-9DD7-E70261BF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FC11-EFDF-2A41-ADA5-A9517D3E7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CFB4-D588-DB43-8329-CFBC4B02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55D7A-9D50-4C45-9864-6D30EB671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0838A-5656-124D-8BF3-1E949074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C750-AE18-EC43-9491-942A17C3900E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0D81D-7136-304C-AF23-CB01D640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EAC51-11C7-CB48-B714-9A51BD23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FC11-EFDF-2A41-ADA5-A9517D3E7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3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1508CC-25B8-724E-A485-267836A27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475C5-878A-7448-B7EA-5D1929BC1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A597D-3E63-F34A-85AD-69263290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C750-AE18-EC43-9491-942A17C3900E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A5C80-A328-A84B-A792-F52A97DE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1AD0C-13B0-7A45-8437-962E89F0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FC11-EFDF-2A41-ADA5-A9517D3E7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2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098" y="5726113"/>
            <a:ext cx="3718454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600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sz="1600" b="1" baseline="30000" dirty="0">
                <a:solidFill>
                  <a:srgbClr val="002060"/>
                </a:solidFill>
              </a:rPr>
              <a:t>th</a:t>
            </a:r>
            <a:r>
              <a:rPr lang="en-US" altLang="en-US" sz="1600" b="1" dirty="0">
                <a:solidFill>
                  <a:srgbClr val="002060"/>
                </a:solidFill>
              </a:rPr>
              <a:t> Ed</a:t>
            </a:r>
            <a:r>
              <a:rPr lang="en-US" altLang="en-US" sz="1600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94751" y="6218238"/>
            <a:ext cx="2540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8478" y="1"/>
            <a:ext cx="1775025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6410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468" y="1093789"/>
            <a:ext cx="10276417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7446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186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851" y="1093789"/>
            <a:ext cx="5005916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4967" y="1093789"/>
            <a:ext cx="500591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9546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787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400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5933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5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0631-AF79-CB4F-8027-E0627573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BB81B-56D3-6149-BE5A-B00FBE9E3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6F13A-7E39-0443-AD3F-36E43E3F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C750-AE18-EC43-9491-942A17C3900E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BA85F-3A2A-B94E-B0B8-C5771537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9DC4E-0554-5A47-997D-B0D36D69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FC11-EFDF-2A41-ADA5-A9517D3E7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66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9018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1603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01667" y="117475"/>
            <a:ext cx="26924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7" y="117475"/>
            <a:ext cx="78740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950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23802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098" y="5726113"/>
            <a:ext cx="3718454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600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sz="1600" b="1" baseline="30000" dirty="0">
                <a:solidFill>
                  <a:srgbClr val="002060"/>
                </a:solidFill>
              </a:rPr>
              <a:t>th</a:t>
            </a:r>
            <a:r>
              <a:rPr lang="en-US" altLang="en-US" sz="1600" b="1" dirty="0">
                <a:solidFill>
                  <a:srgbClr val="002060"/>
                </a:solidFill>
              </a:rPr>
              <a:t> Ed</a:t>
            </a:r>
            <a:r>
              <a:rPr lang="en-US" altLang="en-US" sz="1600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94751" y="6218238"/>
            <a:ext cx="2540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8478" y="1"/>
            <a:ext cx="1775025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5429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468" y="1093789"/>
            <a:ext cx="10276417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6754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468" y="1093789"/>
            <a:ext cx="10276417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40826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0657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851" y="1093789"/>
            <a:ext cx="5005916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4967" y="1093789"/>
            <a:ext cx="500591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9291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50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932A-7049-E244-A552-A089DD94E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1626F-7D9A-F14F-80C0-7FE675B2A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2512E-0E2D-C941-8FAF-6C055152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C750-AE18-EC43-9491-942A17C3900E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31E45-73B4-6747-B321-2E483BC2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3C89F-D861-0C40-B76D-AD82020CC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FC11-EFDF-2A41-ADA5-A9517D3E7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576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5614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8717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1557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48346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97807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01667" y="117475"/>
            <a:ext cx="26924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7" y="117475"/>
            <a:ext cx="78740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79248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09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9384-B21C-FE4D-B186-D2DE01D13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F0ACB-00E0-EA44-94F9-907CF0B18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81A74-F708-A543-8461-8E2A496FD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3DD59-2E86-404C-AD21-96450944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C750-AE18-EC43-9491-942A17C3900E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5D805-E7AB-BF4F-8169-0FE381DD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CBC66-E29D-5348-B1E0-A7385E02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FC11-EFDF-2A41-ADA5-A9517D3E7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4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1853-E1D5-5248-81D4-129C121D8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29E33-962E-3D4C-A91F-B6ED4711E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8A5D9-84B1-B243-A7E5-60B88515B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EDEFD-C894-3844-8E69-BD2106E16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FCC94-A239-BC4E-A4D2-3BD1F10D7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7C9834-4B66-5A46-AEC1-63471808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C750-AE18-EC43-9491-942A17C3900E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231009-6D5E-9546-AA2F-623451B4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EF0D9-3C1D-C545-9699-F4B49387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FC11-EFDF-2A41-ADA5-A9517D3E7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8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3C9F-7D12-3545-960E-705A5766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2C850-D872-A241-B2B2-7623EF39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C750-AE18-EC43-9491-942A17C3900E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6ADEAC-2CB6-1D4C-A1DB-89C64431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B009C-E6AF-8948-BA86-4D21DC65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FC11-EFDF-2A41-ADA5-A9517D3E7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9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3CC0B-231A-5D4C-B50C-6990FC9F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C750-AE18-EC43-9491-942A17C3900E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00CFF-A594-B745-B588-F3BA499A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C5C5C-C143-EF48-8332-547B11A9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FC11-EFDF-2A41-ADA5-A9517D3E7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E3709-8557-4441-B9CA-E8FD675B9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687A9-E73C-3046-B5A2-336EFB280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94F4-5E37-0543-873C-271313317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EB37B-D0FF-554C-9132-939DF040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C750-AE18-EC43-9491-942A17C3900E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64E33-7C3A-AC43-852C-741F78E4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C0865-940A-904D-B9AC-0CA643A7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FC11-EFDF-2A41-ADA5-A9517D3E7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1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8B4C-CA29-F543-9801-B1496CEFF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5EBE1-24FC-C94E-AA4B-9001408B2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2E6E6-6F35-EC4F-945E-68E3AE21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68D57-A3B5-A143-B9A5-1CF5731F6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C750-AE18-EC43-9491-942A17C3900E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37337-B90D-8C44-A277-4C9650A0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42EDE-4632-9A4D-A4A2-3C40F6CC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FC11-EFDF-2A41-ADA5-A9517D3E7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0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10981-2FFD-754A-BD07-0FA7A8DB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A86A5-2AA3-2140-9A6E-48DBFBCD0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3C510-4132-CD46-843D-6B4391ACF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0C750-AE18-EC43-9491-942A17C3900E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EA088-8C7C-3C4A-8B72-0C34ED585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F9200-B4E2-B04D-830A-D00CCD0E5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CFC11-EFDF-2A41-ADA5-A9517D3E7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3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6745" y="1093789"/>
            <a:ext cx="10304140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2889" y="6613526"/>
            <a:ext cx="240322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7906" y="6613526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4.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24467" y="117475"/>
            <a:ext cx="1076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6"/>
            <a:ext cx="259558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11889317" y="5445126"/>
            <a:ext cx="302683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 sz="1800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7395" y="1"/>
            <a:ext cx="989349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93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24468" y="1093789"/>
            <a:ext cx="10276417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2889" y="6613526"/>
            <a:ext cx="240322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7906" y="6613526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6.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24467" y="117475"/>
            <a:ext cx="1076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6"/>
            <a:ext cx="259558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11889317" y="5445126"/>
            <a:ext cx="302683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 sz="1800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5"/>
          <a:stretch>
            <a:fillRect/>
          </a:stretch>
        </p:blipFill>
        <p:spPr bwMode="auto">
          <a:xfrm>
            <a:off x="7395" y="1"/>
            <a:ext cx="989349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22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10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110000"/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1" descr="16x9_BG-02.jpg">
            <a:extLst>
              <a:ext uri="{FF2B5EF4-FFF2-40B4-BE49-F238E27FC236}">
                <a16:creationId xmlns:a16="http://schemas.microsoft.com/office/drawing/2014/main" id="{4E0DF001-5020-8A41-AF73-219BE90F8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0810734-2FF0-7649-82FB-EC580E615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E6B9B8"/>
              </a:solidFill>
            </a:endParaRPr>
          </a:p>
        </p:txBody>
      </p:sp>
      <p:pic>
        <p:nvPicPr>
          <p:cNvPr id="14339" name="Picture 7">
            <a:extLst>
              <a:ext uri="{FF2B5EF4-FFF2-40B4-BE49-F238E27FC236}">
                <a16:creationId xmlns:a16="http://schemas.microsoft.com/office/drawing/2014/main" id="{7835CF87-06AB-FE46-A84F-6DFA7ED80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Box 9">
            <a:extLst>
              <a:ext uri="{FF2B5EF4-FFF2-40B4-BE49-F238E27FC236}">
                <a16:creationId xmlns:a16="http://schemas.microsoft.com/office/drawing/2014/main" id="{5FBCA086-777B-F84D-8B1A-9780D84C1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84401"/>
            <a:ext cx="12192000" cy="22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267" i="1" dirty="0">
                <a:solidFill>
                  <a:schemeClr val="bg1"/>
                </a:solidFill>
              </a:rPr>
              <a:t>W4111 – 02: Introduction to Databases</a:t>
            </a:r>
            <a:endParaRPr lang="en-US" altLang="en-US" sz="2400" i="1" dirty="0">
              <a:solidFill>
                <a:schemeClr val="bg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 dirty="0">
                <a:solidFill>
                  <a:schemeClr val="bg1"/>
                </a:solidFill>
              </a:rPr>
              <a:t>Lecture 7: ER Modeling, SQL, Relational Closure (for now)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i="1" dirty="0">
              <a:solidFill>
                <a:schemeClr val="bg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 dirty="0">
                <a:solidFill>
                  <a:schemeClr val="bg1"/>
                </a:solidFill>
              </a:rPr>
              <a:t>Donald F. Ferguson</a:t>
            </a:r>
            <a:br>
              <a:rPr lang="en-US" altLang="en-US" sz="2400" i="1" dirty="0">
                <a:solidFill>
                  <a:schemeClr val="bg1"/>
                </a:solidFill>
              </a:rPr>
            </a:br>
            <a:r>
              <a:rPr lang="en-US" altLang="en-US" sz="2400" i="1" dirty="0">
                <a:solidFill>
                  <a:schemeClr val="bg1"/>
                </a:solidFill>
              </a:rPr>
              <a:t>dff9@Columbia.edu</a:t>
            </a:r>
          </a:p>
        </p:txBody>
      </p:sp>
      <p:sp>
        <p:nvSpPr>
          <p:cNvPr id="14341" name="TextBox 10">
            <a:extLst>
              <a:ext uri="{FF2B5EF4-FFF2-40B4-BE49-F238E27FC236}">
                <a16:creationId xmlns:a16="http://schemas.microsoft.com/office/drawing/2014/main" id="{71265E2E-5284-434C-AC84-B53CF6C6D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61101"/>
            <a:ext cx="12192000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ts val="3200"/>
              </a:lnSpc>
              <a:spcBef>
                <a:spcPct val="0"/>
              </a:spcBef>
              <a:buNone/>
            </a:pPr>
            <a:r>
              <a:rPr lang="en-US" altLang="en-US" sz="1600" i="1">
                <a:solidFill>
                  <a:schemeClr val="bg1"/>
                </a:solidFill>
              </a:rPr>
              <a:t>TRANSCENDING DISCIPLINES, TRANSFORMING LIVES</a:t>
            </a:r>
          </a:p>
        </p:txBody>
      </p:sp>
    </p:spTree>
    <p:extLst>
      <p:ext uri="{BB962C8B-B14F-4D97-AF65-F5344CB8AC3E}">
        <p14:creationId xmlns:p14="http://schemas.microsoft.com/office/powerpoint/2010/main" val="3923107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352" y="1189372"/>
            <a:ext cx="7629925" cy="4138533"/>
          </a:xfrm>
        </p:spPr>
        <p:txBody>
          <a:bodyPr/>
          <a:lstStyle/>
          <a:p>
            <a:r>
              <a:rPr lang="en-US" altLang="en-US" dirty="0"/>
              <a:t>Consider a </a:t>
            </a:r>
            <a:r>
              <a:rPr lang="en-US" altLang="en-US" i="1" dirty="0"/>
              <a:t>section</a:t>
            </a:r>
            <a:r>
              <a:rPr lang="en-US" altLang="en-US" dirty="0"/>
              <a:t> entity, which is uniquely identified by a 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/>
              <a:t>semester, year</a:t>
            </a:r>
            <a:r>
              <a:rPr lang="en-US" altLang="en-US" dirty="0"/>
              <a:t>, and </a:t>
            </a:r>
            <a:r>
              <a:rPr lang="en-US" altLang="en-US" i="1" dirty="0" err="1"/>
              <a:t>sec_id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Clearly, section entities are related to course entities. Suppose we create a relationship set </a:t>
            </a:r>
            <a:r>
              <a:rPr lang="en-US" altLang="en-US" i="1" dirty="0" err="1"/>
              <a:t>sec_course</a:t>
            </a:r>
            <a:r>
              <a:rPr lang="en-US" altLang="en-US" dirty="0"/>
              <a:t> between entity sets </a:t>
            </a:r>
            <a:r>
              <a:rPr lang="en-US" altLang="en-US" i="1" dirty="0"/>
              <a:t>section</a:t>
            </a:r>
            <a:r>
              <a:rPr lang="en-US" altLang="en-US" dirty="0"/>
              <a:t> and </a:t>
            </a:r>
            <a:r>
              <a:rPr lang="en-US" altLang="en-US" i="1" dirty="0"/>
              <a:t>course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Note that the information in </a:t>
            </a:r>
            <a:r>
              <a:rPr lang="en-US" altLang="en-US" i="1" dirty="0" err="1"/>
              <a:t>sec_course</a:t>
            </a:r>
            <a:r>
              <a:rPr lang="en-US" altLang="en-US" dirty="0"/>
              <a:t> is redundant, since </a:t>
            </a:r>
            <a:r>
              <a:rPr lang="en-US" altLang="en-US" i="1" dirty="0"/>
              <a:t>section</a:t>
            </a:r>
            <a:r>
              <a:rPr lang="en-US" altLang="en-US" dirty="0"/>
              <a:t> already has an attribute </a:t>
            </a:r>
            <a:r>
              <a:rPr lang="en-US" altLang="en-US" i="1" dirty="0" err="1"/>
              <a:t>course_id</a:t>
            </a:r>
            <a:r>
              <a:rPr lang="en-US" altLang="en-US" dirty="0"/>
              <a:t>, which identifies the course with which the section is related. </a:t>
            </a:r>
          </a:p>
          <a:p>
            <a:r>
              <a:rPr lang="en-US" altLang="en-US" dirty="0"/>
              <a:t>One option to deal with this redundancy is to get rid of the relationship </a:t>
            </a:r>
            <a:r>
              <a:rPr lang="en-US" altLang="en-US" dirty="0" err="1"/>
              <a:t>s</a:t>
            </a:r>
            <a:r>
              <a:rPr lang="en-US" altLang="en-US" i="1" dirty="0" err="1"/>
              <a:t>ec_course</a:t>
            </a:r>
            <a:r>
              <a:rPr lang="en-US" altLang="en-US" dirty="0"/>
              <a:t>;  however, by doing so the relationship between </a:t>
            </a:r>
            <a:r>
              <a:rPr lang="en-US" altLang="en-US" i="1" dirty="0"/>
              <a:t>section</a:t>
            </a:r>
            <a:r>
              <a:rPr lang="en-US" altLang="en-US" dirty="0"/>
              <a:t> and </a:t>
            </a:r>
            <a:r>
              <a:rPr lang="en-US" altLang="en-US" i="1" dirty="0"/>
              <a:t>course </a:t>
            </a:r>
            <a:r>
              <a:rPr lang="en-US" altLang="en-US" dirty="0"/>
              <a:t>becomes implicit in an attribute, which is not desirable.</a:t>
            </a:r>
          </a:p>
        </p:txBody>
      </p:sp>
    </p:spTree>
    <p:extLst>
      <p:ext uri="{BB962C8B-B14F-4D97-AF65-F5344CB8AC3E}">
        <p14:creationId xmlns:p14="http://schemas.microsoft.com/office/powerpoint/2010/main" val="297427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351" y="1056443"/>
            <a:ext cx="7668514" cy="5042732"/>
          </a:xfrm>
        </p:spPr>
        <p:txBody>
          <a:bodyPr/>
          <a:lstStyle/>
          <a:p>
            <a:r>
              <a:rPr lang="en-US" altLang="en-US" dirty="0"/>
              <a:t>An alternative way to deal with this redundancy is to not store the attribute </a:t>
            </a:r>
            <a:r>
              <a:rPr lang="en-US" altLang="en-US" i="1" dirty="0" err="1"/>
              <a:t>course_id</a:t>
            </a:r>
            <a:r>
              <a:rPr lang="en-US" altLang="en-US" dirty="0"/>
              <a:t>  in the </a:t>
            </a:r>
            <a:r>
              <a:rPr lang="en-US" altLang="en-US" i="1" dirty="0"/>
              <a:t>section</a:t>
            </a:r>
            <a:r>
              <a:rPr lang="en-US" altLang="en-US" dirty="0"/>
              <a:t> entity and to only store the remaining attributes </a:t>
            </a:r>
            <a:r>
              <a:rPr lang="en-US" altLang="en-US" i="1" dirty="0" err="1"/>
              <a:t>section_id</a:t>
            </a:r>
            <a:r>
              <a:rPr lang="en-US" altLang="en-US" dirty="0"/>
              <a:t>,  </a:t>
            </a:r>
            <a:r>
              <a:rPr lang="en-US" altLang="en-US" i="1" dirty="0"/>
              <a:t>year</a:t>
            </a:r>
            <a:r>
              <a:rPr lang="en-US" altLang="en-US" dirty="0"/>
              <a:t>, and </a:t>
            </a:r>
            <a:r>
              <a:rPr lang="en-US" altLang="en-US" i="1" dirty="0"/>
              <a:t>semester.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However, the entity set </a:t>
            </a:r>
            <a:r>
              <a:rPr lang="en-US" altLang="en-US" i="1" dirty="0">
                <a:ea typeface="ＭＳ Ｐゴシック" panose="020B0600070205080204" pitchFamily="34" charset="-128"/>
              </a:rPr>
              <a:t>section</a:t>
            </a:r>
            <a:r>
              <a:rPr lang="en-US" altLang="en-US" dirty="0">
                <a:ea typeface="ＭＳ Ｐゴシック" panose="020B0600070205080204" pitchFamily="34" charset="-128"/>
              </a:rPr>
              <a:t> then does not have enough attributes to identify a particular </a:t>
            </a:r>
            <a:r>
              <a:rPr lang="en-US" altLang="en-US" i="1" dirty="0">
                <a:ea typeface="ＭＳ Ｐゴシック" panose="020B0600070205080204" pitchFamily="34" charset="-128"/>
              </a:rPr>
              <a:t>section</a:t>
            </a:r>
            <a:r>
              <a:rPr lang="en-US" altLang="en-US" dirty="0">
                <a:ea typeface="ＭＳ Ｐゴシック" panose="020B0600070205080204" pitchFamily="34" charset="-128"/>
              </a:rPr>
              <a:t> entity uniquely</a:t>
            </a:r>
          </a:p>
          <a:p>
            <a:r>
              <a:rPr lang="en-US" altLang="en-US" dirty="0"/>
              <a:t>To deal with this problem, we treat the relationship </a:t>
            </a:r>
            <a:r>
              <a:rPr lang="en-US" altLang="en-US" i="1" dirty="0" err="1"/>
              <a:t>sec_course</a:t>
            </a:r>
            <a:r>
              <a:rPr lang="en-US" altLang="en-US" dirty="0"/>
              <a:t>  as a special relationship that provides extra information, in this case, the </a:t>
            </a:r>
            <a:r>
              <a:rPr lang="en-US" altLang="en-US" i="1" dirty="0" err="1"/>
              <a:t>course_id</a:t>
            </a:r>
            <a:r>
              <a:rPr lang="en-US" altLang="en-US" dirty="0"/>
              <a:t>, required to identify </a:t>
            </a:r>
            <a:r>
              <a:rPr lang="en-US" altLang="en-US" i="1" dirty="0"/>
              <a:t>section</a:t>
            </a:r>
            <a:r>
              <a:rPr lang="en-US" altLang="en-US" dirty="0"/>
              <a:t>  entities uniquely.</a:t>
            </a:r>
          </a:p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weak entity set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is one whose existence is dependent on another entity, called its </a:t>
            </a:r>
            <a:r>
              <a:rPr lang="en-US" altLang="en-US" b="1" dirty="0">
                <a:solidFill>
                  <a:srgbClr val="002060"/>
                </a:solidFill>
              </a:rPr>
              <a:t>identifying entity</a:t>
            </a:r>
            <a:endParaRPr lang="en-US" altLang="en-US" dirty="0">
              <a:solidFill>
                <a:srgbClr val="002060"/>
              </a:solidFill>
            </a:endParaRPr>
          </a:p>
          <a:p>
            <a:r>
              <a:rPr lang="en-US" altLang="en-US" dirty="0"/>
              <a:t>Instead of associating a primary key with a weak entity, we use the identifying entity, along with extra attributes called </a:t>
            </a:r>
            <a:r>
              <a:rPr lang="en-US" altLang="en-US" b="1" dirty="0">
                <a:solidFill>
                  <a:srgbClr val="002060"/>
                </a:solidFill>
              </a:rPr>
              <a:t>discriminator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to uniquely identify a weak entity.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1875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 (Cont.)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351" y="1148416"/>
            <a:ext cx="7534402" cy="4630593"/>
          </a:xfrm>
        </p:spPr>
        <p:txBody>
          <a:bodyPr/>
          <a:lstStyle/>
          <a:p>
            <a:r>
              <a:rPr lang="en-US" altLang="en-US" dirty="0"/>
              <a:t>An entity set that is not a weak entity set is termed a </a:t>
            </a:r>
            <a:r>
              <a:rPr lang="en-US" altLang="en-US" b="1" dirty="0">
                <a:solidFill>
                  <a:srgbClr val="002060"/>
                </a:solidFill>
              </a:rPr>
              <a:t>strong entity set</a:t>
            </a:r>
            <a:r>
              <a:rPr lang="en-US" altLang="en-US" dirty="0">
                <a:solidFill>
                  <a:srgbClr val="000099"/>
                </a:solidFill>
              </a:rPr>
              <a:t>.</a:t>
            </a:r>
          </a:p>
          <a:p>
            <a:r>
              <a:rPr lang="en-US" altLang="en-US" dirty="0"/>
              <a:t>Every weak entity must be associated with an identifying entity; that is, the weak entity set is said to be </a:t>
            </a:r>
            <a:r>
              <a:rPr lang="en-US" altLang="en-US" b="1" dirty="0">
                <a:solidFill>
                  <a:srgbClr val="002060"/>
                </a:solidFill>
              </a:rPr>
              <a:t>existence dependent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on the identifying entity set. </a:t>
            </a:r>
          </a:p>
          <a:p>
            <a:r>
              <a:rPr lang="en-US" altLang="en-US" dirty="0"/>
              <a:t>The identifying entity set is said to </a:t>
            </a:r>
            <a:r>
              <a:rPr lang="en-US" altLang="en-US" b="1" dirty="0">
                <a:solidFill>
                  <a:srgbClr val="002060"/>
                </a:solidFill>
              </a:rPr>
              <a:t>own</a:t>
            </a:r>
            <a:r>
              <a:rPr lang="en-US" altLang="en-US" dirty="0"/>
              <a:t> the weak entity set that it identifies. </a:t>
            </a:r>
          </a:p>
          <a:p>
            <a:r>
              <a:rPr lang="en-US" altLang="en-US" dirty="0"/>
              <a:t>The relationship associating the weak entity set with the identifying entity set is called the </a:t>
            </a:r>
            <a:r>
              <a:rPr lang="en-US" altLang="en-US" b="1" dirty="0">
                <a:solidFill>
                  <a:srgbClr val="002060"/>
                </a:solidFill>
              </a:rPr>
              <a:t>identifying relationship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Note that the relational schema we eventually create from the entity set </a:t>
            </a:r>
            <a:r>
              <a:rPr lang="en-US" altLang="en-US" i="1" dirty="0"/>
              <a:t>section</a:t>
            </a:r>
            <a:r>
              <a:rPr lang="en-US" altLang="en-US" dirty="0"/>
              <a:t> does have the attribute </a:t>
            </a:r>
            <a:r>
              <a:rPr lang="en-US" altLang="en-US" i="1" dirty="0" err="1"/>
              <a:t>course_id</a:t>
            </a:r>
            <a:r>
              <a:rPr lang="en-US" altLang="en-US" dirty="0"/>
              <a:t>, for reasons that will become clear later, even though we have dropped the attribute </a:t>
            </a:r>
            <a:r>
              <a:rPr lang="en-US" altLang="en-US" i="1" dirty="0" err="1"/>
              <a:t>course_id</a:t>
            </a:r>
            <a:r>
              <a:rPr lang="en-US" altLang="en-US" dirty="0"/>
              <a:t>  from the entity set </a:t>
            </a:r>
            <a:r>
              <a:rPr lang="en-US" altLang="en-US" i="1" dirty="0"/>
              <a:t>section.</a:t>
            </a:r>
          </a:p>
        </p:txBody>
      </p:sp>
    </p:spTree>
    <p:extLst>
      <p:ext uri="{BB962C8B-B14F-4D97-AF65-F5344CB8AC3E}">
        <p14:creationId xmlns:p14="http://schemas.microsoft.com/office/powerpoint/2010/main" val="445718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Expressing Weak Entity Sets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5236" y="1142557"/>
            <a:ext cx="7411789" cy="2222436"/>
          </a:xfrm>
        </p:spPr>
        <p:txBody>
          <a:bodyPr/>
          <a:lstStyle/>
          <a:p>
            <a:r>
              <a:rPr lang="en-US" altLang="en-US" dirty="0"/>
              <a:t>In E-R diagrams, a weak entity set is depicted via a double rectangle.</a:t>
            </a:r>
          </a:p>
          <a:p>
            <a:r>
              <a:rPr lang="en-US" altLang="en-US" dirty="0"/>
              <a:t>We underline the discriminator of a weak entity set  with a dashed line.</a:t>
            </a:r>
          </a:p>
          <a:p>
            <a:r>
              <a:rPr lang="en-US" altLang="en-US" dirty="0"/>
              <a:t>The relationship set connecting the  weak entity set to the identifying strong entity set is depicted by a double diamond. </a:t>
            </a:r>
          </a:p>
          <a:p>
            <a:r>
              <a:rPr lang="en-US" altLang="en-US" dirty="0"/>
              <a:t>Primary key for </a:t>
            </a:r>
            <a:r>
              <a:rPr lang="en-US" altLang="en-US" i="1" dirty="0"/>
              <a:t>section </a:t>
            </a:r>
            <a:r>
              <a:rPr lang="en-US" altLang="en-US" dirty="0"/>
              <a:t>– (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i="1" dirty="0" err="1"/>
              <a:t>sec_id</a:t>
            </a:r>
            <a:r>
              <a:rPr lang="en-US" altLang="en-US" i="1" dirty="0"/>
              <a:t>, semester, year</a:t>
            </a:r>
            <a:r>
              <a:rPr lang="en-US" altLang="en-US" sz="2000" dirty="0"/>
              <a:t>)</a:t>
            </a:r>
          </a:p>
        </p:txBody>
      </p:sp>
      <p:pic>
        <p:nvPicPr>
          <p:cNvPr id="4608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864" y="3591736"/>
            <a:ext cx="5279394" cy="112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065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C9306B-77CF-0642-A169-30EED628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E6B9B8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33797" name="Picture 10">
            <a:extLst>
              <a:ext uri="{FF2B5EF4-FFF2-40B4-BE49-F238E27FC236}">
                <a16:creationId xmlns:a16="http://schemas.microsoft.com/office/drawing/2014/main" id="{394CC7E9-BC31-9C40-9A4D-8B84424E0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Box 11">
            <a:extLst>
              <a:ext uri="{FF2B5EF4-FFF2-40B4-BE49-F238E27FC236}">
                <a16:creationId xmlns:a16="http://schemas.microsoft.com/office/drawing/2014/main" id="{55FB4359-791D-5B40-928C-C62BDB029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84" y="6261100"/>
            <a:ext cx="9042400" cy="45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06B2ECF5-3358-634A-8C5D-6E0FBC4218E3}" type="slidenum"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32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14</a:t>
            </a:fld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|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W4111_02_F20:  Introduction to Databases – Lecture 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56BD1-4B59-D34E-B900-A72714E09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E6B9B8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AC4DD7AE-B235-6844-BB6E-F1BBE6763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99" y="1"/>
            <a:ext cx="111152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Weak Entity Example: Orders, </a:t>
            </a: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OrderDetails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27B7A1-5482-9144-B220-122621968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90" y="772616"/>
            <a:ext cx="8760279" cy="54884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E3C5645-B36A-B640-A966-05EC0926E9EB}"/>
              </a:ext>
            </a:extLst>
          </p:cNvPr>
          <p:cNvSpPr/>
          <p:nvPr/>
        </p:nvSpPr>
        <p:spPr>
          <a:xfrm>
            <a:off x="5635584" y="885597"/>
            <a:ext cx="5929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www.mysqltutorial.org</a:t>
            </a:r>
            <a:r>
              <a:rPr lang="en-US" dirty="0"/>
              <a:t>/</a:t>
            </a:r>
            <a:r>
              <a:rPr lang="en-US" dirty="0" err="1"/>
              <a:t>mysql</a:t>
            </a:r>
            <a:r>
              <a:rPr lang="en-US" dirty="0"/>
              <a:t>-sample-</a:t>
            </a:r>
            <a:r>
              <a:rPr lang="en-US" dirty="0" err="1"/>
              <a:t>database.aspx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526464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 descr="16x9_grey.jpg">
            <a:extLst>
              <a:ext uri="{FF2B5EF4-FFF2-40B4-BE49-F238E27FC236}">
                <a16:creationId xmlns:a16="http://schemas.microsoft.com/office/drawing/2014/main" id="{74F019BA-0857-4444-95F3-EC225EF0E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F3518A-60D4-C045-A5CB-E10C229D4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E6B9B8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23555" name="Picture 7">
            <a:extLst>
              <a:ext uri="{FF2B5EF4-FFF2-40B4-BE49-F238E27FC236}">
                <a16:creationId xmlns:a16="http://schemas.microsoft.com/office/drawing/2014/main" id="{484E64F3-7A27-FB4C-AA2B-746DCA6C8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8">
            <a:extLst>
              <a:ext uri="{FF2B5EF4-FFF2-40B4-BE49-F238E27FC236}">
                <a16:creationId xmlns:a16="http://schemas.microsoft.com/office/drawing/2014/main" id="{3B06A617-9BF7-3E4E-B1D5-79D569A54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11401"/>
            <a:ext cx="1219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Inheritance, </a:t>
            </a:r>
            <a:r>
              <a:rPr kumimoji="0" lang="en-US" alt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IsA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, Specialization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4FF02522-D9EC-E74E-8EDE-704E869AE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84" y="6261100"/>
            <a:ext cx="9042400" cy="45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90347777-9F03-6D4D-9A15-765D7EB37993}" type="slidenum"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32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15</a:t>
            </a:fld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|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W4111_02_F20:  Introduction to Databases -- Lecture  </a:t>
            </a:r>
            <a:r>
              <a:rPr lang="en-US" altLang="en-US" sz="1600" i="1" dirty="0">
                <a:solidFill>
                  <a:prstClr val="white"/>
                </a:solidFill>
              </a:rPr>
              <a:t>6</a:t>
            </a:r>
            <a:endParaRPr kumimoji="0" lang="en-US" altLang="en-U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670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350" y="1208089"/>
            <a:ext cx="7674314" cy="3924744"/>
          </a:xfrm>
        </p:spPr>
        <p:txBody>
          <a:bodyPr/>
          <a:lstStyle/>
          <a:p>
            <a:r>
              <a:rPr lang="en-US" altLang="en-US" dirty="0"/>
              <a:t>Top-down design process; we designate sub-groupings within an entity set that are distinctive from other entities in the set.</a:t>
            </a:r>
          </a:p>
          <a:p>
            <a:r>
              <a:rPr lang="en-US" altLang="en-US" dirty="0"/>
              <a:t>These sub-groupings become lower-level entity sets that have attributes or participate in relationships that do not apply to the higher-level entity set.</a:t>
            </a:r>
          </a:p>
          <a:p>
            <a:r>
              <a:rPr lang="en-US" altLang="en-US" dirty="0"/>
              <a:t>Depicted by a </a:t>
            </a:r>
            <a:r>
              <a:rPr lang="en-US" altLang="en-US" i="1" dirty="0"/>
              <a:t>triangle</a:t>
            </a:r>
            <a:r>
              <a:rPr lang="en-US" altLang="en-US" dirty="0"/>
              <a:t> component labeled ISA (e.g., </a:t>
            </a:r>
            <a:r>
              <a:rPr lang="en-US" altLang="en-US" i="1" dirty="0"/>
              <a:t>instructor</a:t>
            </a:r>
            <a:r>
              <a:rPr lang="en-US" altLang="en-US" dirty="0"/>
              <a:t> “is a” </a:t>
            </a:r>
            <a:r>
              <a:rPr lang="en-US" altLang="en-US" i="1" dirty="0"/>
              <a:t>person</a:t>
            </a:r>
            <a:r>
              <a:rPr lang="en-US" altLang="en-US" dirty="0"/>
              <a:t>).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Attribute inheritance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– a lower-level entity set inherits all the attributes and relationship participation of the higher-level entity set to which it is linked.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3155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 Example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350" y="993775"/>
            <a:ext cx="7692898" cy="124095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Overlapping</a:t>
            </a:r>
            <a:r>
              <a:rPr lang="en-US" altLang="en-US" dirty="0"/>
              <a:t> – </a:t>
            </a:r>
            <a:r>
              <a:rPr lang="en-US" altLang="en-US" i="1" dirty="0"/>
              <a:t>employee</a:t>
            </a:r>
            <a:r>
              <a:rPr lang="en-US" altLang="en-US" dirty="0"/>
              <a:t> and </a:t>
            </a:r>
            <a:r>
              <a:rPr lang="en-US" altLang="en-US" i="1" dirty="0"/>
              <a:t>student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Disjoint</a:t>
            </a:r>
            <a:r>
              <a:rPr lang="en-US" altLang="en-US" dirty="0"/>
              <a:t> – </a:t>
            </a:r>
            <a:r>
              <a:rPr lang="en-US" altLang="en-US" i="1" dirty="0"/>
              <a:t>instructor</a:t>
            </a:r>
            <a:r>
              <a:rPr lang="en-US" altLang="en-US" dirty="0"/>
              <a:t> and </a:t>
            </a:r>
            <a:r>
              <a:rPr lang="en-US" altLang="en-US" i="1" dirty="0"/>
              <a:t>secretary</a:t>
            </a:r>
          </a:p>
          <a:p>
            <a:r>
              <a:rPr lang="en-US" altLang="en-US" dirty="0"/>
              <a:t>Total and partial</a:t>
            </a:r>
          </a:p>
        </p:txBody>
      </p:sp>
      <p:pic>
        <p:nvPicPr>
          <p:cNvPr id="6042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504" y="2251540"/>
            <a:ext cx="3225546" cy="33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817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C9306B-77CF-0642-A169-30EED628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E6B9B8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33797" name="Picture 10">
            <a:extLst>
              <a:ext uri="{FF2B5EF4-FFF2-40B4-BE49-F238E27FC236}">
                <a16:creationId xmlns:a16="http://schemas.microsoft.com/office/drawing/2014/main" id="{394CC7E9-BC31-9C40-9A4D-8B84424E0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Box 11">
            <a:extLst>
              <a:ext uri="{FF2B5EF4-FFF2-40B4-BE49-F238E27FC236}">
                <a16:creationId xmlns:a16="http://schemas.microsoft.com/office/drawing/2014/main" id="{55FB4359-791D-5B40-928C-C62BDB029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84" y="6261100"/>
            <a:ext cx="9042400" cy="45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06B2ECF5-3358-634A-8C5D-6E0FBC4218E3}" type="slidenum"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32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18</a:t>
            </a:fld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|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W4111_02_F20:  Introduction to Databases – Lecture 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56BD1-4B59-D34E-B900-A72714E09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0" y="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E6B9B8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AC4DD7AE-B235-6844-BB6E-F1BBE6763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29" y="1"/>
            <a:ext cx="111152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Inheritance, </a:t>
            </a: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IsA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, Specialization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4CCCC0B-F430-4848-989C-AB2F94C75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51947"/>
            <a:ext cx="5418908" cy="449538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43E57B6-468B-2E49-A5AA-46E767031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9624" y="821892"/>
            <a:ext cx="7959565" cy="15339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0591497-4C59-2A46-8399-B991355653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7407" y="2678656"/>
            <a:ext cx="6831782" cy="321708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3F8F7BF-75DA-E640-AB79-C0A60ED2BDB3}"/>
              </a:ext>
            </a:extLst>
          </p:cNvPr>
          <p:cNvSpPr/>
          <p:nvPr/>
        </p:nvSpPr>
        <p:spPr>
          <a:xfrm>
            <a:off x="185271" y="5969160"/>
            <a:ext cx="752540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444444"/>
                </a:solidFill>
                <a:latin typeface="Arial" charset="0"/>
              </a:rPr>
              <a:t>http://</a:t>
            </a:r>
            <a:r>
              <a:rPr lang="en-US" sz="900" dirty="0" err="1">
                <a:solidFill>
                  <a:srgbClr val="444444"/>
                </a:solidFill>
                <a:latin typeface="Arial" charset="0"/>
              </a:rPr>
              <a:t>www.vertabelo.com</a:t>
            </a:r>
            <a:r>
              <a:rPr lang="en-US" sz="900" dirty="0">
                <a:solidFill>
                  <a:srgbClr val="444444"/>
                </a:solidFill>
                <a:latin typeface="Arial" charset="0"/>
              </a:rPr>
              <a:t>/blog/technical-articles/inheritance-in-a-relational-database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59E5E8-FEC9-C54E-96ED-E720961F2E08}"/>
              </a:ext>
            </a:extLst>
          </p:cNvPr>
          <p:cNvSpPr txBox="1"/>
          <p:nvPr/>
        </p:nvSpPr>
        <p:spPr>
          <a:xfrm>
            <a:off x="304799" y="4439875"/>
            <a:ext cx="1505081" cy="150508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28600" indent="-228600" fontAlgn="base">
              <a:lnSpc>
                <a:spcPct val="90000"/>
              </a:lnSpc>
              <a:spcBef>
                <a:spcPts val="600"/>
              </a:spcBef>
              <a:buClr>
                <a:srgbClr val="0085C3"/>
              </a:buClr>
              <a:buFontTx/>
              <a:buAutoNum type="arabicPeriod"/>
            </a:pPr>
            <a:r>
              <a:rPr lang="en-US" sz="1200" dirty="0">
                <a:solidFill>
                  <a:srgbClr val="444444"/>
                </a:solidFill>
                <a:latin typeface="Museo Sans For Dell"/>
              </a:rPr>
              <a:t>Are all employees faculty?</a:t>
            </a:r>
          </a:p>
          <a:p>
            <a:pPr marL="228600" indent="-228600" fontAlgn="base">
              <a:lnSpc>
                <a:spcPct val="90000"/>
              </a:lnSpc>
              <a:spcBef>
                <a:spcPts val="600"/>
              </a:spcBef>
              <a:buClr>
                <a:srgbClr val="0085C3"/>
              </a:buClr>
              <a:buFontTx/>
              <a:buAutoNum type="arabicPeriod"/>
            </a:pPr>
            <a:r>
              <a:rPr lang="en-US" sz="1200" dirty="0">
                <a:solidFill>
                  <a:srgbClr val="444444"/>
                </a:solidFill>
                <a:latin typeface="Museo Sans For Dell"/>
              </a:rPr>
              <a:t>Can students also be employees?</a:t>
            </a:r>
          </a:p>
        </p:txBody>
      </p:sp>
    </p:spTree>
    <p:extLst>
      <p:ext uri="{BB962C8B-B14F-4D97-AF65-F5344CB8AC3E}">
        <p14:creationId xmlns:p14="http://schemas.microsoft.com/office/powerpoint/2010/main" val="3524937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C9306B-77CF-0642-A169-30EED628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E6B9B8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33797" name="Picture 10">
            <a:extLst>
              <a:ext uri="{FF2B5EF4-FFF2-40B4-BE49-F238E27FC236}">
                <a16:creationId xmlns:a16="http://schemas.microsoft.com/office/drawing/2014/main" id="{394CC7E9-BC31-9C40-9A4D-8B84424E0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Box 11">
            <a:extLst>
              <a:ext uri="{FF2B5EF4-FFF2-40B4-BE49-F238E27FC236}">
                <a16:creationId xmlns:a16="http://schemas.microsoft.com/office/drawing/2014/main" id="{55FB4359-791D-5B40-928C-C62BDB029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84" y="6261100"/>
            <a:ext cx="9042400" cy="45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06B2ECF5-3358-634A-8C5D-6E0FBC4218E3}" type="slidenum"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32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19</a:t>
            </a:fld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|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W4111_02_F20:  Introduction to Databases – Lecture 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56BD1-4B59-D34E-B900-A72714E09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0" y="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E6B9B8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AC4DD7AE-B235-6844-BB6E-F1BBE6763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29" y="1"/>
            <a:ext cx="111152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Simpler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9F8F87-7975-1141-BDEB-A720C6597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843" y="783214"/>
            <a:ext cx="8168341" cy="529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3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1" descr="16x9_BG-08.jpg">
            <a:extLst>
              <a:ext uri="{FF2B5EF4-FFF2-40B4-BE49-F238E27FC236}">
                <a16:creationId xmlns:a16="http://schemas.microsoft.com/office/drawing/2014/main" id="{DCA0F86A-02D5-F844-8AE2-43F9728A3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C6D68-12D3-5146-B80B-B266B91E5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E6B9B8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25603" name="Picture 7">
            <a:extLst>
              <a:ext uri="{FF2B5EF4-FFF2-40B4-BE49-F238E27FC236}">
                <a16:creationId xmlns:a16="http://schemas.microsoft.com/office/drawing/2014/main" id="{B0E4FCE1-65D5-434C-9996-EEFA88063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8">
            <a:extLst>
              <a:ext uri="{FF2B5EF4-FFF2-40B4-BE49-F238E27FC236}">
                <a16:creationId xmlns:a16="http://schemas.microsoft.com/office/drawing/2014/main" id="{6B11FA86-85D9-424A-848A-872F44A24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11401"/>
            <a:ext cx="12192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We will start in a</a:t>
            </a:r>
            <a:br>
              <a:rPr kumimoji="0" lang="en-US" altLang="en-US" sz="5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5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a couple of minutes.</a:t>
            </a:r>
            <a:endParaRPr kumimoji="0" lang="en-US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F916AC9F-F769-FB41-86FF-33E484CDD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84" y="6261100"/>
            <a:ext cx="9042400" cy="45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90347777-9F03-6D4D-9A15-765D7EB37993}" type="slidenum"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32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</a:t>
            </a:fld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|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W4111_02_F20:  Introduction to Databases -- Lecture  7</a:t>
            </a:r>
          </a:p>
        </p:txBody>
      </p:sp>
    </p:spTree>
    <p:extLst>
      <p:ext uri="{BB962C8B-B14F-4D97-AF65-F5344CB8AC3E}">
        <p14:creationId xmlns:p14="http://schemas.microsoft.com/office/powerpoint/2010/main" val="4176916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7C6EE4-151C-3243-B8B6-65CC9C44B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903" y="824396"/>
            <a:ext cx="6460281" cy="543670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CC9306B-77CF-0642-A169-30EED628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E6B9B8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33797" name="Picture 10">
            <a:extLst>
              <a:ext uri="{FF2B5EF4-FFF2-40B4-BE49-F238E27FC236}">
                <a16:creationId xmlns:a16="http://schemas.microsoft.com/office/drawing/2014/main" id="{394CC7E9-BC31-9C40-9A4D-8B84424E0D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Box 11">
            <a:extLst>
              <a:ext uri="{FF2B5EF4-FFF2-40B4-BE49-F238E27FC236}">
                <a16:creationId xmlns:a16="http://schemas.microsoft.com/office/drawing/2014/main" id="{55FB4359-791D-5B40-928C-C62BDB029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84" y="6261100"/>
            <a:ext cx="9042400" cy="45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06B2ECF5-3358-634A-8C5D-6E0FBC4218E3}" type="slidenum"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32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</a:t>
            </a:fld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|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W4111_02_F20:  Introduction to Databases – Lecture 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56BD1-4B59-D34E-B900-A72714E09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0" y="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E6B9B8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AC4DD7AE-B235-6844-BB6E-F1BBE6763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29" y="1"/>
            <a:ext cx="111152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One Table Implementation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798CC-889B-104E-8A18-D3CBA3E1E2CB}"/>
              </a:ext>
            </a:extLst>
          </p:cNvPr>
          <p:cNvSpPr txBox="1"/>
          <p:nvPr/>
        </p:nvSpPr>
        <p:spPr>
          <a:xfrm>
            <a:off x="674475" y="3971365"/>
            <a:ext cx="76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DFAB39-50D6-0945-8A4F-8BBE7F15BA6E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1443853" y="3971365"/>
            <a:ext cx="2223686" cy="1846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4A63C2-E6B1-E547-947A-C97E30C25DC0}"/>
              </a:ext>
            </a:extLst>
          </p:cNvPr>
          <p:cNvSpPr txBox="1"/>
          <p:nvPr/>
        </p:nvSpPr>
        <p:spPr>
          <a:xfrm>
            <a:off x="9965025" y="378669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E8161D-CB9F-E442-82BD-768AFB57BBAA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8299174" y="3542748"/>
            <a:ext cx="1665851" cy="4286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BEE61-8585-0640-9946-31CDE04F8754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8209723" y="3971365"/>
            <a:ext cx="1755302" cy="10165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27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C9306B-77CF-0642-A169-30EED628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E6B9B8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33797" name="Picture 10">
            <a:extLst>
              <a:ext uri="{FF2B5EF4-FFF2-40B4-BE49-F238E27FC236}">
                <a16:creationId xmlns:a16="http://schemas.microsoft.com/office/drawing/2014/main" id="{394CC7E9-BC31-9C40-9A4D-8B84424E0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Box 11">
            <a:extLst>
              <a:ext uri="{FF2B5EF4-FFF2-40B4-BE49-F238E27FC236}">
                <a16:creationId xmlns:a16="http://schemas.microsoft.com/office/drawing/2014/main" id="{55FB4359-791D-5B40-928C-C62BDB029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84" y="6261100"/>
            <a:ext cx="9042400" cy="45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06B2ECF5-3358-634A-8C5D-6E0FBC4218E3}" type="slidenum"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32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21</a:t>
            </a:fld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|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W4111_02_F20:  Introduction to Databases – Lecture 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56BD1-4B59-D34E-B900-A72714E09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0" y="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E6B9B8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AC4DD7AE-B235-6844-BB6E-F1BBE6763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29" y="1"/>
            <a:ext cx="111152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Two Table Implementation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B1E887-7402-424E-87D9-6B2359F07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705" y="851133"/>
            <a:ext cx="6130789" cy="54099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F798CC-889B-104E-8A18-D3CBA3E1E2CB}"/>
              </a:ext>
            </a:extLst>
          </p:cNvPr>
          <p:cNvSpPr txBox="1"/>
          <p:nvPr/>
        </p:nvSpPr>
        <p:spPr>
          <a:xfrm>
            <a:off x="674475" y="3971365"/>
            <a:ext cx="76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DFAB39-50D6-0945-8A4F-8BBE7F15BA6E}"/>
              </a:ext>
            </a:extLst>
          </p:cNvPr>
          <p:cNvCxnSpPr>
            <a:stCxn id="2" idx="3"/>
          </p:cNvCxnSpPr>
          <p:nvPr/>
        </p:nvCxnSpPr>
        <p:spPr>
          <a:xfrm flipV="1">
            <a:off x="1443853" y="3429000"/>
            <a:ext cx="2294429" cy="72703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DFA4E5-C495-E044-8C7A-2BE2A0AB3CA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443853" y="4156031"/>
            <a:ext cx="2294429" cy="72703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4A63C2-E6B1-E547-947A-C97E30C25DC0}"/>
              </a:ext>
            </a:extLst>
          </p:cNvPr>
          <p:cNvSpPr txBox="1"/>
          <p:nvPr/>
        </p:nvSpPr>
        <p:spPr>
          <a:xfrm>
            <a:off x="9965025" y="3786699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E8161D-CB9F-E442-82BD-768AFB57BBAA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8219661" y="3971365"/>
            <a:ext cx="1745364" cy="1973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80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4FBA1D-20A4-9342-AE37-EB543E499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817" y="712174"/>
            <a:ext cx="5829367" cy="5511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CC9306B-77CF-0642-A169-30EED628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E6B9B8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33797" name="Picture 10">
            <a:extLst>
              <a:ext uri="{FF2B5EF4-FFF2-40B4-BE49-F238E27FC236}">
                <a16:creationId xmlns:a16="http://schemas.microsoft.com/office/drawing/2014/main" id="{394CC7E9-BC31-9C40-9A4D-8B84424E0D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Box 11">
            <a:extLst>
              <a:ext uri="{FF2B5EF4-FFF2-40B4-BE49-F238E27FC236}">
                <a16:creationId xmlns:a16="http://schemas.microsoft.com/office/drawing/2014/main" id="{55FB4359-791D-5B40-928C-C62BDB029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84" y="6261100"/>
            <a:ext cx="9042400" cy="45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06B2ECF5-3358-634A-8C5D-6E0FBC4218E3}" type="slidenum"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32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22</a:t>
            </a:fld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|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W4111_02_F20:  Introduction to Databases – Lecture 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56BD1-4B59-D34E-B900-A72714E09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0" y="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E6B9B8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AC4DD7AE-B235-6844-BB6E-F1BBE6763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29" y="1"/>
            <a:ext cx="111152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Two Table Implementation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798CC-889B-104E-8A18-D3CBA3E1E2CB}"/>
              </a:ext>
            </a:extLst>
          </p:cNvPr>
          <p:cNvSpPr txBox="1"/>
          <p:nvPr/>
        </p:nvSpPr>
        <p:spPr>
          <a:xfrm>
            <a:off x="674475" y="3971365"/>
            <a:ext cx="76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DFAB39-50D6-0945-8A4F-8BBE7F15BA6E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1443853" y="3065484"/>
            <a:ext cx="2939304" cy="109054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4A63C2-E6B1-E547-947A-C97E30C25DC0}"/>
              </a:ext>
            </a:extLst>
          </p:cNvPr>
          <p:cNvSpPr txBox="1"/>
          <p:nvPr/>
        </p:nvSpPr>
        <p:spPr>
          <a:xfrm>
            <a:off x="10685934" y="481232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E8161D-CB9F-E442-82BD-768AFB57BBAA}"/>
              </a:ext>
            </a:extLst>
          </p:cNvPr>
          <p:cNvCxnSpPr>
            <a:cxnSpLocks/>
          </p:cNvCxnSpPr>
          <p:nvPr/>
        </p:nvCxnSpPr>
        <p:spPr>
          <a:xfrm flipH="1">
            <a:off x="8940570" y="4998500"/>
            <a:ext cx="1745364" cy="1973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825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C9306B-77CF-0642-A169-30EED628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E6B9B8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33797" name="Picture 10">
            <a:extLst>
              <a:ext uri="{FF2B5EF4-FFF2-40B4-BE49-F238E27FC236}">
                <a16:creationId xmlns:a16="http://schemas.microsoft.com/office/drawing/2014/main" id="{394CC7E9-BC31-9C40-9A4D-8B84424E0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Box 11">
            <a:extLst>
              <a:ext uri="{FF2B5EF4-FFF2-40B4-BE49-F238E27FC236}">
                <a16:creationId xmlns:a16="http://schemas.microsoft.com/office/drawing/2014/main" id="{55FB4359-791D-5B40-928C-C62BDB029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84" y="6261100"/>
            <a:ext cx="9042400" cy="45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06B2ECF5-3358-634A-8C5D-6E0FBC4218E3}" type="slidenum"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32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23</a:t>
            </a:fld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|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W4111_02_F20:  Introduction to Databases – Lecture 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56BD1-4B59-D34E-B900-A72714E09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0" y="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E6B9B8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AC4DD7AE-B235-6844-BB6E-F1BBE6763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29" y="1"/>
            <a:ext cx="111152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Modeling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B40FB5-F0F4-1E42-85DA-311445010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714" y="156633"/>
            <a:ext cx="8181008" cy="608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28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sp>
        <p:nvSpPr>
          <p:cNvPr id="86019" name="Text Box 82"/>
          <p:cNvSpPr txBox="1">
            <a:spLocks noChangeArrowheads="1"/>
          </p:cNvSpPr>
          <p:nvPr/>
        </p:nvSpPr>
        <p:spPr bwMode="auto">
          <a:xfrm>
            <a:off x="2926715" y="1058864"/>
            <a:ext cx="256286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ER Diagram Notation</a:t>
            </a:r>
          </a:p>
        </p:txBody>
      </p:sp>
      <p:sp>
        <p:nvSpPr>
          <p:cNvPr id="86020" name="Text Box 83"/>
          <p:cNvSpPr txBox="1">
            <a:spLocks noChangeArrowheads="1"/>
          </p:cNvSpPr>
          <p:nvPr/>
        </p:nvSpPr>
        <p:spPr bwMode="auto">
          <a:xfrm>
            <a:off x="6702428" y="1087439"/>
            <a:ext cx="2230436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Equivalent in UML</a:t>
            </a:r>
          </a:p>
        </p:txBody>
      </p:sp>
      <p:sp>
        <p:nvSpPr>
          <p:cNvPr id="86021" name="Text Box 84"/>
          <p:cNvSpPr txBox="1">
            <a:spLocks noChangeArrowheads="1"/>
          </p:cNvSpPr>
          <p:nvPr/>
        </p:nvSpPr>
        <p:spPr bwMode="auto">
          <a:xfrm>
            <a:off x="2926716" y="5500116"/>
            <a:ext cx="652454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rgbClr val="002060"/>
                </a:solidFill>
              </a:rPr>
              <a:t>*</a:t>
            </a:r>
            <a:r>
              <a:rPr lang="en-US" altLang="en-US" sz="1800" dirty="0">
                <a:solidFill>
                  <a:srgbClr val="CC3300"/>
                </a:solidFill>
              </a:rPr>
              <a:t> </a:t>
            </a:r>
            <a:r>
              <a:rPr lang="en-US" altLang="en-US" sz="1700" dirty="0">
                <a:solidFill>
                  <a:srgbClr val="000000"/>
                </a:solidFill>
              </a:rPr>
              <a:t>Generalization can use merged or separate arrows independent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00" dirty="0">
                <a:solidFill>
                  <a:srgbClr val="000000"/>
                </a:solidFill>
              </a:rPr>
              <a:t>   of disjoint/overlapping</a:t>
            </a:r>
            <a:endParaRPr lang="en-US" altLang="en-US" sz="1700" dirty="0">
              <a:solidFill>
                <a:srgbClr val="CC3300"/>
              </a:solidFill>
            </a:endParaRPr>
          </a:p>
        </p:txBody>
      </p:sp>
      <p:pic>
        <p:nvPicPr>
          <p:cNvPr id="860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12" r="11429"/>
          <a:stretch>
            <a:fillRect/>
          </a:stretch>
        </p:blipFill>
        <p:spPr bwMode="auto">
          <a:xfrm>
            <a:off x="2575288" y="1561684"/>
            <a:ext cx="6875971" cy="344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C019B5-AD5B-5D40-B247-035B942B3D22}"/>
              </a:ext>
            </a:extLst>
          </p:cNvPr>
          <p:cNvSpPr txBox="1"/>
          <p:nvPr/>
        </p:nvSpPr>
        <p:spPr>
          <a:xfrm>
            <a:off x="80050" y="3448878"/>
            <a:ext cx="2578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 use this approach</a:t>
            </a:r>
            <a:br>
              <a:rPr lang="en-US" dirty="0"/>
            </a:br>
            <a:r>
              <a:rPr lang="en-US" dirty="0"/>
              <a:t>in Crow’s Foot Notation</a:t>
            </a:r>
            <a:br>
              <a:rPr lang="en-US" dirty="0"/>
            </a:br>
            <a:r>
              <a:rPr lang="en-US" dirty="0"/>
              <a:t>but that is not standard.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129A03-D046-8040-B817-B560321B6258}"/>
              </a:ext>
            </a:extLst>
          </p:cNvPr>
          <p:cNvCxnSpPr>
            <a:cxnSpLocks/>
          </p:cNvCxnSpPr>
          <p:nvPr/>
        </p:nvCxnSpPr>
        <p:spPr>
          <a:xfrm flipV="1">
            <a:off x="2575288" y="2903176"/>
            <a:ext cx="1141947" cy="764363"/>
          </a:xfrm>
          <a:prstGeom prst="straightConnector1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4AAE64-1A40-4C4E-BDE1-23A856D90122}"/>
              </a:ext>
            </a:extLst>
          </p:cNvPr>
          <p:cNvCxnSpPr>
            <a:cxnSpLocks/>
          </p:cNvCxnSpPr>
          <p:nvPr/>
        </p:nvCxnSpPr>
        <p:spPr>
          <a:xfrm>
            <a:off x="2617029" y="4156891"/>
            <a:ext cx="613188" cy="464805"/>
          </a:xfrm>
          <a:prstGeom prst="straightConnector1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64128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 descr="16x9_grey.jpg">
            <a:extLst>
              <a:ext uri="{FF2B5EF4-FFF2-40B4-BE49-F238E27FC236}">
                <a16:creationId xmlns:a16="http://schemas.microsoft.com/office/drawing/2014/main" id="{74F019BA-0857-4444-95F3-EC225EF0E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F3518A-60D4-C045-A5CB-E10C229D4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E6B9B8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23555" name="Picture 7">
            <a:extLst>
              <a:ext uri="{FF2B5EF4-FFF2-40B4-BE49-F238E27FC236}">
                <a16:creationId xmlns:a16="http://schemas.microsoft.com/office/drawing/2014/main" id="{484E64F3-7A27-FB4C-AA2B-746DCA6C8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8">
            <a:extLst>
              <a:ext uri="{FF2B5EF4-FFF2-40B4-BE49-F238E27FC236}">
                <a16:creationId xmlns:a16="http://schemas.microsoft.com/office/drawing/2014/main" id="{3B06A617-9BF7-3E4E-B1D5-79D569A54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11401"/>
            <a:ext cx="1219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Redundant Attributes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4FF02522-D9EC-E74E-8EDE-704E869AE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84" y="6261100"/>
            <a:ext cx="9042400" cy="45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90347777-9F03-6D4D-9A15-765D7EB37993}" type="slidenum"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32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25</a:t>
            </a:fld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|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W4111_02_F20:  Introduction to Databases -- Lecture  7</a:t>
            </a:r>
          </a:p>
        </p:txBody>
      </p:sp>
    </p:spTree>
    <p:extLst>
      <p:ext uri="{BB962C8B-B14F-4D97-AF65-F5344CB8AC3E}">
        <p14:creationId xmlns:p14="http://schemas.microsoft.com/office/powerpoint/2010/main" val="1474733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Redundant Attributes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351" y="1075146"/>
            <a:ext cx="7594415" cy="3313975"/>
          </a:xfrm>
        </p:spPr>
        <p:txBody>
          <a:bodyPr/>
          <a:lstStyle/>
          <a:p>
            <a:r>
              <a:rPr lang="en-US" altLang="en-US" dirty="0"/>
              <a:t>Suppose we have entity sets:</a:t>
            </a:r>
          </a:p>
          <a:p>
            <a:pPr lvl="1"/>
            <a:r>
              <a:rPr lang="en-US" altLang="en-US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dirty="0">
                <a:ea typeface="ＭＳ Ｐゴシック" panose="020B0600070205080204" pitchFamily="34" charset="-128"/>
              </a:rPr>
              <a:t>, with attributes: </a:t>
            </a:r>
            <a:r>
              <a:rPr lang="en-US" altLang="en-US" i="1" dirty="0">
                <a:ea typeface="ＭＳ Ｐゴシック" panose="020B0600070205080204" pitchFamily="34" charset="-128"/>
              </a:rPr>
              <a:t>ID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name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salary</a:t>
            </a:r>
          </a:p>
          <a:p>
            <a:pPr lvl="1"/>
            <a:r>
              <a:rPr lang="en-US" altLang="en-US" i="1" dirty="0">
                <a:ea typeface="ＭＳ Ｐゴシック" panose="020B0600070205080204" pitchFamily="34" charset="-128"/>
              </a:rPr>
              <a:t>department, </a:t>
            </a:r>
            <a:r>
              <a:rPr lang="en-US" altLang="en-US" dirty="0">
                <a:ea typeface="ＭＳ Ｐゴシック" panose="020B0600070205080204" pitchFamily="34" charset="-128"/>
              </a:rPr>
              <a:t>with attributes: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building, budget</a:t>
            </a:r>
          </a:p>
          <a:p>
            <a:r>
              <a:rPr lang="en-US" altLang="en-US" dirty="0"/>
              <a:t>We model the fact that each instructor has an associated department</a:t>
            </a:r>
            <a:r>
              <a:rPr lang="en-US" altLang="en-US" i="1" dirty="0"/>
              <a:t> </a:t>
            </a:r>
            <a:r>
              <a:rPr lang="en-US" altLang="en-US" dirty="0"/>
              <a:t>using a relationship set </a:t>
            </a:r>
            <a:r>
              <a:rPr lang="en-US" altLang="en-US" i="1" dirty="0" err="1"/>
              <a:t>inst_dept</a:t>
            </a:r>
            <a:endParaRPr lang="en-US" altLang="en-US" i="1" dirty="0"/>
          </a:p>
          <a:p>
            <a:r>
              <a:rPr lang="en-US" altLang="en-US" dirty="0"/>
              <a:t>The attribute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/>
              <a:t>in </a:t>
            </a:r>
            <a:r>
              <a:rPr lang="en-US" altLang="en-US" i="1" dirty="0"/>
              <a:t>instructor</a:t>
            </a:r>
            <a:r>
              <a:rPr lang="en-US" altLang="en-US" dirty="0"/>
              <a:t> replicates information present in the relationship and is therefore  redundant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and needs to be removed.</a:t>
            </a:r>
          </a:p>
          <a:p>
            <a:r>
              <a:rPr lang="en-US" altLang="en-US" dirty="0"/>
              <a:t>BUT: when converting back to tables, in some cases the attribute gets reintroduced, as we will see later.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814" y="4446460"/>
            <a:ext cx="4014980" cy="118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89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Alternatives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92350" y="1123950"/>
            <a:ext cx="7612170" cy="44477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In designing a database schema, we must ensure that we avoid two major pitfalls: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Redundancy:  a bad design  may result in repeat information.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Redundant representation of information may lead to data inconsistency among the various copies of information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Incompleteness: a bad design may make certain aspects of the enterprise difficult or impossible to model.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Avoiding bad designs is not enough. There may be a  large number  of  good designs from which we must choose.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F06E8F-909C-A543-A47B-BAE9A670D3DE}"/>
              </a:ext>
            </a:extLst>
          </p:cNvPr>
          <p:cNvSpPr txBox="1"/>
          <p:nvPr/>
        </p:nvSpPr>
        <p:spPr>
          <a:xfrm>
            <a:off x="522638" y="1995054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Emphasis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tx2"/>
                </a:solidFill>
              </a:rPr>
              <a:t>Added</a:t>
            </a:r>
          </a:p>
        </p:txBody>
      </p:sp>
    </p:spTree>
    <p:extLst>
      <p:ext uri="{BB962C8B-B14F-4D97-AF65-F5344CB8AC3E}">
        <p14:creationId xmlns:p14="http://schemas.microsoft.com/office/powerpoint/2010/main" val="863666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C9306B-77CF-0642-A169-30EED628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E6B9B8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33797" name="Picture 10">
            <a:extLst>
              <a:ext uri="{FF2B5EF4-FFF2-40B4-BE49-F238E27FC236}">
                <a16:creationId xmlns:a16="http://schemas.microsoft.com/office/drawing/2014/main" id="{394CC7E9-BC31-9C40-9A4D-8B84424E0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Box 11">
            <a:extLst>
              <a:ext uri="{FF2B5EF4-FFF2-40B4-BE49-F238E27FC236}">
                <a16:creationId xmlns:a16="http://schemas.microsoft.com/office/drawing/2014/main" id="{55FB4359-791D-5B40-928C-C62BDB029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84" y="6261100"/>
            <a:ext cx="9042400" cy="45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06B2ECF5-3358-634A-8C5D-6E0FBC4218E3}" type="slidenum"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32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28</a:t>
            </a:fld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|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W4111_02_F20:  Introduction to Databases – Lecture 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56BD1-4B59-D34E-B900-A72714E09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E6B9B8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AC4DD7AE-B235-6844-BB6E-F1BBE6763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99" y="1"/>
            <a:ext cx="111152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Redundant Information Example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589F115-16E2-1A4F-8C79-74CCF9B830A0}"/>
              </a:ext>
            </a:extLst>
          </p:cNvPr>
          <p:cNvSpPr txBox="1">
            <a:spLocks/>
          </p:cNvSpPr>
          <p:nvPr/>
        </p:nvSpPr>
        <p:spPr>
          <a:xfrm>
            <a:off x="120417" y="714856"/>
            <a:ext cx="11104418" cy="550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 the Grades table/relation: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 identifies student.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lastname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firstname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email have obvious meaning.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call_no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course_no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section_no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semester,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section_year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grade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have the obvious meanings relative to Columbia course info.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Let’s focus on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redundant information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problems: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Inside the table:</a:t>
            </a:r>
          </a:p>
          <a:p>
            <a: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email)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call_no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course_no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section_no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section_year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semester)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Between tables: Presumable there are other tables with information on</a:t>
            </a:r>
          </a:p>
          <a:p>
            <a: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Course descriptions and sections.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Course enrollments.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Additional student information.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easier if we make some data and show how we can “break it.”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B11B72-AA67-BF4F-AFF8-08890E176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7757" y="690032"/>
            <a:ext cx="3172304" cy="340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61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1" descr="16x9_BG-08.jpg">
            <a:extLst>
              <a:ext uri="{FF2B5EF4-FFF2-40B4-BE49-F238E27FC236}">
                <a16:creationId xmlns:a16="http://schemas.microsoft.com/office/drawing/2014/main" id="{DCA0F86A-02D5-F844-8AE2-43F9728A3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C6D68-12D3-5146-B80B-B266B91E5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E6B9B8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25603" name="Picture 7">
            <a:extLst>
              <a:ext uri="{FF2B5EF4-FFF2-40B4-BE49-F238E27FC236}">
                <a16:creationId xmlns:a16="http://schemas.microsoft.com/office/drawing/2014/main" id="{B0E4FCE1-65D5-434C-9996-EEFA88063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8">
            <a:extLst>
              <a:ext uri="{FF2B5EF4-FFF2-40B4-BE49-F238E27FC236}">
                <a16:creationId xmlns:a16="http://schemas.microsoft.com/office/drawing/2014/main" id="{6B11FA86-85D9-424A-848A-872F44A24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11401"/>
            <a:ext cx="12192000" cy="140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267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Worked Examples,</a:t>
            </a:r>
            <a:br>
              <a:rPr lang="en-US" altLang="en-US" sz="4267" i="1" dirty="0">
                <a:solidFill>
                  <a:prstClr val="white"/>
                </a:solidFill>
              </a:rPr>
            </a:br>
            <a:r>
              <a:rPr lang="en-US" altLang="en-US" sz="4267" i="1" dirty="0">
                <a:solidFill>
                  <a:prstClr val="white"/>
                </a:solidFill>
              </a:rPr>
              <a:t>Pulling Together the Pieces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72FA926B-1F07-8546-B7AD-EC0985A40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84" y="6261100"/>
            <a:ext cx="9042400" cy="45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90347777-9F03-6D4D-9A15-765D7EB37993}" type="slidenum"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32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29</a:t>
            </a:fld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|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W4111_02_F20:  Introduction to Databases -- Lecture 7</a:t>
            </a:r>
          </a:p>
        </p:txBody>
      </p:sp>
    </p:spTree>
    <p:extLst>
      <p:ext uri="{BB962C8B-B14F-4D97-AF65-F5344CB8AC3E}">
        <p14:creationId xmlns:p14="http://schemas.microsoft.com/office/powerpoint/2010/main" val="229103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1" descr="16x9_BG-08.jpg">
            <a:extLst>
              <a:ext uri="{FF2B5EF4-FFF2-40B4-BE49-F238E27FC236}">
                <a16:creationId xmlns:a16="http://schemas.microsoft.com/office/drawing/2014/main" id="{DCA0F86A-02D5-F844-8AE2-43F9728A3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C6D68-12D3-5146-B80B-B266B91E5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E6B9B8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25603" name="Picture 7">
            <a:extLst>
              <a:ext uri="{FF2B5EF4-FFF2-40B4-BE49-F238E27FC236}">
                <a16:creationId xmlns:a16="http://schemas.microsoft.com/office/drawing/2014/main" id="{B0E4FCE1-65D5-434C-9996-EEFA88063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8">
            <a:extLst>
              <a:ext uri="{FF2B5EF4-FFF2-40B4-BE49-F238E27FC236}">
                <a16:creationId xmlns:a16="http://schemas.microsoft.com/office/drawing/2014/main" id="{6B11FA86-85D9-424A-848A-872F44A24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11401"/>
            <a:ext cx="12192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Today’s Agenda</a:t>
            </a:r>
            <a:endParaRPr kumimoji="0" lang="en-US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F916AC9F-F769-FB41-86FF-33E484CDD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84" y="6261100"/>
            <a:ext cx="9042400" cy="45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90347777-9F03-6D4D-9A15-765D7EB37993}" type="slidenum"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32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</a:t>
            </a:fld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|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W4111_02_F20:  Introduction to Databases – Lecture  7 </a:t>
            </a:r>
          </a:p>
        </p:txBody>
      </p:sp>
    </p:spTree>
    <p:extLst>
      <p:ext uri="{BB962C8B-B14F-4D97-AF65-F5344CB8AC3E}">
        <p14:creationId xmlns:p14="http://schemas.microsoft.com/office/powerpoint/2010/main" val="3592587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 descr="16x9_grey.jpg">
            <a:extLst>
              <a:ext uri="{FF2B5EF4-FFF2-40B4-BE49-F238E27FC236}">
                <a16:creationId xmlns:a16="http://schemas.microsoft.com/office/drawing/2014/main" id="{74F019BA-0857-4444-95F3-EC225EF0E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F3518A-60D4-C045-A5CB-E10C229D4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E6B9B8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23555" name="Picture 7">
            <a:extLst>
              <a:ext uri="{FF2B5EF4-FFF2-40B4-BE49-F238E27FC236}">
                <a16:creationId xmlns:a16="http://schemas.microsoft.com/office/drawing/2014/main" id="{484E64F3-7A27-FB4C-AA2B-746DCA6C8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8">
            <a:extLst>
              <a:ext uri="{FF2B5EF4-FFF2-40B4-BE49-F238E27FC236}">
                <a16:creationId xmlns:a16="http://schemas.microsoft.com/office/drawing/2014/main" id="{3B06A617-9BF7-3E4E-B1D5-79D569A54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11401"/>
            <a:ext cx="1219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“Inheritance”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4FF02522-D9EC-E74E-8EDE-704E869AE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84" y="6261100"/>
            <a:ext cx="9042400" cy="45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90347777-9F03-6D4D-9A15-765D7EB37993}" type="slidenum"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32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30</a:t>
            </a:fld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|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W4111_02_F20:  Introduction to Databases -- Lecture  5</a:t>
            </a:r>
          </a:p>
        </p:txBody>
      </p:sp>
    </p:spTree>
    <p:extLst>
      <p:ext uri="{BB962C8B-B14F-4D97-AF65-F5344CB8AC3E}">
        <p14:creationId xmlns:p14="http://schemas.microsoft.com/office/powerpoint/2010/main" val="3505732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4105F3A-51C4-6647-9D86-7EE5EC80B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E6B9B8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794" name="Rectangle 7">
            <a:extLst>
              <a:ext uri="{FF2B5EF4-FFF2-40B4-BE49-F238E27FC236}">
                <a16:creationId xmlns:a16="http://schemas.microsoft.com/office/drawing/2014/main" id="{2D8A47D8-DB33-E34B-A433-FC79FD290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"/>
            <a:ext cx="90783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Inheritance – Putting Some Pieces Together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C9306B-77CF-0642-A169-30EED628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E6B9B8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33797" name="Picture 10">
            <a:extLst>
              <a:ext uri="{FF2B5EF4-FFF2-40B4-BE49-F238E27FC236}">
                <a16:creationId xmlns:a16="http://schemas.microsoft.com/office/drawing/2014/main" id="{394CC7E9-BC31-9C40-9A4D-8B84424E0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Box 11">
            <a:extLst>
              <a:ext uri="{FF2B5EF4-FFF2-40B4-BE49-F238E27FC236}">
                <a16:creationId xmlns:a16="http://schemas.microsoft.com/office/drawing/2014/main" id="{55FB4359-791D-5B40-928C-C62BDB029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84" y="6261100"/>
            <a:ext cx="9042400" cy="45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06B2ECF5-3358-634A-8C5D-6E0FBC4218E3}" type="slidenum"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32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31</a:t>
            </a:fld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|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W4111_02_F20:  Introduction to Databases – Lecture 6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9B89218-269F-3F4B-8E96-80F55DC44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784" y="870405"/>
            <a:ext cx="11778953" cy="5248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We will</a:t>
            </a:r>
          </a:p>
          <a:p>
            <a:r>
              <a:rPr lang="en-US" dirty="0"/>
              <a:t>Model </a:t>
            </a:r>
            <a:r>
              <a:rPr lang="en-US" i="1" dirty="0"/>
              <a:t>Person, Faculty, Student.</a:t>
            </a:r>
          </a:p>
          <a:p>
            <a:r>
              <a:rPr lang="en-US" dirty="0"/>
              <a:t>Implement using a two-table solution.</a:t>
            </a:r>
          </a:p>
          <a:p>
            <a:r>
              <a:rPr lang="en-US" dirty="0"/>
              <a:t>Use a </a:t>
            </a:r>
            <a:r>
              <a:rPr lang="en-US" i="1" dirty="0"/>
              <a:t>function</a:t>
            </a:r>
            <a:r>
              <a:rPr lang="en-US" dirty="0"/>
              <a:t> to generate UNIs.</a:t>
            </a:r>
          </a:p>
          <a:p>
            <a:r>
              <a:rPr lang="en-US" dirty="0"/>
              <a:t>Integrity</a:t>
            </a:r>
          </a:p>
          <a:p>
            <a:pPr lvl="1"/>
            <a:r>
              <a:rPr lang="en-US" dirty="0"/>
              <a:t>Use</a:t>
            </a:r>
          </a:p>
          <a:p>
            <a:pPr lvl="2"/>
            <a:r>
              <a:rPr lang="en-US" dirty="0"/>
              <a:t>View</a:t>
            </a:r>
          </a:p>
          <a:p>
            <a:pPr lvl="2"/>
            <a:r>
              <a:rPr lang="en-US" dirty="0"/>
              <a:t>Constraints</a:t>
            </a:r>
          </a:p>
          <a:p>
            <a:pPr lvl="2"/>
            <a:r>
              <a:rPr lang="en-US" dirty="0"/>
              <a:t>Security</a:t>
            </a:r>
          </a:p>
          <a:p>
            <a:pPr lvl="2"/>
            <a:r>
              <a:rPr lang="en-US" dirty="0"/>
              <a:t>Stored Procedure</a:t>
            </a:r>
          </a:p>
          <a:p>
            <a:pPr lvl="2"/>
            <a:r>
              <a:rPr lang="en-US" dirty="0"/>
              <a:t>Triggers</a:t>
            </a:r>
          </a:p>
          <a:p>
            <a:pPr lvl="1"/>
            <a:r>
              <a:rPr lang="en-US" dirty="0"/>
              <a:t>To implement integrity.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16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4105F3A-51C4-6647-9D86-7EE5EC80B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E6B9B8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794" name="Rectangle 7">
            <a:extLst>
              <a:ext uri="{FF2B5EF4-FFF2-40B4-BE49-F238E27FC236}">
                <a16:creationId xmlns:a16="http://schemas.microsoft.com/office/drawing/2014/main" id="{2D8A47D8-DB33-E34B-A433-FC79FD290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"/>
            <a:ext cx="90783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Today’s Agenda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C9306B-77CF-0642-A169-30EED628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E6B9B8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33797" name="Picture 10">
            <a:extLst>
              <a:ext uri="{FF2B5EF4-FFF2-40B4-BE49-F238E27FC236}">
                <a16:creationId xmlns:a16="http://schemas.microsoft.com/office/drawing/2014/main" id="{394CC7E9-BC31-9C40-9A4D-8B84424E0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Box 11">
            <a:extLst>
              <a:ext uri="{FF2B5EF4-FFF2-40B4-BE49-F238E27FC236}">
                <a16:creationId xmlns:a16="http://schemas.microsoft.com/office/drawing/2014/main" id="{55FB4359-791D-5B40-928C-C62BDB029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84" y="6261100"/>
            <a:ext cx="9042400" cy="45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06B2ECF5-3358-634A-8C5D-6E0FBC4218E3}" type="slidenum"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32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</a:t>
            </a:fld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|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W4111_02_F20:  Introduction to Databases – Lecture 7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9B89218-269F-3F4B-8E96-80F55DC44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013012"/>
            <a:ext cx="11778953" cy="5248087"/>
          </a:xfrm>
        </p:spPr>
        <p:txBody>
          <a:bodyPr>
            <a:noAutofit/>
          </a:bodyPr>
          <a:lstStyle/>
          <a:p>
            <a:r>
              <a:rPr lang="en-US" dirty="0"/>
              <a:t>Questions/answers.</a:t>
            </a:r>
          </a:p>
          <a:p>
            <a:endParaRPr lang="en-US" dirty="0"/>
          </a:p>
          <a:p>
            <a:pPr lvl="1"/>
            <a:r>
              <a:rPr lang="en-US" dirty="0"/>
              <a:t>Some worked examples.</a:t>
            </a:r>
          </a:p>
        </p:txBody>
      </p:sp>
    </p:spTree>
    <p:extLst>
      <p:ext uri="{BB962C8B-B14F-4D97-AF65-F5344CB8AC3E}">
        <p14:creationId xmlns:p14="http://schemas.microsoft.com/office/powerpoint/2010/main" val="304336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1" descr="16x9_BG-08.jpg">
            <a:extLst>
              <a:ext uri="{FF2B5EF4-FFF2-40B4-BE49-F238E27FC236}">
                <a16:creationId xmlns:a16="http://schemas.microsoft.com/office/drawing/2014/main" id="{DCA0F86A-02D5-F844-8AE2-43F9728A3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C6D68-12D3-5146-B80B-B266B91E5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E6B9B8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25603" name="Picture 7">
            <a:extLst>
              <a:ext uri="{FF2B5EF4-FFF2-40B4-BE49-F238E27FC236}">
                <a16:creationId xmlns:a16="http://schemas.microsoft.com/office/drawing/2014/main" id="{B0E4FCE1-65D5-434C-9996-EEFA88063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8">
            <a:extLst>
              <a:ext uri="{FF2B5EF4-FFF2-40B4-BE49-F238E27FC236}">
                <a16:creationId xmlns:a16="http://schemas.microsoft.com/office/drawing/2014/main" id="{6B11FA86-85D9-424A-848A-872F44A24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11401"/>
            <a:ext cx="12192000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267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Questions, Answers, Discussion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72FA926B-1F07-8546-B7AD-EC0985A40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84" y="6261100"/>
            <a:ext cx="9042400" cy="45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90347777-9F03-6D4D-9A15-765D7EB37993}" type="slidenum"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32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5</a:t>
            </a:fld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|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W4111_02_F20:  Introduction to Databases -- Lecture  7</a:t>
            </a:r>
          </a:p>
        </p:txBody>
      </p:sp>
    </p:spTree>
    <p:extLst>
      <p:ext uri="{BB962C8B-B14F-4D97-AF65-F5344CB8AC3E}">
        <p14:creationId xmlns:p14="http://schemas.microsoft.com/office/powerpoint/2010/main" val="12701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4105F3A-51C4-6647-9D86-7EE5EC80B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E6B9B8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794" name="Rectangle 7">
            <a:extLst>
              <a:ext uri="{FF2B5EF4-FFF2-40B4-BE49-F238E27FC236}">
                <a16:creationId xmlns:a16="http://schemas.microsoft.com/office/drawing/2014/main" id="{2D8A47D8-DB33-E34B-A433-FC79FD290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"/>
            <a:ext cx="90783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NULL – Complex SQL Question and Codd’s 3</a:t>
            </a:r>
            <a:r>
              <a:rPr kumimoji="0" lang="en-US" altLang="en-US" sz="32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rd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Rule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C9306B-77CF-0642-A169-30EED628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E6B9B8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33797" name="Picture 10">
            <a:extLst>
              <a:ext uri="{FF2B5EF4-FFF2-40B4-BE49-F238E27FC236}">
                <a16:creationId xmlns:a16="http://schemas.microsoft.com/office/drawing/2014/main" id="{394CC7E9-BC31-9C40-9A4D-8B84424E0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Box 11">
            <a:extLst>
              <a:ext uri="{FF2B5EF4-FFF2-40B4-BE49-F238E27FC236}">
                <a16:creationId xmlns:a16="http://schemas.microsoft.com/office/drawing/2014/main" id="{55FB4359-791D-5B40-928C-C62BDB029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84" y="6261100"/>
            <a:ext cx="9042400" cy="45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06B2ECF5-3358-634A-8C5D-6E0FBC4218E3}" type="slidenum"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32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6</a:t>
            </a:fld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|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W4111_02_F20:  Introduction to Databases – Lecture 7</a:t>
            </a:r>
          </a:p>
        </p:txBody>
      </p:sp>
    </p:spTree>
    <p:extLst>
      <p:ext uri="{BB962C8B-B14F-4D97-AF65-F5344CB8AC3E}">
        <p14:creationId xmlns:p14="http://schemas.microsoft.com/office/powerpoint/2010/main" val="370080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1" descr="16x9_BG-08.jpg">
            <a:extLst>
              <a:ext uri="{FF2B5EF4-FFF2-40B4-BE49-F238E27FC236}">
                <a16:creationId xmlns:a16="http://schemas.microsoft.com/office/drawing/2014/main" id="{DCA0F86A-02D5-F844-8AE2-43F9728A3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C6D68-12D3-5146-B80B-B266B91E5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E6B9B8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25603" name="Picture 7">
            <a:extLst>
              <a:ext uri="{FF2B5EF4-FFF2-40B4-BE49-F238E27FC236}">
                <a16:creationId xmlns:a16="http://schemas.microsoft.com/office/drawing/2014/main" id="{B0E4FCE1-65D5-434C-9996-EEFA88063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8">
            <a:extLst>
              <a:ext uri="{FF2B5EF4-FFF2-40B4-BE49-F238E27FC236}">
                <a16:creationId xmlns:a16="http://schemas.microsoft.com/office/drawing/2014/main" id="{6B11FA86-85D9-424A-848A-872F44A24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11401"/>
            <a:ext cx="12192000" cy="140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267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ER Model, Relation Model, SQL Closure</a:t>
            </a:r>
            <a:br>
              <a:rPr kumimoji="0" lang="en-US" altLang="en-US" sz="4267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4267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(for now)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72FA926B-1F07-8546-B7AD-EC0985A40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84" y="6261100"/>
            <a:ext cx="9042400" cy="45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90347777-9F03-6D4D-9A15-765D7EB37993}" type="slidenum"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32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7</a:t>
            </a:fld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|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W4111_02_F20:  Introduction to Databases -- Lecture 7</a:t>
            </a:r>
          </a:p>
        </p:txBody>
      </p:sp>
    </p:spTree>
    <p:extLst>
      <p:ext uri="{BB962C8B-B14F-4D97-AF65-F5344CB8AC3E}">
        <p14:creationId xmlns:p14="http://schemas.microsoft.com/office/powerpoint/2010/main" val="368093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 descr="16x9_grey.jpg">
            <a:extLst>
              <a:ext uri="{FF2B5EF4-FFF2-40B4-BE49-F238E27FC236}">
                <a16:creationId xmlns:a16="http://schemas.microsoft.com/office/drawing/2014/main" id="{74F019BA-0857-4444-95F3-EC225EF0E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F3518A-60D4-C045-A5CB-E10C229D4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E6B9B8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23555" name="Picture 7">
            <a:extLst>
              <a:ext uri="{FF2B5EF4-FFF2-40B4-BE49-F238E27FC236}">
                <a16:creationId xmlns:a16="http://schemas.microsoft.com/office/drawing/2014/main" id="{484E64F3-7A27-FB4C-AA2B-746DCA6C8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8">
            <a:extLst>
              <a:ext uri="{FF2B5EF4-FFF2-40B4-BE49-F238E27FC236}">
                <a16:creationId xmlns:a16="http://schemas.microsoft.com/office/drawing/2014/main" id="{3B06A617-9BF7-3E4E-B1D5-79D569A54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11401"/>
            <a:ext cx="1219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Weak Entity Sets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4FF02522-D9EC-E74E-8EDE-704E869AE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84" y="6261100"/>
            <a:ext cx="9042400" cy="45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90347777-9F03-6D4D-9A15-765D7EB37993}" type="slidenum"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32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8</a:t>
            </a:fld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|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W4111_02_F20:  Introduction to Databases -- Lecture  6</a:t>
            </a:r>
          </a:p>
        </p:txBody>
      </p:sp>
    </p:spTree>
    <p:extLst>
      <p:ext uri="{BB962C8B-B14F-4D97-AF65-F5344CB8AC3E}">
        <p14:creationId xmlns:p14="http://schemas.microsoft.com/office/powerpoint/2010/main" val="2225944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C9306B-77CF-0642-A169-30EED628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E6B9B8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33797" name="Picture 10">
            <a:extLst>
              <a:ext uri="{FF2B5EF4-FFF2-40B4-BE49-F238E27FC236}">
                <a16:creationId xmlns:a16="http://schemas.microsoft.com/office/drawing/2014/main" id="{394CC7E9-BC31-9C40-9A4D-8B84424E0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Box 11">
            <a:extLst>
              <a:ext uri="{FF2B5EF4-FFF2-40B4-BE49-F238E27FC236}">
                <a16:creationId xmlns:a16="http://schemas.microsoft.com/office/drawing/2014/main" id="{55FB4359-791D-5B40-928C-C62BDB029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84" y="6261100"/>
            <a:ext cx="9042400" cy="45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06B2ECF5-3358-634A-8C5D-6E0FBC4218E3}" type="slidenum"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32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9</a:t>
            </a:fld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|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W4111_02_F20:  Introduction to Databases – Lecture 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56BD1-4B59-D34E-B900-A72714E09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E6B9B8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AC4DD7AE-B235-6844-BB6E-F1BBE6763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99" y="1"/>
            <a:ext cx="111152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Example Order Form – Order “Contains” Line Items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6D4A9948-39B7-C549-8BF9-BC97A0F43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570459"/>
              </p:ext>
            </p:extLst>
          </p:nvPr>
        </p:nvGraphicFramePr>
        <p:xfrm>
          <a:off x="197222" y="1859270"/>
          <a:ext cx="6580096" cy="12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024">
                  <a:extLst>
                    <a:ext uri="{9D8B030D-6E8A-4147-A177-3AD203B41FA5}">
                      <a16:colId xmlns:a16="http://schemas.microsoft.com/office/drawing/2014/main" val="1792368322"/>
                    </a:ext>
                  </a:extLst>
                </a:gridCol>
                <a:gridCol w="1645024">
                  <a:extLst>
                    <a:ext uri="{9D8B030D-6E8A-4147-A177-3AD203B41FA5}">
                      <a16:colId xmlns:a16="http://schemas.microsoft.com/office/drawing/2014/main" val="3678711122"/>
                    </a:ext>
                  </a:extLst>
                </a:gridCol>
                <a:gridCol w="1645024">
                  <a:extLst>
                    <a:ext uri="{9D8B030D-6E8A-4147-A177-3AD203B41FA5}">
                      <a16:colId xmlns:a16="http://schemas.microsoft.com/office/drawing/2014/main" val="130020180"/>
                    </a:ext>
                  </a:extLst>
                </a:gridCol>
                <a:gridCol w="1645024">
                  <a:extLst>
                    <a:ext uri="{9D8B030D-6E8A-4147-A177-3AD203B41FA5}">
                      <a16:colId xmlns:a16="http://schemas.microsoft.com/office/drawing/2014/main" val="736523693"/>
                    </a:ext>
                  </a:extLst>
                </a:gridCol>
              </a:tblGrid>
              <a:tr h="3002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ProductID</a:t>
                      </a:r>
                      <a:endParaRPr lang="en-US" sz="1600" dirty="0"/>
                    </a:p>
                  </a:txBody>
                  <a:tcPr marL="80481" marR="80481" marT="40240" marB="4024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Quantity</a:t>
                      </a:r>
                    </a:p>
                  </a:txBody>
                  <a:tcPr marL="80481" marR="80481" marT="40240" marB="4024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Price</a:t>
                      </a:r>
                    </a:p>
                  </a:txBody>
                  <a:tcPr marL="80481" marR="80481" marT="40240" marB="4024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OrderID</a:t>
                      </a:r>
                      <a:endParaRPr lang="en-US" sz="1600" dirty="0"/>
                    </a:p>
                  </a:txBody>
                  <a:tcPr marL="80481" marR="80481" marT="40240" marB="40240"/>
                </a:tc>
                <a:extLst>
                  <a:ext uri="{0D108BD9-81ED-4DB2-BD59-A6C34878D82A}">
                    <a16:rowId xmlns:a16="http://schemas.microsoft.com/office/drawing/2014/main" val="3662327802"/>
                  </a:ext>
                </a:extLst>
              </a:tr>
              <a:tr h="300217">
                <a:tc>
                  <a:txBody>
                    <a:bodyPr/>
                    <a:lstStyle/>
                    <a:p>
                      <a:r>
                        <a:rPr lang="en-US" sz="1600" dirty="0"/>
                        <a:t>111</a:t>
                      </a:r>
                    </a:p>
                  </a:txBody>
                  <a:tcPr marL="80481" marR="80481" marT="40240" marB="4024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 marL="80481" marR="80481" marT="40240" marB="4024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2.10</a:t>
                      </a:r>
                    </a:p>
                  </a:txBody>
                  <a:tcPr marL="80481" marR="80481" marT="40240" marB="4024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 marL="80481" marR="80481" marT="40240" marB="40240"/>
                </a:tc>
                <a:extLst>
                  <a:ext uri="{0D108BD9-81ED-4DB2-BD59-A6C34878D82A}">
                    <a16:rowId xmlns:a16="http://schemas.microsoft.com/office/drawing/2014/main" val="3117195884"/>
                  </a:ext>
                </a:extLst>
              </a:tr>
              <a:tr h="300217">
                <a:tc>
                  <a:txBody>
                    <a:bodyPr/>
                    <a:lstStyle/>
                    <a:p>
                      <a:r>
                        <a:rPr lang="en-US" sz="1600" dirty="0"/>
                        <a:t>101</a:t>
                      </a:r>
                    </a:p>
                  </a:txBody>
                  <a:tcPr marL="80481" marR="80481" marT="40240" marB="4024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 marL="80481" marR="80481" marT="40240" marB="4024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1.30</a:t>
                      </a:r>
                    </a:p>
                  </a:txBody>
                  <a:tcPr marL="80481" marR="80481" marT="40240" marB="4024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 marL="80481" marR="80481" marT="40240" marB="40240"/>
                </a:tc>
                <a:extLst>
                  <a:ext uri="{0D108BD9-81ED-4DB2-BD59-A6C34878D82A}">
                    <a16:rowId xmlns:a16="http://schemas.microsoft.com/office/drawing/2014/main" val="1369976736"/>
                  </a:ext>
                </a:extLst>
              </a:tr>
              <a:tr h="300217">
                <a:tc>
                  <a:txBody>
                    <a:bodyPr/>
                    <a:lstStyle/>
                    <a:p>
                      <a:r>
                        <a:rPr lang="en-US" sz="1600" dirty="0"/>
                        <a:t>333</a:t>
                      </a:r>
                    </a:p>
                  </a:txBody>
                  <a:tcPr marL="80481" marR="80481" marT="40240" marB="4024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102</a:t>
                      </a:r>
                    </a:p>
                  </a:txBody>
                  <a:tcPr marL="80481" marR="80481" marT="40240" marB="4024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47.5</a:t>
                      </a:r>
                    </a:p>
                  </a:txBody>
                  <a:tcPr marL="80481" marR="80481" marT="40240" marB="4024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 marL="80481" marR="80481" marT="40240" marB="40240"/>
                </a:tc>
                <a:extLst>
                  <a:ext uri="{0D108BD9-81ED-4DB2-BD59-A6C34878D82A}">
                    <a16:rowId xmlns:a16="http://schemas.microsoft.com/office/drawing/2014/main" val="50407768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F7F30D5F-F3DB-4249-A803-2CE986645070}"/>
              </a:ext>
            </a:extLst>
          </p:cNvPr>
          <p:cNvSpPr/>
          <p:nvPr/>
        </p:nvSpPr>
        <p:spPr>
          <a:xfrm>
            <a:off x="188258" y="753214"/>
            <a:ext cx="6580096" cy="105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ID: 201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OrderNo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31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OrderedDate:504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4EE404-B1A3-B947-ACB0-429F9ED129E4}"/>
              </a:ext>
            </a:extLst>
          </p:cNvPr>
          <p:cNvSpPr/>
          <p:nvPr/>
        </p:nvSpPr>
        <p:spPr>
          <a:xfrm>
            <a:off x="170490" y="1893293"/>
            <a:ext cx="6633559" cy="1200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E70D28-48F5-634D-90F9-B6DFF38FF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1815"/>
            <a:ext cx="7461324" cy="177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203DC3A-F99A-5542-B87B-EB6199BCB3D3}"/>
              </a:ext>
            </a:extLst>
          </p:cNvPr>
          <p:cNvSpPr/>
          <p:nvPr/>
        </p:nvSpPr>
        <p:spPr>
          <a:xfrm>
            <a:off x="107576" y="753215"/>
            <a:ext cx="6696473" cy="23999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64CEDE-29A7-674E-A4F4-3ACB7612AC88}"/>
              </a:ext>
            </a:extLst>
          </p:cNvPr>
          <p:cNvSpPr/>
          <p:nvPr/>
        </p:nvSpPr>
        <p:spPr>
          <a:xfrm>
            <a:off x="7843957" y="3293365"/>
            <a:ext cx="39265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public class </a:t>
            </a:r>
            <a:r>
              <a:rPr lang="en-US" dirty="0" err="1"/>
              <a:t>LineItem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>
              <a:solidFill>
                <a:srgbClr val="CC7832"/>
              </a:solidFill>
            </a:endParaRPr>
          </a:p>
          <a:p>
            <a:endParaRPr lang="en-US" dirty="0">
              <a:solidFill>
                <a:srgbClr val="CC7832"/>
              </a:solidFill>
            </a:endParaRPr>
          </a:p>
          <a:p>
            <a:endParaRPr lang="en-US" dirty="0">
              <a:solidFill>
                <a:srgbClr val="CC7832"/>
              </a:solidFill>
            </a:endParaRPr>
          </a:p>
          <a:p>
            <a:r>
              <a:rPr lang="en-US" dirty="0">
                <a:solidFill>
                  <a:srgbClr val="CC7832"/>
                </a:solidFill>
              </a:rPr>
              <a:t>public class </a:t>
            </a:r>
            <a:r>
              <a:rPr lang="en-US" dirty="0"/>
              <a:t>Order {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LineItem</a:t>
            </a:r>
            <a:r>
              <a:rPr lang="en-US" dirty="0"/>
              <a:t>    </a:t>
            </a:r>
            <a:r>
              <a:rPr lang="en-US" dirty="0" err="1">
                <a:solidFill>
                  <a:srgbClr val="9876AA"/>
                </a:solidFill>
              </a:rPr>
              <a:t>lineItem</a:t>
            </a:r>
            <a:r>
              <a:rPr lang="en-US" dirty="0"/>
              <a:t>[]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FDE81-6171-E041-B785-CB64A2F3E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7270" y="702312"/>
            <a:ext cx="4416748" cy="2726687"/>
          </a:xfrm>
        </p:spPr>
        <p:txBody>
          <a:bodyPr>
            <a:normAutofit/>
          </a:bodyPr>
          <a:lstStyle/>
          <a:p>
            <a:r>
              <a:rPr lang="en-US" sz="2000" i="1" dirty="0"/>
              <a:t>Containment </a:t>
            </a:r>
            <a:r>
              <a:rPr lang="en-US" sz="2000" dirty="0"/>
              <a:t>is a common concept in data models.</a:t>
            </a:r>
          </a:p>
          <a:p>
            <a:r>
              <a:rPr lang="en-US" sz="2000" dirty="0"/>
              <a:t>Containment implementation is common in object-oriented models.</a:t>
            </a:r>
          </a:p>
          <a:p>
            <a:r>
              <a:rPr lang="en-US" sz="2000" dirty="0"/>
              <a:t>Domains are atomic in the relational model </a:t>
            </a:r>
            <a:r>
              <a:rPr lang="en-US" sz="2000" dirty="0">
                <a:sym typeface="Wingdings" pitchFamily="2" charset="2"/>
              </a:rPr>
              <a:t> Lists/Arrays are not possible.</a:t>
            </a:r>
          </a:p>
          <a:p>
            <a:r>
              <a:rPr lang="en-US" sz="2000" dirty="0">
                <a:sym typeface="Wingdings" pitchFamily="2" charset="2"/>
              </a:rPr>
              <a:t>Weak Entity is one way to model.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638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31156</TotalTime>
  <Words>1542</Words>
  <Application>Microsoft Macintosh PowerPoint</Application>
  <PresentationFormat>Widescreen</PresentationFormat>
  <Paragraphs>201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Arial</vt:lpstr>
      <vt:lpstr>Calibri</vt:lpstr>
      <vt:lpstr>Calibri Light</vt:lpstr>
      <vt:lpstr>Helvetica</vt:lpstr>
      <vt:lpstr>Monotype Sorts</vt:lpstr>
      <vt:lpstr>Museo Sans For Dell</vt:lpstr>
      <vt:lpstr>Times New Roman</vt:lpstr>
      <vt:lpstr>Webdings</vt:lpstr>
      <vt:lpstr>Wingdings</vt:lpstr>
      <vt:lpstr>Office Theme</vt:lpstr>
      <vt:lpstr>3_db-5-grey</vt:lpstr>
      <vt:lpstr>2_db-5-grey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Weak Entity Sets</vt:lpstr>
      <vt:lpstr>Weak Entity Sets (Cont.)</vt:lpstr>
      <vt:lpstr>Weak Entity Sets (Cont.)</vt:lpstr>
      <vt:lpstr>Expressing Weak Entity Sets</vt:lpstr>
      <vt:lpstr>PowerPoint Presentation</vt:lpstr>
      <vt:lpstr>PowerPoint Presentation</vt:lpstr>
      <vt:lpstr>Specialization</vt:lpstr>
      <vt:lpstr>Specialization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 vs. UML Class Diagrams</vt:lpstr>
      <vt:lpstr>PowerPoint Presentation</vt:lpstr>
      <vt:lpstr>Redundant Attributes</vt:lpstr>
      <vt:lpstr>Design Alternatives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Ferguson, Donald (DMNA-NYG)</dc:creator>
  <cp:lastModifiedBy>Ferguson, Donald (DMNA-NYG)</cp:lastModifiedBy>
  <cp:revision>111</cp:revision>
  <cp:lastPrinted>2019-12-22T11:43:29Z</cp:lastPrinted>
  <dcterms:created xsi:type="dcterms:W3CDTF">2019-12-10T14:25:24Z</dcterms:created>
  <dcterms:modified xsi:type="dcterms:W3CDTF">2020-10-21T12:58:41Z</dcterms:modified>
</cp:coreProperties>
</file>