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70"/>
  </p:notesMasterIdLst>
  <p:handoutMasterIdLst>
    <p:handoutMasterId r:id="rId71"/>
  </p:handoutMasterIdLst>
  <p:sldIdLst>
    <p:sldId id="494" r:id="rId2"/>
    <p:sldId id="256" r:id="rId3"/>
    <p:sldId id="459" r:id="rId4"/>
    <p:sldId id="460" r:id="rId5"/>
    <p:sldId id="461" r:id="rId6"/>
    <p:sldId id="463" r:id="rId7"/>
    <p:sldId id="462" r:id="rId8"/>
    <p:sldId id="450" r:id="rId9"/>
    <p:sldId id="275" r:id="rId10"/>
    <p:sldId id="405" r:id="rId11"/>
    <p:sldId id="451" r:id="rId12"/>
    <p:sldId id="452" r:id="rId13"/>
    <p:sldId id="415" r:id="rId14"/>
    <p:sldId id="480" r:id="rId15"/>
    <p:sldId id="481" r:id="rId16"/>
    <p:sldId id="464" r:id="rId17"/>
    <p:sldId id="465" r:id="rId18"/>
    <p:sldId id="466" r:id="rId19"/>
    <p:sldId id="467" r:id="rId20"/>
    <p:sldId id="468" r:id="rId21"/>
    <p:sldId id="477" r:id="rId22"/>
    <p:sldId id="469" r:id="rId23"/>
    <p:sldId id="470" r:id="rId24"/>
    <p:sldId id="471" r:id="rId25"/>
    <p:sldId id="495" r:id="rId26"/>
    <p:sldId id="496" r:id="rId27"/>
    <p:sldId id="497" r:id="rId28"/>
    <p:sldId id="483" r:id="rId29"/>
    <p:sldId id="484" r:id="rId30"/>
    <p:sldId id="472" r:id="rId31"/>
    <p:sldId id="473" r:id="rId32"/>
    <p:sldId id="474" r:id="rId33"/>
    <p:sldId id="475" r:id="rId34"/>
    <p:sldId id="476" r:id="rId35"/>
    <p:sldId id="478" r:id="rId36"/>
    <p:sldId id="479" r:id="rId37"/>
    <p:sldId id="485" r:id="rId38"/>
    <p:sldId id="482" r:id="rId39"/>
    <p:sldId id="439" r:id="rId40"/>
    <p:sldId id="486" r:id="rId41"/>
    <p:sldId id="440" r:id="rId42"/>
    <p:sldId id="421" r:id="rId43"/>
    <p:sldId id="392" r:id="rId44"/>
    <p:sldId id="422" r:id="rId45"/>
    <p:sldId id="398" r:id="rId46"/>
    <p:sldId id="445" r:id="rId47"/>
    <p:sldId id="487" r:id="rId48"/>
    <p:sldId id="488" r:id="rId49"/>
    <p:sldId id="489" r:id="rId50"/>
    <p:sldId id="490" r:id="rId51"/>
    <p:sldId id="491" r:id="rId52"/>
    <p:sldId id="399" r:id="rId53"/>
    <p:sldId id="400" r:id="rId54"/>
    <p:sldId id="401" r:id="rId55"/>
    <p:sldId id="402" r:id="rId56"/>
    <p:sldId id="492" r:id="rId57"/>
    <p:sldId id="403" r:id="rId58"/>
    <p:sldId id="458" r:id="rId59"/>
    <p:sldId id="412" r:id="rId60"/>
    <p:sldId id="442" r:id="rId61"/>
    <p:sldId id="413" r:id="rId62"/>
    <p:sldId id="443" r:id="rId63"/>
    <p:sldId id="397" r:id="rId64"/>
    <p:sldId id="425" r:id="rId65"/>
    <p:sldId id="426" r:id="rId66"/>
    <p:sldId id="446" r:id="rId67"/>
    <p:sldId id="493" r:id="rId68"/>
    <p:sldId id="448" r:id="rId6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69696"/>
    <a:srgbClr val="800000"/>
    <a:srgbClr val="CC3300"/>
    <a:srgbClr val="CCFF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16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CE8621B6-EBCE-4B53-9099-F04D0D974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AAADB95C-17BE-4BC2-BA70-57E84E5EBC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7F445C-58F6-43EA-82E1-520B30E92447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7FA315-0166-4801-8239-DC32DA23062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A8B83F-C782-44D1-BCE3-3B247EB1AA1A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A9C6FA-E89F-48AD-AF8C-46D935E1530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9581CA-9744-4AE9-97B1-CC8F86FC4573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8B9485-3AD2-4911-8BBF-E462B9402698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D35618-7C48-4401-8AA7-EE46D6EA65B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089ECB-C02A-4812-92E9-50A27A2ED8E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009E46-8CAF-41A7-A11E-15742550A789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C7A71CB-FB1D-4339-B745-9D8496BD4BB8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2B56931-9F64-4EE4-B5AA-33F06D8C02C2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7071F2-3919-4E26-AF43-9FCED16B92A8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63D1AE-0255-4DBD-A99A-5FB6879F6560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F1763E5-B066-412E-BA36-B03B23B9C243}" type="slidenum">
              <a:rPr lang="en-US" altLang="en-US" sz="1200"/>
              <a:pPr algn="r"/>
              <a:t>33</a:t>
            </a:fld>
            <a:endParaRPr lang="en-US" altLang="en-US" sz="1200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7D30EDF-18DF-4111-8762-FB7C8BE901FB}" type="slidenum">
              <a:rPr lang="en-US" altLang="en-US" sz="1200"/>
              <a:pPr algn="r"/>
              <a:t>34</a:t>
            </a:fld>
            <a:endParaRPr lang="en-US" altLang="en-US" sz="1200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A051D5-939E-4D8F-9698-F3F2B48FC170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967C4E-C5BD-4D8F-9E7D-EEEE8459EF61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04E9B4-336A-40C8-AD89-BF3095F60184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04E9B4-336A-40C8-AD89-BF3095F60184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796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BCF448-83BD-4265-8FD0-150C3B9F0673}" type="slidenum">
              <a:rPr lang="en-US" altLang="en-US" sz="1300">
                <a:latin typeface="Times New Roman" panose="02020603050405020304" pitchFamily="18" charset="0"/>
              </a:rPr>
              <a:pPr/>
              <a:t>41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550BD2-06C0-4DB5-B50A-7C87C2069160}" type="slidenum">
              <a:rPr lang="en-US" altLang="en-US" sz="1300">
                <a:latin typeface="Times New Roman" panose="02020603050405020304" pitchFamily="18" charset="0"/>
              </a:rPr>
              <a:pPr/>
              <a:t>42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B471D1-6BD5-4E9B-BFE4-E119ECF44D0D}" type="slidenum">
              <a:rPr lang="en-US" altLang="en-US" sz="1300"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A3F274-ADFB-4FD5-B757-CBCB08A81F91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58E27D-EC13-463C-BE9D-DCECCB31A9B4}" type="slidenum">
              <a:rPr lang="en-US" altLang="en-US" sz="1300">
                <a:latin typeface="Times New Roman" panose="02020603050405020304" pitchFamily="18" charset="0"/>
              </a:rPr>
              <a:pPr/>
              <a:t>44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9E3CB2-319A-4109-B759-DD75A73CDDAD}" type="slidenum">
              <a:rPr lang="en-US" altLang="en-US" sz="1300">
                <a:latin typeface="Times New Roman" panose="02020603050405020304" pitchFamily="18" charset="0"/>
              </a:rPr>
              <a:pPr/>
              <a:t>45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8DD198-E1F0-4E63-A7B4-131EFE9977C0}" type="slidenum">
              <a:rPr lang="en-US" altLang="en-US" sz="1300">
                <a:latin typeface="Times New Roman" panose="02020603050405020304" pitchFamily="18" charset="0"/>
              </a:rPr>
              <a:pPr/>
              <a:t>46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178B82-5C31-406E-A697-EFBBB80E05CB}" type="slidenum">
              <a:rPr lang="en-US" altLang="en-US" sz="1300">
                <a:latin typeface="Times New Roman" panose="02020603050405020304" pitchFamily="18" charset="0"/>
              </a:rPr>
              <a:pPr/>
              <a:t>52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4B6617-E51C-426F-A3AE-672A0261CF5A}" type="slidenum">
              <a:rPr lang="en-US" altLang="en-US" sz="1300">
                <a:latin typeface="Times New Roman" panose="02020603050405020304" pitchFamily="18" charset="0"/>
              </a:rPr>
              <a:pPr/>
              <a:t>53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75F9A7-0835-4BBF-9EDD-E34FBEAA78E6}" type="slidenum">
              <a:rPr lang="en-US" altLang="en-US" sz="1300">
                <a:latin typeface="Times New Roman" panose="02020603050405020304" pitchFamily="18" charset="0"/>
              </a:rPr>
              <a:pPr/>
              <a:t>54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340353-9D3E-4B93-82B8-BF40A1ABCA76}" type="slidenum">
              <a:rPr lang="en-US" altLang="en-US" sz="1300">
                <a:latin typeface="Times New Roman" panose="02020603050405020304" pitchFamily="18" charset="0"/>
              </a:rPr>
              <a:pPr/>
              <a:t>55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2D5ABE-AC3F-4621-98A1-D4974AC2EFE7}" type="slidenum">
              <a:rPr lang="en-US" altLang="en-US" sz="1300">
                <a:latin typeface="Times New Roman" panose="02020603050405020304" pitchFamily="18" charset="0"/>
              </a:rPr>
              <a:pPr/>
              <a:t>56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891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6D348D-B204-4CD1-B245-995E6DD1CF60}" type="slidenum">
              <a:rPr lang="en-US" altLang="en-US" sz="1300">
                <a:latin typeface="Times New Roman" panose="02020603050405020304" pitchFamily="18" charset="0"/>
              </a:rPr>
              <a:pPr/>
              <a:t>57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17B572-3F9F-427A-9766-9BEBA2FDBDCD}" type="slidenum">
              <a:rPr lang="en-US" altLang="en-US" sz="1300">
                <a:latin typeface="Times New Roman" panose="02020603050405020304" pitchFamily="18" charset="0"/>
              </a:rPr>
              <a:pPr/>
              <a:t>58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8EE1A8-062C-41AD-BBBC-A1473081638B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04F639-3BF9-4F67-B4A1-B9F8A68E8614}" type="slidenum">
              <a:rPr lang="en-US" altLang="en-US" sz="1300">
                <a:latin typeface="Times New Roman" panose="02020603050405020304" pitchFamily="18" charset="0"/>
              </a:rPr>
              <a:pPr/>
              <a:t>59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539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E98788-C1AD-4446-8332-07E44E37E969}" type="slidenum">
              <a:rPr lang="en-US" altLang="en-US" sz="1300">
                <a:latin typeface="Times New Roman" panose="02020603050405020304" pitchFamily="18" charset="0"/>
              </a:rPr>
              <a:pPr/>
              <a:t>60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5571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4D49CE-8CCA-46C1-A7AC-D132CA872965}" type="slidenum">
              <a:rPr lang="en-US" altLang="en-US" sz="1300">
                <a:latin typeface="Times New Roman" panose="02020603050405020304" pitchFamily="18" charset="0"/>
              </a:rPr>
              <a:pPr/>
              <a:t>61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8806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07979F-C295-4A36-B0CD-271EDA4AB7AE}" type="slidenum">
              <a:rPr lang="en-US" altLang="en-US" sz="1300">
                <a:latin typeface="Times New Roman" panose="02020603050405020304" pitchFamily="18" charset="0"/>
              </a:rPr>
              <a:pPr/>
              <a:t>62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4983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37EB6A2-9F60-4C62-96E9-2E364A31DE4C}" type="slidenum">
              <a:rPr lang="en-US" altLang="en-US" sz="1300">
                <a:latin typeface="Times New Roman" panose="02020603050405020304" pitchFamily="18" charset="0"/>
              </a:rPr>
              <a:pPr/>
              <a:t>63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883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25F533-10F6-4DE5-8405-1F5740D9DAA0}" type="slidenum">
              <a:rPr lang="en-US" altLang="en-US" sz="1300">
                <a:latin typeface="Times New Roman" panose="02020603050405020304" pitchFamily="18" charset="0"/>
              </a:rPr>
              <a:pPr/>
              <a:t>64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1953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5D5431-95CF-4DD1-9225-AF1D4A51C54B}" type="slidenum">
              <a:rPr lang="en-US" altLang="en-US" sz="1300">
                <a:latin typeface="Times New Roman" panose="02020603050405020304" pitchFamily="18" charset="0"/>
              </a:rPr>
              <a:pPr/>
              <a:t>65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76315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028FF0-56B8-4FDF-B24A-7D499A3849FE}" type="slidenum">
              <a:rPr lang="en-US" altLang="en-US" sz="1300">
                <a:latin typeface="Times New Roman" panose="02020603050405020304" pitchFamily="18" charset="0"/>
              </a:rPr>
              <a:pPr/>
              <a:t>66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952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06DD3D-FB46-468C-A08E-FFD4A97AFF0B}" type="slidenum">
              <a:rPr lang="en-US" altLang="en-US" sz="1300">
                <a:latin typeface="Times New Roman" panose="02020603050405020304" pitchFamily="18" charset="0"/>
              </a:rPr>
              <a:pPr/>
              <a:t>67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0710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886BF3-BADA-4F14-A94C-0B851C0632CA}" type="slidenum">
              <a:rPr lang="en-US" altLang="en-US" sz="1300">
                <a:latin typeface="Times New Roman" panose="02020603050405020304" pitchFamily="18" charset="0"/>
              </a:rPr>
              <a:pPr/>
              <a:t>68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411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5E35D7-2E11-4B06-B199-48C43EF5C6C0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8AF9D5-57A0-4B31-A882-145E6C6BFC9C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CFEFDA-32A0-4824-A3FF-CC6061F9E119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2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8AF9D5-57A0-4B31-A882-145E6C6BFC9C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8128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6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3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570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53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7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726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2497"/>
            <a:ext cx="7843058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87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373697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92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73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9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94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32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6" y="1093788"/>
            <a:ext cx="782478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11.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94A5DBF8-AE74-4D26-9D0D-4F4706989E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20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jjmontesl.github.io/cubesviewer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0D79-621A-46A4-B94A-F1A80D68B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11: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202342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Design Issues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When and how to gather data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Source driven architecture</a:t>
            </a:r>
            <a:r>
              <a:rPr lang="en-US" altLang="en-US" dirty="0">
                <a:ea typeface="ＭＳ Ｐゴシック" panose="020B0600070205080204" pitchFamily="34" charset="-128"/>
              </a:rPr>
              <a:t>: data sources transmit new information to warehouse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either continuously or periodically (e.g., at night)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Destination driven architecture:</a:t>
            </a:r>
            <a:r>
              <a:rPr lang="en-US" altLang="en-US" dirty="0">
                <a:ea typeface="ＭＳ Ｐゴシック" panose="020B0600070205080204" pitchFamily="34" charset="-128"/>
              </a:rPr>
              <a:t> warehouse periodically requests new information from data sources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Synchronous</a:t>
            </a:r>
            <a:r>
              <a:rPr lang="en-US" altLang="en-US" dirty="0">
                <a:ea typeface="ＭＳ Ｐゴシック" panose="020B0600070205080204" pitchFamily="34" charset="-128"/>
              </a:rPr>
              <a:t> vs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asynchronous replication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Keeping warehouse exactly synchronized with data sources (e.g., using two-phase commit) is often too expensive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Usually OK to have slightly out-of-date data at warehouse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Data/updates are periodically downloaded form online transaction processing (OLTP) systems.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What schema to use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Schema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More Warehouse Design Issues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transformation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cleansing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correct mistakes in addresses (misspellings, zip code errors)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Merge</a:t>
            </a:r>
            <a:r>
              <a:rPr lang="en-US" altLang="en-US" dirty="0">
                <a:ea typeface="ＭＳ Ｐゴシック" panose="020B0600070205080204" pitchFamily="34" charset="-128"/>
              </a:rPr>
              <a:t> address lists from different sources and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purge</a:t>
            </a:r>
            <a:r>
              <a:rPr lang="en-US" altLang="en-US" dirty="0">
                <a:ea typeface="ＭＳ Ｐゴシック" panose="020B0600070205080204" pitchFamily="34" charset="-128"/>
              </a:rPr>
              <a:t> duplicates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How to propagate updates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Warehouse schema may be a (materialized) view of schema from data sources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View maintenance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What data to summarize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Raw data may be too large to store on-line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Aggregate values (totals/subtotals) often suffice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Queries on raw data can often be transformed by query optimizer to use aggregate values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98502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Multidimensional Data and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Warehouse Schemas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in warehouses can usually be divided into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Fact tables</a:t>
            </a:r>
            <a:r>
              <a:rPr lang="en-US" altLang="en-US" dirty="0"/>
              <a:t>, which are large</a:t>
            </a:r>
          </a:p>
          <a:p>
            <a:pPr lvl="2"/>
            <a:r>
              <a:rPr lang="en-US" altLang="en-US" dirty="0" err="1"/>
              <a:t>E.g</a:t>
            </a:r>
            <a:r>
              <a:rPr lang="en-US" altLang="en-US" dirty="0"/>
              <a:t>, 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item_id</a:t>
            </a:r>
            <a:r>
              <a:rPr lang="en-US" altLang="en-US" i="1" dirty="0"/>
              <a:t>, </a:t>
            </a:r>
            <a:r>
              <a:rPr lang="en-US" altLang="en-US" i="1" dirty="0" err="1"/>
              <a:t>store_id</a:t>
            </a:r>
            <a:r>
              <a:rPr lang="en-US" altLang="en-US" i="1" dirty="0"/>
              <a:t>,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date, number, price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Dimension tables</a:t>
            </a:r>
            <a:r>
              <a:rPr lang="en-US" altLang="en-US" dirty="0"/>
              <a:t>, which are relatively small</a:t>
            </a:r>
          </a:p>
          <a:p>
            <a:pPr lvl="2"/>
            <a:r>
              <a:rPr lang="en-US" altLang="en-US" dirty="0"/>
              <a:t>Store extra information about stores, items, etc.</a:t>
            </a:r>
          </a:p>
          <a:p>
            <a:r>
              <a:rPr lang="en-US" altLang="en-US" dirty="0"/>
              <a:t>Attributes of fact tables can be usually viewed as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Measure attributes</a:t>
            </a:r>
            <a:r>
              <a:rPr lang="en-US" altLang="en-US" sz="1600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US" altLang="en-US" dirty="0"/>
              <a:t>measure some value</a:t>
            </a:r>
            <a:r>
              <a:rPr lang="en-US" altLang="en-US" sz="1600" dirty="0"/>
              <a:t>, and </a:t>
            </a:r>
            <a:r>
              <a:rPr lang="en-US" altLang="en-US" dirty="0"/>
              <a:t>can be aggregated upon</a:t>
            </a:r>
            <a:endParaRPr lang="en-US" altLang="en-US" sz="1600" dirty="0"/>
          </a:p>
          <a:p>
            <a:pPr lvl="2"/>
            <a:r>
              <a:rPr lang="en-US" altLang="en-US" dirty="0"/>
              <a:t>e.g., the attributes </a:t>
            </a:r>
            <a:r>
              <a:rPr lang="en-US" altLang="en-US" i="1" dirty="0"/>
              <a:t>number </a:t>
            </a:r>
            <a:r>
              <a:rPr lang="en-US" altLang="en-US" dirty="0"/>
              <a:t>or </a:t>
            </a:r>
            <a:r>
              <a:rPr lang="en-US" altLang="en-US" i="1" dirty="0"/>
              <a:t>price</a:t>
            </a:r>
            <a:r>
              <a:rPr lang="en-US" altLang="en-US" dirty="0"/>
              <a:t> of the </a:t>
            </a:r>
            <a:r>
              <a:rPr lang="en-US" altLang="en-US" i="1" dirty="0"/>
              <a:t>sales </a:t>
            </a:r>
            <a:r>
              <a:rPr lang="en-US" altLang="en-US" dirty="0"/>
              <a:t>relation</a:t>
            </a:r>
            <a:endParaRPr lang="en-US" altLang="en-US" sz="1600" dirty="0"/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Dimension attributes</a:t>
            </a:r>
            <a:endParaRPr lang="en-US" altLang="en-US" sz="1600" dirty="0">
              <a:solidFill>
                <a:srgbClr val="002060"/>
              </a:solidFill>
            </a:endParaRPr>
          </a:p>
          <a:p>
            <a:pPr lvl="2"/>
            <a:r>
              <a:rPr lang="en-US" altLang="en-US" dirty="0"/>
              <a:t>dimensions on which measure attributes are viewed</a:t>
            </a:r>
            <a:endParaRPr lang="en-US" altLang="en-US" sz="1600" dirty="0"/>
          </a:p>
          <a:p>
            <a:pPr lvl="2"/>
            <a:r>
              <a:rPr lang="en-US" altLang="en-US" dirty="0"/>
              <a:t>e.g.,</a:t>
            </a:r>
            <a:r>
              <a:rPr lang="en-US" altLang="en-US" sz="1600" dirty="0"/>
              <a:t> </a:t>
            </a:r>
            <a:r>
              <a:rPr lang="en-US" altLang="en-US" dirty="0"/>
              <a:t>attributes </a:t>
            </a:r>
            <a:r>
              <a:rPr lang="en-US" altLang="en-US" i="1" dirty="0" err="1"/>
              <a:t>item_id</a:t>
            </a:r>
            <a:r>
              <a:rPr lang="en-US" altLang="en-US" i="1" dirty="0"/>
              <a:t>, color, </a:t>
            </a:r>
            <a:r>
              <a:rPr lang="en-US" altLang="en-US" dirty="0"/>
              <a:t>and</a:t>
            </a:r>
            <a:r>
              <a:rPr lang="en-US" altLang="en-US" i="1" dirty="0"/>
              <a:t> size </a:t>
            </a:r>
            <a:r>
              <a:rPr lang="en-US" altLang="en-US" dirty="0"/>
              <a:t>of the </a:t>
            </a:r>
            <a:r>
              <a:rPr lang="en-US" altLang="en-US" i="1" dirty="0"/>
              <a:t>sales </a:t>
            </a:r>
            <a:r>
              <a:rPr lang="en-US" altLang="en-US" dirty="0"/>
              <a:t>relation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Usually small ids that are foreign keys to dimension tables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Warehouse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5B8BAF-9A2F-4690-8660-99E6DCF10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066" y="1057275"/>
            <a:ext cx="7840117" cy="4743450"/>
          </a:xfrm>
        </p:spPr>
      </p:pic>
    </p:spTree>
    <p:extLst>
      <p:ext uri="{BB962C8B-B14F-4D97-AF65-F5344CB8AC3E}">
        <p14:creationId xmlns:p14="http://schemas.microsoft.com/office/powerpoint/2010/main" val="363379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4"/>
            <a:ext cx="8077200" cy="98502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Multidimensional Data and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Warehouse Schemas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282046"/>
            <a:ext cx="7750206" cy="519785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Resultant schema is called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star schema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complicated schema structures 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Snowflake schema</a:t>
            </a:r>
            <a:r>
              <a:rPr lang="en-US" altLang="en-US" dirty="0">
                <a:ea typeface="ＭＳ Ｐゴシック" panose="020B0600070205080204" pitchFamily="34" charset="-128"/>
              </a:rPr>
              <a:t>: multiple levels of dimension tables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May have</a:t>
            </a:r>
            <a:r>
              <a:rPr lang="en-US" altLang="en-US" dirty="0">
                <a:ea typeface="ＭＳ Ｐゴシック" panose="020B0600070205080204" pitchFamily="34" charset="-128"/>
              </a:rPr>
              <a:t> multiple fact tables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Typically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fact table joined with dimension tables and then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group-by on dimension table attributes, and then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aggregation on measure attributes of fact table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applications do not find it worthwhile to bring data to a common schema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lakes </a:t>
            </a:r>
            <a:r>
              <a:rPr lang="en-US" altLang="en-US" dirty="0">
                <a:ea typeface="ＭＳ Ｐゴシック" panose="020B0600070205080204" pitchFamily="34" charset="-128"/>
              </a:rPr>
              <a:t>are repositories which allow data to be stored in multiple formats, without schema integration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Less upfront effort, but more effort during querying</a:t>
            </a:r>
          </a:p>
        </p:txBody>
      </p:sp>
    </p:spTree>
    <p:extLst>
      <p:ext uri="{BB962C8B-B14F-4D97-AF65-F5344CB8AC3E}">
        <p14:creationId xmlns:p14="http://schemas.microsoft.com/office/powerpoint/2010/main" val="232320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9784-2390-4095-8CED-A477345D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Support for Data Warehouses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3FEB-21F4-45CA-9310-886CAF28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in warehouses usually append only, not updated</a:t>
            </a:r>
          </a:p>
          <a:p>
            <a:pPr lvl="1"/>
            <a:r>
              <a:rPr lang="en-IN" dirty="0"/>
              <a:t>Can avoid concurrency control overheads</a:t>
            </a:r>
          </a:p>
          <a:p>
            <a:r>
              <a:rPr lang="en-IN" dirty="0"/>
              <a:t>Data warehouses often use </a:t>
            </a:r>
            <a:r>
              <a:rPr lang="en-IN" b="1" dirty="0">
                <a:solidFill>
                  <a:srgbClr val="002060"/>
                </a:solidFill>
              </a:rPr>
              <a:t>column-oriented storage </a:t>
            </a:r>
          </a:p>
          <a:p>
            <a:pPr lvl="1"/>
            <a:r>
              <a:rPr lang="en-IN" dirty="0"/>
              <a:t>E.g., a sequence of </a:t>
            </a:r>
            <a:r>
              <a:rPr lang="en-IN" i="1" dirty="0"/>
              <a:t>sales</a:t>
            </a:r>
            <a:r>
              <a:rPr lang="en-IN" dirty="0"/>
              <a:t> tuples is stored as follows</a:t>
            </a:r>
            <a:r>
              <a:rPr lang="en-IN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IN" dirty="0"/>
              <a:t>Values of </a:t>
            </a:r>
            <a:r>
              <a:rPr lang="en-IN" dirty="0" err="1"/>
              <a:t>item_id</a:t>
            </a:r>
            <a:r>
              <a:rPr lang="en-IN" dirty="0"/>
              <a:t> attribute are stored as an array</a:t>
            </a:r>
          </a:p>
          <a:p>
            <a:pPr lvl="2"/>
            <a:r>
              <a:rPr lang="en-IN" dirty="0"/>
              <a:t>Values of </a:t>
            </a:r>
            <a:r>
              <a:rPr lang="en-IN" dirty="0" err="1"/>
              <a:t>store_id</a:t>
            </a:r>
            <a:r>
              <a:rPr lang="en-IN" dirty="0"/>
              <a:t> attribute are stored as an array,</a:t>
            </a:r>
          </a:p>
          <a:p>
            <a:pPr lvl="2"/>
            <a:r>
              <a:rPr lang="en-IN" dirty="0"/>
              <a:t>And so on</a:t>
            </a:r>
          </a:p>
          <a:p>
            <a:pPr lvl="1"/>
            <a:r>
              <a:rPr lang="en-IN" dirty="0"/>
              <a:t>Arrays are compressed, reducing storage, IO and memory costs significantly</a:t>
            </a:r>
          </a:p>
          <a:p>
            <a:pPr lvl="1"/>
            <a:r>
              <a:rPr lang="en-IN" dirty="0"/>
              <a:t>Queries can fetch only attributes that they care about, reducing IO and memory cost</a:t>
            </a:r>
          </a:p>
          <a:p>
            <a:pPr lvl="1"/>
            <a:r>
              <a:rPr lang="en-IN" dirty="0"/>
              <a:t>More details in Section 13.6</a:t>
            </a:r>
          </a:p>
          <a:p>
            <a:r>
              <a:rPr lang="en-IN" dirty="0"/>
              <a:t>Data warehouses often use parallel storage and query processing infrastructure</a:t>
            </a:r>
          </a:p>
          <a:p>
            <a:pPr lvl="1"/>
            <a:r>
              <a:rPr lang="en-IN" dirty="0"/>
              <a:t>Distributed file systems, Map-Reduce, Hive, …</a:t>
            </a:r>
          </a:p>
        </p:txBody>
      </p:sp>
    </p:spTree>
    <p:extLst>
      <p:ext uri="{BB962C8B-B14F-4D97-AF65-F5344CB8AC3E}">
        <p14:creationId xmlns:p14="http://schemas.microsoft.com/office/powerpoint/2010/main" val="119774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OLAP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 Analysis and OLAP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Online Analytical Processing (OLAP)</a:t>
            </a:r>
          </a:p>
          <a:p>
            <a:pPr lvl="1"/>
            <a:r>
              <a:rPr lang="en-US" altLang="en-US" dirty="0"/>
              <a:t>Interactive analysis of data, allowing data to be summarized and viewed in different ways in an online fashion (with negligible delay)</a:t>
            </a:r>
          </a:p>
          <a:p>
            <a:r>
              <a:rPr lang="en-US" altLang="en-US" dirty="0"/>
              <a:t>We use the following relation to illustrate OLAP concepts</a:t>
            </a:r>
          </a:p>
          <a:p>
            <a:pPr lvl="1"/>
            <a:r>
              <a:rPr lang="en-US" altLang="en-US" dirty="0"/>
              <a:t> </a:t>
            </a:r>
            <a:r>
              <a:rPr lang="en-US" i="1" dirty="0"/>
              <a:t>sales </a:t>
            </a:r>
            <a:r>
              <a:rPr lang="en-US" dirty="0"/>
              <a:t>(</a:t>
            </a:r>
            <a:r>
              <a:rPr lang="en-US" i="1" dirty="0" err="1"/>
              <a:t>item_name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, </a:t>
            </a:r>
            <a:r>
              <a:rPr lang="en-US" i="1" dirty="0"/>
              <a:t>quantity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This is a simplified version of the </a:t>
            </a:r>
            <a:r>
              <a:rPr lang="en-US" i="1" dirty="0"/>
              <a:t>sales</a:t>
            </a:r>
            <a:r>
              <a:rPr lang="en-US" dirty="0"/>
              <a:t> fact table joined with the dimension tables, and many attributes removed (and some renamed)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2603500" y="591502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335338" y="591502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...</a:t>
            </a:r>
          </a:p>
          <a:p>
            <a:r>
              <a:rPr lang="en-US" altLang="en-US" dirty="0"/>
              <a:t>...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4000500" y="5924550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...</a:t>
            </a:r>
          </a:p>
          <a:p>
            <a:r>
              <a:rPr lang="en-US" altLang="en-US" dirty="0"/>
              <a:t>...</a:t>
            </a:r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4864100" y="591502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...</a:t>
            </a:r>
          </a:p>
          <a:p>
            <a:r>
              <a:rPr lang="en-US" altLang="en-US" dirty="0"/>
              <a:t>...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F968E01-89C3-418C-B14F-67C3B7B0F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" b="22774"/>
          <a:stretch/>
        </p:blipFill>
        <p:spPr>
          <a:xfrm>
            <a:off x="3090069" y="814386"/>
            <a:ext cx="2963862" cy="52671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406F66-B02C-435A-B8CA-9748F05C74C8}"/>
              </a:ext>
            </a:extLst>
          </p:cNvPr>
          <p:cNvCxnSpPr/>
          <p:nvPr/>
        </p:nvCxnSpPr>
        <p:spPr bwMode="auto">
          <a:xfrm>
            <a:off x="3781425" y="6081551"/>
            <a:ext cx="0" cy="3859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41" y="12374"/>
            <a:ext cx="8492359" cy="695921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altLang="en-US" sz="2800" b="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651641" y="3820186"/>
            <a:ext cx="7746636" cy="2419464"/>
          </a:xfrm>
        </p:spPr>
        <p:txBody>
          <a:bodyPr/>
          <a:lstStyle/>
          <a:p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2060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2060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2060"/>
                </a:solidFill>
              </a:rPr>
              <a:t>pivot-table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Values for one of the dimension attributes form the row headers</a:t>
            </a:r>
          </a:p>
          <a:p>
            <a:pPr lvl="1"/>
            <a:r>
              <a:rPr lang="en-US" altLang="en-US" dirty="0"/>
              <a:t>Values for another dimension attribute form the column headers</a:t>
            </a:r>
          </a:p>
          <a:p>
            <a:pPr lvl="1"/>
            <a:r>
              <a:rPr lang="en-US" altLang="en-US" dirty="0"/>
              <a:t>Other dimension attributes are listed on top</a:t>
            </a:r>
          </a:p>
          <a:p>
            <a:pPr lvl="1"/>
            <a:r>
              <a:rPr lang="en-US" altLang="en-US" dirty="0"/>
              <a:t>Values in individual cells are (aggregates of) the values of the </a:t>
            </a:r>
            <a:br>
              <a:rPr lang="en-US" altLang="en-US" dirty="0"/>
            </a:br>
            <a:r>
              <a:rPr lang="en-US" altLang="en-US" dirty="0"/>
              <a:t>dimension attributes that specify the cell.</a:t>
            </a:r>
          </a:p>
        </p:txBody>
      </p:sp>
      <p:pic>
        <p:nvPicPr>
          <p:cNvPr id="675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98" y="1061541"/>
            <a:ext cx="5523135" cy="249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11: Data Analytics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92459" y="1102497"/>
            <a:ext cx="7854155" cy="536797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Overview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 Warehousing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Online Analytical Processing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 Mining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 Cube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82D0F-CF6A-4640-9BEC-A14A6562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75" y="1102497"/>
            <a:ext cx="7779090" cy="140099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2060"/>
                </a:solidFill>
              </a:rPr>
              <a:t>data cube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is a multidimensional generalization of a cross-tab</a:t>
            </a:r>
          </a:p>
          <a:p>
            <a:r>
              <a:rPr lang="en-US" dirty="0"/>
              <a:t>Can have n  dimensions; we show 3 below </a:t>
            </a:r>
          </a:p>
          <a:p>
            <a:r>
              <a:rPr lang="en-US" dirty="0"/>
              <a:t>Cross-tabs can be used as views on a data cube</a:t>
            </a:r>
          </a:p>
          <a:p>
            <a:endParaRPr lang="en-IN" dirty="0"/>
          </a:p>
        </p:txBody>
      </p:sp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b="1"/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889000" y="939800"/>
            <a:ext cx="78962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AE5197E-3FB0-44A0-B2ED-F826BD880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576" y="2579915"/>
            <a:ext cx="5809693" cy="39465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434839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Pivoting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</a:t>
            </a:r>
          </a:p>
          <a:p>
            <a:pPr lvl="1"/>
            <a:r>
              <a:rPr lang="en-US" altLang="en-US" dirty="0"/>
              <a:t>E.g., moving colors to column names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Slicing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/>
            <a:r>
              <a:rPr lang="en-US" altLang="en-US" dirty="0"/>
              <a:t>E.g., fixing color to white and size to small</a:t>
            </a:r>
          </a:p>
          <a:p>
            <a:pPr lvl="1"/>
            <a:r>
              <a:rPr lang="en-US" altLang="en-US" dirty="0"/>
              <a:t>Sometimes called </a:t>
            </a:r>
            <a:r>
              <a:rPr lang="en-US" altLang="en-US" b="1" dirty="0">
                <a:solidFill>
                  <a:srgbClr val="002060"/>
                </a:solidFill>
              </a:rPr>
              <a:t>dicing</a:t>
            </a:r>
            <a:r>
              <a:rPr lang="en-US" altLang="en-US" dirty="0"/>
              <a:t>, particularly when values for multiple dimensions are fixed.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Rollup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</a:t>
            </a:r>
          </a:p>
          <a:p>
            <a:pPr lvl="1"/>
            <a:r>
              <a:rPr lang="en-US" altLang="en-US" dirty="0"/>
              <a:t>E.g., aggregating away an attribute</a:t>
            </a:r>
          </a:p>
          <a:p>
            <a:pPr lvl="1"/>
            <a:r>
              <a:rPr lang="en-US" altLang="en-US" dirty="0"/>
              <a:t>E.g., moving from aggregates by day to aggregates by month or year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Drill down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Hierarchies on Dimensions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2A65C-9FC2-4C12-88AE-A0D7664B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7783497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Hierarchy</a:t>
            </a:r>
            <a:r>
              <a:rPr lang="en-US" dirty="0"/>
              <a:t> on dimension attributes: lets dimensions be viewed at different levels of detail</a:t>
            </a:r>
          </a:p>
          <a:p>
            <a:r>
              <a:rPr lang="en-US" dirty="0"/>
              <a:t>E.g., the dimension </a:t>
            </a:r>
            <a:r>
              <a:rPr lang="en-US" i="1" dirty="0"/>
              <a:t>datetime</a:t>
            </a:r>
            <a:r>
              <a:rPr lang="en-US" dirty="0"/>
              <a:t> can be used to aggregate by hour of day, date, day of week, month, quarter or year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4AE1D9-DC79-45CF-B687-11274D11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722" y="2445745"/>
            <a:ext cx="6042060" cy="39734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With Hierarchy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B9E6-CA62-4EC9-B751-9E775875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Cross-tabs can be easily extended to deal with hierarchies</a:t>
            </a:r>
          </a:p>
          <a:p>
            <a:r>
              <a:rPr lang="en-US" dirty="0"/>
              <a:t>Can drill down or roll up on a hierarchy</a:t>
            </a:r>
          </a:p>
          <a:p>
            <a:r>
              <a:rPr lang="en-US" dirty="0"/>
              <a:t>E.g. hierarchy: </a:t>
            </a:r>
            <a:r>
              <a:rPr lang="en-US" i="1" dirty="0" err="1"/>
              <a:t>item_name</a:t>
            </a:r>
            <a:r>
              <a:rPr lang="en-US" i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/>
              <a:t> category</a:t>
            </a:r>
          </a:p>
          <a:p>
            <a:endParaRPr lang="en-IN" dirty="0"/>
          </a:p>
        </p:txBody>
      </p:sp>
      <p:sp>
        <p:nvSpPr>
          <p:cNvPr id="70658" name="Rectangle 3"/>
          <p:cNvSpPr>
            <a:spLocks noChangeArrowheads="1"/>
          </p:cNvSpPr>
          <p:nvPr/>
        </p:nvSpPr>
        <p:spPr bwMode="auto">
          <a:xfrm>
            <a:off x="660400" y="1165225"/>
            <a:ext cx="7899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BA578BC-12E7-4654-8D5F-364DC994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400" y="2658247"/>
            <a:ext cx="7794263" cy="35226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Representation of Cross-tabs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597E-6F4A-43F9-B565-D92E4381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3283810" cy="5367972"/>
          </a:xfrm>
        </p:spPr>
        <p:txBody>
          <a:bodyPr/>
          <a:lstStyle/>
          <a:p>
            <a:r>
              <a:rPr lang="en-US" dirty="0"/>
              <a:t>Cross-tabs can be represented as relations</a:t>
            </a:r>
          </a:p>
          <a:p>
            <a:r>
              <a:rPr lang="en-US" dirty="0"/>
              <a:t>We use the value </a:t>
            </a:r>
            <a:r>
              <a:rPr lang="en-US" b="1" dirty="0"/>
              <a:t>all</a:t>
            </a:r>
            <a:r>
              <a:rPr lang="en-US" dirty="0"/>
              <a:t> to represent aggregates.</a:t>
            </a:r>
          </a:p>
          <a:p>
            <a:r>
              <a:rPr lang="en-US" dirty="0"/>
              <a:t>The SQL standard actually uses </a:t>
            </a:r>
            <a:r>
              <a:rPr lang="en-US" i="1" dirty="0"/>
              <a:t>null</a:t>
            </a:r>
            <a:r>
              <a:rPr lang="en-US" dirty="0"/>
              <a:t> values in place of </a:t>
            </a:r>
            <a:r>
              <a:rPr lang="en-US" b="1" dirty="0"/>
              <a:t>all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Works with any data type</a:t>
            </a:r>
          </a:p>
          <a:p>
            <a:pPr lvl="1"/>
            <a:r>
              <a:rPr lang="en-US" dirty="0"/>
              <a:t>But can cause confusion with regular null values.</a:t>
            </a:r>
          </a:p>
        </p:txBody>
      </p:sp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371475" y="1143000"/>
            <a:ext cx="414972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04F7C6A-505D-42E7-935C-ADBEFBAD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9495" y="727075"/>
            <a:ext cx="4303658" cy="562344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59E4B-CC90-4B78-BF17-261BD76B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76365"/>
            <a:ext cx="7772400" cy="933181"/>
          </a:xfrm>
        </p:spPr>
        <p:txBody>
          <a:bodyPr/>
          <a:lstStyle/>
          <a:p>
            <a:pPr algn="ctr"/>
            <a:r>
              <a:rPr lang="en-IN" sz="2800" dirty="0"/>
              <a:t>Some DFF</a:t>
            </a:r>
            <a:br>
              <a:rPr lang="en-IN" sz="2800" dirty="0"/>
            </a:br>
            <a:r>
              <a:rPr lang="en-IN" sz="2800" dirty="0"/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102781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306A-9899-9544-BB09-7748177B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VS WIDE-FLAT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B1E46-B2E8-9B43-988D-27B7AB5B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625"/>
            <a:ext cx="9144000" cy="368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137E68-353D-FF4E-8F4B-749FCD07586E}"/>
              </a:ext>
            </a:extLst>
          </p:cNvPr>
          <p:cNvSpPr txBox="1"/>
          <p:nvPr/>
        </p:nvSpPr>
        <p:spPr>
          <a:xfrm>
            <a:off x="6673669" y="1408387"/>
            <a:ext cx="1279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Good</a:t>
            </a:r>
            <a:br>
              <a:rPr lang="en-US" sz="2400" dirty="0"/>
            </a:br>
            <a:r>
              <a:rPr lang="en-US" sz="2400" dirty="0"/>
              <a:t>for</a:t>
            </a:r>
            <a:br>
              <a:rPr lang="en-US" sz="2400" dirty="0"/>
            </a:br>
            <a:r>
              <a:rPr lang="en-US" sz="2400" dirty="0"/>
              <a:t>Integrity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B383B-C956-764D-A8C2-B9720A009A62}"/>
              </a:ext>
            </a:extLst>
          </p:cNvPr>
          <p:cNvSpPr txBox="1"/>
          <p:nvPr/>
        </p:nvSpPr>
        <p:spPr>
          <a:xfrm>
            <a:off x="256831" y="3578773"/>
            <a:ext cx="102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Good</a:t>
            </a:r>
            <a:br>
              <a:rPr lang="en-US" sz="2400" dirty="0"/>
            </a:br>
            <a:r>
              <a:rPr lang="en-US" sz="2400" dirty="0"/>
              <a:t>for</a:t>
            </a:r>
            <a:br>
              <a:rPr lang="en-US" sz="2400" dirty="0"/>
            </a:br>
            <a:r>
              <a:rPr lang="en-US" sz="2400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996389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306A-9899-9544-BB09-7748177B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VS WIDE-FLAT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A9FC6-C7E5-DE43-BA8B-34270730B550}"/>
              </a:ext>
            </a:extLst>
          </p:cNvPr>
          <p:cNvSpPr/>
          <p:nvPr/>
        </p:nvSpPr>
        <p:spPr>
          <a:xfrm>
            <a:off x="336472" y="1472964"/>
            <a:ext cx="53916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http://jjmontesl.github.io/cubesviewer/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Look at the project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AWS </a:t>
            </a:r>
            <a:r>
              <a:rPr lang="en-US" dirty="0" err="1"/>
              <a:t>Quicksight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59E4B-CC90-4B78-BF17-261BD76B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76365"/>
            <a:ext cx="7772400" cy="933181"/>
          </a:xfrm>
        </p:spPr>
        <p:txBody>
          <a:bodyPr/>
          <a:lstStyle/>
          <a:p>
            <a:pPr algn="ctr"/>
            <a:r>
              <a:rPr lang="en-IN" sz="2800" dirty="0" err="1"/>
              <a:t>Olap</a:t>
            </a:r>
            <a:r>
              <a:rPr lang="en-IN" sz="2800" dirty="0"/>
              <a:t> in SQL</a:t>
            </a:r>
          </a:p>
        </p:txBody>
      </p:sp>
    </p:spTree>
    <p:extLst>
      <p:ext uri="{BB962C8B-B14F-4D97-AF65-F5344CB8AC3E}">
        <p14:creationId xmlns:p14="http://schemas.microsoft.com/office/powerpoint/2010/main" val="2403409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C25CE-BE7D-4F21-8525-12D222F3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Operation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251D9A-B2FF-4B67-9772-737E15AE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</a:t>
            </a:r>
            <a:r>
              <a:rPr lang="en-US" dirty="0"/>
              <a:t>*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i="1" dirty="0"/>
              <a:t>sales</a:t>
            </a:r>
            <a:br>
              <a:rPr lang="en-US" i="1" dirty="0"/>
            </a:br>
            <a:r>
              <a:rPr lang="en-US" b="1" dirty="0"/>
              <a:t>pivot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quantity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for </a:t>
            </a:r>
            <a:r>
              <a:rPr lang="en-US" i="1" dirty="0"/>
              <a:t>color </a:t>
            </a:r>
            <a:r>
              <a:rPr lang="en-US" b="1" dirty="0"/>
              <a:t>in </a:t>
            </a:r>
            <a:r>
              <a:rPr lang="en-US" dirty="0"/>
              <a:t>('</a:t>
            </a:r>
            <a:r>
              <a:rPr lang="en-US" dirty="0" err="1"/>
              <a:t>dark','pastel','white</a:t>
            </a:r>
            <a:r>
              <a:rPr lang="en-US" dirty="0"/>
              <a:t>')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order by </a:t>
            </a:r>
            <a:r>
              <a:rPr lang="en-US" i="1" dirty="0"/>
              <a:t>item name</a:t>
            </a:r>
            <a:r>
              <a:rPr lang="en-US" dirty="0"/>
              <a:t>; </a:t>
            </a:r>
            <a:br>
              <a:rPr lang="en-US" dirty="0"/>
            </a:b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6DF8C0-9877-41CF-A221-6B529A00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629" y="2665023"/>
            <a:ext cx="4356571" cy="33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1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C92F-051E-4931-AE98-710CC8D6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010B-DD64-4B9D-880B-CE658D88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Data analytics</a:t>
            </a:r>
            <a:r>
              <a:rPr lang="en-IN" dirty="0"/>
              <a:t>: the processing of data to infer patterns, correlations, or models for prediction</a:t>
            </a:r>
          </a:p>
          <a:p>
            <a:r>
              <a:rPr lang="en-IN" dirty="0"/>
              <a:t>Primarily used to make business decisions</a:t>
            </a:r>
          </a:p>
          <a:p>
            <a:pPr lvl="1"/>
            <a:r>
              <a:rPr lang="en-IN" dirty="0"/>
              <a:t>Per individual customer</a:t>
            </a:r>
          </a:p>
          <a:p>
            <a:pPr lvl="2"/>
            <a:r>
              <a:rPr lang="en-IN" dirty="0"/>
              <a:t>E.g., what product to suggest for purchase</a:t>
            </a:r>
          </a:p>
          <a:p>
            <a:pPr lvl="1"/>
            <a:r>
              <a:rPr lang="en-IN" dirty="0"/>
              <a:t>Across all customers</a:t>
            </a:r>
          </a:p>
          <a:p>
            <a:pPr lvl="2"/>
            <a:r>
              <a:rPr lang="en-IN" dirty="0"/>
              <a:t>E.g., what products to manufacture/stock, in what quantity</a:t>
            </a:r>
          </a:p>
          <a:p>
            <a:r>
              <a:rPr lang="en-IN" dirty="0"/>
              <a:t>Critical for businesses today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952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701391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Cube Operation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by’</a:t>
            </a:r>
            <a:r>
              <a:rPr lang="en-US" altLang="ja-JP" dirty="0" err="1"/>
              <a:t>s</a:t>
            </a:r>
            <a:r>
              <a:rPr lang="en-US" altLang="ja-JP" dirty="0"/>
              <a:t> on every subset of the specified attributes</a:t>
            </a:r>
          </a:p>
          <a:p>
            <a:r>
              <a:rPr lang="en-US" altLang="en-US" dirty="0"/>
              <a:t>E.g., consider the query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  <a:p>
            <a:r>
              <a:rPr lang="en-US" altLang="en-US" dirty="0"/>
              <a:t>For each grouping, the result contains the null value for attributes not present in the grouping.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9131"/>
            <a:ext cx="7843058" cy="42063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Relational representation of cross-tab that we saw earlier, but with </a:t>
            </a:r>
            <a:r>
              <a:rPr lang="en-US" altLang="en-US" i="1" dirty="0"/>
              <a:t>null </a:t>
            </a:r>
            <a:r>
              <a:rPr lang="en-US" altLang="en-US" dirty="0"/>
              <a:t>in place of </a:t>
            </a:r>
            <a:r>
              <a:rPr lang="en-US" altLang="en-US" b="1" dirty="0"/>
              <a:t>all</a:t>
            </a:r>
            <a:r>
              <a:rPr lang="en-US" altLang="en-US" dirty="0"/>
              <a:t>, can be computed by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function </a:t>
            </a:r>
            <a:r>
              <a:rPr lang="en-US" altLang="en-US" b="1" dirty="0"/>
              <a:t>grouping()</a:t>
            </a:r>
            <a:r>
              <a:rPr lang="en-US" altLang="en-US" dirty="0"/>
              <a:t> can be applied on an attribute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Returns 1 if the value is a null value representing all,  </a:t>
            </a:r>
            <a:br>
              <a:rPr lang="en-US" altLang="en-US" dirty="0"/>
            </a:br>
            <a:r>
              <a:rPr lang="en-US" altLang="en-US" dirty="0"/>
              <a:t>and returns 0 in all other cases.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b="1" dirty="0"/>
              <a:t>select case when grouping</a:t>
            </a:r>
            <a:r>
              <a:rPr lang="en-US" dirty="0"/>
              <a:t>(</a:t>
            </a:r>
            <a:r>
              <a:rPr lang="en-US" i="1" dirty="0" err="1"/>
              <a:t>item_name</a:t>
            </a:r>
            <a:r>
              <a:rPr lang="en-US" dirty="0"/>
              <a:t>) = 1 </a:t>
            </a:r>
            <a:r>
              <a:rPr lang="en-US" b="1" dirty="0"/>
              <a:t>then </a:t>
            </a:r>
            <a:r>
              <a:rPr lang="en-US" dirty="0"/>
              <a:t>'</a:t>
            </a:r>
            <a:r>
              <a:rPr lang="en-US" b="1" dirty="0"/>
              <a:t>all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                          </a:t>
            </a:r>
            <a:r>
              <a:rPr lang="en-US" b="1" dirty="0"/>
              <a:t>else </a:t>
            </a:r>
            <a:r>
              <a:rPr lang="en-US" i="1" dirty="0" err="1"/>
              <a:t>item_name</a:t>
            </a:r>
            <a:r>
              <a:rPr lang="en-US" i="1" dirty="0"/>
              <a:t> </a:t>
            </a:r>
            <a:r>
              <a:rPr lang="en-US" b="1" dirty="0"/>
              <a:t>end as </a:t>
            </a:r>
            <a:r>
              <a:rPr lang="en-US" i="1" dirty="0" err="1"/>
              <a:t>item_name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/>
              <a:t>case when grouping</a:t>
            </a:r>
            <a:r>
              <a:rPr lang="en-US" dirty="0"/>
              <a:t>(</a:t>
            </a:r>
            <a:r>
              <a:rPr lang="en-US" i="1" dirty="0"/>
              <a:t>color</a:t>
            </a:r>
            <a:r>
              <a:rPr lang="en-US" dirty="0"/>
              <a:t>) = 1 </a:t>
            </a:r>
            <a:r>
              <a:rPr lang="en-US" b="1" dirty="0"/>
              <a:t>then </a:t>
            </a:r>
            <a:r>
              <a:rPr lang="en-US" dirty="0"/>
              <a:t>'</a:t>
            </a:r>
            <a:r>
              <a:rPr lang="en-US" b="1" dirty="0"/>
              <a:t>all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                          </a:t>
            </a:r>
            <a:r>
              <a:rPr lang="en-US" b="1" dirty="0"/>
              <a:t>else </a:t>
            </a:r>
            <a:r>
              <a:rPr lang="en-US" i="1" dirty="0"/>
              <a:t>color </a:t>
            </a:r>
            <a:r>
              <a:rPr lang="en-US" b="1" dirty="0"/>
              <a:t>end as </a:t>
            </a:r>
            <a:r>
              <a:rPr lang="en-US" i="1" dirty="0"/>
              <a:t>color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'</a:t>
            </a:r>
            <a:r>
              <a:rPr lang="en-US" b="1" dirty="0"/>
              <a:t>all</a:t>
            </a:r>
            <a:r>
              <a:rPr lang="en-US" dirty="0"/>
              <a:t>' </a:t>
            </a:r>
            <a:r>
              <a:rPr lang="en-US" b="1" dirty="0"/>
              <a:t>as </a:t>
            </a:r>
            <a:r>
              <a:rPr lang="en-US" i="1" dirty="0"/>
              <a:t>clothes size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quantity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quantity</a:t>
            </a:r>
            <a:br>
              <a:rPr lang="en-US" i="1" dirty="0"/>
            </a:br>
            <a:r>
              <a:rPr lang="en-US" b="1" dirty="0"/>
              <a:t>from </a:t>
            </a:r>
            <a:r>
              <a:rPr lang="en-US" i="1" dirty="0"/>
              <a:t>sales</a:t>
            </a:r>
            <a:br>
              <a:rPr lang="en-US" i="1" dirty="0"/>
            </a:br>
            <a:r>
              <a:rPr lang="en-US" b="1" dirty="0"/>
              <a:t>group by cube</a:t>
            </a:r>
            <a:r>
              <a:rPr lang="en-US" dirty="0"/>
              <a:t>(</a:t>
            </a:r>
            <a:r>
              <a:rPr lang="en-US" i="1" dirty="0"/>
              <a:t>item 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); </a:t>
            </a:r>
            <a:br>
              <a:rPr 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9131"/>
            <a:ext cx="7843058" cy="23265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such nulls by </a:t>
            </a:r>
            <a:br>
              <a:rPr lang="en-US" altLang="en-US" dirty="0"/>
            </a:br>
            <a:r>
              <a:rPr lang="en-US" altLang="en-US" dirty="0"/>
              <a:t>a value such as </a:t>
            </a:r>
            <a:r>
              <a:rPr lang="en-US" altLang="en-US" b="1" dirty="0"/>
              <a:t>all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E.g., replace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 in first query by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decode</a:t>
            </a:r>
            <a:r>
              <a:rPr lang="en-US" altLang="en-US" dirty="0"/>
              <a:t>( 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dirty="0" err="1"/>
              <a:t>item</a:t>
            </a:r>
            <a:r>
              <a:rPr lang="en-US" altLang="en-US" i="1" dirty="0" err="1"/>
              <a:t>_name</a:t>
            </a:r>
            <a:r>
              <a:rPr lang="en-US" altLang="en-US" dirty="0"/>
              <a:t>), 1, </a:t>
            </a:r>
            <a:r>
              <a:rPr lang="ja-JP" altLang="en-US" dirty="0"/>
              <a:t>‘</a:t>
            </a:r>
            <a:r>
              <a:rPr lang="en-US" altLang="ja-JP" dirty="0"/>
              <a:t>all</a:t>
            </a:r>
            <a:r>
              <a:rPr lang="ja-JP" altLang="en-US" dirty="0"/>
              <a:t>’</a:t>
            </a:r>
            <a:r>
              <a:rPr lang="en-US" altLang="ja-JP" dirty="0"/>
              <a:t>, </a:t>
            </a:r>
            <a:r>
              <a:rPr lang="en-US" altLang="ja-JP" i="1" dirty="0" err="1"/>
              <a:t>item_name</a:t>
            </a:r>
            <a:r>
              <a:rPr lang="en-US" altLang="ja-JP" dirty="0"/>
              <a:t>)</a:t>
            </a:r>
            <a:endParaRPr lang="en-US" altLang="ja-JP" b="1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(Cont.)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692459" y="1129131"/>
            <a:ext cx="7845277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/>
              <a:t>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Generates union of four groupings: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Rollup can be used to generate aggregates at multiple levels of a</a:t>
            </a:r>
            <a:br>
              <a:rPr lang="en-US" altLang="en-US" dirty="0"/>
            </a:br>
            <a:r>
              <a:rPr lang="en-US" altLang="en-US" dirty="0"/>
              <a:t>hierarchy.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(Cont.)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694678" y="1102497"/>
            <a:ext cx="7843058" cy="5367972"/>
          </a:xfrm>
        </p:spPr>
        <p:txBody>
          <a:bodyPr/>
          <a:lstStyle/>
          <a:p>
            <a:r>
              <a:rPr lang="en-US" altLang="en-US" dirty="0"/>
              <a:t>Multiple rollups and cubes can be used in a single group by clause</a:t>
            </a:r>
          </a:p>
          <a:p>
            <a:pPr lvl="1"/>
            <a:r>
              <a:rPr lang="en-US" altLang="en-US" dirty="0"/>
              <a:t>Each generates set of group by lists, cross product of sets gives overall set of group by lists</a:t>
            </a:r>
          </a:p>
          <a:p>
            <a:r>
              <a:rPr lang="en-US" altLang="en-US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size), (color), ()} 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</a:p>
          <a:p>
            <a:r>
              <a:rPr lang="en-US" b="1" dirty="0"/>
              <a:t>select </a:t>
            </a:r>
            <a:r>
              <a:rPr lang="en-US" i="1" dirty="0" err="1"/>
              <a:t>item_name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quantity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i="1" dirty="0"/>
              <a:t>sales</a:t>
            </a:r>
            <a:br>
              <a:rPr lang="en-US" i="1" dirty="0"/>
            </a:br>
            <a:r>
              <a:rPr lang="en-US" b="1" dirty="0"/>
              <a:t>group by grouping sets </a:t>
            </a:r>
            <a:r>
              <a:rPr lang="en-US" dirty="0"/>
              <a:t>((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                                           (</a:t>
            </a:r>
            <a:r>
              <a:rPr lang="en-US" i="1" dirty="0" err="1"/>
              <a:t>clothes_size</a:t>
            </a:r>
            <a:r>
              <a:rPr lang="en-US" dirty="0"/>
              <a:t>, </a:t>
            </a:r>
            <a:r>
              <a:rPr lang="en-US" i="1" dirty="0" err="1"/>
              <a:t>item_name</a:t>
            </a:r>
            <a:r>
              <a:rPr lang="en-US" dirty="0"/>
              <a:t>)); </a:t>
            </a:r>
            <a:br>
              <a:rPr 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OLAP Implementation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694678" y="1102497"/>
            <a:ext cx="7843058" cy="5367972"/>
          </a:xfrm>
        </p:spPr>
        <p:txBody>
          <a:bodyPr/>
          <a:lstStyle/>
          <a:p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</a:p>
          <a:p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</a:p>
          <a:p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OLAP Implementation (Cont.)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694678" y="1129130"/>
            <a:ext cx="78430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Early OLAP systems precomputed </a:t>
            </a:r>
            <a:r>
              <a:rPr lang="en-US" altLang="en-US" i="1" dirty="0"/>
              <a:t>all</a:t>
            </a:r>
            <a:r>
              <a:rPr lang="en-US" altLang="en-US" dirty="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2</a:t>
            </a:r>
            <a:r>
              <a:rPr lang="en-US" altLang="en-US" baseline="30000" dirty="0"/>
              <a:t>n</a:t>
            </a:r>
            <a:r>
              <a:rPr lang="en-US" altLang="en-US" dirty="0"/>
              <a:t> combinations of </a:t>
            </a:r>
            <a:r>
              <a:rPr lang="en-US" altLang="en-US" b="1" dirty="0"/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Can compute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 from an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For all but a few </a:t>
            </a:r>
            <a:r>
              <a:rPr lang="ja-JP" altLang="en-US" dirty="0"/>
              <a:t>“</a:t>
            </a:r>
            <a:r>
              <a:rPr lang="en-US" altLang="ja-JP" dirty="0"/>
              <a:t>non-decomposable</a:t>
            </a:r>
            <a:r>
              <a:rPr lang="ja-JP" altLang="en-US" dirty="0"/>
              <a:t>”</a:t>
            </a:r>
            <a:r>
              <a:rPr lang="en-US" altLang="ja-JP" dirty="0"/>
              <a:t> aggregates such as </a:t>
            </a:r>
            <a:r>
              <a:rPr lang="en-US" altLang="ja-JP" i="1" dirty="0"/>
              <a:t>median</a:t>
            </a:r>
            <a:endParaRPr lang="en-US" altLang="ja-JP" dirty="0"/>
          </a:p>
          <a:p>
            <a:pPr lvl="3">
              <a:lnSpc>
                <a:spcPct val="90000"/>
              </a:lnSpc>
            </a:pPr>
            <a:r>
              <a:rPr lang="en-US" altLang="en-US" dirty="0"/>
              <a:t>is cheaper than computing it from scratch </a:t>
            </a: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compute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 from an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compute aggregates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 and (</a:t>
            </a:r>
            <a:r>
              <a:rPr lang="en-US" altLang="en-US" i="1" dirty="0" err="1"/>
              <a:t>item_name</a:t>
            </a:r>
            <a:r>
              <a:rPr lang="en-US" altLang="en-US" dirty="0"/>
              <a:t>) using a single sorting </a:t>
            </a:r>
            <a:br>
              <a:rPr lang="en-US" altLang="en-US" dirty="0"/>
            </a:br>
            <a:r>
              <a:rPr lang="en-US" altLang="en-US" dirty="0"/>
              <a:t>of the base data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115-A4CA-45BB-A3C9-F6295418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B7E0-6EC8-4B77-8D52-50B15341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78" y="1102497"/>
            <a:ext cx="7843058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Reporting tools</a:t>
            </a:r>
            <a:r>
              <a:rPr lang="en-IN" dirty="0"/>
              <a:t> help create formatted reports with tabular/graphical representation of data</a:t>
            </a:r>
          </a:p>
          <a:p>
            <a:pPr lvl="1"/>
            <a:r>
              <a:rPr lang="en-IN" dirty="0"/>
              <a:t>E.g., SQL Server reporting services, Crystal Reports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visualization </a:t>
            </a:r>
            <a:r>
              <a:rPr lang="en-IN" dirty="0"/>
              <a:t>tools help create interactive visualization of data</a:t>
            </a:r>
          </a:p>
          <a:p>
            <a:pPr lvl="1"/>
            <a:r>
              <a:rPr lang="en-IN" dirty="0"/>
              <a:t>E.g., Tableau, </a:t>
            </a:r>
            <a:r>
              <a:rPr lang="en-IN" dirty="0" err="1"/>
              <a:t>FusionChart</a:t>
            </a:r>
            <a:r>
              <a:rPr lang="en-IN" dirty="0"/>
              <a:t>, </a:t>
            </a:r>
            <a:r>
              <a:rPr lang="en-IN" dirty="0" err="1"/>
              <a:t>plotly</a:t>
            </a:r>
            <a:r>
              <a:rPr lang="en-IN" dirty="0"/>
              <a:t>, </a:t>
            </a:r>
            <a:r>
              <a:rPr lang="en-IN" dirty="0" err="1"/>
              <a:t>Datawrapper</a:t>
            </a:r>
            <a:r>
              <a:rPr lang="en-IN" dirty="0"/>
              <a:t>, Google Charts, etc.</a:t>
            </a:r>
          </a:p>
          <a:p>
            <a:pPr lvl="1"/>
            <a:r>
              <a:rPr lang="en-IN" dirty="0"/>
              <a:t>Frontend typically based on </a:t>
            </a:r>
            <a:r>
              <a:rPr lang="en-IN" dirty="0" err="1"/>
              <a:t>HTML+JavaScript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8D6ED4-7CAA-456F-901C-84BFC98E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495" y="3232186"/>
            <a:ext cx="5318221" cy="28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70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578A6-EC54-48CE-9445-F404EAF6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84338"/>
            <a:ext cx="7772400" cy="1025208"/>
          </a:xfrm>
        </p:spPr>
        <p:txBody>
          <a:bodyPr/>
          <a:lstStyle/>
          <a:p>
            <a:pPr algn="ctr"/>
            <a:r>
              <a:rPr lang="en-IN" sz="2800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819599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Mining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3451748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mining </a:t>
            </a:r>
            <a:r>
              <a:rPr lang="en-US" altLang="en-US" dirty="0">
                <a:ea typeface="ＭＳ Ｐゴシック" panose="020B0600070205080204" pitchFamily="34" charset="-128"/>
              </a:rPr>
              <a:t>is the process of semi-automatically analyzing large databases to find useful patterns</a:t>
            </a:r>
            <a:endParaRPr lang="en-US" altLang="en-US" b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Similar goals to machine learning, but on very large volumes of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Part of the larger area of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knowledge discovery in databases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KDD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types of knowledge can be represented as rules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More generally, knowledge is discovered by applying machine learning techniques on past instances of data, to form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model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Model is then used to make predictions for new instances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D5BF-5949-4E5F-80E3-1F603884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3067-CB1C-41CB-A8B1-A539B4C8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steps in data analytics</a:t>
            </a:r>
          </a:p>
          <a:p>
            <a:pPr lvl="1"/>
            <a:r>
              <a:rPr lang="en-IN" dirty="0"/>
              <a:t>Gather data from multiple sources into one location </a:t>
            </a:r>
          </a:p>
          <a:p>
            <a:pPr lvl="2"/>
            <a:r>
              <a:rPr lang="en-IN" dirty="0"/>
              <a:t>Data warehouses also integrated data into common schema</a:t>
            </a:r>
          </a:p>
          <a:p>
            <a:pPr lvl="2"/>
            <a:r>
              <a:rPr lang="en-IN" dirty="0"/>
              <a:t>Data often needs to be </a:t>
            </a:r>
            <a:r>
              <a:rPr lang="en-IN" b="1" dirty="0">
                <a:solidFill>
                  <a:srgbClr val="002060"/>
                </a:solidFill>
              </a:rPr>
              <a:t>extracted</a:t>
            </a:r>
            <a:r>
              <a:rPr lang="en-IN" dirty="0"/>
              <a:t> from source formats, </a:t>
            </a:r>
            <a:r>
              <a:rPr lang="en-IN" b="1" dirty="0">
                <a:solidFill>
                  <a:srgbClr val="002060"/>
                </a:solidFill>
              </a:rPr>
              <a:t>transformed</a:t>
            </a:r>
            <a:r>
              <a:rPr lang="en-IN" dirty="0"/>
              <a:t> to common schema, and </a:t>
            </a:r>
            <a:r>
              <a:rPr lang="en-IN" b="1" dirty="0">
                <a:solidFill>
                  <a:srgbClr val="002060"/>
                </a:solidFill>
              </a:rPr>
              <a:t>loaded</a:t>
            </a:r>
            <a:r>
              <a:rPr lang="en-IN" dirty="0"/>
              <a:t> into the data warehouse</a:t>
            </a:r>
          </a:p>
          <a:p>
            <a:pPr lvl="3"/>
            <a:r>
              <a:rPr lang="en-IN" dirty="0"/>
              <a:t>Can be done as </a:t>
            </a:r>
            <a:r>
              <a:rPr lang="en-IN" b="1" dirty="0">
                <a:solidFill>
                  <a:srgbClr val="002060"/>
                </a:solidFill>
              </a:rPr>
              <a:t>ETL (extract-transform-load)</a:t>
            </a:r>
            <a:r>
              <a:rPr lang="en-IN" dirty="0"/>
              <a:t>, or </a:t>
            </a:r>
            <a:r>
              <a:rPr lang="en-IN" b="1" dirty="0">
                <a:solidFill>
                  <a:srgbClr val="002060"/>
                </a:solidFill>
              </a:rPr>
              <a:t>ELT (extract-load-transform)</a:t>
            </a:r>
            <a:endParaRPr lang="en-IN" dirty="0"/>
          </a:p>
          <a:p>
            <a:pPr lvl="1"/>
            <a:r>
              <a:rPr lang="en-IN" dirty="0"/>
              <a:t>Generate aggregates and reports summarizing data</a:t>
            </a:r>
          </a:p>
          <a:p>
            <a:pPr lvl="2"/>
            <a:r>
              <a:rPr lang="en-IN" dirty="0"/>
              <a:t>Dashboards showing graphical charts/reports</a:t>
            </a:r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Online analytical processing (OLAP) systems</a:t>
            </a:r>
            <a:r>
              <a:rPr lang="en-IN" b="1" dirty="0"/>
              <a:t> </a:t>
            </a:r>
            <a:r>
              <a:rPr lang="en-IN" dirty="0"/>
              <a:t>allow interactive querying</a:t>
            </a:r>
          </a:p>
          <a:p>
            <a:pPr lvl="2"/>
            <a:r>
              <a:rPr lang="en-IN" dirty="0"/>
              <a:t>Statistical analysis using tools such as R/SAS/SPSS</a:t>
            </a:r>
          </a:p>
          <a:p>
            <a:pPr lvl="3"/>
            <a:r>
              <a:rPr lang="en-IN" dirty="0"/>
              <a:t>Including extensions for parallel processing of big data</a:t>
            </a:r>
          </a:p>
          <a:p>
            <a:pPr lvl="1"/>
            <a:r>
              <a:rPr lang="en-IN" dirty="0"/>
              <a:t>Build </a:t>
            </a:r>
            <a:r>
              <a:rPr lang="en-IN" b="1" dirty="0">
                <a:solidFill>
                  <a:srgbClr val="002060"/>
                </a:solidFill>
              </a:rPr>
              <a:t>predictive models </a:t>
            </a:r>
            <a:r>
              <a:rPr lang="en-IN" dirty="0"/>
              <a:t>and use the models for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457034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Types of Data Mining Tasks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Prediction</a:t>
            </a:r>
            <a:r>
              <a:rPr lang="en-US" altLang="en-US" dirty="0">
                <a:ea typeface="ＭＳ Ｐゴシック" panose="020B0600070205080204" pitchFamily="34" charset="-128"/>
              </a:rPr>
              <a:t> based on past history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Predict if a credit card applicant poses a good credit risk, based on some attributes (income, job type, age, ..) and past history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Predict if a pattern of phone calling card usage is likely to be fraudulent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examples of prediction mechanisms: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Classification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Items (with associated attributes) belong to one of several classes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Training instances </a:t>
            </a:r>
            <a:r>
              <a:rPr lang="en-US" altLang="en-US" dirty="0">
                <a:ea typeface="ＭＳ Ｐゴシック" panose="020B0600070205080204" pitchFamily="34" charset="-128"/>
              </a:rPr>
              <a:t>have attribute values and classes provided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new item whose class is unknown, predict to which class it belongs based on its attribute values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Regression</a:t>
            </a:r>
            <a:r>
              <a:rPr lang="en-US" altLang="en-US" dirty="0">
                <a:ea typeface="ＭＳ Ｐゴシック" panose="020B0600070205080204" pitchFamily="34" charset="-128"/>
              </a:rPr>
              <a:t> formulae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set of mappings for an unknown function, predict the function result for a new 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1927040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Mining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34606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Descriptive Patterns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Associations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Find books that are often bought by “similar” customers.  If a new such customer buys one such book, suggest the others too.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Associations may be used as a first step in detecting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causation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E.g., association between exposure to chemical X and cancer,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Clusters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E.g., typhoid cases were clustered in an area surrounding a contaminated well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Detection of clusters remains important in detecting epidemics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Classification Rules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Classification rules help assign new objects to classes.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given a new automobile insurance applicant, should he or she be classified as low risk, medium risk or high risk?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Classification rules for above example could use a variety of data, such as educational level, salary, age, etc.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dirty="0">
                <a:ea typeface="ＭＳ Ｐゴシック" panose="020B0600070205080204" pitchFamily="34" charset="-128"/>
              </a:rPr>
              <a:t> person P,  </a:t>
            </a:r>
            <a:r>
              <a:rPr lang="en-US" altLang="en-US" dirty="0" err="1">
                <a:ea typeface="ＭＳ Ｐゴシック" panose="020B0600070205080204" pitchFamily="34" charset="-128"/>
              </a:rPr>
              <a:t>P.degree</a:t>
            </a:r>
            <a:r>
              <a:rPr lang="en-US" altLang="en-US" dirty="0">
                <a:ea typeface="ＭＳ Ｐゴシック" panose="020B0600070205080204" pitchFamily="34" charset="-128"/>
              </a:rPr>
              <a:t> = masters </a:t>
            </a:r>
            <a:r>
              <a:rPr lang="en-US" altLang="en-US" b="1" dirty="0">
                <a:ea typeface="ＭＳ Ｐゴシック" panose="020B0600070205080204" pitchFamily="34" charset="-128"/>
              </a:rPr>
              <a:t>and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dirty="0">
                <a:ea typeface="ＭＳ Ｐゴシック" panose="020B0600070205080204" pitchFamily="34" charset="-128"/>
              </a:rPr>
              <a:t> &gt; 75,000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                                                 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P.credit</a:t>
            </a:r>
            <a:r>
              <a:rPr lang="en-US" altLang="en-US" dirty="0">
                <a:ea typeface="ＭＳ Ｐゴシック" panose="020B0600070205080204" pitchFamily="34" charset="-128"/>
              </a:rPr>
              <a:t> = excellent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dirty="0">
                <a:ea typeface="ＭＳ Ｐゴシック" panose="020B0600070205080204" pitchFamily="34" charset="-128"/>
              </a:rPr>
              <a:t> person P,  </a:t>
            </a:r>
            <a:r>
              <a:rPr lang="en-US" altLang="en-US" dirty="0" err="1">
                <a:ea typeface="ＭＳ Ｐゴシック" panose="020B0600070205080204" pitchFamily="34" charset="-128"/>
              </a:rPr>
              <a:t>P.degree</a:t>
            </a:r>
            <a:r>
              <a:rPr lang="en-US" altLang="en-US" dirty="0">
                <a:ea typeface="ＭＳ Ｐゴシック" panose="020B0600070205080204" pitchFamily="34" charset="-128"/>
              </a:rPr>
              <a:t> = bachelors </a:t>
            </a:r>
            <a:r>
              <a:rPr lang="en-US" altLang="en-US" b="1" dirty="0">
                <a:ea typeface="ＭＳ Ｐゴシック" panose="020B0600070205080204" pitchFamily="34" charset="-128"/>
              </a:rPr>
              <a:t>and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(</a:t>
            </a:r>
            <a:r>
              <a:rPr lang="en-US" altLang="en-US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en-US" dirty="0">
                <a:ea typeface="ＭＳ Ｐゴシック" panose="020B0600070205080204" pitchFamily="34" charset="-128"/>
              </a:rPr>
              <a:t> 25,000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 dirty="0">
                <a:ea typeface="ＭＳ Ｐゴシック" panose="020B0600070205080204" pitchFamily="34" charset="-128"/>
              </a:rPr>
              <a:t> 75,000)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                                            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P.credit</a:t>
            </a:r>
            <a:r>
              <a:rPr lang="en-US" altLang="en-US" dirty="0">
                <a:ea typeface="ＭＳ Ｐゴシック" panose="020B0600070205080204" pitchFamily="34" charset="-128"/>
              </a:rPr>
              <a:t> = good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Rules are not necessarily exact: there may be some misclassifications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Classification rules can be shown compactly as a decision tree.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Decision Tree Classifiers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356C7CD-4D07-4FB5-9859-5197169A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350" y="1172901"/>
            <a:ext cx="7648588" cy="479247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Decision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3709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Each internal node of the tree partitions the data into groups based on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partitioning attribute</a:t>
            </a:r>
            <a:r>
              <a:rPr lang="en-US" altLang="en-US" dirty="0">
                <a:ea typeface="ＭＳ Ｐゴシック" panose="020B0600070205080204" pitchFamily="34" charset="-128"/>
              </a:rPr>
              <a:t>, and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partitioning condition </a:t>
            </a:r>
            <a:r>
              <a:rPr lang="en-US" altLang="en-US" dirty="0">
                <a:ea typeface="ＭＳ Ｐゴシック" panose="020B0600070205080204" pitchFamily="34" charset="-128"/>
              </a:rPr>
              <a:t>for the node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Leaf node:</a:t>
            </a:r>
            <a:endParaRPr lang="en-US" altLang="en-US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(or most) of the items at the node belong to the same class, or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attributes have been considered, and no further partitioning is possible.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Traverse tree from top to make a prediction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Number of techniques for constructing decision tree classifiers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 omit details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Bayesian Classifiers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9131"/>
            <a:ext cx="78430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Bayesian classifiers 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Bayes theorem</a:t>
            </a:r>
            <a:r>
              <a:rPr lang="en-US" altLang="en-US" dirty="0">
                <a:ea typeface="ＭＳ Ｐゴシック" panose="020B0600070205080204" pitchFamily="34" charset="-128"/>
              </a:rPr>
              <a:t>, which says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        		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i="1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where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 = probability of instance 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being in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= probability of generating instance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 given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,  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probability of occurrence of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 = probability of instance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occuring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555545" y="1853119"/>
            <a:ext cx="15825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Naïve Bayesian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Bayesian classifiers require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computation of</a:t>
            </a:r>
            <a:r>
              <a:rPr lang="en-US" altLang="en-US" i="1" dirty="0">
                <a:ea typeface="ＭＳ Ｐゴシック" panose="020B0600070205080204" pitchFamily="34" charset="-128"/>
              </a:rPr>
              <a:t> 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precomputation of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 can be ignored since it is the same for all classes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To simplify the task,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naïve Bayesian classifiers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assume attributes have independent distributions, and thereby estimate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*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* ….* (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can be estimated from a histogram on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en-US" dirty="0">
                <a:ea typeface="ＭＳ Ｐゴシック" panose="020B0600070205080204" pitchFamily="34" charset="-128"/>
              </a:rPr>
              <a:t>values for each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the histogram is computed from the training instances </a:t>
            </a:r>
            <a:endParaRPr lang="en-US" altLang="en-US" i="1" baseline="-25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Histograms on multiple attributes are more expensive to compute and store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1ADB-C7DD-488D-B9B1-2FD638CC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73C9-CD03-4C55-B523-C45CF9C9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2-dimensional example:</a:t>
            </a:r>
          </a:p>
          <a:p>
            <a:pPr lvl="1"/>
            <a:r>
              <a:rPr lang="en-IN" dirty="0"/>
              <a:t>Points are in two classes</a:t>
            </a:r>
          </a:p>
          <a:p>
            <a:pPr lvl="1"/>
            <a:r>
              <a:rPr lang="en-IN" dirty="0"/>
              <a:t>Find a line (</a:t>
            </a:r>
            <a:r>
              <a:rPr lang="en-IN" b="1" dirty="0">
                <a:solidFill>
                  <a:srgbClr val="002060"/>
                </a:solidFill>
              </a:rPr>
              <a:t>maximum margin line</a:t>
            </a:r>
            <a:r>
              <a:rPr lang="en-IN" dirty="0"/>
              <a:t>) </a:t>
            </a:r>
            <a:r>
              <a:rPr lang="en-IN" dirty="0" err="1"/>
              <a:t>s.t.</a:t>
            </a:r>
            <a:r>
              <a:rPr lang="en-IN" dirty="0"/>
              <a:t> line divides two classes, and distance from nearest point in either class is maximum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4C6A5A-6D99-44EE-9B18-9144CF809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9271" y="2710543"/>
            <a:ext cx="3210030" cy="28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97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72A8-ACF4-48A3-AEDB-1A76F27A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472C-803E-4DDF-89DF-B91AF6EC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n-dimensions points are divided by a plane, instead of a line</a:t>
            </a:r>
          </a:p>
          <a:p>
            <a:r>
              <a:rPr lang="en-IN" dirty="0"/>
              <a:t>SVMs can be used separators that are curve, not necessarily linear, by transforming points before classification</a:t>
            </a:r>
          </a:p>
          <a:p>
            <a:pPr lvl="1"/>
            <a:r>
              <a:rPr lang="en-IN" dirty="0"/>
              <a:t>Transformation functions may be non-linear and are called kernel functions</a:t>
            </a:r>
          </a:p>
          <a:p>
            <a:pPr lvl="1"/>
            <a:r>
              <a:rPr lang="en-IN" dirty="0"/>
              <a:t>Separator is a plane in the transformed space, but maps to curve in original space</a:t>
            </a:r>
          </a:p>
          <a:p>
            <a:r>
              <a:rPr lang="en-IN" dirty="0"/>
              <a:t>There may not be an exact planar separator for a given set of points</a:t>
            </a:r>
          </a:p>
          <a:p>
            <a:pPr lvl="1"/>
            <a:r>
              <a:rPr lang="en-IN" dirty="0"/>
              <a:t>Choose plane that best separates points</a:t>
            </a:r>
          </a:p>
          <a:p>
            <a:r>
              <a:rPr lang="en-IN" dirty="0"/>
              <a:t>N-</a:t>
            </a:r>
            <a:r>
              <a:rPr lang="en-IN" dirty="0" err="1"/>
              <a:t>ary</a:t>
            </a:r>
            <a:r>
              <a:rPr lang="en-IN" dirty="0"/>
              <a:t> classification can be done by N binary classifications</a:t>
            </a:r>
          </a:p>
          <a:p>
            <a:pPr lvl="1" algn="just"/>
            <a:r>
              <a:rPr lang="en-IN" dirty="0"/>
              <a:t>In class </a:t>
            </a:r>
            <a:r>
              <a:rPr lang="en-IN" i="1" dirty="0" err="1"/>
              <a:t>i</a:t>
            </a:r>
            <a:r>
              <a:rPr lang="en-IN" dirty="0"/>
              <a:t> vs. not in class </a:t>
            </a:r>
            <a:r>
              <a:rPr lang="en-IN" i="1" dirty="0" err="1"/>
              <a:t>i</a:t>
            </a:r>
            <a:r>
              <a:rPr lang="en-IN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290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52D0-CC4B-498E-852D-D12DCB01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4456591" cy="5367972"/>
          </a:xfrm>
        </p:spPr>
        <p:txBody>
          <a:bodyPr/>
          <a:lstStyle/>
          <a:p>
            <a:r>
              <a:rPr lang="en-IN" dirty="0"/>
              <a:t>Neural network has multiple layers</a:t>
            </a:r>
          </a:p>
          <a:p>
            <a:pPr lvl="1"/>
            <a:r>
              <a:rPr lang="en-IN" dirty="0"/>
              <a:t>Each layer acts as input to next later</a:t>
            </a:r>
          </a:p>
          <a:p>
            <a:r>
              <a:rPr lang="en-IN" dirty="0"/>
              <a:t>First layer has input nodes, which are assigned values from input attributes</a:t>
            </a:r>
          </a:p>
          <a:p>
            <a:r>
              <a:rPr lang="en-IN" dirty="0"/>
              <a:t>Each node combines values of its inputs using some weight function to compute its value</a:t>
            </a:r>
          </a:p>
          <a:p>
            <a:pPr lvl="1"/>
            <a:r>
              <a:rPr lang="en-IN" dirty="0"/>
              <a:t>Weights are associated with edges</a:t>
            </a:r>
          </a:p>
          <a:p>
            <a:r>
              <a:rPr lang="en-IN" dirty="0"/>
              <a:t>For classification, each output value indicates likelihood of the input instance belonging to that class</a:t>
            </a:r>
          </a:p>
          <a:p>
            <a:pPr lvl="1"/>
            <a:r>
              <a:rPr lang="en-IN" dirty="0"/>
              <a:t>Pick class with maximum likelihood</a:t>
            </a:r>
          </a:p>
          <a:p>
            <a:r>
              <a:rPr lang="en-IN" dirty="0"/>
              <a:t>Weights of edges are key to classification</a:t>
            </a:r>
          </a:p>
          <a:p>
            <a:r>
              <a:rPr lang="en-IN" dirty="0"/>
              <a:t>Edge weights are learnt during training phase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996F0C-3D9C-44C8-94C6-6B60D5B3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 Classifiers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A3EDB-0C06-41F9-B7D6-4B3249FE0098}"/>
              </a:ext>
            </a:extLst>
          </p:cNvPr>
          <p:cNvSpPr txBox="1">
            <a:spLocks/>
          </p:cNvSpPr>
          <p:nvPr/>
        </p:nvSpPr>
        <p:spPr bwMode="auto">
          <a:xfrm>
            <a:off x="3790676" y="360347"/>
            <a:ext cx="5054874" cy="36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charset="0"/>
                <a:cs typeface="MS P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endParaRPr lang="en-IN" kern="0" dirty="0"/>
          </a:p>
        </p:txBody>
      </p:sp>
      <p:pic>
        <p:nvPicPr>
          <p:cNvPr id="7" name="Picture 2" descr="https://upload.wikimedia.org/wikipedia/commons/thumb/4/46/Colored_neural_network.svg/800px-Colored_neural_network.svg.png">
            <a:extLst>
              <a:ext uri="{FF2B5EF4-FFF2-40B4-BE49-F238E27FC236}">
                <a16:creationId xmlns:a16="http://schemas.microsoft.com/office/drawing/2014/main" id="{AF9A7F36-E07A-4380-990C-AE80FC43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28" y="1882185"/>
            <a:ext cx="2960914" cy="356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8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2A6-7AD9-4545-BBC7-CA6D717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63A-05FD-4D48-9D74-7700AF25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Predictive models are widely used today</a:t>
            </a:r>
          </a:p>
          <a:p>
            <a:pPr lvl="1"/>
            <a:r>
              <a:rPr lang="en-IN" dirty="0"/>
              <a:t>E.g., use  customer profile features (e.g. income, age, gender, education, employment) and past history of a customer to predict likelihood of default on loan</a:t>
            </a:r>
          </a:p>
          <a:p>
            <a:pPr lvl="2"/>
            <a:r>
              <a:rPr lang="en-IN" dirty="0"/>
              <a:t> and use prediction to make loan decision</a:t>
            </a:r>
          </a:p>
          <a:p>
            <a:pPr lvl="1"/>
            <a:r>
              <a:rPr lang="en-IN" dirty="0"/>
              <a:t>E.g., use past history of sales (by season) to predict future sales</a:t>
            </a:r>
          </a:p>
          <a:p>
            <a:pPr lvl="2"/>
            <a:r>
              <a:rPr lang="en-IN" dirty="0"/>
              <a:t>And use it to decide what/how much to produce/stock</a:t>
            </a:r>
          </a:p>
          <a:p>
            <a:pPr lvl="2"/>
            <a:r>
              <a:rPr lang="en-IN" dirty="0"/>
              <a:t>And to target customers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Other examples of business decisions: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items to stock?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insurance premium to change?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whom to send advertisements?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925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52D0-CC4B-498E-852D-D12DCB01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48" y="1102497"/>
            <a:ext cx="4347935" cy="5367972"/>
          </a:xfrm>
        </p:spPr>
        <p:txBody>
          <a:bodyPr/>
          <a:lstStyle/>
          <a:p>
            <a:r>
              <a:rPr lang="en-IN" dirty="0"/>
              <a:t>Value of a node may be linear combination of inputs, or may be a non-linear function </a:t>
            </a:r>
          </a:p>
          <a:p>
            <a:pPr lvl="1"/>
            <a:r>
              <a:rPr lang="en-IN" dirty="0"/>
              <a:t>E.g., sigmoid function</a:t>
            </a:r>
          </a:p>
          <a:p>
            <a:r>
              <a:rPr lang="en-IN" b="1" dirty="0">
                <a:solidFill>
                  <a:srgbClr val="002060"/>
                </a:solidFill>
              </a:rPr>
              <a:t>Backpropagation algorithm </a:t>
            </a:r>
            <a:r>
              <a:rPr lang="en-IN" dirty="0"/>
              <a:t>works as follows</a:t>
            </a:r>
          </a:p>
          <a:p>
            <a:pPr lvl="1"/>
            <a:r>
              <a:rPr lang="en-IN" dirty="0"/>
              <a:t>Weights are set randomly initially</a:t>
            </a:r>
          </a:p>
          <a:p>
            <a:pPr lvl="1"/>
            <a:r>
              <a:rPr lang="en-IN" dirty="0"/>
              <a:t>Training instances are processed one at a time</a:t>
            </a:r>
          </a:p>
          <a:p>
            <a:pPr lvl="2"/>
            <a:r>
              <a:rPr lang="en-IN" dirty="0"/>
              <a:t>Output is computed using current weights</a:t>
            </a:r>
          </a:p>
          <a:p>
            <a:pPr lvl="2"/>
            <a:r>
              <a:rPr lang="en-IN" dirty="0"/>
              <a:t>If classification is wrong, weights are tweaked to get a higher score for the correct class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996F0C-3D9C-44C8-94C6-6B60D5B3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 Classifiers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A3EDB-0C06-41F9-B7D6-4B3249FE0098}"/>
              </a:ext>
            </a:extLst>
          </p:cNvPr>
          <p:cNvSpPr txBox="1">
            <a:spLocks/>
          </p:cNvSpPr>
          <p:nvPr/>
        </p:nvSpPr>
        <p:spPr bwMode="auto">
          <a:xfrm>
            <a:off x="3790676" y="360347"/>
            <a:ext cx="5054874" cy="36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charset="0"/>
                <a:cs typeface="MS P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endParaRPr lang="en-IN" kern="0" dirty="0"/>
          </a:p>
        </p:txBody>
      </p:sp>
      <p:pic>
        <p:nvPicPr>
          <p:cNvPr id="7" name="Picture 2" descr="https://upload.wikimedia.org/wikipedia/commons/thumb/4/46/Colored_neural_network.svg/800px-Colored_neural_network.svg.png">
            <a:extLst>
              <a:ext uri="{FF2B5EF4-FFF2-40B4-BE49-F238E27FC236}">
                <a16:creationId xmlns:a16="http://schemas.microsoft.com/office/drawing/2014/main" id="{AF9A7F36-E07A-4380-990C-AE80FC43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37" y="3100987"/>
            <a:ext cx="2747734" cy="330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igmoid function">
            <a:extLst>
              <a:ext uri="{FF2B5EF4-FFF2-40B4-BE49-F238E27FC236}">
                <a16:creationId xmlns:a16="http://schemas.microsoft.com/office/drawing/2014/main" id="{4A48BCD4-0DA6-4F19-B06F-B4863462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3" y="944240"/>
            <a:ext cx="2660648" cy="17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71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E0A7-5508-4B94-ADCC-B32DE848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9D57-4FA9-461A-AB2D-CC5E898E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Deep neural networks </a:t>
            </a:r>
            <a:r>
              <a:rPr lang="en-IN" dirty="0"/>
              <a:t>have a large number of layers with large number of nodes in each layer</a:t>
            </a:r>
          </a:p>
          <a:p>
            <a:r>
              <a:rPr lang="en-IN" b="1" dirty="0">
                <a:solidFill>
                  <a:srgbClr val="002060"/>
                </a:solidFill>
              </a:rPr>
              <a:t>Deep learning </a:t>
            </a:r>
            <a:r>
              <a:rPr lang="en-IN" dirty="0"/>
              <a:t>refers to training of deep neural network on very large numbers of training instances</a:t>
            </a:r>
          </a:p>
          <a:p>
            <a:r>
              <a:rPr lang="en-IN" dirty="0"/>
              <a:t>Each layer may be connected to previous layers in different ways</a:t>
            </a:r>
          </a:p>
          <a:p>
            <a:pPr lvl="1"/>
            <a:r>
              <a:rPr lang="en-IN" dirty="0"/>
              <a:t>Convolutional networks used for image processing</a:t>
            </a:r>
          </a:p>
          <a:p>
            <a:pPr lvl="1"/>
            <a:r>
              <a:rPr lang="en-IN" dirty="0"/>
              <a:t>More complex architectures used for text processing, and machine translation, speech recognition, etc.</a:t>
            </a:r>
          </a:p>
          <a:p>
            <a:r>
              <a:rPr lang="en-IN" dirty="0"/>
              <a:t>Neural networks are a large area in themselves</a:t>
            </a:r>
          </a:p>
          <a:p>
            <a:pPr lvl="1"/>
            <a:r>
              <a:rPr lang="en-IN" dirty="0"/>
              <a:t>Further details beyond scope of this chapter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952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Regression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721353" cy="536797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Regression deals with the prediction of a value, rather than a class.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Given values for a set of variables, 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dirty="0" err="1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, we wish to predict the value of a variable Y.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One way is to infer coefficients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,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…,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such that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Y </a:t>
            </a:r>
            <a:r>
              <a:rPr lang="en-US" altLang="en-US" dirty="0">
                <a:ea typeface="ＭＳ Ｐゴシック" panose="020B0600070205080204" pitchFamily="34" charset="-128"/>
              </a:rPr>
              <a:t>=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*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*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+ … +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*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Finding such a linear polynomial is 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linear regression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general, the process of finding a curve that fits the data is also 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curve fitting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fit may only be approximate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because of noise in the data, or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because the relationship is not exactly a polynomial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Regression aims to find coefficients that give the best possible fit.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Association Rules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Retail shops are often interested in associations between different items that people buy.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Someone who buys bread is quite likely also to buy milk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person who bought the book </a:t>
            </a:r>
            <a:r>
              <a:rPr lang="en-US" altLang="en-US" i="1" dirty="0">
                <a:ea typeface="ＭＳ Ｐゴシック" panose="020B0600070205080204" pitchFamily="34" charset="-128"/>
              </a:rPr>
              <a:t>Database System Concepts</a:t>
            </a:r>
            <a:r>
              <a:rPr lang="en-US" altLang="en-US" dirty="0">
                <a:ea typeface="ＭＳ Ｐゴシック" panose="020B0600070205080204" pitchFamily="34" charset="-128"/>
              </a:rPr>
              <a:t> is quite likely also to buy the book </a:t>
            </a:r>
            <a:r>
              <a:rPr lang="en-US" altLang="en-US" i="1" dirty="0">
                <a:ea typeface="ＭＳ Ｐゴシック" panose="020B0600070205080204" pitchFamily="34" charset="-128"/>
              </a:rPr>
              <a:t>Operating System Concepts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Associations information can be used in several ways.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 when a customer buys a particular book, an online shop may suggest associated books.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Association rules</a:t>
            </a:r>
            <a:r>
              <a:rPr lang="en-US" altLang="en-US" b="1" dirty="0">
                <a:ea typeface="ＭＳ Ｐゴシック" panose="020B0600070205080204" pitchFamily="34" charset="-128"/>
              </a:rPr>
              <a:t>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</a:t>
            </a:r>
            <a:r>
              <a:rPr lang="en-US" altLang="en-US" i="1" dirty="0">
                <a:ea typeface="ＭＳ Ｐゴシック" panose="020B0600070205080204" pitchFamily="34" charset="-128"/>
              </a:rPr>
              <a:t>bread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         DB-Concepts, OS-Concepts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Networks</a:t>
            </a:r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Left hand side: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antecedent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    right hand side: 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consequent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An association rule must have an associated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population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; the population consists of a set of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instances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 each transaction (sale) at a shop is an instance, and the set of all transactions is the population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Association Rules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739109" cy="536797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Rules have an associated support, as well as an associated confidence. 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Support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a measure of what fraction of the population satisfies both the antecedent and the consequent of the rule.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suppose only 0.001 percent of all purchases include milk and screwdrivers. The support for the rule is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screwdrivers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low.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Confidence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a measure of how often the consequent is true when the antecedent is true.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the rule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bread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has a confidence of 80 percent if 80 percent of the purchases that include bread also include milk.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omit further details, such as how to efficiently infer association rules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Clustering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Clustering</a:t>
            </a:r>
            <a:r>
              <a:rPr lang="en-US" altLang="en-US" dirty="0">
                <a:ea typeface="ＭＳ Ｐゴシック" panose="020B0600070205080204" pitchFamily="34" charset="-128"/>
              </a:rPr>
              <a:t>: Intuitively, finding clusters of points in the given data such that similar points lie in the same cluster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be formalized using distance metrics in several ways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Group points into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sets (for a given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) such that the average distance of points from the centroid of their assigned group is minimized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Centroid: point defined by taking average of coordinates in each dimension.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Another metric: minimize average distance between every pair of points in a cluster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Hierarchical clustering</a:t>
            </a:r>
            <a:r>
              <a:rPr lang="en-US" altLang="en-US" dirty="0">
                <a:ea typeface="ＭＳ Ｐゴシック" panose="020B0600070205080204" pitchFamily="34" charset="-128"/>
              </a:rPr>
              <a:t>: example from biological classification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(the word classification here does not mean a prediction mechanism)</a:t>
            </a:r>
          </a:p>
          <a:p>
            <a:pPr lvl="1">
              <a:lnSpc>
                <a:spcPct val="16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   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chordata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dirty="0" err="1">
                <a:ea typeface="ＭＳ Ｐゴシック" panose="020B0600070205080204" pitchFamily="34" charset="-128"/>
              </a:rPr>
              <a:t>mammalia</a:t>
            </a:r>
            <a:r>
              <a:rPr lang="en-US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reptilia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6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leopards  humans           snakes  crocodiles </a:t>
            </a:r>
            <a:endParaRPr lang="en-US" altLang="en-US" b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819C1998-FC86-4C7C-B9C6-AFDCB9A8A98A}"/>
              </a:ext>
            </a:extLst>
          </p:cNvPr>
          <p:cNvGrpSpPr>
            <a:grpSpLocks/>
          </p:cNvGrpSpPr>
          <p:nvPr/>
        </p:nvGrpSpPr>
        <p:grpSpPr bwMode="auto">
          <a:xfrm>
            <a:off x="1333954" y="5317351"/>
            <a:ext cx="3746500" cy="723900"/>
            <a:chOff x="1168" y="3176"/>
            <a:chExt cx="2360" cy="456"/>
          </a:xfrm>
        </p:grpSpPr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4F94C1E1-7B54-4857-ACCE-975FB00F6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2" y="3192"/>
              <a:ext cx="76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D6D41B03-9B66-4334-AE67-1FC978DB5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76"/>
              <a:ext cx="744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55D093F7-E432-42CC-86EF-1E46EC5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8" y="3480"/>
              <a:ext cx="344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8BFFFA40-8E64-432D-983F-BB2B66850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3480"/>
              <a:ext cx="15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5867A6C1-8F94-4F39-81DA-008D40A11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6" y="3472"/>
              <a:ext cx="43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B5F07590-18FB-47A6-93DC-1FB96319D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3472"/>
              <a:ext cx="24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Clustering and Collaborative Filtering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38009"/>
            <a:ext cx="78430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Goal: predict what movies/books/… a person may be interested in, on the basis of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Past preferences of the person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Preferences of other people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One approach based on repeated clustering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Cluster people based on their preferences for movies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Then cluster movies on the basis of being liked by the same clusters of people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Again cluster people based on their preferences for (the newly created clusters of) movies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Repeat above till equilibrium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Given new user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Find most similar cluster of existing users and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Predict movies in movie clusters popular with that user cluster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Above problem is an instance of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collaborative filtering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210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Types of Mining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Text mining</a:t>
            </a:r>
            <a:r>
              <a:rPr lang="en-US" altLang="en-US" dirty="0">
                <a:ea typeface="ＭＳ Ｐゴシック" panose="020B0600070205080204" pitchFamily="34" charset="-128"/>
              </a:rPr>
              <a:t>: application of data mining to textual documents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Sentiment analysis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learn to predict if a user review is positive or negative about a product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Information extraction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Create structured information from unstructured textual description or semi-structured data such as tabular displays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Entity recognition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disambiguation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given text with name “Michael Jordan” does the name refer to the famous basketball player or the famous ML expert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Knowledge graph </a:t>
            </a:r>
            <a:r>
              <a:rPr lang="en-US" altLang="en-US" dirty="0">
                <a:ea typeface="ＭＳ Ｐゴシック" panose="020B0600070205080204" pitchFamily="34" charset="-128"/>
              </a:rPr>
              <a:t>(see Section 8.4)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constructed by information extraction from different sources, such as Wikipedia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Pick best attributes and conditions on which to partition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purity of a set S of training instances can be measured quantitatively in several ways.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Notation: number of classes = 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,  number of instances = |S|,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fraction of instances in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Gini</a:t>
            </a:r>
            <a:r>
              <a:rPr lang="en-US" altLang="en-US" dirty="0">
                <a:ea typeface="ＭＳ Ｐゴシック" panose="020B0600070205080204" pitchFamily="34" charset="-128"/>
              </a:rPr>
              <a:t> measure of purity is defined as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[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       Gini (S) = 1 - 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all instances are in a single class, the Gini value is 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reaches its maximum (of 1 –1 /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) if each class the same number of instances.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406106" y="3305639"/>
            <a:ext cx="801688" cy="749303"/>
            <a:chOff x="2749" y="1579"/>
            <a:chExt cx="505" cy="472"/>
          </a:xfrm>
        </p:grpSpPr>
        <p:sp>
          <p:nvSpPr>
            <p:cNvPr id="295941" name="Text Box 5"/>
            <p:cNvSpPr txBox="1">
              <a:spLocks noChangeArrowheads="1"/>
            </p:cNvSpPr>
            <p:nvPr/>
          </p:nvSpPr>
          <p:spPr bwMode="auto">
            <a:xfrm flipH="1">
              <a:off x="2760" y="1579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k</a:t>
              </a:r>
            </a:p>
          </p:txBody>
        </p:sp>
        <p:sp>
          <p:nvSpPr>
            <p:cNvPr id="295942" name="Text Box 6"/>
            <p:cNvSpPr txBox="1">
              <a:spLocks noChangeArrowheads="1"/>
            </p:cNvSpPr>
            <p:nvPr/>
          </p:nvSpPr>
          <p:spPr bwMode="auto">
            <a:xfrm flipH="1">
              <a:off x="2749" y="1859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i</a:t>
              </a:r>
              <a:r>
                <a:rPr lang="en-US" sz="14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- 1</a:t>
              </a:r>
            </a:p>
          </p:txBody>
        </p:sp>
        <p:sp>
          <p:nvSpPr>
            <p:cNvPr id="295943" name="Text Box 7"/>
            <p:cNvSpPr txBox="1">
              <a:spLocks noChangeArrowheads="1"/>
            </p:cNvSpPr>
            <p:nvPr/>
          </p:nvSpPr>
          <p:spPr bwMode="auto">
            <a:xfrm flipH="1">
              <a:off x="2926" y="1655"/>
              <a:ext cx="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p</a:t>
              </a:r>
              <a:r>
                <a:rPr lang="en-US" sz="1800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2</a:t>
              </a:r>
              <a:r>
                <a:rPr lang="en-US" sz="180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22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2A6-7AD9-4545-BBC7-CA6D717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63A-05FD-4D48-9D74-7700AF25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Machine learning </a:t>
            </a:r>
            <a:r>
              <a:rPr lang="en-IN" dirty="0"/>
              <a:t>techniques are key to finding patterns in data and making predictions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mining </a:t>
            </a:r>
            <a:r>
              <a:rPr lang="en-IN" dirty="0"/>
              <a:t>extends techniques developed by machine-learning communities to run them on very large datasets</a:t>
            </a:r>
          </a:p>
          <a:p>
            <a:r>
              <a:rPr lang="en-IN" dirty="0"/>
              <a:t>The term </a:t>
            </a:r>
            <a:r>
              <a:rPr lang="en-IN" b="1" dirty="0">
                <a:solidFill>
                  <a:srgbClr val="002060"/>
                </a:solidFill>
              </a:rPr>
              <a:t>business intelligence (BI) </a:t>
            </a:r>
            <a:r>
              <a:rPr lang="en-IN" dirty="0"/>
              <a:t>is synonym for data analytics</a:t>
            </a:r>
          </a:p>
          <a:p>
            <a:r>
              <a:rPr lang="en-IN" dirty="0"/>
              <a:t>The term </a:t>
            </a:r>
            <a:r>
              <a:rPr lang="en-IN" b="1" dirty="0">
                <a:solidFill>
                  <a:srgbClr val="002060"/>
                </a:solidFill>
              </a:rPr>
              <a:t>decision support </a:t>
            </a:r>
            <a:r>
              <a:rPr lang="en-IN" dirty="0"/>
              <a:t>focuses on reporting and aggregation </a:t>
            </a:r>
          </a:p>
        </p:txBody>
      </p:sp>
    </p:spTree>
    <p:extLst>
      <p:ext uri="{BB962C8B-B14F-4D97-AF65-F5344CB8AC3E}">
        <p14:creationId xmlns:p14="http://schemas.microsoft.com/office/powerpoint/2010/main" val="19017804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80347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Another measure of purity is the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entropy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measure, which is defined as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entropy (S) = –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a set S is split into multiple sets Si, I=1, 2, …, r, we can measure the purity of the resultant set of sets as: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>
                <a:ea typeface="ＭＳ Ｐゴシック" panose="020B0600070205080204" pitchFamily="34" charset="-128"/>
              </a:rPr>
              <a:t>	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purity(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ea typeface="ＭＳ Ｐゴシック" panose="020B0600070205080204" pitchFamily="34" charset="-128"/>
              </a:rPr>
              <a:t>, 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ea typeface="ＭＳ Ｐゴシック" panose="020B0600070205080204" pitchFamily="34" charset="-128"/>
              </a:rPr>
              <a:t>, ….., 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information gain due to particular split of S into 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= 1, 2, …., 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Information-gain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, {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….,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) = purity(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 – purity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6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grpSp>
        <p:nvGrpSpPr>
          <p:cNvPr id="20484" name="Group 15"/>
          <p:cNvGrpSpPr>
            <a:grpSpLocks/>
          </p:cNvGrpSpPr>
          <p:nvPr/>
        </p:nvGrpSpPr>
        <p:grpSpPr bwMode="auto">
          <a:xfrm>
            <a:off x="3968676" y="3424059"/>
            <a:ext cx="1854200" cy="806450"/>
            <a:chOff x="2616" y="2772"/>
            <a:chExt cx="1168" cy="508"/>
          </a:xfrm>
        </p:grpSpPr>
        <p:sp>
          <p:nvSpPr>
            <p:cNvPr id="329733" name="Text Box 5"/>
            <p:cNvSpPr txBox="1">
              <a:spLocks noChangeArrowheads="1"/>
            </p:cNvSpPr>
            <p:nvPr/>
          </p:nvSpPr>
          <p:spPr bwMode="auto">
            <a:xfrm>
              <a:off x="2670" y="2772"/>
              <a:ext cx="1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r</a:t>
              </a:r>
            </a:p>
          </p:txBody>
        </p:sp>
        <p:sp>
          <p:nvSpPr>
            <p:cNvPr id="329734" name="Text Box 6"/>
            <p:cNvSpPr txBox="1">
              <a:spLocks noChangeArrowheads="1"/>
            </p:cNvSpPr>
            <p:nvPr/>
          </p:nvSpPr>
          <p:spPr bwMode="auto">
            <a:xfrm>
              <a:off x="2616" y="3088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i</a:t>
              </a:r>
              <a:r>
                <a:rPr lang="en-US" sz="14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= 1</a:t>
              </a:r>
            </a:p>
          </p:txBody>
        </p:sp>
        <p:sp>
          <p:nvSpPr>
            <p:cNvPr id="329735" name="Text Box 7"/>
            <p:cNvSpPr txBox="1">
              <a:spLocks noChangeArrowheads="1"/>
            </p:cNvSpPr>
            <p:nvPr/>
          </p:nvSpPr>
          <p:spPr bwMode="auto">
            <a:xfrm>
              <a:off x="2845" y="2800"/>
              <a:ext cx="34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  <a:r>
                <a:rPr lang="en-US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S</a:t>
              </a:r>
              <a:r>
                <a:rPr lang="en-US" sz="180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i</a:t>
              </a: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  <a:r>
                <a:rPr lang="en-US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S</a:t>
              </a: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</a:p>
          </p:txBody>
        </p:sp>
        <p:sp>
          <p:nvSpPr>
            <p:cNvPr id="20493" name="Line 8"/>
            <p:cNvSpPr>
              <a:spLocks noChangeShapeType="1"/>
            </p:cNvSpPr>
            <p:nvPr/>
          </p:nvSpPr>
          <p:spPr bwMode="auto">
            <a:xfrm>
              <a:off x="2858" y="3028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9737" name="Text Box 9"/>
            <p:cNvSpPr txBox="1">
              <a:spLocks noChangeArrowheads="1"/>
            </p:cNvSpPr>
            <p:nvPr/>
          </p:nvSpPr>
          <p:spPr bwMode="auto">
            <a:xfrm>
              <a:off x="3051" y="2869"/>
              <a:ext cx="7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purity </a:t>
              </a:r>
              <a:r>
                <a: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(</a:t>
              </a:r>
              <a:r>
                <a:rPr lang="en-US" sz="18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S</a:t>
              </a:r>
              <a:r>
                <a:rPr lang="en-US" sz="180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i</a:t>
              </a:r>
              <a:r>
                <a: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)</a:t>
              </a:r>
            </a:p>
          </p:txBody>
        </p:sp>
      </p:grpSp>
      <p:grpSp>
        <p:nvGrpSpPr>
          <p:cNvPr id="20485" name="Group 10"/>
          <p:cNvGrpSpPr>
            <a:grpSpLocks/>
          </p:cNvGrpSpPr>
          <p:nvPr/>
        </p:nvGrpSpPr>
        <p:grpSpPr bwMode="auto">
          <a:xfrm>
            <a:off x="4046679" y="1590178"/>
            <a:ext cx="1325562" cy="825500"/>
            <a:chOff x="2613" y="3007"/>
            <a:chExt cx="683" cy="520"/>
          </a:xfrm>
        </p:grpSpPr>
        <p:sp>
          <p:nvSpPr>
            <p:cNvPr id="329739" name="Text Box 11"/>
            <p:cNvSpPr txBox="1">
              <a:spLocks noChangeArrowheads="1"/>
            </p:cNvSpPr>
            <p:nvPr/>
          </p:nvSpPr>
          <p:spPr bwMode="auto">
            <a:xfrm flipH="1">
              <a:off x="2629" y="3007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k</a:t>
              </a:r>
            </a:p>
          </p:txBody>
        </p:sp>
        <p:grpSp>
          <p:nvGrpSpPr>
            <p:cNvPr id="20487" name="Group 12"/>
            <p:cNvGrpSpPr>
              <a:grpSpLocks/>
            </p:cNvGrpSpPr>
            <p:nvPr/>
          </p:nvGrpSpPr>
          <p:grpSpPr bwMode="auto">
            <a:xfrm>
              <a:off x="2613" y="3175"/>
              <a:ext cx="683" cy="352"/>
              <a:chOff x="1451" y="2964"/>
              <a:chExt cx="683" cy="352"/>
            </a:xfrm>
          </p:grpSpPr>
          <p:sp>
            <p:nvSpPr>
              <p:cNvPr id="329741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1451" y="3124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 i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  <a:ea typeface="+mn-ea"/>
                  </a:rPr>
                  <a:t>i- </a:t>
                </a:r>
                <a:r>
                  <a:rPr lang="en-US" sz="14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  <a:ea typeface="+mn-ea"/>
                  </a:rPr>
                  <a:t>1</a:t>
                </a:r>
              </a:p>
            </p:txBody>
          </p:sp>
          <p:sp>
            <p:nvSpPr>
              <p:cNvPr id="329742" name="Text Box 14"/>
              <p:cNvSpPr txBox="1">
                <a:spLocks noChangeArrowheads="1"/>
              </p:cNvSpPr>
              <p:nvPr/>
            </p:nvSpPr>
            <p:spPr bwMode="auto">
              <a:xfrm flipH="1">
                <a:off x="1643" y="2964"/>
                <a:ext cx="4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p</a:t>
                </a:r>
                <a:r>
                  <a:rPr lang="en-US" sz="1800" i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i</a:t>
                </a:r>
                <a:r>
                  <a:rPr lang="en-US" sz="1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log</a:t>
                </a:r>
                <a:r>
                  <a:rPr lang="en-US" sz="1800" i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2 </a:t>
                </a:r>
                <a:r>
                  <a:rPr lang="en-US" sz="1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p</a:t>
                </a:r>
                <a:r>
                  <a:rPr lang="en-US" sz="1800" i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517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Measure of “cost” of a split: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Information-content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, {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…..,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})) = –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Information-gain ratio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=  Information-gain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S,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……,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                                     Information-content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…..,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 best split is the one that gives the maximum information gain ratio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grpSp>
        <p:nvGrpSpPr>
          <p:cNvPr id="21508" name="Group 16"/>
          <p:cNvGrpSpPr>
            <a:grpSpLocks/>
          </p:cNvGrpSpPr>
          <p:nvPr/>
        </p:nvGrpSpPr>
        <p:grpSpPr bwMode="auto">
          <a:xfrm>
            <a:off x="6530975" y="1294628"/>
            <a:ext cx="1630363" cy="806450"/>
            <a:chOff x="3270" y="2004"/>
            <a:chExt cx="1027" cy="508"/>
          </a:xfrm>
        </p:grpSpPr>
        <p:sp>
          <p:nvSpPr>
            <p:cNvPr id="21510" name="Line 8"/>
            <p:cNvSpPr>
              <a:spLocks noChangeShapeType="1"/>
            </p:cNvSpPr>
            <p:nvPr/>
          </p:nvSpPr>
          <p:spPr bwMode="auto">
            <a:xfrm>
              <a:off x="3496" y="2252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511" name="Group 15"/>
            <p:cNvGrpSpPr>
              <a:grpSpLocks/>
            </p:cNvGrpSpPr>
            <p:nvPr/>
          </p:nvGrpSpPr>
          <p:grpSpPr bwMode="auto">
            <a:xfrm>
              <a:off x="3270" y="2004"/>
              <a:ext cx="1027" cy="508"/>
              <a:chOff x="3278" y="2084"/>
              <a:chExt cx="1027" cy="508"/>
            </a:xfrm>
          </p:grpSpPr>
          <p:sp>
            <p:nvSpPr>
              <p:cNvPr id="296969" name="Text Box 9"/>
              <p:cNvSpPr txBox="1">
                <a:spLocks noChangeArrowheads="1"/>
              </p:cNvSpPr>
              <p:nvPr/>
            </p:nvSpPr>
            <p:spPr bwMode="auto">
              <a:xfrm>
                <a:off x="3713" y="2211"/>
                <a:ext cx="3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log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2</a:t>
                </a:r>
              </a:p>
            </p:txBody>
          </p:sp>
          <p:grpSp>
            <p:nvGrpSpPr>
              <p:cNvPr id="21513" name="Group 14"/>
              <p:cNvGrpSpPr>
                <a:grpSpLocks/>
              </p:cNvGrpSpPr>
              <p:nvPr/>
            </p:nvGrpSpPr>
            <p:grpSpPr bwMode="auto">
              <a:xfrm>
                <a:off x="3278" y="2084"/>
                <a:ext cx="1027" cy="508"/>
                <a:chOff x="3278" y="2084"/>
                <a:chExt cx="1027" cy="508"/>
              </a:xfrm>
            </p:grpSpPr>
            <p:grpSp>
              <p:nvGrpSpPr>
                <p:cNvPr id="21514" name="Group 13"/>
                <p:cNvGrpSpPr>
                  <a:grpSpLocks/>
                </p:cNvGrpSpPr>
                <p:nvPr/>
              </p:nvGrpSpPr>
              <p:grpSpPr bwMode="auto">
                <a:xfrm>
                  <a:off x="3278" y="2084"/>
                  <a:ext cx="1027" cy="508"/>
                  <a:chOff x="3278" y="2084"/>
                  <a:chExt cx="1027" cy="508"/>
                </a:xfrm>
              </p:grpSpPr>
              <p:sp>
                <p:nvSpPr>
                  <p:cNvPr id="296965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" y="2084"/>
                    <a:ext cx="17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r</a:t>
                    </a:r>
                  </a:p>
                </p:txBody>
              </p:sp>
              <p:sp>
                <p:nvSpPr>
                  <p:cNvPr id="29696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8" y="2400"/>
                    <a:ext cx="31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1400" i="1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i</a:t>
                    </a:r>
                    <a:r>
                      <a:rPr lang="en-US" sz="1400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- 1</a:t>
                    </a:r>
                  </a:p>
                </p:txBody>
              </p:sp>
              <p:sp>
                <p:nvSpPr>
                  <p:cNvPr id="29696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3" y="2112"/>
                    <a:ext cx="346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 i="1" baseline="-250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i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</a:p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</a:p>
                </p:txBody>
              </p:sp>
              <p:sp>
                <p:nvSpPr>
                  <p:cNvPr id="29697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" y="2110"/>
                    <a:ext cx="346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 i="1" baseline="-250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i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</a:p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sz="14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 </a:t>
                    </a:r>
                  </a:p>
                </p:txBody>
              </p:sp>
            </p:grpSp>
            <p:sp>
              <p:nvSpPr>
                <p:cNvPr id="21515" name="Line 11"/>
                <p:cNvSpPr>
                  <a:spLocks noChangeShapeType="1"/>
                </p:cNvSpPr>
                <p:nvPr/>
              </p:nvSpPr>
              <p:spPr bwMode="auto">
                <a:xfrm>
                  <a:off x="3996" y="2336"/>
                  <a:ext cx="2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1509" name="Line 12"/>
          <p:cNvSpPr>
            <a:spLocks noChangeShapeType="1"/>
          </p:cNvSpPr>
          <p:nvPr/>
        </p:nvSpPr>
        <p:spPr bwMode="auto">
          <a:xfrm>
            <a:off x="3314344" y="2463393"/>
            <a:ext cx="458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7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Finding Best Splits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Categorical attributes (with no meaningful order):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Multi-way split, one child for each value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Binary split: try all possible breakup of values into two sets, and pick the best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Continuous-valued attributes (can be sorted in a meaningful order)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Binary split: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Sort values, try each as a split point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if values are 1, 10, 15, 25, split at   1,  10,  15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Pick the value that gives best split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Multi-way split: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 series of binary splits on the same attribute has roughly equivalent effect</a:t>
            </a:r>
          </a:p>
          <a:p>
            <a:pPr lvl="3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7329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7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Decision-Tree Construction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62025"/>
            <a:ext cx="8488363" cy="5532438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	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GrowTree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i="1" dirty="0">
                <a:ea typeface="ＭＳ Ｐゴシック" panose="020B0600070205080204" pitchFamily="34" charset="-128"/>
              </a:rPr>
            </a:b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ea typeface="ＭＳ Ｐゴシック" panose="020B0600070205080204" pitchFamily="34" charset="-128"/>
              </a:rPr>
              <a:t>Partition 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Procedure </a:t>
            </a:r>
            <a:r>
              <a:rPr lang="en-US" altLang="en-US" dirty="0">
                <a:ea typeface="ＭＳ Ｐゴシック" panose="020B0600070205080204" pitchFamily="34" charset="-128"/>
              </a:rPr>
              <a:t>Partition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( </a:t>
            </a:r>
            <a:r>
              <a:rPr lang="en-US" altLang="en-US" i="1" dirty="0">
                <a:ea typeface="ＭＳ Ｐゴシック" panose="020B0600070205080204" pitchFamily="34" charset="-128"/>
              </a:rPr>
              <a:t>purity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 &gt;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or |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| &lt; 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then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return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each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attribute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evaluate splits on attribute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Use  best split found (across all attributes) to partition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, 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, …., 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= 1, 2, …..,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 Partition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0406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+mj-ea"/>
              </a:rPr>
              <a:t>Finding Association Rules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are generally only interested in association rules with reasonably high support (e.g., support of 2% or greater)</a:t>
            </a:r>
          </a:p>
          <a:p>
            <a:pPr marL="381000" indent="-381000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Naïve algorithm</a:t>
            </a:r>
          </a:p>
          <a:p>
            <a:pPr marL="800100" lvl="1" indent="-342900">
              <a:buSzPct val="100000"/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Consider all possible sets of relevant items.</a:t>
            </a:r>
          </a:p>
          <a:p>
            <a:pPr marL="800100" lvl="1" indent="-342900">
              <a:buSzPct val="100000"/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each set find its support (i.e., count how many  transactions purchase all items in the set).</a:t>
            </a:r>
          </a:p>
          <a:p>
            <a:pPr marL="1143000" lvl="2" indent="-342900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Large </a:t>
            </a:r>
            <a:r>
              <a:rPr lang="en-US" altLang="en-US" b="1" dirty="0" err="1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: sets with sufficiently high support</a:t>
            </a:r>
          </a:p>
          <a:p>
            <a:pPr marL="800100" lvl="1" indent="-342900">
              <a:buSzPct val="100000"/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Use large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to generate association rules.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From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itemset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generate the rule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- 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 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for each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A.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3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Support of rule = support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A)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Confidence of rule = support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) / support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- 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})</a:t>
            </a:r>
            <a:endParaRPr lang="en-US" altLang="en-US" i="1" dirty="0">
              <a:latin typeface="Georgia" panose="02040502050405020303" pitchFamily="18" charset="0"/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06902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Finding Support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Determine support of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 via a single pass on set of transactions</a:t>
            </a:r>
          </a:p>
          <a:p>
            <a:pPr lvl="1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Large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: sets with a high count at the end of the pass</a:t>
            </a:r>
          </a:p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If memory not enough to hold all counts for all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 use multiple passes, considering only some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 in each pass.</a:t>
            </a:r>
          </a:p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Optimization: Once an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</a:t>
            </a:r>
            <a:r>
              <a:rPr lang="en-US" altLang="en-US" dirty="0">
                <a:ea typeface="ＭＳ Ｐゴシック" panose="020B0600070205080204" pitchFamily="34" charset="-128"/>
              </a:rPr>
              <a:t> is eliminated because its count (support) is too small none of its supersets needs to be considered.</a:t>
            </a:r>
          </a:p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 priori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technique to find large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Pass 1: count support of all sets with just 1 item.  Eliminate those items with low support</a:t>
            </a:r>
          </a:p>
          <a:p>
            <a:pPr lvl="1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Pass </a:t>
            </a:r>
            <a:r>
              <a:rPr lang="en-US" altLang="en-US" i="1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: 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candidates</a:t>
            </a:r>
            <a:r>
              <a:rPr lang="en-US" altLang="en-US" dirty="0">
                <a:ea typeface="ＭＳ Ｐゴシック" panose="020B0600070205080204" pitchFamily="34" charset="-128"/>
              </a:rPr>
              <a:t>: every set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items such that all its </a:t>
            </a:r>
            <a:r>
              <a:rPr lang="en-US" altLang="en-US" i="1" dirty="0">
                <a:ea typeface="ＭＳ Ｐゴシック" panose="020B0600070205080204" pitchFamily="34" charset="-128"/>
              </a:rPr>
              <a:t>i-1 </a:t>
            </a:r>
            <a:r>
              <a:rPr lang="en-US" altLang="en-US" dirty="0">
                <a:ea typeface="ＭＳ Ｐゴシック" panose="020B0600070205080204" pitchFamily="34" charset="-128"/>
              </a:rPr>
              <a:t>item subsets are large</a:t>
            </a:r>
          </a:p>
          <a:p>
            <a:pPr lvl="2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Count support of all candidates</a:t>
            </a:r>
          </a:p>
          <a:p>
            <a:pPr lvl="2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Stop if there are no candidates</a:t>
            </a:r>
          </a:p>
        </p:txBody>
      </p:sp>
    </p:spTree>
    <p:extLst>
      <p:ext uri="{BB962C8B-B14F-4D97-AF65-F5344CB8AC3E}">
        <p14:creationId xmlns:p14="http://schemas.microsoft.com/office/powerpoint/2010/main" val="23477540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Types of Associations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 association rules have several limitations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Deviations from the expected probability are more interesting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if many people purchase bread, and many people purchase cereal, quite a few would be expected to purchase both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 are interested in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positive</a:t>
            </a:r>
            <a:r>
              <a:rPr lang="en-US" altLang="en-US" dirty="0">
                <a:ea typeface="ＭＳ Ｐゴシック" panose="020B0600070205080204" pitchFamily="34" charset="-128"/>
              </a:rPr>
              <a:t> as well as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negative correlations </a:t>
            </a:r>
            <a:r>
              <a:rPr lang="en-US" altLang="en-US" dirty="0">
                <a:ea typeface="ＭＳ Ｐゴシック" panose="020B0600070205080204" pitchFamily="34" charset="-128"/>
              </a:rPr>
              <a:t>between sets of items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Positive correlation: co-occurrence is higher than predicted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Negative correlation: co-occurrence is lower than predicted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Sequence associations / correlations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whenever bonds go up, stock prices go down in 2 days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Deviations from temporal patterns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deviation from a steady growth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sales of winter wear go down in summer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Not surprising, part of a known pattern.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Look for deviation from value predicted using past patterns</a:t>
            </a:r>
          </a:p>
        </p:txBody>
      </p:sp>
    </p:spTree>
    <p:extLst>
      <p:ext uri="{BB962C8B-B14F-4D97-AF65-F5344CB8AC3E}">
        <p14:creationId xmlns:p14="http://schemas.microsoft.com/office/powerpoint/2010/main" val="3357126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Hierarchical Clustering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Agglomerative clustering algorithms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Build small clusters, then cluster small clusters into bigger clusters, and so on</a:t>
            </a:r>
          </a:p>
          <a:p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Divisive clustering algorithms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Start with all items in a single cluster, repeatedly refine (break) clusters into smaller ones</a:t>
            </a:r>
          </a:p>
        </p:txBody>
      </p:sp>
    </p:spTree>
    <p:extLst>
      <p:ext uri="{BB962C8B-B14F-4D97-AF65-F5344CB8AC3E}">
        <p14:creationId xmlns:p14="http://schemas.microsoft.com/office/powerpoint/2010/main" val="19718157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Clustering Algorithms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Clustering algorithms have been designed to handle very large datasets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E.g., the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Birch algorithm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 idea: use an in-memory R-tree to store points that are being clustered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Insert points one at a time into the R-tree, merging a new point with an existing cluster if is less than some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r>
              <a:rPr lang="en-US" altLang="en-US" dirty="0">
                <a:ea typeface="ＭＳ Ｐゴシック" panose="020B0600070205080204" pitchFamily="34" charset="-128"/>
              </a:rPr>
              <a:t> distance away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there are more leaf nodes than fit in memory, merge existing clusters that are close to each other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At the end of first pass we get a large number of clusters at the leaves of the R-tree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Merge clusters to reduce the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307552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8EB51-3E64-4571-81F7-C629F74C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286140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Warehousing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Data sources often store only current data, not historical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Corporate decision making requires a unified view of all organizational data, including historical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warehouse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a repository (archive) of information gathered from multiple sources, stored under a unified schema, at a single site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Greatly simplifies querying, permits study of historical trends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Shifts decision support query load away from transaction processing systems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Warehousing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181100"/>
            <a:ext cx="79660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16132</TotalTime>
  <Words>5479</Words>
  <Application>Microsoft Macintosh PowerPoint</Application>
  <PresentationFormat>On-screen Show (4:3)</PresentationFormat>
  <Paragraphs>557</Paragraphs>
  <Slides>68</Slides>
  <Notes>49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Georgia</vt:lpstr>
      <vt:lpstr>Helvetica</vt:lpstr>
      <vt:lpstr>Monotype Sorts</vt:lpstr>
      <vt:lpstr>Times New Roman</vt:lpstr>
      <vt:lpstr>Webdings</vt:lpstr>
      <vt:lpstr>Wingdings</vt:lpstr>
      <vt:lpstr>db</vt:lpstr>
      <vt:lpstr>Chapter 11: Data Analytics </vt:lpstr>
      <vt:lpstr>Chapter 11: Data Analytics </vt:lpstr>
      <vt:lpstr>Overview</vt:lpstr>
      <vt:lpstr>Overview (Cont.)</vt:lpstr>
      <vt:lpstr>Overview (Cont.)</vt:lpstr>
      <vt:lpstr>Overview (Cont.)</vt:lpstr>
      <vt:lpstr>Data Warehousing</vt:lpstr>
      <vt:lpstr>Data Warehousing</vt:lpstr>
      <vt:lpstr>Data Warehousing</vt:lpstr>
      <vt:lpstr>Design Issues</vt:lpstr>
      <vt:lpstr>More Warehouse Design Issues</vt:lpstr>
      <vt:lpstr>Multidimensional Data and Warehouse Schemas</vt:lpstr>
      <vt:lpstr>Data Warehouse Schema</vt:lpstr>
      <vt:lpstr>Multidimensional Data and Warehouse Schemas</vt:lpstr>
      <vt:lpstr>Database Support for Data Warehouses</vt:lpstr>
      <vt:lpstr>OLAP</vt:lpstr>
      <vt:lpstr>Data Analysis and OLAP</vt:lpstr>
      <vt:lpstr>Example sales relation </vt:lpstr>
      <vt:lpstr>Cross Tabulation of sales by item_name and color</vt:lpstr>
      <vt:lpstr>Data Cube</vt:lpstr>
      <vt:lpstr>Online Analytical Processing Operations</vt:lpstr>
      <vt:lpstr>Hierarchies on Dimensions</vt:lpstr>
      <vt:lpstr>Cross Tabulation With Hierarchy</vt:lpstr>
      <vt:lpstr>Relational Representation of Cross-tabs</vt:lpstr>
      <vt:lpstr>Some DFF Material</vt:lpstr>
      <vt:lpstr>NORMALIZATION VS WIDE-FLAT</vt:lpstr>
      <vt:lpstr>NORMALIZATION VS WIDE-FLAT</vt:lpstr>
      <vt:lpstr>Olap in SQL</vt:lpstr>
      <vt:lpstr>Pivot Operation</vt:lpstr>
      <vt:lpstr>Cube Operation</vt:lpstr>
      <vt:lpstr>Online Analytical Processing Operations</vt:lpstr>
      <vt:lpstr>Online Analytical Processing Operations</vt:lpstr>
      <vt:lpstr>Extended Aggregation (Cont.)</vt:lpstr>
      <vt:lpstr>Extended Aggregation (Cont.)</vt:lpstr>
      <vt:lpstr>OLAP Implementation</vt:lpstr>
      <vt:lpstr>OLAP Implementation (Cont.)</vt:lpstr>
      <vt:lpstr>Reporting and Visualization</vt:lpstr>
      <vt:lpstr>Data mining</vt:lpstr>
      <vt:lpstr>Data Mining</vt:lpstr>
      <vt:lpstr>Types of Data Mining Tasks</vt:lpstr>
      <vt:lpstr>Data Mining (Cont.)</vt:lpstr>
      <vt:lpstr>Classification Rules</vt:lpstr>
      <vt:lpstr>Decision Tree Classifiers</vt:lpstr>
      <vt:lpstr>Decision Trees</vt:lpstr>
      <vt:lpstr>Bayesian Classifiers</vt:lpstr>
      <vt:lpstr>Naïve Bayesian Classifiers</vt:lpstr>
      <vt:lpstr>Support Vector Machine Classifiers</vt:lpstr>
      <vt:lpstr>Support Vector Machine</vt:lpstr>
      <vt:lpstr>Neural Network Classifiers</vt:lpstr>
      <vt:lpstr>Neural Network Classifiers</vt:lpstr>
      <vt:lpstr>Neural Networks (Cont.)</vt:lpstr>
      <vt:lpstr>Regression</vt:lpstr>
      <vt:lpstr>Association Rules</vt:lpstr>
      <vt:lpstr>Association Rules (Cont.)</vt:lpstr>
      <vt:lpstr>Clustering</vt:lpstr>
      <vt:lpstr>Clustering and Collaborative Filtering</vt:lpstr>
      <vt:lpstr>Other Types of Mining</vt:lpstr>
      <vt:lpstr>End of Chapter</vt:lpstr>
      <vt:lpstr>Best Splits</vt:lpstr>
      <vt:lpstr>Best Splits (Cont.)</vt:lpstr>
      <vt:lpstr>Best Splits (Cont.)</vt:lpstr>
      <vt:lpstr>Finding Best Splits</vt:lpstr>
      <vt:lpstr>Decision-Tree Construction Algorithm</vt:lpstr>
      <vt:lpstr>Finding Association Rules</vt:lpstr>
      <vt:lpstr>Finding Support</vt:lpstr>
      <vt:lpstr>Other Types of Associations</vt:lpstr>
      <vt:lpstr>Hierarchical Clustering</vt:lpstr>
      <vt:lpstr>Clustering Algorithms</vt:lpstr>
    </vt:vector>
  </TitlesOfParts>
  <Company>IIT Bombay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22: Advanced Querying and Information Retrieval</dc:title>
  <dc:creator>S. Sudarshan</dc:creator>
  <cp:lastModifiedBy>Ferguson, Donald (DMNA-NYG)</cp:lastModifiedBy>
  <cp:revision>638</cp:revision>
  <cp:lastPrinted>2000-07-13T17:21:22Z</cp:lastPrinted>
  <dcterms:created xsi:type="dcterms:W3CDTF">2000-03-22T16:02:45Z</dcterms:created>
  <dcterms:modified xsi:type="dcterms:W3CDTF">2020-11-19T16:44:55Z</dcterms:modified>
</cp:coreProperties>
</file>