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7241EE-F097-4EB7-9AA4-7450B3B476F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39819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1767E5-AA6F-463B-AE9B-89D86935A565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7523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3C2CB6-18A3-4273-B691-2109F8720C0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7604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809780-FB3F-45F4-9049-59606E353DD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9202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99D99B-89D5-40F4-B1B0-0018E665E7B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8236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8DEA4-ED1F-4A5B-B51E-183206EBC69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3449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BCAE08-5870-4956-8B9C-093AA402CB8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403112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EAD3A4-82C0-4A15-97C6-E7CCDB89E35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171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94E32-C1BF-49A7-A9FB-548A0514CAF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153258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5A57C9-72F2-4130-9C76-A46D65D7B20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We first compute T[</a:t>
            </a:r>
            <a:r>
              <a:rPr lang="en-US" altLang="zh-CN" i="1" smtClean="0"/>
              <a:t>i, j</a:t>
            </a:r>
            <a:r>
              <a:rPr lang="en-US" altLang="zh-CN" smtClean="0"/>
              <a:t>] for the smallest possible values of i and j, then for increasing values of i and j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Usually performed with a table of size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(n + 1) X (m + 1)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9962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F55B2C-89C1-4FD3-89CF-EB2AFA4A1AB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We first compute T[</a:t>
            </a:r>
            <a:r>
              <a:rPr lang="en-US" altLang="zh-CN" i="1" smtClean="0"/>
              <a:t>i, j</a:t>
            </a:r>
            <a:r>
              <a:rPr lang="en-US" altLang="zh-CN" smtClean="0"/>
              <a:t>] for the smallest possible values of i and j, then for increasing values of i and j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Usually performed with a table of size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(n + 1) X (m + 1)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690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4BB31D-7982-44E4-9DDA-11545BFC2DA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81423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63262B-82AF-446A-B45B-3ABCE229B4E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1032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祖松鹏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第二次</a:t>
            </a:r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35769" y="2057400"/>
            <a:ext cx="8272462" cy="881062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zh-CN" altLang="en-US" sz="3200" dirty="0">
                <a:solidFill>
                  <a:schemeClr val="bg1"/>
                </a:solidFill>
              </a:rPr>
              <a:t>生物</a:t>
            </a:r>
            <a:r>
              <a:rPr lang="zh-CN" altLang="en-US" sz="3200" dirty="0" smtClean="0">
                <a:solidFill>
                  <a:schemeClr val="bg1"/>
                </a:solidFill>
              </a:rPr>
              <a:t>信息学概论 习题课 </a:t>
            </a:r>
            <a:r>
              <a:rPr lang="en-US" altLang="zh-CN" sz="3200" dirty="0" smtClean="0">
                <a:solidFill>
                  <a:schemeClr val="bg1"/>
                </a:solidFill>
              </a:rPr>
              <a:t>II 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2860964" y="3629747"/>
            <a:ext cx="4184073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 smtClean="0"/>
              <a:t>主讲教师：李梢教授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        助教</a:t>
            </a:r>
            <a:r>
              <a:rPr lang="zh-CN" altLang="en-US" b="1" dirty="0" smtClean="0"/>
              <a:t>：直博生 祖松鹏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张</a:t>
            </a:r>
            <a:r>
              <a:rPr lang="zh-CN" altLang="en-US" b="1" dirty="0" smtClean="0"/>
              <a:t>鹏</a:t>
            </a:r>
            <a:r>
              <a:rPr lang="en-US" altLang="zh-CN" b="1" dirty="0" smtClean="0"/>
              <a:t> </a:t>
            </a:r>
          </a:p>
          <a:p>
            <a:pPr algn="l"/>
            <a:r>
              <a:rPr lang="zh-CN" altLang="en-US" b="1" dirty="0" smtClean="0"/>
              <a:t>        日期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2015-10-28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mtClean="0"/>
              <a:t>Example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EE249576-9ACA-4B15-9209-C26A29B786D3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524000" y="146685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1: Line up S</a:t>
            </a:r>
            <a:r>
              <a:rPr lang="en-US" altLang="zh-CN" baseline="-25000">
                <a:latin typeface="Comic Sans MS"/>
              </a:rPr>
              <a:t>i</a:t>
            </a:r>
            <a:r>
              <a:rPr lang="en-US" altLang="zh-CN">
                <a:latin typeface="Comic Sans MS"/>
              </a:rPr>
              <a:t> with T</a:t>
            </a:r>
            <a:r>
              <a:rPr lang="en-US" altLang="zh-CN" baseline="-25000">
                <a:latin typeface="Comic Sans MS"/>
              </a:rPr>
              <a:t>j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090738" y="1976438"/>
            <a:ext cx="3597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C</a:t>
            </a:r>
          </a:p>
          <a:p>
            <a:r>
              <a:rPr lang="en-US" altLang="zh-CN" b="1">
                <a:latin typeface="Courier New" pitchFamily="49" charset="0"/>
              </a:rPr>
              <a:t>   T: C  -  T  T  C  A  G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53340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65663" y="1633538"/>
            <a:ext cx="582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- 1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410200" y="1600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5410200" y="25146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665663" y="2533650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-1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006600" y="3584575"/>
            <a:ext cx="455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-  C    </a:t>
            </a:r>
          </a:p>
          <a:p>
            <a:r>
              <a:rPr lang="en-US" altLang="zh-CN" b="1">
                <a:latin typeface="Courier New" pitchFamily="49" charset="0"/>
              </a:rPr>
              <a:t>   T: C  -  T  T  C  A  G  -  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6388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1447800" y="3124200"/>
            <a:ext cx="3224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2: Line up S</a:t>
            </a:r>
            <a:r>
              <a:rPr lang="en-US" altLang="zh-CN" baseline="-25000">
                <a:latin typeface="Comic Sans MS"/>
              </a:rPr>
              <a:t>i</a:t>
            </a:r>
            <a:r>
              <a:rPr lang="en-US" altLang="zh-CN">
                <a:latin typeface="Comic Sans MS"/>
              </a:rPr>
              <a:t> with space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029200" y="327660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- 1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5715000" y="32766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3340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</a:t>
            </a: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1066800" y="29718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066800" y="464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56388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2025650" y="5275263"/>
            <a:ext cx="427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C  -  </a:t>
            </a:r>
          </a:p>
          <a:p>
            <a:r>
              <a:rPr lang="en-US" altLang="zh-CN" b="1">
                <a:latin typeface="Courier New" pitchFamily="49" charset="0"/>
              </a:rPr>
              <a:t>   T: C  -  T  T  C  A  -  G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1447800" y="4800600"/>
            <a:ext cx="324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3: Line up T</a:t>
            </a:r>
            <a:r>
              <a:rPr lang="en-US" altLang="zh-CN" baseline="-25000">
                <a:latin typeface="Comic Sans MS"/>
              </a:rPr>
              <a:t>j</a:t>
            </a:r>
            <a:r>
              <a:rPr lang="en-US" altLang="zh-CN">
                <a:latin typeface="Comic Sans MS"/>
              </a:rPr>
              <a:t> with space</a:t>
            </a:r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5334000" y="49530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</a:t>
            </a:r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5791200" y="58674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5029200" y="5867400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-1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  <p:bldP spid="61447" grpId="0" animBg="1"/>
      <p:bldP spid="61457" grpId="0"/>
      <p:bldP spid="61458" grpId="0"/>
      <p:bldP spid="61459" grpId="0"/>
      <p:bldP spid="61460" grpId="0"/>
      <p:bldP spid="61450" grpId="0"/>
      <p:bldP spid="61451" grpId="0" animBg="1"/>
      <p:bldP spid="61456" grpId="0"/>
      <p:bldP spid="61466" grpId="0"/>
      <p:bldP spid="61467" grpId="0"/>
      <p:bldP spid="61469" grpId="0"/>
      <p:bldP spid="61476" grpId="0" animBg="1"/>
      <p:bldP spid="61477" grpId="0" animBg="1"/>
      <p:bldP spid="61479" grpId="0" animBg="1"/>
      <p:bldP spid="61480" grpId="0"/>
      <p:bldP spid="61481" grpId="0"/>
      <p:bldP spid="61482" grpId="0"/>
      <p:bldP spid="61483" grpId="0"/>
      <p:bldP spid="614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Computation Procedure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B871E-E813-481E-97DC-CFAB7F6992B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167" name="Rectangle 3"/>
          <p:cNvSpPr>
            <a:spLocks noChangeArrowheads="1"/>
          </p:cNvSpPr>
          <p:nvPr/>
        </p:nvSpPr>
        <p:spPr bwMode="auto">
          <a:xfrm>
            <a:off x="3114675" y="2682875"/>
            <a:ext cx="2990850" cy="1423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68" name="Line 4"/>
          <p:cNvSpPr>
            <a:spLocks noChangeShapeType="1"/>
          </p:cNvSpPr>
          <p:nvPr/>
        </p:nvSpPr>
        <p:spPr bwMode="auto">
          <a:xfrm>
            <a:off x="4610100" y="2682875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9" name="Line 5"/>
          <p:cNvSpPr>
            <a:spLocks noChangeShapeType="1"/>
          </p:cNvSpPr>
          <p:nvPr/>
        </p:nvSpPr>
        <p:spPr bwMode="auto">
          <a:xfrm>
            <a:off x="3114675" y="3394075"/>
            <a:ext cx="299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0" name="Rectangle 6"/>
          <p:cNvSpPr>
            <a:spLocks noChangeArrowheads="1"/>
          </p:cNvSpPr>
          <p:nvPr/>
        </p:nvSpPr>
        <p:spPr bwMode="auto">
          <a:xfrm>
            <a:off x="1905000" y="1828800"/>
            <a:ext cx="5410200" cy="3132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1" name="Text Box 7"/>
          <p:cNvSpPr txBox="1">
            <a:spLocks noChangeArrowheads="1"/>
          </p:cNvSpPr>
          <p:nvPr/>
        </p:nvSpPr>
        <p:spPr bwMode="auto">
          <a:xfrm>
            <a:off x="6176963" y="4511675"/>
            <a:ext cx="1071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/>
              </a:rPr>
              <a:t>C(n,m)</a:t>
            </a:r>
          </a:p>
        </p:txBody>
      </p:sp>
      <p:sp>
        <p:nvSpPr>
          <p:cNvPr id="3172" name="Text Box 8"/>
          <p:cNvSpPr txBox="1">
            <a:spLocks noChangeArrowheads="1"/>
          </p:cNvSpPr>
          <p:nvPr/>
        </p:nvSpPr>
        <p:spPr bwMode="auto">
          <a:xfrm>
            <a:off x="1905000" y="1878013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/>
              </a:rPr>
              <a:t>C(0,0)</a:t>
            </a:r>
          </a:p>
        </p:txBody>
      </p:sp>
      <p:sp>
        <p:nvSpPr>
          <p:cNvPr id="3173" name="Line 9"/>
          <p:cNvSpPr>
            <a:spLocks noChangeShapeType="1"/>
          </p:cNvSpPr>
          <p:nvPr/>
        </p:nvSpPr>
        <p:spPr bwMode="auto">
          <a:xfrm>
            <a:off x="1905000" y="2327275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" name="Line 10"/>
          <p:cNvSpPr>
            <a:spLocks noChangeShapeType="1"/>
          </p:cNvSpPr>
          <p:nvPr/>
        </p:nvSpPr>
        <p:spPr bwMode="auto">
          <a:xfrm flipV="1">
            <a:off x="3043238" y="182880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" name="Line 11"/>
          <p:cNvSpPr>
            <a:spLocks noChangeShapeType="1"/>
          </p:cNvSpPr>
          <p:nvPr/>
        </p:nvSpPr>
        <p:spPr bwMode="auto">
          <a:xfrm flipV="1">
            <a:off x="6246813" y="4462463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" name="Line 12"/>
          <p:cNvSpPr>
            <a:spLocks noChangeShapeType="1"/>
          </p:cNvSpPr>
          <p:nvPr/>
        </p:nvSpPr>
        <p:spPr bwMode="auto">
          <a:xfrm>
            <a:off x="6246813" y="4462463"/>
            <a:ext cx="1068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4926013" y="3536950"/>
            <a:ext cx="93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mic Sans MS"/>
              </a:rPr>
              <a:t>C(i,j)</a:t>
            </a:r>
          </a:p>
        </p:txBody>
      </p:sp>
      <p:graphicFrame>
        <p:nvGraphicFramePr>
          <p:cNvPr id="203790" name="Object 92"/>
          <p:cNvGraphicFramePr>
            <a:graphicFrameLocks noChangeAspect="1"/>
          </p:cNvGraphicFramePr>
          <p:nvPr/>
        </p:nvGraphicFramePr>
        <p:xfrm>
          <a:off x="533400" y="5029200"/>
          <a:ext cx="821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8216900" imgH="914400" progId="Equation.3">
                  <p:embed/>
                </p:oleObj>
              </mc:Choice>
              <mc:Fallback>
                <p:oleObj name="Equation" r:id="rId4" imgW="8216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8216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791" name="Group 15"/>
          <p:cNvGrpSpPr>
            <a:grpSpLocks/>
          </p:cNvGrpSpPr>
          <p:nvPr/>
        </p:nvGrpSpPr>
        <p:grpSpPr bwMode="auto">
          <a:xfrm>
            <a:off x="3200400" y="2795588"/>
            <a:ext cx="2767013" cy="1184275"/>
            <a:chOff x="2016" y="1761"/>
            <a:chExt cx="1743" cy="746"/>
          </a:xfrm>
        </p:grpSpPr>
        <p:sp>
          <p:nvSpPr>
            <p:cNvPr id="3179" name="Line 16"/>
            <p:cNvSpPr>
              <a:spLocks noChangeShapeType="1"/>
            </p:cNvSpPr>
            <p:nvPr/>
          </p:nvSpPr>
          <p:spPr bwMode="auto">
            <a:xfrm>
              <a:off x="2814" y="2049"/>
              <a:ext cx="225" cy="2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" name="Line 17"/>
            <p:cNvSpPr>
              <a:spLocks noChangeShapeType="1"/>
            </p:cNvSpPr>
            <p:nvPr/>
          </p:nvSpPr>
          <p:spPr bwMode="auto">
            <a:xfrm>
              <a:off x="2814" y="2363"/>
              <a:ext cx="2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" name="Line 18"/>
            <p:cNvSpPr>
              <a:spLocks noChangeShapeType="1"/>
            </p:cNvSpPr>
            <p:nvPr/>
          </p:nvSpPr>
          <p:spPr bwMode="auto">
            <a:xfrm>
              <a:off x="3398" y="2049"/>
              <a:ext cx="0" cy="1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Rectangle 19"/>
            <p:cNvSpPr>
              <a:spLocks noChangeArrowheads="1"/>
            </p:cNvSpPr>
            <p:nvPr/>
          </p:nvSpPr>
          <p:spPr bwMode="auto">
            <a:xfrm>
              <a:off x="3037" y="1761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C(i-1,j)</a:t>
              </a:r>
            </a:p>
          </p:txBody>
        </p:sp>
        <p:sp>
          <p:nvSpPr>
            <p:cNvPr id="3183" name="Rectangle 20"/>
            <p:cNvSpPr>
              <a:spLocks noChangeArrowheads="1"/>
            </p:cNvSpPr>
            <p:nvPr/>
          </p:nvSpPr>
          <p:spPr bwMode="auto">
            <a:xfrm>
              <a:off x="2016" y="176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C(i-1,j-1)</a:t>
              </a:r>
            </a:p>
          </p:txBody>
        </p:sp>
        <p:sp>
          <p:nvSpPr>
            <p:cNvPr id="3184" name="Rectangle 21"/>
            <p:cNvSpPr>
              <a:spLocks noChangeArrowheads="1"/>
            </p:cNvSpPr>
            <p:nvPr/>
          </p:nvSpPr>
          <p:spPr bwMode="auto">
            <a:xfrm>
              <a:off x="2092" y="2219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C(i,j-1)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D19708B8-10ED-4869-9404-90FC04F689D2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5842" name="Text Box 94"/>
          <p:cNvSpPr txBox="1">
            <a:spLocks noChangeArrowheads="1"/>
          </p:cNvSpPr>
          <p:nvPr/>
        </p:nvSpPr>
        <p:spPr bwMode="auto">
          <a:xfrm>
            <a:off x="1752600" y="7270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      C       T        C       G       C       A        G       C</a:t>
            </a:r>
          </a:p>
        </p:txBody>
      </p:sp>
      <p:sp>
        <p:nvSpPr>
          <p:cNvPr id="35843" name="Text Box 95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5844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5845" name="Text Box 97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5846" name="Text Box 98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5847" name="Text Box 99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5848" name="Text Box 100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5849" name="Text Box 101"/>
          <p:cNvSpPr txBox="1">
            <a:spLocks noChangeArrowheads="1"/>
          </p:cNvSpPr>
          <p:nvPr/>
        </p:nvSpPr>
        <p:spPr bwMode="auto">
          <a:xfrm>
            <a:off x="9144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3901" name="Line 109"/>
          <p:cNvSpPr>
            <a:spLocks noChangeShapeType="1"/>
          </p:cNvSpPr>
          <p:nvPr/>
        </p:nvSpPr>
        <p:spPr bwMode="auto">
          <a:xfrm flipH="1">
            <a:off x="2895600" y="175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2" name="Line 110"/>
          <p:cNvSpPr>
            <a:spLocks noChangeShapeType="1"/>
          </p:cNvSpPr>
          <p:nvPr/>
        </p:nvSpPr>
        <p:spPr bwMode="auto">
          <a:xfrm flipV="1">
            <a:off x="2133600" y="2209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3" name="Line 111"/>
          <p:cNvSpPr>
            <a:spLocks noChangeShapeType="1"/>
          </p:cNvSpPr>
          <p:nvPr/>
        </p:nvSpPr>
        <p:spPr bwMode="auto">
          <a:xfrm>
            <a:off x="2057400" y="17526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4" name="Line 112"/>
          <p:cNvSpPr>
            <a:spLocks noChangeShapeType="1"/>
          </p:cNvSpPr>
          <p:nvPr/>
        </p:nvSpPr>
        <p:spPr bwMode="auto">
          <a:xfrm flipH="1">
            <a:off x="3657600" y="175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5" name="Line 113"/>
          <p:cNvSpPr>
            <a:spLocks noChangeShapeType="1"/>
          </p:cNvSpPr>
          <p:nvPr/>
        </p:nvSpPr>
        <p:spPr bwMode="auto">
          <a:xfrm flipV="1">
            <a:off x="2895600" y="2209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6" name="Line 114"/>
          <p:cNvSpPr>
            <a:spLocks noChangeShapeType="1"/>
          </p:cNvSpPr>
          <p:nvPr/>
        </p:nvSpPr>
        <p:spPr bwMode="auto">
          <a:xfrm>
            <a:off x="2895600" y="17526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 Box 115"/>
          <p:cNvSpPr txBox="1">
            <a:spLocks noChangeArrowheads="1"/>
          </p:cNvSpPr>
          <p:nvPr/>
        </p:nvSpPr>
        <p:spPr bwMode="auto">
          <a:xfrm>
            <a:off x="2133600" y="5718175"/>
            <a:ext cx="610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Calibri" pitchFamily="34" charset="0"/>
              </a:rPr>
              <a:t>+10 for match, -2 for mismatch, -5 for space</a:t>
            </a:r>
          </a:p>
        </p:txBody>
      </p:sp>
      <p:sp>
        <p:nvSpPr>
          <p:cNvPr id="33909" name="Line 117"/>
          <p:cNvSpPr>
            <a:spLocks noChangeShapeType="1"/>
          </p:cNvSpPr>
          <p:nvPr/>
        </p:nvSpPr>
        <p:spPr bwMode="auto">
          <a:xfrm flipH="1" flipV="1">
            <a:off x="2133600" y="1828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8" name="Text Box 119"/>
          <p:cNvSpPr txBox="1">
            <a:spLocks noChangeArrowheads="1"/>
          </p:cNvSpPr>
          <p:nvPr/>
        </p:nvSpPr>
        <p:spPr bwMode="auto">
          <a:xfrm>
            <a:off x="2955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5859" name="Rectangle 120"/>
          <p:cNvSpPr>
            <a:spLocks noChangeArrowheads="1"/>
          </p:cNvSpPr>
          <p:nvPr/>
        </p:nvSpPr>
        <p:spPr bwMode="auto">
          <a:xfrm>
            <a:off x="1447800" y="1371600"/>
            <a:ext cx="70866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60" name="Line 121"/>
          <p:cNvSpPr>
            <a:spLocks noChangeShapeType="1"/>
          </p:cNvSpPr>
          <p:nvPr/>
        </p:nvSpPr>
        <p:spPr bwMode="auto">
          <a:xfrm>
            <a:off x="228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122"/>
          <p:cNvSpPr>
            <a:spLocks noChangeShapeType="1"/>
          </p:cNvSpPr>
          <p:nvPr/>
        </p:nvSpPr>
        <p:spPr bwMode="auto">
          <a:xfrm>
            <a:off x="304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123"/>
          <p:cNvSpPr>
            <a:spLocks noChangeShapeType="1"/>
          </p:cNvSpPr>
          <p:nvPr/>
        </p:nvSpPr>
        <p:spPr bwMode="auto">
          <a:xfrm>
            <a:off x="3810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124"/>
          <p:cNvSpPr>
            <a:spLocks noChangeShapeType="1"/>
          </p:cNvSpPr>
          <p:nvPr/>
        </p:nvSpPr>
        <p:spPr bwMode="auto">
          <a:xfrm>
            <a:off x="4572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125"/>
          <p:cNvSpPr>
            <a:spLocks noChangeShapeType="1"/>
          </p:cNvSpPr>
          <p:nvPr/>
        </p:nvSpPr>
        <p:spPr bwMode="auto">
          <a:xfrm>
            <a:off x="5334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126"/>
          <p:cNvSpPr>
            <a:spLocks noChangeShapeType="1"/>
          </p:cNvSpPr>
          <p:nvPr/>
        </p:nvSpPr>
        <p:spPr bwMode="auto">
          <a:xfrm>
            <a:off x="609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127"/>
          <p:cNvSpPr>
            <a:spLocks noChangeShapeType="1"/>
          </p:cNvSpPr>
          <p:nvPr/>
        </p:nvSpPr>
        <p:spPr bwMode="auto">
          <a:xfrm flipH="1">
            <a:off x="685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7" name="Line 128"/>
          <p:cNvSpPr>
            <a:spLocks noChangeShapeType="1"/>
          </p:cNvSpPr>
          <p:nvPr/>
        </p:nvSpPr>
        <p:spPr bwMode="auto">
          <a:xfrm>
            <a:off x="76962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129"/>
          <p:cNvSpPr>
            <a:spLocks noChangeShapeType="1"/>
          </p:cNvSpPr>
          <p:nvPr/>
        </p:nvSpPr>
        <p:spPr bwMode="auto">
          <a:xfrm>
            <a:off x="1447800" y="1905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130"/>
          <p:cNvSpPr>
            <a:spLocks noChangeShapeType="1"/>
          </p:cNvSpPr>
          <p:nvPr/>
        </p:nvSpPr>
        <p:spPr bwMode="auto">
          <a:xfrm>
            <a:off x="14478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131"/>
          <p:cNvSpPr>
            <a:spLocks noChangeShapeType="1"/>
          </p:cNvSpPr>
          <p:nvPr/>
        </p:nvSpPr>
        <p:spPr bwMode="auto">
          <a:xfrm>
            <a:off x="1447800" y="2971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1" name="Line 132"/>
          <p:cNvSpPr>
            <a:spLocks noChangeShapeType="1"/>
          </p:cNvSpPr>
          <p:nvPr/>
        </p:nvSpPr>
        <p:spPr bwMode="auto">
          <a:xfrm>
            <a:off x="1447800" y="3505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2" name="Line 133"/>
          <p:cNvSpPr>
            <a:spLocks noChangeShapeType="1"/>
          </p:cNvSpPr>
          <p:nvPr/>
        </p:nvSpPr>
        <p:spPr bwMode="auto">
          <a:xfrm>
            <a:off x="14478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3" name="Line 134"/>
          <p:cNvSpPr>
            <a:spLocks noChangeShapeType="1"/>
          </p:cNvSpPr>
          <p:nvPr/>
        </p:nvSpPr>
        <p:spPr bwMode="auto">
          <a:xfrm>
            <a:off x="1447800" y="4572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135"/>
          <p:cNvSpPr>
            <a:spLocks noChangeShapeType="1"/>
          </p:cNvSpPr>
          <p:nvPr/>
        </p:nvSpPr>
        <p:spPr bwMode="auto">
          <a:xfrm>
            <a:off x="1447800" y="5029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28" name="Text Box 136"/>
          <p:cNvSpPr txBox="1">
            <a:spLocks noChangeArrowheads="1"/>
          </p:cNvSpPr>
          <p:nvPr/>
        </p:nvSpPr>
        <p:spPr bwMode="auto">
          <a:xfrm>
            <a:off x="1600200" y="1393825"/>
            <a:ext cx="693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 0  -5 -10 -15 -20 -25 -30 -35 -40</a:t>
            </a:r>
          </a:p>
        </p:txBody>
      </p:sp>
      <p:grpSp>
        <p:nvGrpSpPr>
          <p:cNvPr id="33937" name="Group 145"/>
          <p:cNvGrpSpPr>
            <a:grpSpLocks/>
          </p:cNvGrpSpPr>
          <p:nvPr/>
        </p:nvGrpSpPr>
        <p:grpSpPr bwMode="auto">
          <a:xfrm>
            <a:off x="1430338" y="1905000"/>
            <a:ext cx="796925" cy="3657600"/>
            <a:chOff x="901" y="1200"/>
            <a:chExt cx="502" cy="2304"/>
          </a:xfrm>
        </p:grpSpPr>
        <p:sp>
          <p:nvSpPr>
            <p:cNvPr id="35881" name="Text Box 138"/>
            <p:cNvSpPr txBox="1">
              <a:spLocks noChangeArrowheads="1"/>
            </p:cNvSpPr>
            <p:nvPr/>
          </p:nvSpPr>
          <p:spPr bwMode="auto">
            <a:xfrm>
              <a:off x="1008" y="1200"/>
              <a:ext cx="3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-5</a:t>
              </a:r>
            </a:p>
          </p:txBody>
        </p:sp>
        <p:sp>
          <p:nvSpPr>
            <p:cNvPr id="35882" name="Text Box 139"/>
            <p:cNvSpPr txBox="1">
              <a:spLocks noChangeArrowheads="1"/>
            </p:cNvSpPr>
            <p:nvPr/>
          </p:nvSpPr>
          <p:spPr bwMode="auto">
            <a:xfrm>
              <a:off x="901" y="153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-10</a:t>
              </a:r>
            </a:p>
          </p:txBody>
        </p:sp>
        <p:sp>
          <p:nvSpPr>
            <p:cNvPr id="35883" name="Text Box 140"/>
            <p:cNvSpPr txBox="1">
              <a:spLocks noChangeArrowheads="1"/>
            </p:cNvSpPr>
            <p:nvPr/>
          </p:nvSpPr>
          <p:spPr bwMode="auto">
            <a:xfrm>
              <a:off x="901" y="1872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-15</a:t>
              </a:r>
            </a:p>
          </p:txBody>
        </p:sp>
        <p:sp>
          <p:nvSpPr>
            <p:cNvPr id="35884" name="Text Box 141"/>
            <p:cNvSpPr txBox="1">
              <a:spLocks noChangeArrowheads="1"/>
            </p:cNvSpPr>
            <p:nvPr/>
          </p:nvSpPr>
          <p:spPr bwMode="auto">
            <a:xfrm>
              <a:off x="901" y="223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-20</a:t>
              </a:r>
            </a:p>
          </p:txBody>
        </p:sp>
        <p:sp>
          <p:nvSpPr>
            <p:cNvPr id="35885" name="Text Box 142"/>
            <p:cNvSpPr txBox="1">
              <a:spLocks noChangeArrowheads="1"/>
            </p:cNvSpPr>
            <p:nvPr/>
          </p:nvSpPr>
          <p:spPr bwMode="auto">
            <a:xfrm>
              <a:off x="912" y="2572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-25</a:t>
              </a:r>
            </a:p>
          </p:txBody>
        </p:sp>
        <p:sp>
          <p:nvSpPr>
            <p:cNvPr id="35886" name="Text Box 143"/>
            <p:cNvSpPr txBox="1">
              <a:spLocks noChangeArrowheads="1"/>
            </p:cNvSpPr>
            <p:nvPr/>
          </p:nvSpPr>
          <p:spPr bwMode="auto">
            <a:xfrm>
              <a:off x="912" y="2880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-30</a:t>
              </a:r>
            </a:p>
          </p:txBody>
        </p:sp>
        <p:sp>
          <p:nvSpPr>
            <p:cNvPr id="35887" name="Text Box 144"/>
            <p:cNvSpPr txBox="1">
              <a:spLocks noChangeArrowheads="1"/>
            </p:cNvSpPr>
            <p:nvPr/>
          </p:nvSpPr>
          <p:spPr bwMode="auto">
            <a:xfrm>
              <a:off x="912" y="319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-35</a:t>
              </a:r>
            </a:p>
          </p:txBody>
        </p:sp>
      </p:grpSp>
      <p:sp>
        <p:nvSpPr>
          <p:cNvPr id="33938" name="Text Box 146"/>
          <p:cNvSpPr txBox="1">
            <a:spLocks noChangeArrowheads="1"/>
          </p:cNvSpPr>
          <p:nvPr/>
        </p:nvSpPr>
        <p:spPr bwMode="auto">
          <a:xfrm>
            <a:off x="2390775" y="1905000"/>
            <a:ext cx="58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10</a:t>
            </a:r>
          </a:p>
        </p:txBody>
      </p:sp>
      <p:sp>
        <p:nvSpPr>
          <p:cNvPr id="33941" name="Text Box 149"/>
          <p:cNvSpPr txBox="1">
            <a:spLocks noChangeArrowheads="1"/>
          </p:cNvSpPr>
          <p:nvPr/>
        </p:nvSpPr>
        <p:spPr bwMode="auto">
          <a:xfrm>
            <a:off x="3200400" y="1905000"/>
            <a:ext cx="58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 5</a:t>
            </a:r>
          </a:p>
        </p:txBody>
      </p:sp>
      <p:sp>
        <p:nvSpPr>
          <p:cNvPr id="33943" name="Line 151"/>
          <p:cNvSpPr>
            <a:spLocks noChangeShapeType="1"/>
          </p:cNvSpPr>
          <p:nvPr/>
        </p:nvSpPr>
        <p:spPr bwMode="auto">
          <a:xfrm flipH="1" flipV="1">
            <a:off x="2895600" y="213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80" name="Text Box 152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069420"/>
      </p:ext>
    </p:ext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1" grpId="0" animBg="1"/>
      <p:bldP spid="33901" grpId="1" animBg="1"/>
      <p:bldP spid="33902" grpId="0" animBg="1"/>
      <p:bldP spid="33902" grpId="1" animBg="1"/>
      <p:bldP spid="33903" grpId="0" animBg="1"/>
      <p:bldP spid="33903" grpId="1" animBg="1"/>
      <p:bldP spid="33904" grpId="0" animBg="1"/>
      <p:bldP spid="33904" grpId="1" animBg="1"/>
      <p:bldP spid="33905" grpId="0" animBg="1"/>
      <p:bldP spid="33905" grpId="1" animBg="1"/>
      <p:bldP spid="33906" grpId="0" animBg="1"/>
      <p:bldP spid="33906" grpId="1" animBg="1"/>
      <p:bldP spid="33909" grpId="0" animBg="1"/>
      <p:bldP spid="33909" grpId="1" animBg="1"/>
      <p:bldP spid="33928" grpId="0"/>
      <p:bldP spid="33938" grpId="0"/>
      <p:bldP spid="33941" grpId="0"/>
      <p:bldP spid="33943" grpId="0" animBg="1"/>
      <p:bldP spid="33943" grpId="1" animBg="1"/>
      <p:bldP spid="3394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11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EEF781A7-FD1F-4B9D-A865-462D6A099B2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8329" name="Group 137"/>
          <p:cNvGraphicFramePr>
            <a:graphicFrameLocks noGrp="1"/>
          </p:cNvGraphicFramePr>
          <p:nvPr/>
        </p:nvGraphicFramePr>
        <p:xfrm>
          <a:off x="1447800" y="1397000"/>
          <a:ext cx="6858000" cy="41452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1600200" y="7270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</a:rPr>
              <a:t>        C       T        C       G       C       A        G       C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7989" name="Text Box 101"/>
          <p:cNvSpPr txBox="1">
            <a:spLocks noChangeArrowheads="1"/>
          </p:cNvSpPr>
          <p:nvPr/>
        </p:nvSpPr>
        <p:spPr bwMode="auto">
          <a:xfrm>
            <a:off x="9144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8305" name="Oval 113"/>
          <p:cNvSpPr>
            <a:spLocks noChangeArrowheads="1"/>
          </p:cNvSpPr>
          <p:nvPr/>
        </p:nvSpPr>
        <p:spPr bwMode="auto">
          <a:xfrm>
            <a:off x="7391400" y="4953000"/>
            <a:ext cx="990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7991" name="Text Box 114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2209800" y="5867400"/>
            <a:ext cx="483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Traceback can yield both optimum alignments</a:t>
            </a:r>
          </a:p>
        </p:txBody>
      </p:sp>
      <p:grpSp>
        <p:nvGrpSpPr>
          <p:cNvPr id="8327" name="Group 135"/>
          <p:cNvGrpSpPr>
            <a:grpSpLocks/>
          </p:cNvGrpSpPr>
          <p:nvPr/>
        </p:nvGrpSpPr>
        <p:grpSpPr bwMode="auto">
          <a:xfrm>
            <a:off x="2057400" y="1828800"/>
            <a:ext cx="5638800" cy="3352800"/>
            <a:chOff x="1296" y="1152"/>
            <a:chExt cx="3552" cy="2112"/>
          </a:xfrm>
        </p:grpSpPr>
        <p:sp>
          <p:nvSpPr>
            <p:cNvPr id="37994" name="Line 103"/>
            <p:cNvSpPr>
              <a:spLocks noChangeShapeType="1"/>
            </p:cNvSpPr>
            <p:nvPr/>
          </p:nvSpPr>
          <p:spPr bwMode="auto">
            <a:xfrm flipH="1" flipV="1">
              <a:off x="4656" y="307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Line 106"/>
            <p:cNvSpPr>
              <a:spLocks noChangeShapeType="1"/>
            </p:cNvSpPr>
            <p:nvPr/>
          </p:nvSpPr>
          <p:spPr bwMode="auto">
            <a:xfrm flipH="1" flipV="1">
              <a:off x="3648" y="278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07"/>
            <p:cNvSpPr>
              <a:spLocks noChangeShapeType="1"/>
            </p:cNvSpPr>
            <p:nvPr/>
          </p:nvSpPr>
          <p:spPr bwMode="auto">
            <a:xfrm flipH="1" flipV="1">
              <a:off x="3168" y="2400"/>
              <a:ext cx="24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108"/>
            <p:cNvSpPr>
              <a:spLocks noChangeShapeType="1"/>
            </p:cNvSpPr>
            <p:nvPr/>
          </p:nvSpPr>
          <p:spPr bwMode="auto">
            <a:xfrm flipH="1" flipV="1">
              <a:off x="2736" y="211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Line 111"/>
            <p:cNvSpPr>
              <a:spLocks noChangeShapeType="1"/>
            </p:cNvSpPr>
            <p:nvPr/>
          </p:nvSpPr>
          <p:spPr bwMode="auto">
            <a:xfrm flipH="1" flipV="1">
              <a:off x="1296" y="1152"/>
              <a:ext cx="19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112"/>
            <p:cNvSpPr>
              <a:spLocks noChangeShapeType="1"/>
            </p:cNvSpPr>
            <p:nvPr/>
          </p:nvSpPr>
          <p:spPr bwMode="auto">
            <a:xfrm flipH="1">
              <a:off x="4176" y="3024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128"/>
            <p:cNvSpPr>
              <a:spLocks noChangeShapeType="1"/>
            </p:cNvSpPr>
            <p:nvPr/>
          </p:nvSpPr>
          <p:spPr bwMode="auto">
            <a:xfrm flipH="1">
              <a:off x="2736" y="235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Line 129"/>
            <p:cNvSpPr>
              <a:spLocks noChangeShapeType="1"/>
            </p:cNvSpPr>
            <p:nvPr/>
          </p:nvSpPr>
          <p:spPr bwMode="auto">
            <a:xfrm flipH="1" flipV="1">
              <a:off x="2256" y="211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130"/>
            <p:cNvSpPr>
              <a:spLocks noChangeShapeType="1"/>
            </p:cNvSpPr>
            <p:nvPr/>
          </p:nvSpPr>
          <p:spPr bwMode="auto">
            <a:xfrm flipH="1" flipV="1">
              <a:off x="1632" y="1440"/>
              <a:ext cx="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131"/>
            <p:cNvSpPr>
              <a:spLocks noChangeShapeType="1"/>
            </p:cNvSpPr>
            <p:nvPr/>
          </p:nvSpPr>
          <p:spPr bwMode="auto">
            <a:xfrm flipH="1" flipV="1">
              <a:off x="1776" y="177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Line 132"/>
            <p:cNvSpPr>
              <a:spLocks noChangeShapeType="1"/>
            </p:cNvSpPr>
            <p:nvPr/>
          </p:nvSpPr>
          <p:spPr bwMode="auto">
            <a:xfrm flipH="1">
              <a:off x="2256" y="2016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Text Box 133"/>
            <p:cNvSpPr txBox="1">
              <a:spLocks noChangeArrowheads="1"/>
            </p:cNvSpPr>
            <p:nvPr/>
          </p:nvSpPr>
          <p:spPr bwMode="auto">
            <a:xfrm>
              <a:off x="2832" y="2016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38006" name="Text Box 134"/>
            <p:cNvSpPr txBox="1">
              <a:spLocks noChangeArrowheads="1"/>
            </p:cNvSpPr>
            <p:nvPr/>
          </p:nvSpPr>
          <p:spPr bwMode="auto">
            <a:xfrm>
              <a:off x="2208" y="220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894570"/>
      </p:ext>
    </p:ext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" grpId="0" animBg="1"/>
      <p:bldP spid="83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Local alignment </a:t>
            </a:r>
            <a:endParaRPr lang="zh-CN" altLang="en-US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Initialize with zeros (free gaps at start).</a:t>
            </a:r>
          </a:p>
          <a:p>
            <a:r>
              <a:rPr lang="en-US" altLang="zh-CN" smtClean="0"/>
              <a:t>Locate max position.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9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58680C2-73BE-4D84-B8A9-84A9C3B9F9C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2381250" y="1949450"/>
            <a:ext cx="6229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10   5  10   5  10   5   0  10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52600" y="7270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      C       T        C       G       C       A        G       C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914400" y="5029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G</a:t>
            </a:r>
          </a:p>
        </p:txBody>
      </p:sp>
      <p:sp>
        <p:nvSpPr>
          <p:cNvPr id="39947" name="Text Box 16"/>
          <p:cNvSpPr txBox="1">
            <a:spLocks noChangeArrowheads="1"/>
          </p:cNvSpPr>
          <p:nvPr/>
        </p:nvSpPr>
        <p:spPr bwMode="auto">
          <a:xfrm>
            <a:off x="2362200" y="5715000"/>
            <a:ext cx="536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+10 for match, -2 for mismatch, -5 for gap</a:t>
            </a:r>
          </a:p>
        </p:txBody>
      </p:sp>
      <p:sp>
        <p:nvSpPr>
          <p:cNvPr id="39948" name="Text Box 18"/>
          <p:cNvSpPr txBox="1">
            <a:spLocks noChangeArrowheads="1"/>
          </p:cNvSpPr>
          <p:nvPr/>
        </p:nvSpPr>
        <p:spPr bwMode="auto">
          <a:xfrm>
            <a:off x="2955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9949" name="Rectangle 19"/>
          <p:cNvSpPr>
            <a:spLocks noChangeArrowheads="1"/>
          </p:cNvSpPr>
          <p:nvPr/>
        </p:nvSpPr>
        <p:spPr bwMode="auto">
          <a:xfrm>
            <a:off x="1447800" y="1371600"/>
            <a:ext cx="70866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9950" name="Line 20"/>
          <p:cNvSpPr>
            <a:spLocks noChangeShapeType="1"/>
          </p:cNvSpPr>
          <p:nvPr/>
        </p:nvSpPr>
        <p:spPr bwMode="auto">
          <a:xfrm>
            <a:off x="228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1"/>
          <p:cNvSpPr>
            <a:spLocks noChangeShapeType="1"/>
          </p:cNvSpPr>
          <p:nvPr/>
        </p:nvSpPr>
        <p:spPr bwMode="auto">
          <a:xfrm>
            <a:off x="304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2"/>
          <p:cNvSpPr>
            <a:spLocks noChangeShapeType="1"/>
          </p:cNvSpPr>
          <p:nvPr/>
        </p:nvSpPr>
        <p:spPr bwMode="auto">
          <a:xfrm>
            <a:off x="3810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3"/>
          <p:cNvSpPr>
            <a:spLocks noChangeShapeType="1"/>
          </p:cNvSpPr>
          <p:nvPr/>
        </p:nvSpPr>
        <p:spPr bwMode="auto">
          <a:xfrm>
            <a:off x="4572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24"/>
          <p:cNvSpPr>
            <a:spLocks noChangeShapeType="1"/>
          </p:cNvSpPr>
          <p:nvPr/>
        </p:nvSpPr>
        <p:spPr bwMode="auto">
          <a:xfrm>
            <a:off x="5334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25"/>
          <p:cNvSpPr>
            <a:spLocks noChangeShapeType="1"/>
          </p:cNvSpPr>
          <p:nvPr/>
        </p:nvSpPr>
        <p:spPr bwMode="auto">
          <a:xfrm>
            <a:off x="609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H="1">
            <a:off x="685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7"/>
          <p:cNvSpPr>
            <a:spLocks noChangeShapeType="1"/>
          </p:cNvSpPr>
          <p:nvPr/>
        </p:nvSpPr>
        <p:spPr bwMode="auto">
          <a:xfrm>
            <a:off x="76962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8"/>
          <p:cNvSpPr>
            <a:spLocks noChangeShapeType="1"/>
          </p:cNvSpPr>
          <p:nvPr/>
        </p:nvSpPr>
        <p:spPr bwMode="auto">
          <a:xfrm>
            <a:off x="1447800" y="1905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9"/>
          <p:cNvSpPr>
            <a:spLocks noChangeShapeType="1"/>
          </p:cNvSpPr>
          <p:nvPr/>
        </p:nvSpPr>
        <p:spPr bwMode="auto">
          <a:xfrm>
            <a:off x="14478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30"/>
          <p:cNvSpPr>
            <a:spLocks noChangeShapeType="1"/>
          </p:cNvSpPr>
          <p:nvPr/>
        </p:nvSpPr>
        <p:spPr bwMode="auto">
          <a:xfrm>
            <a:off x="1447800" y="2971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31"/>
          <p:cNvSpPr>
            <a:spLocks noChangeShapeType="1"/>
          </p:cNvSpPr>
          <p:nvPr/>
        </p:nvSpPr>
        <p:spPr bwMode="auto">
          <a:xfrm>
            <a:off x="1447800" y="3505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32"/>
          <p:cNvSpPr>
            <a:spLocks noChangeShapeType="1"/>
          </p:cNvSpPr>
          <p:nvPr/>
        </p:nvSpPr>
        <p:spPr bwMode="auto">
          <a:xfrm>
            <a:off x="14478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33"/>
          <p:cNvSpPr>
            <a:spLocks noChangeShapeType="1"/>
          </p:cNvSpPr>
          <p:nvPr/>
        </p:nvSpPr>
        <p:spPr bwMode="auto">
          <a:xfrm>
            <a:off x="1447800" y="4572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4" name="Line 34"/>
          <p:cNvSpPr>
            <a:spLocks noChangeShapeType="1"/>
          </p:cNvSpPr>
          <p:nvPr/>
        </p:nvSpPr>
        <p:spPr bwMode="auto">
          <a:xfrm>
            <a:off x="1447800" y="5029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1430338" y="1393825"/>
            <a:ext cx="7100887" cy="4168775"/>
            <a:chOff x="901" y="878"/>
            <a:chExt cx="4473" cy="2626"/>
          </a:xfrm>
        </p:grpSpPr>
        <p:sp>
          <p:nvSpPr>
            <p:cNvPr id="39993" name="Text Box 35"/>
            <p:cNvSpPr txBox="1">
              <a:spLocks noChangeArrowheads="1"/>
            </p:cNvSpPr>
            <p:nvPr/>
          </p:nvSpPr>
          <p:spPr bwMode="auto">
            <a:xfrm>
              <a:off x="1008" y="878"/>
              <a:ext cx="43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0   0   0   0   0   0   0   0   0</a:t>
              </a:r>
            </a:p>
          </p:txBody>
        </p:sp>
        <p:grpSp>
          <p:nvGrpSpPr>
            <p:cNvPr id="39994" name="Group 36"/>
            <p:cNvGrpSpPr>
              <a:grpSpLocks/>
            </p:cNvGrpSpPr>
            <p:nvPr/>
          </p:nvGrpSpPr>
          <p:grpSpPr bwMode="auto">
            <a:xfrm>
              <a:off x="901" y="1200"/>
              <a:ext cx="502" cy="2304"/>
              <a:chOff x="901" y="1200"/>
              <a:chExt cx="502" cy="2304"/>
            </a:xfrm>
          </p:grpSpPr>
          <p:sp>
            <p:nvSpPr>
              <p:cNvPr id="39995" name="Text Box 37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36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0</a:t>
                </a:r>
              </a:p>
            </p:txBody>
          </p:sp>
          <p:sp>
            <p:nvSpPr>
              <p:cNvPr id="39996" name="Text Box 38"/>
              <p:cNvSpPr txBox="1">
                <a:spLocks noChangeArrowheads="1"/>
              </p:cNvSpPr>
              <p:nvPr/>
            </p:nvSpPr>
            <p:spPr bwMode="auto">
              <a:xfrm>
                <a:off x="901" y="153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7" name="Text Box 39"/>
              <p:cNvSpPr txBox="1">
                <a:spLocks noChangeArrowheads="1"/>
              </p:cNvSpPr>
              <p:nvPr/>
            </p:nvSpPr>
            <p:spPr bwMode="auto">
              <a:xfrm>
                <a:off x="901" y="1872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8" name="Text Box 40"/>
              <p:cNvSpPr txBox="1">
                <a:spLocks noChangeArrowheads="1"/>
              </p:cNvSpPr>
              <p:nvPr/>
            </p:nvSpPr>
            <p:spPr bwMode="auto">
              <a:xfrm>
                <a:off x="901" y="223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9" name="Text Box 41"/>
              <p:cNvSpPr txBox="1">
                <a:spLocks noChangeArrowheads="1"/>
              </p:cNvSpPr>
              <p:nvPr/>
            </p:nvSpPr>
            <p:spPr bwMode="auto">
              <a:xfrm>
                <a:off x="912" y="2572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40000" name="Text Box 42"/>
              <p:cNvSpPr txBox="1">
                <a:spLocks noChangeArrowheads="1"/>
              </p:cNvSpPr>
              <p:nvPr/>
            </p:nvSpPr>
            <p:spPr bwMode="auto">
              <a:xfrm>
                <a:off x="912" y="2880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40001" name="Text Box 43"/>
              <p:cNvSpPr txBox="1">
                <a:spLocks noChangeArrowheads="1"/>
              </p:cNvSpPr>
              <p:nvPr/>
            </p:nvSpPr>
            <p:spPr bwMode="auto">
              <a:xfrm>
                <a:off x="912" y="319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</p:grpSp>
      </p:grpSp>
      <p:sp>
        <p:nvSpPr>
          <p:cNvPr id="39966" name="Text Box 47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grpSp>
        <p:nvGrpSpPr>
          <p:cNvPr id="69698" name="Group 66"/>
          <p:cNvGrpSpPr>
            <a:grpSpLocks/>
          </p:cNvGrpSpPr>
          <p:nvPr/>
        </p:nvGrpSpPr>
        <p:grpSpPr bwMode="auto">
          <a:xfrm>
            <a:off x="2362200" y="2482850"/>
            <a:ext cx="6324600" cy="3079750"/>
            <a:chOff x="1488" y="1564"/>
            <a:chExt cx="3984" cy="1940"/>
          </a:xfrm>
        </p:grpSpPr>
        <p:sp>
          <p:nvSpPr>
            <p:cNvPr id="39987" name="Text Box 49"/>
            <p:cNvSpPr txBox="1">
              <a:spLocks noChangeArrowheads="1"/>
            </p:cNvSpPr>
            <p:nvPr/>
          </p:nvSpPr>
          <p:spPr bwMode="auto">
            <a:xfrm>
              <a:off x="1488" y="1564"/>
              <a:ext cx="39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5   8   5   8   5  20  15  10</a:t>
              </a:r>
            </a:p>
          </p:txBody>
        </p:sp>
        <p:sp>
          <p:nvSpPr>
            <p:cNvPr id="39988" name="Text Box 50"/>
            <p:cNvSpPr txBox="1">
              <a:spLocks noChangeArrowheads="1"/>
            </p:cNvSpPr>
            <p:nvPr/>
          </p:nvSpPr>
          <p:spPr bwMode="auto">
            <a:xfrm>
              <a:off x="1488" y="1900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0  15  10   5   6  15  18  13</a:t>
              </a:r>
            </a:p>
          </p:txBody>
        </p:sp>
        <p:sp>
          <p:nvSpPr>
            <p:cNvPr id="39989" name="Text Box 51"/>
            <p:cNvSpPr txBox="1">
              <a:spLocks noChangeArrowheads="1"/>
            </p:cNvSpPr>
            <p:nvPr/>
          </p:nvSpPr>
          <p:spPr bwMode="auto">
            <a:xfrm>
              <a:off x="1488" y="2236"/>
              <a:ext cx="393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-2  10  13   8   3  10  13  16</a:t>
              </a:r>
            </a:p>
          </p:txBody>
        </p:sp>
        <p:sp>
          <p:nvSpPr>
            <p:cNvPr id="39990" name="Text Box 52"/>
            <p:cNvSpPr txBox="1">
              <a:spLocks noChangeArrowheads="1"/>
            </p:cNvSpPr>
            <p:nvPr/>
          </p:nvSpPr>
          <p:spPr bwMode="auto">
            <a:xfrm>
              <a:off x="1488" y="2572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10   5  20  15  18  13   8  23</a:t>
              </a:r>
            </a:p>
          </p:txBody>
        </p:sp>
        <p:sp>
          <p:nvSpPr>
            <p:cNvPr id="39991" name="Text Box 53"/>
            <p:cNvSpPr txBox="1">
              <a:spLocks noChangeArrowheads="1"/>
            </p:cNvSpPr>
            <p:nvPr/>
          </p:nvSpPr>
          <p:spPr bwMode="auto">
            <a:xfrm>
              <a:off x="1488" y="2860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5   8  15  18  13  28  23  18</a:t>
              </a:r>
            </a:p>
          </p:txBody>
        </p:sp>
        <p:sp>
          <p:nvSpPr>
            <p:cNvPr id="39992" name="Text Box 54"/>
            <p:cNvSpPr txBox="1">
              <a:spLocks noChangeArrowheads="1"/>
            </p:cNvSpPr>
            <p:nvPr/>
          </p:nvSpPr>
          <p:spPr bwMode="auto">
            <a:xfrm>
              <a:off x="1488" y="3196"/>
              <a:ext cx="39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0   3  10  25  20  23  38  33</a:t>
              </a:r>
            </a:p>
          </p:txBody>
        </p:sp>
      </p:grpSp>
      <p:grpSp>
        <p:nvGrpSpPr>
          <p:cNvPr id="69709" name="Group 77"/>
          <p:cNvGrpSpPr>
            <a:grpSpLocks/>
          </p:cNvGrpSpPr>
          <p:nvPr/>
        </p:nvGrpSpPr>
        <p:grpSpPr bwMode="auto">
          <a:xfrm>
            <a:off x="2133600" y="1752600"/>
            <a:ext cx="5715000" cy="457200"/>
            <a:chOff x="1344" y="1104"/>
            <a:chExt cx="3600" cy="288"/>
          </a:xfrm>
        </p:grpSpPr>
        <p:sp>
          <p:nvSpPr>
            <p:cNvPr id="39978" name="Line 57"/>
            <p:cNvSpPr>
              <a:spLocks noChangeShapeType="1"/>
            </p:cNvSpPr>
            <p:nvPr/>
          </p:nvSpPr>
          <p:spPr bwMode="auto">
            <a:xfrm flipH="1" flipV="1">
              <a:off x="2304" y="110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Line 58"/>
            <p:cNvSpPr>
              <a:spLocks noChangeShapeType="1"/>
            </p:cNvSpPr>
            <p:nvPr/>
          </p:nvSpPr>
          <p:spPr bwMode="auto">
            <a:xfrm flipH="1" flipV="1">
              <a:off x="3312" y="1152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Line 59"/>
            <p:cNvSpPr>
              <a:spLocks noChangeShapeType="1"/>
            </p:cNvSpPr>
            <p:nvPr/>
          </p:nvSpPr>
          <p:spPr bwMode="auto">
            <a:xfrm flipH="1" flipV="1">
              <a:off x="4800" y="110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81" name="Group 76"/>
            <p:cNvGrpSpPr>
              <a:grpSpLocks/>
            </p:cNvGrpSpPr>
            <p:nvPr/>
          </p:nvGrpSpPr>
          <p:grpSpPr bwMode="auto">
            <a:xfrm>
              <a:off x="1344" y="1104"/>
              <a:ext cx="768" cy="240"/>
              <a:chOff x="1344" y="1104"/>
              <a:chExt cx="768" cy="240"/>
            </a:xfrm>
          </p:grpSpPr>
          <p:sp>
            <p:nvSpPr>
              <p:cNvPr id="39985" name="Line 56"/>
              <p:cNvSpPr>
                <a:spLocks noChangeShapeType="1"/>
              </p:cNvSpPr>
              <p:nvPr/>
            </p:nvSpPr>
            <p:spPr bwMode="auto">
              <a:xfrm flipH="1" flipV="1">
                <a:off x="1344" y="1104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Line 60"/>
              <p:cNvSpPr>
                <a:spLocks noChangeShapeType="1"/>
              </p:cNvSpPr>
              <p:nvPr/>
            </p:nvSpPr>
            <p:spPr bwMode="auto">
              <a:xfrm flipH="1">
                <a:off x="1872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82" name="Line 61"/>
            <p:cNvSpPr>
              <a:spLocks noChangeShapeType="1"/>
            </p:cNvSpPr>
            <p:nvPr/>
          </p:nvSpPr>
          <p:spPr bwMode="auto">
            <a:xfrm flipH="1">
              <a:off x="2784" y="13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62"/>
            <p:cNvSpPr>
              <a:spLocks noChangeShapeType="1"/>
            </p:cNvSpPr>
            <p:nvPr/>
          </p:nvSpPr>
          <p:spPr bwMode="auto">
            <a:xfrm flipH="1">
              <a:off x="3792" y="13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63"/>
            <p:cNvSpPr>
              <a:spLocks noChangeShapeType="1"/>
            </p:cNvSpPr>
            <p:nvPr/>
          </p:nvSpPr>
          <p:spPr bwMode="auto">
            <a:xfrm flipH="1">
              <a:off x="4272" y="139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7" name="Oval 65"/>
          <p:cNvSpPr>
            <a:spLocks noChangeArrowheads="1"/>
          </p:cNvSpPr>
          <p:nvPr/>
        </p:nvSpPr>
        <p:spPr bwMode="auto">
          <a:xfrm>
            <a:off x="6781800" y="4876800"/>
            <a:ext cx="10668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057400" y="1752600"/>
            <a:ext cx="5029200" cy="3429000"/>
            <a:chOff x="1296" y="1104"/>
            <a:chExt cx="3168" cy="2160"/>
          </a:xfrm>
        </p:grpSpPr>
        <p:sp>
          <p:nvSpPr>
            <p:cNvPr id="39971" name="Line 67"/>
            <p:cNvSpPr>
              <a:spLocks noChangeShapeType="1"/>
            </p:cNvSpPr>
            <p:nvPr/>
          </p:nvSpPr>
          <p:spPr bwMode="auto">
            <a:xfrm flipH="1" flipV="1">
              <a:off x="4224" y="307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68"/>
            <p:cNvSpPr>
              <a:spLocks noChangeShapeType="1"/>
            </p:cNvSpPr>
            <p:nvPr/>
          </p:nvSpPr>
          <p:spPr bwMode="auto">
            <a:xfrm flipH="1" flipV="1">
              <a:off x="3744" y="283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69"/>
            <p:cNvSpPr>
              <a:spLocks noChangeShapeType="1"/>
            </p:cNvSpPr>
            <p:nvPr/>
          </p:nvSpPr>
          <p:spPr bwMode="auto">
            <a:xfrm flipH="1" flipV="1">
              <a:off x="3264" y="2448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70"/>
            <p:cNvSpPr>
              <a:spLocks noChangeShapeType="1"/>
            </p:cNvSpPr>
            <p:nvPr/>
          </p:nvSpPr>
          <p:spPr bwMode="auto">
            <a:xfrm flipH="1" flipV="1">
              <a:off x="2784" y="211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71"/>
            <p:cNvSpPr>
              <a:spLocks noChangeShapeType="1"/>
            </p:cNvSpPr>
            <p:nvPr/>
          </p:nvSpPr>
          <p:spPr bwMode="auto">
            <a:xfrm flipH="1" flipV="1">
              <a:off x="2256" y="182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72"/>
            <p:cNvSpPr>
              <a:spLocks noChangeShapeType="1"/>
            </p:cNvSpPr>
            <p:nvPr/>
          </p:nvSpPr>
          <p:spPr bwMode="auto">
            <a:xfrm flipH="1" flipV="1">
              <a:off x="1824" y="1440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73"/>
            <p:cNvSpPr>
              <a:spLocks noChangeShapeType="1"/>
            </p:cNvSpPr>
            <p:nvPr/>
          </p:nvSpPr>
          <p:spPr bwMode="auto">
            <a:xfrm flipH="1" flipV="1">
              <a:off x="1296" y="110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450245"/>
      </p:ext>
    </p:ext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0" grpId="0"/>
      <p:bldP spid="696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E-value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Assesse the statistical significance of a particular alignment.</a:t>
            </a:r>
          </a:p>
          <a:p>
            <a:endParaRPr lang="en-US" altLang="zh-CN" smtClean="0"/>
          </a:p>
          <a:p>
            <a:r>
              <a:rPr lang="en-US" altLang="zh-CN" smtClean="0"/>
              <a:t>E-value: The expected (average) number of alignments with scores bigger than or equal to “S” that are expected to occur </a:t>
            </a:r>
            <a:r>
              <a:rPr lang="en-US" altLang="zh-CN" smtClean="0">
                <a:solidFill>
                  <a:srgbClr val="FF0000"/>
                </a:solidFill>
              </a:rPr>
              <a:t>by chance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How to evaluate the E-value?</a:t>
            </a:r>
          </a:p>
          <a:p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4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evaluate the E-value?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The random sequence alignment scores follow a distribution called the </a:t>
            </a:r>
            <a:r>
              <a:rPr lang="en-US" altLang="zh-CN" smtClean="0">
                <a:solidFill>
                  <a:srgbClr val="FF0000"/>
                </a:solidFill>
              </a:rPr>
              <a:t>extreme value distribution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The number of matched regions that exceeds the alignment score could be predicted by the Poisson distribution where the mean of the Poisson distribution is given by the alignment score. 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3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reeform 2"/>
          <p:cNvSpPr>
            <a:spLocks/>
          </p:cNvSpPr>
          <p:nvPr/>
        </p:nvSpPr>
        <p:spPr bwMode="auto">
          <a:xfrm>
            <a:off x="1979613" y="1641475"/>
            <a:ext cx="5354637" cy="3965575"/>
          </a:xfrm>
          <a:custGeom>
            <a:avLst/>
            <a:gdLst>
              <a:gd name="T0" fmla="*/ 0 w 3373"/>
              <a:gd name="T1" fmla="*/ 3965575 h 2498"/>
              <a:gd name="T2" fmla="*/ 0 w 3373"/>
              <a:gd name="T3" fmla="*/ 0 h 2498"/>
              <a:gd name="T4" fmla="*/ 5354637 w 3373"/>
              <a:gd name="T5" fmla="*/ 0 h 2498"/>
              <a:gd name="T6" fmla="*/ 5354637 w 3373"/>
              <a:gd name="T7" fmla="*/ 3965575 h 2498"/>
              <a:gd name="T8" fmla="*/ 0 w 3373"/>
              <a:gd name="T9" fmla="*/ 3965575 h 2498"/>
              <a:gd name="T10" fmla="*/ 0 w 3373"/>
              <a:gd name="T11" fmla="*/ 3965575 h 24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3"/>
              <a:gd name="T19" fmla="*/ 0 h 2498"/>
              <a:gd name="T20" fmla="*/ 3373 w 3373"/>
              <a:gd name="T21" fmla="*/ 2498 h 24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3" h="2498">
                <a:moveTo>
                  <a:pt x="0" y="2498"/>
                </a:moveTo>
                <a:lnTo>
                  <a:pt x="0" y="0"/>
                </a:lnTo>
                <a:lnTo>
                  <a:pt x="3373" y="0"/>
                </a:lnTo>
                <a:lnTo>
                  <a:pt x="3373" y="2498"/>
                </a:lnTo>
                <a:lnTo>
                  <a:pt x="0" y="24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979613" y="1641475"/>
            <a:ext cx="5354637" cy="39655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979613" y="1641475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V="1">
            <a:off x="7334250" y="1641475"/>
            <a:ext cx="1588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V="1">
            <a:off x="197961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197961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V="1">
            <a:off x="2520950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2520950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V="1">
            <a:off x="305117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305117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V="1">
            <a:off x="359092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359092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 flipV="1">
            <a:off x="4122738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4122738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 flipV="1">
            <a:off x="4662488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4662488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2"/>
          <p:cNvSpPr>
            <a:spLocks noChangeShapeType="1"/>
          </p:cNvSpPr>
          <p:nvPr/>
        </p:nvSpPr>
        <p:spPr bwMode="auto">
          <a:xfrm flipV="1">
            <a:off x="519271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>
            <a:off x="519271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4"/>
          <p:cNvSpPr>
            <a:spLocks noChangeShapeType="1"/>
          </p:cNvSpPr>
          <p:nvPr/>
        </p:nvSpPr>
        <p:spPr bwMode="auto">
          <a:xfrm flipV="1">
            <a:off x="573246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573246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6"/>
          <p:cNvSpPr>
            <a:spLocks noChangeShapeType="1"/>
          </p:cNvSpPr>
          <p:nvPr/>
        </p:nvSpPr>
        <p:spPr bwMode="auto">
          <a:xfrm flipV="1">
            <a:off x="626427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7"/>
          <p:cNvSpPr>
            <a:spLocks noChangeShapeType="1"/>
          </p:cNvSpPr>
          <p:nvPr/>
        </p:nvSpPr>
        <p:spPr bwMode="auto">
          <a:xfrm>
            <a:off x="626427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28"/>
          <p:cNvSpPr>
            <a:spLocks noChangeShapeType="1"/>
          </p:cNvSpPr>
          <p:nvPr/>
        </p:nvSpPr>
        <p:spPr bwMode="auto">
          <a:xfrm flipV="1">
            <a:off x="680402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9"/>
          <p:cNvSpPr>
            <a:spLocks noChangeShapeType="1"/>
          </p:cNvSpPr>
          <p:nvPr/>
        </p:nvSpPr>
        <p:spPr bwMode="auto">
          <a:xfrm>
            <a:off x="680402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30"/>
          <p:cNvSpPr>
            <a:spLocks noChangeShapeType="1"/>
          </p:cNvSpPr>
          <p:nvPr/>
        </p:nvSpPr>
        <p:spPr bwMode="auto">
          <a:xfrm flipV="1">
            <a:off x="7334250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1"/>
          <p:cNvSpPr>
            <a:spLocks noChangeShapeType="1"/>
          </p:cNvSpPr>
          <p:nvPr/>
        </p:nvSpPr>
        <p:spPr bwMode="auto">
          <a:xfrm>
            <a:off x="7334250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2"/>
          <p:cNvSpPr>
            <a:spLocks noChangeShapeType="1"/>
          </p:cNvSpPr>
          <p:nvPr/>
        </p:nvSpPr>
        <p:spPr bwMode="auto">
          <a:xfrm>
            <a:off x="1979613" y="56070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3"/>
          <p:cNvSpPr>
            <a:spLocks noChangeShapeType="1"/>
          </p:cNvSpPr>
          <p:nvPr/>
        </p:nvSpPr>
        <p:spPr bwMode="auto">
          <a:xfrm flipH="1">
            <a:off x="7280275" y="56070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34"/>
          <p:cNvSpPr>
            <a:spLocks noChangeShapeType="1"/>
          </p:cNvSpPr>
          <p:nvPr/>
        </p:nvSpPr>
        <p:spPr bwMode="auto">
          <a:xfrm>
            <a:off x="1979613" y="5167313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0" name="Line 35"/>
          <p:cNvSpPr>
            <a:spLocks noChangeShapeType="1"/>
          </p:cNvSpPr>
          <p:nvPr/>
        </p:nvSpPr>
        <p:spPr bwMode="auto">
          <a:xfrm flipH="1">
            <a:off x="7280275" y="5167313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36"/>
          <p:cNvSpPr>
            <a:spLocks noChangeShapeType="1"/>
          </p:cNvSpPr>
          <p:nvPr/>
        </p:nvSpPr>
        <p:spPr bwMode="auto">
          <a:xfrm>
            <a:off x="1979613" y="4721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7"/>
          <p:cNvSpPr>
            <a:spLocks noChangeShapeType="1"/>
          </p:cNvSpPr>
          <p:nvPr/>
        </p:nvSpPr>
        <p:spPr bwMode="auto">
          <a:xfrm flipH="1">
            <a:off x="7280275" y="4721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8"/>
          <p:cNvSpPr>
            <a:spLocks noChangeShapeType="1"/>
          </p:cNvSpPr>
          <p:nvPr/>
        </p:nvSpPr>
        <p:spPr bwMode="auto">
          <a:xfrm>
            <a:off x="1979613" y="42814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4" name="Line 39"/>
          <p:cNvSpPr>
            <a:spLocks noChangeShapeType="1"/>
          </p:cNvSpPr>
          <p:nvPr/>
        </p:nvSpPr>
        <p:spPr bwMode="auto">
          <a:xfrm flipH="1">
            <a:off x="7280275" y="42814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40"/>
          <p:cNvSpPr>
            <a:spLocks noChangeShapeType="1"/>
          </p:cNvSpPr>
          <p:nvPr/>
        </p:nvSpPr>
        <p:spPr bwMode="auto">
          <a:xfrm>
            <a:off x="1979613" y="384333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6" name="Line 41"/>
          <p:cNvSpPr>
            <a:spLocks noChangeShapeType="1"/>
          </p:cNvSpPr>
          <p:nvPr/>
        </p:nvSpPr>
        <p:spPr bwMode="auto">
          <a:xfrm flipH="1">
            <a:off x="7280275" y="384333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2"/>
          <p:cNvSpPr>
            <a:spLocks noChangeShapeType="1"/>
          </p:cNvSpPr>
          <p:nvPr/>
        </p:nvSpPr>
        <p:spPr bwMode="auto">
          <a:xfrm>
            <a:off x="1979613" y="34051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43"/>
          <p:cNvSpPr>
            <a:spLocks noChangeShapeType="1"/>
          </p:cNvSpPr>
          <p:nvPr/>
        </p:nvSpPr>
        <p:spPr bwMode="auto">
          <a:xfrm flipH="1">
            <a:off x="7280275" y="34051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>
            <a:off x="1979613" y="29654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45"/>
          <p:cNvSpPr>
            <a:spLocks noChangeShapeType="1"/>
          </p:cNvSpPr>
          <p:nvPr/>
        </p:nvSpPr>
        <p:spPr bwMode="auto">
          <a:xfrm flipH="1">
            <a:off x="7280275" y="29654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46"/>
          <p:cNvSpPr>
            <a:spLocks noChangeShapeType="1"/>
          </p:cNvSpPr>
          <p:nvPr/>
        </p:nvSpPr>
        <p:spPr bwMode="auto">
          <a:xfrm>
            <a:off x="1979613" y="252730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47"/>
          <p:cNvSpPr>
            <a:spLocks noChangeShapeType="1"/>
          </p:cNvSpPr>
          <p:nvPr/>
        </p:nvSpPr>
        <p:spPr bwMode="auto">
          <a:xfrm flipH="1">
            <a:off x="7280275" y="252730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3" name="Line 48"/>
          <p:cNvSpPr>
            <a:spLocks noChangeShapeType="1"/>
          </p:cNvSpPr>
          <p:nvPr/>
        </p:nvSpPr>
        <p:spPr bwMode="auto">
          <a:xfrm>
            <a:off x="1979613" y="20796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49"/>
          <p:cNvSpPr>
            <a:spLocks noChangeShapeType="1"/>
          </p:cNvSpPr>
          <p:nvPr/>
        </p:nvSpPr>
        <p:spPr bwMode="auto">
          <a:xfrm flipH="1">
            <a:off x="7280275" y="20796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5" name="Line 50"/>
          <p:cNvSpPr>
            <a:spLocks noChangeShapeType="1"/>
          </p:cNvSpPr>
          <p:nvPr/>
        </p:nvSpPr>
        <p:spPr bwMode="auto">
          <a:xfrm>
            <a:off x="1979613" y="164147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1"/>
          <p:cNvSpPr>
            <a:spLocks noChangeShapeType="1"/>
          </p:cNvSpPr>
          <p:nvPr/>
        </p:nvSpPr>
        <p:spPr bwMode="auto">
          <a:xfrm flipH="1">
            <a:off x="7280275" y="164147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2"/>
          <p:cNvSpPr>
            <a:spLocks noChangeShapeType="1"/>
          </p:cNvSpPr>
          <p:nvPr/>
        </p:nvSpPr>
        <p:spPr bwMode="auto">
          <a:xfrm>
            <a:off x="1979613" y="1641475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8" name="Line 53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9" name="Line 54"/>
          <p:cNvSpPr>
            <a:spLocks noChangeShapeType="1"/>
          </p:cNvSpPr>
          <p:nvPr/>
        </p:nvSpPr>
        <p:spPr bwMode="auto">
          <a:xfrm flipV="1">
            <a:off x="7334250" y="1641475"/>
            <a:ext cx="1588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55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1" name="Freeform 56"/>
          <p:cNvSpPr>
            <a:spLocks/>
          </p:cNvSpPr>
          <p:nvPr/>
        </p:nvSpPr>
        <p:spPr bwMode="auto">
          <a:xfrm>
            <a:off x="1979613" y="2097088"/>
            <a:ext cx="5354637" cy="3509962"/>
          </a:xfrm>
          <a:custGeom>
            <a:avLst/>
            <a:gdLst>
              <a:gd name="T0" fmla="*/ 46037 w 3373"/>
              <a:gd name="T1" fmla="*/ 3509962 h 2211"/>
              <a:gd name="T2" fmla="*/ 100012 w 3373"/>
              <a:gd name="T3" fmla="*/ 3509962 h 2211"/>
              <a:gd name="T4" fmla="*/ 153987 w 3373"/>
              <a:gd name="T5" fmla="*/ 3509962 h 2211"/>
              <a:gd name="T6" fmla="*/ 207963 w 3373"/>
              <a:gd name="T7" fmla="*/ 3509962 h 2211"/>
              <a:gd name="T8" fmla="*/ 261937 w 3373"/>
              <a:gd name="T9" fmla="*/ 3509962 h 2211"/>
              <a:gd name="T10" fmla="*/ 315912 w 3373"/>
              <a:gd name="T11" fmla="*/ 3509962 h 2211"/>
              <a:gd name="T12" fmla="*/ 369887 w 3373"/>
              <a:gd name="T13" fmla="*/ 3509962 h 2211"/>
              <a:gd name="T14" fmla="*/ 423863 w 3373"/>
              <a:gd name="T15" fmla="*/ 3509962 h 2211"/>
              <a:gd name="T16" fmla="*/ 477838 w 3373"/>
              <a:gd name="T17" fmla="*/ 3509962 h 2211"/>
              <a:gd name="T18" fmla="*/ 531812 w 3373"/>
              <a:gd name="T19" fmla="*/ 3509962 h 2211"/>
              <a:gd name="T20" fmla="*/ 585787 w 3373"/>
              <a:gd name="T21" fmla="*/ 3509962 h 2211"/>
              <a:gd name="T22" fmla="*/ 639762 w 3373"/>
              <a:gd name="T23" fmla="*/ 3500437 h 2211"/>
              <a:gd name="T24" fmla="*/ 684212 w 3373"/>
              <a:gd name="T25" fmla="*/ 3500437 h 2211"/>
              <a:gd name="T26" fmla="*/ 738187 w 3373"/>
              <a:gd name="T27" fmla="*/ 3500437 h 2211"/>
              <a:gd name="T28" fmla="*/ 792162 w 3373"/>
              <a:gd name="T29" fmla="*/ 3500437 h 2211"/>
              <a:gd name="T30" fmla="*/ 846138 w 3373"/>
              <a:gd name="T31" fmla="*/ 3500437 h 2211"/>
              <a:gd name="T32" fmla="*/ 900113 w 3373"/>
              <a:gd name="T33" fmla="*/ 3492500 h 2211"/>
              <a:gd name="T34" fmla="*/ 954088 w 3373"/>
              <a:gd name="T35" fmla="*/ 3484562 h 2211"/>
              <a:gd name="T36" fmla="*/ 1008063 w 3373"/>
              <a:gd name="T37" fmla="*/ 3484562 h 2211"/>
              <a:gd name="T38" fmla="*/ 1062037 w 3373"/>
              <a:gd name="T39" fmla="*/ 3467100 h 2211"/>
              <a:gd name="T40" fmla="*/ 1116012 w 3373"/>
              <a:gd name="T41" fmla="*/ 3459162 h 2211"/>
              <a:gd name="T42" fmla="*/ 1169987 w 3373"/>
              <a:gd name="T43" fmla="*/ 3441700 h 2211"/>
              <a:gd name="T44" fmla="*/ 1223962 w 3373"/>
              <a:gd name="T45" fmla="*/ 3416300 h 2211"/>
              <a:gd name="T46" fmla="*/ 1277937 w 3373"/>
              <a:gd name="T47" fmla="*/ 3390900 h 2211"/>
              <a:gd name="T48" fmla="*/ 1331912 w 3373"/>
              <a:gd name="T49" fmla="*/ 3357562 h 2211"/>
              <a:gd name="T50" fmla="*/ 1385887 w 3373"/>
              <a:gd name="T51" fmla="*/ 3314700 h 2211"/>
              <a:gd name="T52" fmla="*/ 1439862 w 3373"/>
              <a:gd name="T53" fmla="*/ 3273425 h 2211"/>
              <a:gd name="T54" fmla="*/ 1493837 w 3373"/>
              <a:gd name="T55" fmla="*/ 3205161 h 2211"/>
              <a:gd name="T56" fmla="*/ 1547812 w 3373"/>
              <a:gd name="T57" fmla="*/ 3138486 h 2211"/>
              <a:gd name="T58" fmla="*/ 1601787 w 3373"/>
              <a:gd name="T59" fmla="*/ 3054349 h 2211"/>
              <a:gd name="T60" fmla="*/ 1655763 w 3373"/>
              <a:gd name="T61" fmla="*/ 2952749 h 2211"/>
              <a:gd name="T62" fmla="*/ 1709738 w 3373"/>
              <a:gd name="T63" fmla="*/ 2835274 h 2211"/>
              <a:gd name="T64" fmla="*/ 1755775 w 3373"/>
              <a:gd name="T65" fmla="*/ 2708274 h 2211"/>
              <a:gd name="T66" fmla="*/ 1809750 w 3373"/>
              <a:gd name="T67" fmla="*/ 2563812 h 2211"/>
              <a:gd name="T68" fmla="*/ 1863725 w 3373"/>
              <a:gd name="T69" fmla="*/ 2403474 h 2211"/>
              <a:gd name="T70" fmla="*/ 1917700 w 3373"/>
              <a:gd name="T71" fmla="*/ 2227262 h 2211"/>
              <a:gd name="T72" fmla="*/ 1971675 w 3373"/>
              <a:gd name="T73" fmla="*/ 2041525 h 2211"/>
              <a:gd name="T74" fmla="*/ 2035175 w 3373"/>
              <a:gd name="T75" fmla="*/ 1797050 h 2211"/>
              <a:gd name="T76" fmla="*/ 2170112 w 3373"/>
              <a:gd name="T77" fmla="*/ 1290637 h 2211"/>
              <a:gd name="T78" fmla="*/ 2295525 w 3373"/>
              <a:gd name="T79" fmla="*/ 801687 h 2211"/>
              <a:gd name="T80" fmla="*/ 2403475 w 3373"/>
              <a:gd name="T81" fmla="*/ 438150 h 2211"/>
              <a:gd name="T82" fmla="*/ 2511425 w 3373"/>
              <a:gd name="T83" fmla="*/ 168275 h 2211"/>
              <a:gd name="T84" fmla="*/ 2619375 w 3373"/>
              <a:gd name="T85" fmla="*/ 25400 h 2211"/>
              <a:gd name="T86" fmla="*/ 2717800 w 3373"/>
              <a:gd name="T87" fmla="*/ 7937 h 2211"/>
              <a:gd name="T88" fmla="*/ 2825750 w 3373"/>
              <a:gd name="T89" fmla="*/ 134937 h 2211"/>
              <a:gd name="T90" fmla="*/ 2933700 w 3373"/>
              <a:gd name="T91" fmla="*/ 379412 h 2211"/>
              <a:gd name="T92" fmla="*/ 3041650 w 3373"/>
              <a:gd name="T93" fmla="*/ 717550 h 2211"/>
              <a:gd name="T94" fmla="*/ 3276600 w 3373"/>
              <a:gd name="T95" fmla="*/ 1628775 h 2211"/>
              <a:gd name="T96" fmla="*/ 3475038 w 3373"/>
              <a:gd name="T97" fmla="*/ 2336799 h 2211"/>
              <a:gd name="T98" fmla="*/ 3600450 w 3373"/>
              <a:gd name="T99" fmla="*/ 2708274 h 2211"/>
              <a:gd name="T100" fmla="*/ 3708400 w 3373"/>
              <a:gd name="T101" fmla="*/ 2952749 h 2211"/>
              <a:gd name="T102" fmla="*/ 3860800 w 3373"/>
              <a:gd name="T103" fmla="*/ 3197224 h 2211"/>
              <a:gd name="T104" fmla="*/ 4068762 w 3373"/>
              <a:gd name="T105" fmla="*/ 3390900 h 2211"/>
              <a:gd name="T106" fmla="*/ 4284662 w 3373"/>
              <a:gd name="T107" fmla="*/ 3467100 h 2211"/>
              <a:gd name="T108" fmla="*/ 4670425 w 3373"/>
              <a:gd name="T109" fmla="*/ 3500437 h 2211"/>
              <a:gd name="T110" fmla="*/ 5103812 w 3373"/>
              <a:gd name="T111" fmla="*/ 3509962 h 221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73"/>
              <a:gd name="T169" fmla="*/ 0 h 2211"/>
              <a:gd name="T170" fmla="*/ 3373 w 3373"/>
              <a:gd name="T171" fmla="*/ 2211 h 221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73" h="2211">
                <a:moveTo>
                  <a:pt x="0" y="2211"/>
                </a:moveTo>
                <a:lnTo>
                  <a:pt x="6" y="2211"/>
                </a:lnTo>
                <a:lnTo>
                  <a:pt x="17" y="2211"/>
                </a:lnTo>
                <a:lnTo>
                  <a:pt x="23" y="2211"/>
                </a:lnTo>
                <a:lnTo>
                  <a:pt x="29" y="2211"/>
                </a:lnTo>
                <a:lnTo>
                  <a:pt x="34" y="2211"/>
                </a:lnTo>
                <a:lnTo>
                  <a:pt x="40" y="2211"/>
                </a:lnTo>
                <a:lnTo>
                  <a:pt x="51" y="2211"/>
                </a:lnTo>
                <a:lnTo>
                  <a:pt x="57" y="2211"/>
                </a:lnTo>
                <a:lnTo>
                  <a:pt x="63" y="2211"/>
                </a:lnTo>
                <a:lnTo>
                  <a:pt x="68" y="2211"/>
                </a:lnTo>
                <a:lnTo>
                  <a:pt x="74" y="2211"/>
                </a:lnTo>
                <a:lnTo>
                  <a:pt x="85" y="2211"/>
                </a:lnTo>
                <a:lnTo>
                  <a:pt x="91" y="2211"/>
                </a:lnTo>
                <a:lnTo>
                  <a:pt x="97" y="2211"/>
                </a:lnTo>
                <a:lnTo>
                  <a:pt x="102" y="2211"/>
                </a:lnTo>
                <a:lnTo>
                  <a:pt x="108" y="2211"/>
                </a:lnTo>
                <a:lnTo>
                  <a:pt x="119" y="2211"/>
                </a:lnTo>
                <a:lnTo>
                  <a:pt x="125" y="2211"/>
                </a:lnTo>
                <a:lnTo>
                  <a:pt x="131" y="2211"/>
                </a:lnTo>
                <a:lnTo>
                  <a:pt x="136" y="2211"/>
                </a:lnTo>
                <a:lnTo>
                  <a:pt x="142" y="2211"/>
                </a:lnTo>
                <a:lnTo>
                  <a:pt x="148" y="2211"/>
                </a:lnTo>
                <a:lnTo>
                  <a:pt x="159" y="2211"/>
                </a:lnTo>
                <a:lnTo>
                  <a:pt x="165" y="2211"/>
                </a:lnTo>
                <a:lnTo>
                  <a:pt x="170" y="2211"/>
                </a:lnTo>
                <a:lnTo>
                  <a:pt x="176" y="2211"/>
                </a:lnTo>
                <a:lnTo>
                  <a:pt x="182" y="2211"/>
                </a:lnTo>
                <a:lnTo>
                  <a:pt x="193" y="2211"/>
                </a:lnTo>
                <a:lnTo>
                  <a:pt x="199" y="2211"/>
                </a:lnTo>
                <a:lnTo>
                  <a:pt x="204" y="2211"/>
                </a:lnTo>
                <a:lnTo>
                  <a:pt x="210" y="2211"/>
                </a:lnTo>
                <a:lnTo>
                  <a:pt x="216" y="2211"/>
                </a:lnTo>
                <a:lnTo>
                  <a:pt x="227" y="2211"/>
                </a:lnTo>
                <a:lnTo>
                  <a:pt x="233" y="2211"/>
                </a:lnTo>
                <a:lnTo>
                  <a:pt x="238" y="2211"/>
                </a:lnTo>
                <a:lnTo>
                  <a:pt x="244" y="2211"/>
                </a:lnTo>
                <a:lnTo>
                  <a:pt x="250" y="2211"/>
                </a:lnTo>
                <a:lnTo>
                  <a:pt x="261" y="2211"/>
                </a:lnTo>
                <a:lnTo>
                  <a:pt x="267" y="2211"/>
                </a:lnTo>
                <a:lnTo>
                  <a:pt x="272" y="2211"/>
                </a:lnTo>
                <a:lnTo>
                  <a:pt x="278" y="2211"/>
                </a:lnTo>
                <a:lnTo>
                  <a:pt x="284" y="2211"/>
                </a:lnTo>
                <a:lnTo>
                  <a:pt x="290" y="2211"/>
                </a:lnTo>
                <a:lnTo>
                  <a:pt x="301" y="2211"/>
                </a:lnTo>
                <a:lnTo>
                  <a:pt x="307" y="2211"/>
                </a:lnTo>
                <a:lnTo>
                  <a:pt x="312" y="2211"/>
                </a:lnTo>
                <a:lnTo>
                  <a:pt x="318" y="2211"/>
                </a:lnTo>
                <a:lnTo>
                  <a:pt x="324" y="2211"/>
                </a:lnTo>
                <a:lnTo>
                  <a:pt x="335" y="2211"/>
                </a:lnTo>
                <a:lnTo>
                  <a:pt x="341" y="2211"/>
                </a:lnTo>
                <a:lnTo>
                  <a:pt x="346" y="2211"/>
                </a:lnTo>
                <a:lnTo>
                  <a:pt x="352" y="2211"/>
                </a:lnTo>
                <a:lnTo>
                  <a:pt x="358" y="2211"/>
                </a:lnTo>
                <a:lnTo>
                  <a:pt x="369" y="2211"/>
                </a:lnTo>
                <a:lnTo>
                  <a:pt x="375" y="2211"/>
                </a:lnTo>
                <a:lnTo>
                  <a:pt x="380" y="2205"/>
                </a:lnTo>
                <a:lnTo>
                  <a:pt x="386" y="2205"/>
                </a:lnTo>
                <a:lnTo>
                  <a:pt x="392" y="2205"/>
                </a:lnTo>
                <a:lnTo>
                  <a:pt x="403" y="2205"/>
                </a:lnTo>
                <a:lnTo>
                  <a:pt x="409" y="2205"/>
                </a:lnTo>
                <a:lnTo>
                  <a:pt x="414" y="2205"/>
                </a:lnTo>
                <a:lnTo>
                  <a:pt x="420" y="2205"/>
                </a:lnTo>
                <a:lnTo>
                  <a:pt x="426" y="2205"/>
                </a:lnTo>
                <a:lnTo>
                  <a:pt x="431" y="2205"/>
                </a:lnTo>
                <a:lnTo>
                  <a:pt x="443" y="2205"/>
                </a:lnTo>
                <a:lnTo>
                  <a:pt x="448" y="2205"/>
                </a:lnTo>
                <a:lnTo>
                  <a:pt x="454" y="2205"/>
                </a:lnTo>
                <a:lnTo>
                  <a:pt x="460" y="2205"/>
                </a:lnTo>
                <a:lnTo>
                  <a:pt x="465" y="2205"/>
                </a:lnTo>
                <a:lnTo>
                  <a:pt x="477" y="2205"/>
                </a:lnTo>
                <a:lnTo>
                  <a:pt x="482" y="2205"/>
                </a:lnTo>
                <a:lnTo>
                  <a:pt x="488" y="2205"/>
                </a:lnTo>
                <a:lnTo>
                  <a:pt x="494" y="2205"/>
                </a:lnTo>
                <a:lnTo>
                  <a:pt x="499" y="2205"/>
                </a:lnTo>
                <a:lnTo>
                  <a:pt x="511" y="2205"/>
                </a:lnTo>
                <a:lnTo>
                  <a:pt x="516" y="2205"/>
                </a:lnTo>
                <a:lnTo>
                  <a:pt x="522" y="2205"/>
                </a:lnTo>
                <a:lnTo>
                  <a:pt x="528" y="2205"/>
                </a:lnTo>
                <a:lnTo>
                  <a:pt x="533" y="2205"/>
                </a:lnTo>
                <a:lnTo>
                  <a:pt x="539" y="2200"/>
                </a:lnTo>
                <a:lnTo>
                  <a:pt x="550" y="2200"/>
                </a:lnTo>
                <a:lnTo>
                  <a:pt x="556" y="2200"/>
                </a:lnTo>
                <a:lnTo>
                  <a:pt x="562" y="2200"/>
                </a:lnTo>
                <a:lnTo>
                  <a:pt x="567" y="2200"/>
                </a:lnTo>
                <a:lnTo>
                  <a:pt x="573" y="2200"/>
                </a:lnTo>
                <a:lnTo>
                  <a:pt x="584" y="2200"/>
                </a:lnTo>
                <a:lnTo>
                  <a:pt x="590" y="2200"/>
                </a:lnTo>
                <a:lnTo>
                  <a:pt x="596" y="2200"/>
                </a:lnTo>
                <a:lnTo>
                  <a:pt x="601" y="2195"/>
                </a:lnTo>
                <a:lnTo>
                  <a:pt x="607" y="2195"/>
                </a:lnTo>
                <a:lnTo>
                  <a:pt x="618" y="2195"/>
                </a:lnTo>
                <a:lnTo>
                  <a:pt x="624" y="2195"/>
                </a:lnTo>
                <a:lnTo>
                  <a:pt x="630" y="2195"/>
                </a:lnTo>
                <a:lnTo>
                  <a:pt x="635" y="2195"/>
                </a:lnTo>
                <a:lnTo>
                  <a:pt x="641" y="2189"/>
                </a:lnTo>
                <a:lnTo>
                  <a:pt x="652" y="2189"/>
                </a:lnTo>
                <a:lnTo>
                  <a:pt x="658" y="2189"/>
                </a:lnTo>
                <a:lnTo>
                  <a:pt x="664" y="2189"/>
                </a:lnTo>
                <a:lnTo>
                  <a:pt x="669" y="2184"/>
                </a:lnTo>
                <a:lnTo>
                  <a:pt x="675" y="2184"/>
                </a:lnTo>
                <a:lnTo>
                  <a:pt x="681" y="2184"/>
                </a:lnTo>
                <a:lnTo>
                  <a:pt x="692" y="2184"/>
                </a:lnTo>
                <a:lnTo>
                  <a:pt x="698" y="2179"/>
                </a:lnTo>
                <a:lnTo>
                  <a:pt x="703" y="2179"/>
                </a:lnTo>
                <a:lnTo>
                  <a:pt x="709" y="2179"/>
                </a:lnTo>
                <a:lnTo>
                  <a:pt x="715" y="2174"/>
                </a:lnTo>
                <a:lnTo>
                  <a:pt x="726" y="2174"/>
                </a:lnTo>
                <a:lnTo>
                  <a:pt x="732" y="2168"/>
                </a:lnTo>
                <a:lnTo>
                  <a:pt x="737" y="2168"/>
                </a:lnTo>
                <a:lnTo>
                  <a:pt x="743" y="2163"/>
                </a:lnTo>
                <a:lnTo>
                  <a:pt x="749" y="2163"/>
                </a:lnTo>
                <a:lnTo>
                  <a:pt x="760" y="2158"/>
                </a:lnTo>
                <a:lnTo>
                  <a:pt x="766" y="2158"/>
                </a:lnTo>
                <a:lnTo>
                  <a:pt x="771" y="2152"/>
                </a:lnTo>
                <a:lnTo>
                  <a:pt x="777" y="2152"/>
                </a:lnTo>
                <a:lnTo>
                  <a:pt x="783" y="2147"/>
                </a:lnTo>
                <a:lnTo>
                  <a:pt x="794" y="2147"/>
                </a:lnTo>
                <a:lnTo>
                  <a:pt x="800" y="2142"/>
                </a:lnTo>
                <a:lnTo>
                  <a:pt x="805" y="2136"/>
                </a:lnTo>
                <a:lnTo>
                  <a:pt x="811" y="2136"/>
                </a:lnTo>
                <a:lnTo>
                  <a:pt x="817" y="2131"/>
                </a:lnTo>
                <a:lnTo>
                  <a:pt x="822" y="2126"/>
                </a:lnTo>
                <a:lnTo>
                  <a:pt x="834" y="2120"/>
                </a:lnTo>
                <a:lnTo>
                  <a:pt x="839" y="2115"/>
                </a:lnTo>
                <a:lnTo>
                  <a:pt x="845" y="2110"/>
                </a:lnTo>
                <a:lnTo>
                  <a:pt x="851" y="2110"/>
                </a:lnTo>
                <a:lnTo>
                  <a:pt x="856" y="2104"/>
                </a:lnTo>
                <a:lnTo>
                  <a:pt x="868" y="2099"/>
                </a:lnTo>
                <a:lnTo>
                  <a:pt x="873" y="2088"/>
                </a:lnTo>
                <a:lnTo>
                  <a:pt x="879" y="2083"/>
                </a:lnTo>
                <a:lnTo>
                  <a:pt x="885" y="2078"/>
                </a:lnTo>
                <a:lnTo>
                  <a:pt x="890" y="2073"/>
                </a:lnTo>
                <a:lnTo>
                  <a:pt x="902" y="2067"/>
                </a:lnTo>
                <a:lnTo>
                  <a:pt x="907" y="2062"/>
                </a:lnTo>
                <a:lnTo>
                  <a:pt x="913" y="2051"/>
                </a:lnTo>
                <a:lnTo>
                  <a:pt x="919" y="2046"/>
                </a:lnTo>
                <a:lnTo>
                  <a:pt x="924" y="2035"/>
                </a:lnTo>
                <a:lnTo>
                  <a:pt x="936" y="2030"/>
                </a:lnTo>
                <a:lnTo>
                  <a:pt x="941" y="2019"/>
                </a:lnTo>
                <a:lnTo>
                  <a:pt x="947" y="2014"/>
                </a:lnTo>
                <a:lnTo>
                  <a:pt x="953" y="2003"/>
                </a:lnTo>
                <a:lnTo>
                  <a:pt x="958" y="1993"/>
                </a:lnTo>
                <a:lnTo>
                  <a:pt x="964" y="1987"/>
                </a:lnTo>
                <a:lnTo>
                  <a:pt x="975" y="1977"/>
                </a:lnTo>
                <a:lnTo>
                  <a:pt x="981" y="1966"/>
                </a:lnTo>
                <a:lnTo>
                  <a:pt x="987" y="1956"/>
                </a:lnTo>
                <a:lnTo>
                  <a:pt x="992" y="1945"/>
                </a:lnTo>
                <a:lnTo>
                  <a:pt x="998" y="1934"/>
                </a:lnTo>
                <a:lnTo>
                  <a:pt x="1009" y="1924"/>
                </a:lnTo>
                <a:lnTo>
                  <a:pt x="1015" y="1908"/>
                </a:lnTo>
                <a:lnTo>
                  <a:pt x="1021" y="1897"/>
                </a:lnTo>
                <a:lnTo>
                  <a:pt x="1026" y="1887"/>
                </a:lnTo>
                <a:lnTo>
                  <a:pt x="1032" y="1871"/>
                </a:lnTo>
                <a:lnTo>
                  <a:pt x="1043" y="1860"/>
                </a:lnTo>
                <a:lnTo>
                  <a:pt x="1049" y="1844"/>
                </a:lnTo>
                <a:lnTo>
                  <a:pt x="1055" y="1833"/>
                </a:lnTo>
                <a:lnTo>
                  <a:pt x="1060" y="1817"/>
                </a:lnTo>
                <a:lnTo>
                  <a:pt x="1066" y="1801"/>
                </a:lnTo>
                <a:lnTo>
                  <a:pt x="1077" y="1786"/>
                </a:lnTo>
                <a:lnTo>
                  <a:pt x="1083" y="1770"/>
                </a:lnTo>
                <a:lnTo>
                  <a:pt x="1089" y="1754"/>
                </a:lnTo>
                <a:lnTo>
                  <a:pt x="1094" y="1738"/>
                </a:lnTo>
                <a:lnTo>
                  <a:pt x="1100" y="1722"/>
                </a:lnTo>
                <a:lnTo>
                  <a:pt x="1106" y="1706"/>
                </a:lnTo>
                <a:lnTo>
                  <a:pt x="1117" y="1690"/>
                </a:lnTo>
                <a:lnTo>
                  <a:pt x="1123" y="1669"/>
                </a:lnTo>
                <a:lnTo>
                  <a:pt x="1128" y="1653"/>
                </a:lnTo>
                <a:lnTo>
                  <a:pt x="1134" y="1631"/>
                </a:lnTo>
                <a:lnTo>
                  <a:pt x="1140" y="1615"/>
                </a:lnTo>
                <a:lnTo>
                  <a:pt x="1151" y="1594"/>
                </a:lnTo>
                <a:lnTo>
                  <a:pt x="1157" y="1573"/>
                </a:lnTo>
                <a:lnTo>
                  <a:pt x="1162" y="1552"/>
                </a:lnTo>
                <a:lnTo>
                  <a:pt x="1168" y="1536"/>
                </a:lnTo>
                <a:lnTo>
                  <a:pt x="1174" y="1514"/>
                </a:lnTo>
                <a:lnTo>
                  <a:pt x="1185" y="1493"/>
                </a:lnTo>
                <a:lnTo>
                  <a:pt x="1191" y="1472"/>
                </a:lnTo>
                <a:lnTo>
                  <a:pt x="1197" y="1445"/>
                </a:lnTo>
                <a:lnTo>
                  <a:pt x="1202" y="1424"/>
                </a:lnTo>
                <a:lnTo>
                  <a:pt x="1208" y="1403"/>
                </a:lnTo>
                <a:lnTo>
                  <a:pt x="1219" y="1382"/>
                </a:lnTo>
                <a:lnTo>
                  <a:pt x="1225" y="1355"/>
                </a:lnTo>
                <a:lnTo>
                  <a:pt x="1231" y="1334"/>
                </a:lnTo>
                <a:lnTo>
                  <a:pt x="1236" y="1307"/>
                </a:lnTo>
                <a:lnTo>
                  <a:pt x="1242" y="1286"/>
                </a:lnTo>
                <a:lnTo>
                  <a:pt x="1248" y="1259"/>
                </a:lnTo>
                <a:lnTo>
                  <a:pt x="1259" y="1233"/>
                </a:lnTo>
                <a:lnTo>
                  <a:pt x="1265" y="1212"/>
                </a:lnTo>
                <a:lnTo>
                  <a:pt x="1276" y="1158"/>
                </a:lnTo>
                <a:lnTo>
                  <a:pt x="1282" y="1132"/>
                </a:lnTo>
                <a:lnTo>
                  <a:pt x="1299" y="1079"/>
                </a:lnTo>
                <a:lnTo>
                  <a:pt x="1310" y="1026"/>
                </a:lnTo>
                <a:lnTo>
                  <a:pt x="1327" y="972"/>
                </a:lnTo>
                <a:lnTo>
                  <a:pt x="1338" y="919"/>
                </a:lnTo>
                <a:lnTo>
                  <a:pt x="1367" y="813"/>
                </a:lnTo>
                <a:lnTo>
                  <a:pt x="1389" y="707"/>
                </a:lnTo>
                <a:lnTo>
                  <a:pt x="1406" y="653"/>
                </a:lnTo>
                <a:lnTo>
                  <a:pt x="1418" y="606"/>
                </a:lnTo>
                <a:lnTo>
                  <a:pt x="1435" y="553"/>
                </a:lnTo>
                <a:lnTo>
                  <a:pt x="1446" y="505"/>
                </a:lnTo>
                <a:lnTo>
                  <a:pt x="1457" y="452"/>
                </a:lnTo>
                <a:lnTo>
                  <a:pt x="1474" y="409"/>
                </a:lnTo>
                <a:lnTo>
                  <a:pt x="1486" y="361"/>
                </a:lnTo>
                <a:lnTo>
                  <a:pt x="1497" y="319"/>
                </a:lnTo>
                <a:lnTo>
                  <a:pt x="1514" y="276"/>
                </a:lnTo>
                <a:lnTo>
                  <a:pt x="1525" y="239"/>
                </a:lnTo>
                <a:lnTo>
                  <a:pt x="1542" y="202"/>
                </a:lnTo>
                <a:lnTo>
                  <a:pt x="1554" y="170"/>
                </a:lnTo>
                <a:lnTo>
                  <a:pt x="1565" y="138"/>
                </a:lnTo>
                <a:lnTo>
                  <a:pt x="1582" y="106"/>
                </a:lnTo>
                <a:lnTo>
                  <a:pt x="1593" y="85"/>
                </a:lnTo>
                <a:lnTo>
                  <a:pt x="1605" y="58"/>
                </a:lnTo>
                <a:lnTo>
                  <a:pt x="1622" y="42"/>
                </a:lnTo>
                <a:lnTo>
                  <a:pt x="1633" y="26"/>
                </a:lnTo>
                <a:lnTo>
                  <a:pt x="1650" y="16"/>
                </a:lnTo>
                <a:lnTo>
                  <a:pt x="1661" y="5"/>
                </a:lnTo>
                <a:lnTo>
                  <a:pt x="1673" y="0"/>
                </a:lnTo>
                <a:lnTo>
                  <a:pt x="1690" y="0"/>
                </a:lnTo>
                <a:lnTo>
                  <a:pt x="1701" y="0"/>
                </a:lnTo>
                <a:lnTo>
                  <a:pt x="1712" y="5"/>
                </a:lnTo>
                <a:lnTo>
                  <a:pt x="1729" y="16"/>
                </a:lnTo>
                <a:lnTo>
                  <a:pt x="1741" y="26"/>
                </a:lnTo>
                <a:lnTo>
                  <a:pt x="1758" y="42"/>
                </a:lnTo>
                <a:lnTo>
                  <a:pt x="1769" y="58"/>
                </a:lnTo>
                <a:lnTo>
                  <a:pt x="1780" y="85"/>
                </a:lnTo>
                <a:lnTo>
                  <a:pt x="1797" y="106"/>
                </a:lnTo>
                <a:lnTo>
                  <a:pt x="1809" y="138"/>
                </a:lnTo>
                <a:lnTo>
                  <a:pt x="1826" y="170"/>
                </a:lnTo>
                <a:lnTo>
                  <a:pt x="1837" y="202"/>
                </a:lnTo>
                <a:lnTo>
                  <a:pt x="1848" y="239"/>
                </a:lnTo>
                <a:lnTo>
                  <a:pt x="1865" y="276"/>
                </a:lnTo>
                <a:lnTo>
                  <a:pt x="1877" y="319"/>
                </a:lnTo>
                <a:lnTo>
                  <a:pt x="1888" y="361"/>
                </a:lnTo>
                <a:lnTo>
                  <a:pt x="1905" y="409"/>
                </a:lnTo>
                <a:lnTo>
                  <a:pt x="1916" y="452"/>
                </a:lnTo>
                <a:lnTo>
                  <a:pt x="1945" y="553"/>
                </a:lnTo>
                <a:lnTo>
                  <a:pt x="1956" y="606"/>
                </a:lnTo>
                <a:lnTo>
                  <a:pt x="1984" y="707"/>
                </a:lnTo>
                <a:lnTo>
                  <a:pt x="2013" y="813"/>
                </a:lnTo>
                <a:lnTo>
                  <a:pt x="2064" y="1026"/>
                </a:lnTo>
                <a:lnTo>
                  <a:pt x="2092" y="1132"/>
                </a:lnTo>
                <a:lnTo>
                  <a:pt x="2121" y="1233"/>
                </a:lnTo>
                <a:lnTo>
                  <a:pt x="2149" y="1334"/>
                </a:lnTo>
                <a:lnTo>
                  <a:pt x="2160" y="1382"/>
                </a:lnTo>
                <a:lnTo>
                  <a:pt x="2189" y="1472"/>
                </a:lnTo>
                <a:lnTo>
                  <a:pt x="2200" y="1514"/>
                </a:lnTo>
                <a:lnTo>
                  <a:pt x="2228" y="1594"/>
                </a:lnTo>
                <a:lnTo>
                  <a:pt x="2240" y="1631"/>
                </a:lnTo>
                <a:lnTo>
                  <a:pt x="2257" y="1669"/>
                </a:lnTo>
                <a:lnTo>
                  <a:pt x="2268" y="1706"/>
                </a:lnTo>
                <a:lnTo>
                  <a:pt x="2279" y="1738"/>
                </a:lnTo>
                <a:lnTo>
                  <a:pt x="2296" y="1770"/>
                </a:lnTo>
                <a:lnTo>
                  <a:pt x="2308" y="1801"/>
                </a:lnTo>
                <a:lnTo>
                  <a:pt x="2325" y="1833"/>
                </a:lnTo>
                <a:lnTo>
                  <a:pt x="2336" y="1860"/>
                </a:lnTo>
                <a:lnTo>
                  <a:pt x="2347" y="1887"/>
                </a:lnTo>
                <a:lnTo>
                  <a:pt x="2376" y="1934"/>
                </a:lnTo>
                <a:lnTo>
                  <a:pt x="2393" y="1956"/>
                </a:lnTo>
                <a:lnTo>
                  <a:pt x="2415" y="1993"/>
                </a:lnTo>
                <a:lnTo>
                  <a:pt x="2432" y="2014"/>
                </a:lnTo>
                <a:lnTo>
                  <a:pt x="2455" y="2046"/>
                </a:lnTo>
                <a:lnTo>
                  <a:pt x="2483" y="2073"/>
                </a:lnTo>
                <a:lnTo>
                  <a:pt x="2512" y="2099"/>
                </a:lnTo>
                <a:lnTo>
                  <a:pt x="2540" y="2115"/>
                </a:lnTo>
                <a:lnTo>
                  <a:pt x="2563" y="2136"/>
                </a:lnTo>
                <a:lnTo>
                  <a:pt x="2591" y="2147"/>
                </a:lnTo>
                <a:lnTo>
                  <a:pt x="2619" y="2158"/>
                </a:lnTo>
                <a:lnTo>
                  <a:pt x="2648" y="2168"/>
                </a:lnTo>
                <a:lnTo>
                  <a:pt x="2670" y="2179"/>
                </a:lnTo>
                <a:lnTo>
                  <a:pt x="2699" y="2184"/>
                </a:lnTo>
                <a:lnTo>
                  <a:pt x="2755" y="2195"/>
                </a:lnTo>
                <a:lnTo>
                  <a:pt x="2784" y="2200"/>
                </a:lnTo>
                <a:lnTo>
                  <a:pt x="2835" y="2200"/>
                </a:lnTo>
                <a:lnTo>
                  <a:pt x="2891" y="2205"/>
                </a:lnTo>
                <a:lnTo>
                  <a:pt x="2942" y="2205"/>
                </a:lnTo>
                <a:lnTo>
                  <a:pt x="2999" y="2205"/>
                </a:lnTo>
                <a:lnTo>
                  <a:pt x="3050" y="2211"/>
                </a:lnTo>
                <a:lnTo>
                  <a:pt x="3107" y="2211"/>
                </a:lnTo>
                <a:lnTo>
                  <a:pt x="3158" y="2211"/>
                </a:lnTo>
                <a:lnTo>
                  <a:pt x="3215" y="2211"/>
                </a:lnTo>
                <a:lnTo>
                  <a:pt x="3322" y="2211"/>
                </a:lnTo>
                <a:lnTo>
                  <a:pt x="3373" y="2211"/>
                </a:lnTo>
              </a:path>
            </a:pathLst>
          </a:custGeom>
          <a:noFill/>
          <a:ln w="0">
            <a:solidFill>
              <a:srgbClr val="13007C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112" name="Text Box 57"/>
          <p:cNvSpPr txBox="1">
            <a:spLocks noChangeArrowheads="1"/>
          </p:cNvSpPr>
          <p:nvPr/>
        </p:nvSpPr>
        <p:spPr bwMode="auto">
          <a:xfrm>
            <a:off x="4572000" y="601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x</a:t>
            </a:r>
          </a:p>
        </p:txBody>
      </p:sp>
      <p:sp>
        <p:nvSpPr>
          <p:cNvPr id="45113" name="Text Box 58"/>
          <p:cNvSpPr txBox="1">
            <a:spLocks noChangeArrowheads="1"/>
          </p:cNvSpPr>
          <p:nvPr/>
        </p:nvSpPr>
        <p:spPr bwMode="auto">
          <a:xfrm rot="-5400000">
            <a:off x="273050" y="364966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probability</a:t>
            </a:r>
          </a:p>
        </p:txBody>
      </p:sp>
      <p:sp>
        <p:nvSpPr>
          <p:cNvPr id="45114" name="Text Box 59"/>
          <p:cNvSpPr txBox="1">
            <a:spLocks noChangeArrowheads="1"/>
          </p:cNvSpPr>
          <p:nvPr/>
        </p:nvSpPr>
        <p:spPr bwMode="auto">
          <a:xfrm>
            <a:off x="2209800" y="3313113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normal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5115" name="Text Box 60"/>
          <p:cNvSpPr txBox="1">
            <a:spLocks noChangeArrowheads="1"/>
          </p:cNvSpPr>
          <p:nvPr/>
        </p:nvSpPr>
        <p:spPr bwMode="auto">
          <a:xfrm>
            <a:off x="46497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45116" name="Text Box 61"/>
          <p:cNvSpPr txBox="1">
            <a:spLocks noChangeArrowheads="1"/>
          </p:cNvSpPr>
          <p:nvPr/>
        </p:nvSpPr>
        <p:spPr bwMode="auto">
          <a:xfrm>
            <a:off x="51482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1</a:t>
            </a:r>
          </a:p>
        </p:txBody>
      </p:sp>
      <p:sp>
        <p:nvSpPr>
          <p:cNvPr id="45117" name="Text Box 62"/>
          <p:cNvSpPr txBox="1">
            <a:spLocks noChangeArrowheads="1"/>
          </p:cNvSpPr>
          <p:nvPr/>
        </p:nvSpPr>
        <p:spPr bwMode="auto">
          <a:xfrm>
            <a:off x="56467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2</a:t>
            </a:r>
          </a:p>
        </p:txBody>
      </p:sp>
      <p:sp>
        <p:nvSpPr>
          <p:cNvPr id="45118" name="Text Box 63"/>
          <p:cNvSpPr txBox="1">
            <a:spLocks noChangeArrowheads="1"/>
          </p:cNvSpPr>
          <p:nvPr/>
        </p:nvSpPr>
        <p:spPr bwMode="auto">
          <a:xfrm>
            <a:off x="614521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3</a:t>
            </a:r>
          </a:p>
        </p:txBody>
      </p:sp>
      <p:sp>
        <p:nvSpPr>
          <p:cNvPr id="45119" name="Text Box 64"/>
          <p:cNvSpPr txBox="1">
            <a:spLocks noChangeArrowheads="1"/>
          </p:cNvSpPr>
          <p:nvPr/>
        </p:nvSpPr>
        <p:spPr bwMode="auto">
          <a:xfrm>
            <a:off x="66436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4</a:t>
            </a:r>
          </a:p>
        </p:txBody>
      </p:sp>
      <p:sp>
        <p:nvSpPr>
          <p:cNvPr id="45120" name="Text Box 65"/>
          <p:cNvSpPr txBox="1">
            <a:spLocks noChangeArrowheads="1"/>
          </p:cNvSpPr>
          <p:nvPr/>
        </p:nvSpPr>
        <p:spPr bwMode="auto">
          <a:xfrm>
            <a:off x="71421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5</a:t>
            </a:r>
          </a:p>
        </p:txBody>
      </p:sp>
      <p:sp>
        <p:nvSpPr>
          <p:cNvPr id="45121" name="Text Box 66"/>
          <p:cNvSpPr txBox="1">
            <a:spLocks noChangeArrowheads="1"/>
          </p:cNvSpPr>
          <p:nvPr/>
        </p:nvSpPr>
        <p:spPr bwMode="auto">
          <a:xfrm>
            <a:off x="408305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-1</a:t>
            </a:r>
          </a:p>
        </p:txBody>
      </p:sp>
      <p:sp>
        <p:nvSpPr>
          <p:cNvPr id="45122" name="Text Box 67"/>
          <p:cNvSpPr txBox="1">
            <a:spLocks noChangeArrowheads="1"/>
          </p:cNvSpPr>
          <p:nvPr/>
        </p:nvSpPr>
        <p:spPr bwMode="auto">
          <a:xfrm>
            <a:off x="3516313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-2</a:t>
            </a:r>
          </a:p>
        </p:txBody>
      </p:sp>
      <p:sp>
        <p:nvSpPr>
          <p:cNvPr id="45123" name="Text Box 68"/>
          <p:cNvSpPr txBox="1">
            <a:spLocks noChangeArrowheads="1"/>
          </p:cNvSpPr>
          <p:nvPr/>
        </p:nvSpPr>
        <p:spPr bwMode="auto">
          <a:xfrm>
            <a:off x="2949575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-3</a:t>
            </a:r>
          </a:p>
        </p:txBody>
      </p:sp>
      <p:sp>
        <p:nvSpPr>
          <p:cNvPr id="45124" name="Text Box 69"/>
          <p:cNvSpPr txBox="1">
            <a:spLocks noChangeArrowheads="1"/>
          </p:cNvSpPr>
          <p:nvPr/>
        </p:nvSpPr>
        <p:spPr bwMode="auto">
          <a:xfrm>
            <a:off x="23828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-4</a:t>
            </a:r>
          </a:p>
        </p:txBody>
      </p:sp>
      <p:sp>
        <p:nvSpPr>
          <p:cNvPr id="45125" name="Text Box 70"/>
          <p:cNvSpPr txBox="1">
            <a:spLocks noChangeArrowheads="1"/>
          </p:cNvSpPr>
          <p:nvPr/>
        </p:nvSpPr>
        <p:spPr bwMode="auto">
          <a:xfrm>
            <a:off x="181768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-5</a:t>
            </a:r>
          </a:p>
        </p:txBody>
      </p:sp>
      <p:sp>
        <p:nvSpPr>
          <p:cNvPr id="45126" name="Text Box 71"/>
          <p:cNvSpPr txBox="1">
            <a:spLocks noChangeArrowheads="1"/>
          </p:cNvSpPr>
          <p:nvPr/>
        </p:nvSpPr>
        <p:spPr bwMode="auto">
          <a:xfrm>
            <a:off x="1425575" y="49720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0.05</a:t>
            </a:r>
          </a:p>
        </p:txBody>
      </p:sp>
      <p:sp>
        <p:nvSpPr>
          <p:cNvPr id="45127" name="Text Box 72"/>
          <p:cNvSpPr txBox="1">
            <a:spLocks noChangeArrowheads="1"/>
          </p:cNvSpPr>
          <p:nvPr/>
        </p:nvSpPr>
        <p:spPr bwMode="auto">
          <a:xfrm>
            <a:off x="1425575" y="45339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0.10</a:t>
            </a:r>
          </a:p>
        </p:txBody>
      </p:sp>
      <p:sp>
        <p:nvSpPr>
          <p:cNvPr id="45128" name="Text Box 73"/>
          <p:cNvSpPr txBox="1">
            <a:spLocks noChangeArrowheads="1"/>
          </p:cNvSpPr>
          <p:nvPr/>
        </p:nvSpPr>
        <p:spPr bwMode="auto">
          <a:xfrm>
            <a:off x="1425575" y="40957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0.15</a:t>
            </a:r>
          </a:p>
        </p:txBody>
      </p:sp>
      <p:sp>
        <p:nvSpPr>
          <p:cNvPr id="45129" name="Text Box 74"/>
          <p:cNvSpPr txBox="1">
            <a:spLocks noChangeArrowheads="1"/>
          </p:cNvSpPr>
          <p:nvPr/>
        </p:nvSpPr>
        <p:spPr bwMode="auto">
          <a:xfrm>
            <a:off x="1425575" y="3657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0.20</a:t>
            </a:r>
          </a:p>
        </p:txBody>
      </p:sp>
      <p:sp>
        <p:nvSpPr>
          <p:cNvPr id="45130" name="Text Box 75"/>
          <p:cNvSpPr txBox="1">
            <a:spLocks noChangeArrowheads="1"/>
          </p:cNvSpPr>
          <p:nvPr/>
        </p:nvSpPr>
        <p:spPr bwMode="auto">
          <a:xfrm>
            <a:off x="1425575" y="32194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0.25</a:t>
            </a:r>
          </a:p>
        </p:txBody>
      </p:sp>
      <p:sp>
        <p:nvSpPr>
          <p:cNvPr id="45131" name="Text Box 76"/>
          <p:cNvSpPr txBox="1">
            <a:spLocks noChangeArrowheads="1"/>
          </p:cNvSpPr>
          <p:nvPr/>
        </p:nvSpPr>
        <p:spPr bwMode="auto">
          <a:xfrm>
            <a:off x="1425575" y="27813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0.30</a:t>
            </a:r>
          </a:p>
        </p:txBody>
      </p:sp>
      <p:sp>
        <p:nvSpPr>
          <p:cNvPr id="45132" name="Text Box 77"/>
          <p:cNvSpPr txBox="1">
            <a:spLocks noChangeArrowheads="1"/>
          </p:cNvSpPr>
          <p:nvPr/>
        </p:nvSpPr>
        <p:spPr bwMode="auto">
          <a:xfrm>
            <a:off x="1425575" y="23431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0.35</a:t>
            </a:r>
          </a:p>
        </p:txBody>
      </p:sp>
      <p:sp>
        <p:nvSpPr>
          <p:cNvPr id="45133" name="Text Box 78"/>
          <p:cNvSpPr txBox="1">
            <a:spLocks noChangeArrowheads="1"/>
          </p:cNvSpPr>
          <p:nvPr/>
        </p:nvSpPr>
        <p:spPr bwMode="auto">
          <a:xfrm>
            <a:off x="1425575" y="1905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0.40</a:t>
            </a:r>
          </a:p>
        </p:txBody>
      </p:sp>
      <p:sp>
        <p:nvSpPr>
          <p:cNvPr id="45134" name="Text Box 79"/>
          <p:cNvSpPr txBox="1">
            <a:spLocks noChangeArrowheads="1"/>
          </p:cNvSpPr>
          <p:nvPr/>
        </p:nvSpPr>
        <p:spPr bwMode="auto">
          <a:xfrm>
            <a:off x="170815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9263" y="1539875"/>
            <a:ext cx="570547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4572000" y="601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x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 rot="-5400000">
            <a:off x="273050" y="364966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probability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562600" y="3389313"/>
            <a:ext cx="185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extreme </a:t>
            </a:r>
          </a:p>
          <a:p>
            <a:r>
              <a:rPr lang="en-US" altLang="zh-TW" b="1">
                <a:ea typeface="PMingLiU" pitchFamily="18" charset="-120"/>
              </a:rPr>
              <a:t>value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209800" y="3313113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normal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143000" y="107950"/>
            <a:ext cx="7081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ea typeface="PMingLiU" pitchFamily="18" charset="-120"/>
              </a:rPr>
              <a:t>The probability density function of the extreme </a:t>
            </a:r>
          </a:p>
          <a:p>
            <a:pPr algn="ctr"/>
            <a:r>
              <a:rPr lang="en-US" altLang="zh-TW" b="1">
                <a:ea typeface="PMingLiU" pitchFamily="18" charset="-120"/>
              </a:rPr>
              <a:t>value distribution (characteristic value u=0 and </a:t>
            </a:r>
          </a:p>
          <a:p>
            <a:pPr algn="ctr"/>
            <a:r>
              <a:rPr lang="en-US" altLang="zh-TW" b="1">
                <a:ea typeface="PMingLiU" pitchFamily="18" charset="-120"/>
              </a:rPr>
              <a:t>decay constant </a:t>
            </a:r>
            <a:r>
              <a:rPr lang="en-US" altLang="zh-TW" b="1">
                <a:latin typeface="Symbol" pitchFamily="18" charset="2"/>
                <a:ea typeface="PMingLiU" pitchFamily="18" charset="-120"/>
              </a:rPr>
              <a:t>l</a:t>
            </a:r>
            <a:r>
              <a:rPr lang="en-US" altLang="zh-TW" b="1">
                <a:ea typeface="PMingLiU" pitchFamily="18" charset="-120"/>
              </a:rPr>
              <a:t>=1)</a:t>
            </a: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46497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51482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1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56467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2</a:t>
            </a: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614521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3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66436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4</a:t>
            </a:r>
          </a:p>
        </p:txBody>
      </p:sp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71421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5</a:t>
            </a: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408305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-1</a:t>
            </a:r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3516313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-2</a:t>
            </a:r>
          </a:p>
        </p:txBody>
      </p:sp>
      <p:sp>
        <p:nvSpPr>
          <p:cNvPr id="47119" name="Text Box 16"/>
          <p:cNvSpPr txBox="1">
            <a:spLocks noChangeArrowheads="1"/>
          </p:cNvSpPr>
          <p:nvPr/>
        </p:nvSpPr>
        <p:spPr bwMode="auto">
          <a:xfrm>
            <a:off x="2949575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-3</a:t>
            </a: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23828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-4</a:t>
            </a:r>
          </a:p>
        </p:txBody>
      </p:sp>
      <p:sp>
        <p:nvSpPr>
          <p:cNvPr id="47121" name="Text Box 18"/>
          <p:cNvSpPr txBox="1">
            <a:spLocks noChangeArrowheads="1"/>
          </p:cNvSpPr>
          <p:nvPr/>
        </p:nvSpPr>
        <p:spPr bwMode="auto">
          <a:xfrm>
            <a:off x="181768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-5</a:t>
            </a: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1425575" y="49720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0.05</a:t>
            </a:r>
          </a:p>
        </p:txBody>
      </p:sp>
      <p:sp>
        <p:nvSpPr>
          <p:cNvPr id="47123" name="Text Box 20"/>
          <p:cNvSpPr txBox="1">
            <a:spLocks noChangeArrowheads="1"/>
          </p:cNvSpPr>
          <p:nvPr/>
        </p:nvSpPr>
        <p:spPr bwMode="auto">
          <a:xfrm>
            <a:off x="1425575" y="45339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0.10</a:t>
            </a:r>
          </a:p>
        </p:txBody>
      </p:sp>
      <p:sp>
        <p:nvSpPr>
          <p:cNvPr id="47124" name="Text Box 21"/>
          <p:cNvSpPr txBox="1">
            <a:spLocks noChangeArrowheads="1"/>
          </p:cNvSpPr>
          <p:nvPr/>
        </p:nvSpPr>
        <p:spPr bwMode="auto">
          <a:xfrm>
            <a:off x="1425575" y="40957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0.15</a:t>
            </a: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1425575" y="3657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0.20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1425575" y="32194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0.25</a:t>
            </a:r>
          </a:p>
        </p:txBody>
      </p:sp>
      <p:sp>
        <p:nvSpPr>
          <p:cNvPr id="47127" name="Text Box 24"/>
          <p:cNvSpPr txBox="1">
            <a:spLocks noChangeArrowheads="1"/>
          </p:cNvSpPr>
          <p:nvPr/>
        </p:nvSpPr>
        <p:spPr bwMode="auto">
          <a:xfrm>
            <a:off x="1425575" y="27813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0.30</a:t>
            </a:r>
          </a:p>
        </p:txBody>
      </p:sp>
      <p:sp>
        <p:nvSpPr>
          <p:cNvPr id="47128" name="Text Box 25"/>
          <p:cNvSpPr txBox="1">
            <a:spLocks noChangeArrowheads="1"/>
          </p:cNvSpPr>
          <p:nvPr/>
        </p:nvSpPr>
        <p:spPr bwMode="auto">
          <a:xfrm>
            <a:off x="1425575" y="23431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0.35</a:t>
            </a:r>
          </a:p>
        </p:txBody>
      </p:sp>
      <p:sp>
        <p:nvSpPr>
          <p:cNvPr id="47129" name="Text Box 26"/>
          <p:cNvSpPr txBox="1">
            <a:spLocks noChangeArrowheads="1"/>
          </p:cNvSpPr>
          <p:nvPr/>
        </p:nvSpPr>
        <p:spPr bwMode="auto">
          <a:xfrm>
            <a:off x="1425575" y="1905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0.40</a:t>
            </a:r>
          </a:p>
        </p:txBody>
      </p:sp>
      <p:sp>
        <p:nvSpPr>
          <p:cNvPr id="47130" name="Text Box 27"/>
          <p:cNvSpPr txBox="1">
            <a:spLocks noChangeArrowheads="1"/>
          </p:cNvSpPr>
          <p:nvPr/>
        </p:nvSpPr>
        <p:spPr bwMode="auto">
          <a:xfrm>
            <a:off x="170815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7373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如何阅读文献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序列比对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课程作业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Coding </a:t>
            </a:r>
            <a:r>
              <a:rPr lang="zh-CN" altLang="en-US" dirty="0" smtClean="0"/>
              <a:t>作业及提交方式说明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文献阅读报告的安排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</a:t>
            </a:r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evaluate the E-value?</a:t>
            </a:r>
            <a:endParaRPr lang="zh-CN" altLang="en-US" smtClean="0"/>
          </a:p>
        </p:txBody>
      </p:sp>
      <p:pic>
        <p:nvPicPr>
          <p:cNvPr id="4915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531938"/>
            <a:ext cx="7572375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标注 2"/>
          <p:cNvSpPr/>
          <p:nvPr/>
        </p:nvSpPr>
        <p:spPr>
          <a:xfrm>
            <a:off x="4611688" y="3009900"/>
            <a:ext cx="1682750" cy="523875"/>
          </a:xfrm>
          <a:prstGeom prst="wedgeRectCallout">
            <a:avLst>
              <a:gd name="adj1" fmla="val -115008"/>
              <a:gd name="adj2" fmla="val -4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Euler-</a:t>
            </a:r>
            <a:r>
              <a:rPr lang="en-US" altLang="zh-CN" sz="1400" dirty="0" err="1"/>
              <a:t>Mascheroni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costant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93775" y="4376738"/>
            <a:ext cx="5513388" cy="2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7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770731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The expect value </a:t>
            </a:r>
            <a:r>
              <a:rPr lang="en-US" altLang="en-US" sz="2800" i="1"/>
              <a:t>E</a:t>
            </a:r>
            <a:r>
              <a:rPr lang="en-US" altLang="en-US" sz="2800"/>
              <a:t> is the number of alignments</a:t>
            </a:r>
          </a:p>
          <a:p>
            <a:pPr eaLnBrk="0" hangingPunct="0"/>
            <a:r>
              <a:rPr lang="en-US" altLang="en-US" sz="2800"/>
              <a:t>with scores greater than or equal to score </a:t>
            </a:r>
            <a:r>
              <a:rPr lang="en-US" altLang="en-US" sz="2800" i="1"/>
              <a:t>S</a:t>
            </a:r>
          </a:p>
          <a:p>
            <a:pPr eaLnBrk="0" hangingPunct="0"/>
            <a:r>
              <a:rPr lang="en-US" altLang="en-US" sz="2800"/>
              <a:t>that are expected to occur by chance in a </a:t>
            </a:r>
          </a:p>
          <a:p>
            <a:pPr eaLnBrk="0" hangingPunct="0"/>
            <a:r>
              <a:rPr lang="en-US" altLang="en-US" sz="2800"/>
              <a:t>database search.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An </a:t>
            </a:r>
            <a:r>
              <a:rPr lang="en-US" altLang="en-US" sz="2800" i="1"/>
              <a:t>E</a:t>
            </a:r>
            <a:r>
              <a:rPr lang="en-US" altLang="en-US" sz="2800"/>
              <a:t> value is related to a probability value </a:t>
            </a:r>
            <a:r>
              <a:rPr lang="en-US" altLang="en-US" sz="2800" i="1"/>
              <a:t>p</a:t>
            </a:r>
            <a:r>
              <a:rPr lang="en-US" altLang="en-US" sz="2800"/>
              <a:t>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The key equation describing an </a:t>
            </a:r>
            <a:r>
              <a:rPr lang="en-US" altLang="en-US" sz="2800" i="1"/>
              <a:t>E</a:t>
            </a:r>
            <a:r>
              <a:rPr lang="en-US" altLang="en-US" sz="2800"/>
              <a:t> value is: </a:t>
            </a:r>
          </a:p>
          <a:p>
            <a:pPr eaLnBrk="0" hangingPunct="0"/>
            <a:endParaRPr lang="en-US" altLang="en-US" sz="2800" b="1"/>
          </a:p>
          <a:p>
            <a:pPr eaLnBrk="0" hangingPunct="0"/>
            <a:r>
              <a:rPr lang="en-US" altLang="en-US" sz="2800" b="1" i="1"/>
              <a:t>E</a:t>
            </a:r>
            <a:r>
              <a:rPr lang="en-US" altLang="en-US" sz="2800" b="1"/>
              <a:t> = </a:t>
            </a:r>
            <a:r>
              <a:rPr lang="en-US" altLang="en-US" sz="2800" b="1" i="1"/>
              <a:t>Kmn</a:t>
            </a:r>
            <a:r>
              <a:rPr lang="en-US" altLang="en-US" sz="2800" b="1"/>
              <a:t> e</a:t>
            </a:r>
            <a:r>
              <a:rPr lang="en-US" altLang="en-US" sz="2800" b="1" baseline="30000"/>
              <a:t>-</a:t>
            </a:r>
            <a:r>
              <a:rPr lang="en-US" altLang="en-US" sz="2800" b="1" baseline="30000">
                <a:latin typeface="Symbol" pitchFamily="18" charset="2"/>
              </a:rPr>
              <a:t>l</a:t>
            </a:r>
            <a:r>
              <a:rPr lang="en-US" altLang="en-US" sz="2800" b="1" i="1" baseline="30000"/>
              <a:t>S</a:t>
            </a:r>
          </a:p>
        </p:txBody>
      </p:sp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09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a BLAST search: expect value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281987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This equation is derived from a description</a:t>
            </a:r>
          </a:p>
          <a:p>
            <a:pPr eaLnBrk="0" hangingPunct="0"/>
            <a:r>
              <a:rPr lang="en-US" altLang="en-US" sz="2800"/>
              <a:t>of the extreme value distribution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S</a:t>
            </a:r>
            <a:r>
              <a:rPr lang="en-US" altLang="en-US" sz="2800"/>
              <a:t> = the score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E</a:t>
            </a:r>
            <a:r>
              <a:rPr lang="en-US" altLang="en-US" sz="2800"/>
              <a:t> = the expect value = the average number of HSPs (High Score Pairs) expected to occur with</a:t>
            </a:r>
          </a:p>
          <a:p>
            <a:pPr eaLnBrk="0" hangingPunct="0"/>
            <a:r>
              <a:rPr lang="en-US" altLang="en-US" sz="2800"/>
              <a:t>a score of at least </a:t>
            </a:r>
            <a:r>
              <a:rPr lang="en-US" altLang="en-US" sz="2800" i="1"/>
              <a:t>S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m</a:t>
            </a:r>
            <a:r>
              <a:rPr lang="en-US" altLang="en-US" sz="2800"/>
              <a:t>, </a:t>
            </a:r>
            <a:r>
              <a:rPr lang="en-US" altLang="en-US" sz="2800" i="1"/>
              <a:t>n</a:t>
            </a:r>
            <a:r>
              <a:rPr lang="en-US" altLang="en-US" sz="2800"/>
              <a:t> = the length of two sequences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>
                <a:latin typeface="Symbol" pitchFamily="18" charset="2"/>
              </a:rPr>
              <a:t>l</a:t>
            </a:r>
            <a:r>
              <a:rPr lang="en-US" altLang="en-US" sz="2800"/>
              <a:t>, </a:t>
            </a:r>
            <a:r>
              <a:rPr lang="en-US" altLang="en-US" sz="2800" i="1"/>
              <a:t>K</a:t>
            </a:r>
            <a:r>
              <a:rPr lang="en-US" altLang="en-US" sz="2800"/>
              <a:t> = Karlin-Altschul statistics</a:t>
            </a:r>
            <a:endParaRPr lang="en-US" altLang="en-US" sz="2800" baseline="30000"/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276600" y="304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1"/>
              <a:t>E</a:t>
            </a:r>
            <a:r>
              <a:rPr lang="en-US" altLang="en-US" sz="2800" b="1"/>
              <a:t> = </a:t>
            </a:r>
            <a:r>
              <a:rPr lang="en-US" altLang="en-US" sz="2800" b="1" i="1"/>
              <a:t>Kmn</a:t>
            </a:r>
            <a:r>
              <a:rPr lang="en-US" altLang="en-US" sz="2800" b="1"/>
              <a:t> e</a:t>
            </a:r>
            <a:r>
              <a:rPr lang="en-US" altLang="en-US" sz="2800" b="1" baseline="30000"/>
              <a:t>-</a:t>
            </a:r>
            <a:r>
              <a:rPr lang="en-US" altLang="en-US" sz="2800" b="1" baseline="30000">
                <a:latin typeface="Symbol" pitchFamily="18" charset="2"/>
              </a:rPr>
              <a:t>l</a:t>
            </a:r>
            <a:r>
              <a:rPr lang="en-US" altLang="en-US" sz="2800" b="1" i="1" baseline="30000"/>
              <a:t>S</a:t>
            </a:r>
            <a:endParaRPr lang="en-US" altLang="en-US" sz="2000" i="1">
              <a:latin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8610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The expected value </a:t>
            </a:r>
            <a:r>
              <a:rPr lang="en-US" altLang="en-US" sz="2800" i="1"/>
              <a:t>E</a:t>
            </a:r>
            <a:r>
              <a:rPr lang="en-US" altLang="en-US" sz="2800"/>
              <a:t> is the number of alignments</a:t>
            </a:r>
          </a:p>
          <a:p>
            <a:pPr eaLnBrk="0" hangingPunct="0"/>
            <a:r>
              <a:rPr lang="en-US" altLang="en-US" sz="2800"/>
              <a:t>with scores greater than or equal to score </a:t>
            </a:r>
            <a:r>
              <a:rPr lang="en-US" altLang="en-US" sz="2800" i="1"/>
              <a:t>S</a:t>
            </a:r>
          </a:p>
          <a:p>
            <a:pPr eaLnBrk="0" hangingPunct="0"/>
            <a:r>
              <a:rPr lang="en-US" altLang="en-US" sz="2800"/>
              <a:t>that are expected to occur by chance in a </a:t>
            </a:r>
          </a:p>
          <a:p>
            <a:pPr eaLnBrk="0" hangingPunct="0"/>
            <a:r>
              <a:rPr lang="en-US" altLang="en-US" sz="2800"/>
              <a:t>database search. A </a:t>
            </a:r>
            <a:r>
              <a:rPr lang="en-US" altLang="en-US" sz="2800" i="1"/>
              <a:t>p</a:t>
            </a:r>
            <a:r>
              <a:rPr lang="en-US" altLang="en-US" sz="2800"/>
              <a:t> value is a different way of</a:t>
            </a:r>
          </a:p>
          <a:p>
            <a:pPr eaLnBrk="0" hangingPunct="0"/>
            <a:r>
              <a:rPr lang="en-US" altLang="en-US" sz="2800"/>
              <a:t>representing the significance of an alignment.</a:t>
            </a:r>
          </a:p>
          <a:p>
            <a:pPr eaLnBrk="0" hangingPunct="0"/>
            <a:endParaRPr lang="en-US" altLang="en-US" sz="2800" b="1"/>
          </a:p>
          <a:p>
            <a:pPr eaLnBrk="0" hangingPunct="0"/>
            <a:r>
              <a:rPr lang="en-US" altLang="en-US" sz="2800" i="1"/>
              <a:t>p</a:t>
            </a:r>
            <a:r>
              <a:rPr lang="en-US" altLang="en-US" sz="2800"/>
              <a:t> = 1 - e</a:t>
            </a:r>
            <a:r>
              <a:rPr lang="en-US" altLang="en-US" sz="2800" baseline="30000"/>
              <a:t>-</a:t>
            </a:r>
            <a:r>
              <a:rPr lang="en-US" altLang="en-US" sz="2800" i="1" baseline="30000">
                <a:latin typeface="Symbol" pitchFamily="18" charset="2"/>
              </a:rPr>
              <a:t>E</a:t>
            </a:r>
          </a:p>
          <a:p>
            <a:pPr eaLnBrk="0" hangingPunct="0"/>
            <a:endParaRPr lang="en-US" altLang="en-US" sz="2800" i="1"/>
          </a:p>
          <a:p>
            <a:pPr eaLnBrk="0" hangingPunct="0"/>
            <a:r>
              <a:rPr lang="en-US" altLang="en-US" sz="2800" i="1"/>
              <a:t>“p</a:t>
            </a:r>
            <a:r>
              <a:rPr lang="en-US" altLang="en-US" sz="2800"/>
              <a:t> value” is the probability that  a random alignment occurring with a score bigger than or equal to “S”.</a:t>
            </a:r>
          </a:p>
        </p:txBody>
      </p:sp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BLAST: </a:t>
            </a:r>
            <a:r>
              <a:rPr lang="en-US" altLang="en-US" sz="2800" b="1" i="1"/>
              <a:t>E</a:t>
            </a:r>
            <a:r>
              <a:rPr lang="en-US" altLang="en-US" sz="2800" b="1"/>
              <a:t> values and </a:t>
            </a:r>
            <a:r>
              <a:rPr lang="en-US" altLang="en-US" sz="2800" b="1" i="1"/>
              <a:t>p</a:t>
            </a:r>
            <a:r>
              <a:rPr lang="en-US" altLang="en-US" sz="2800" b="1"/>
              <a:t> values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53276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Very small </a:t>
            </a:r>
            <a:r>
              <a:rPr lang="en-US" altLang="en-US" i="1"/>
              <a:t>E</a:t>
            </a:r>
            <a:r>
              <a:rPr lang="en-US" altLang="en-US"/>
              <a:t> values are very similar to </a:t>
            </a:r>
            <a:r>
              <a:rPr lang="en-US" altLang="en-US" i="1"/>
              <a:t>p</a:t>
            </a:r>
            <a:r>
              <a:rPr lang="en-US" altLang="en-US"/>
              <a:t> values. </a:t>
            </a:r>
          </a:p>
          <a:p>
            <a:pPr eaLnBrk="0" hangingPunct="0"/>
            <a:r>
              <a:rPr lang="en-US" altLang="en-US" i="1"/>
              <a:t>E</a:t>
            </a:r>
            <a:r>
              <a:rPr lang="en-US" altLang="en-US"/>
              <a:t> values of about 1 to 10 are far easier to interpret</a:t>
            </a:r>
          </a:p>
          <a:p>
            <a:pPr eaLnBrk="0" hangingPunct="0"/>
            <a:r>
              <a:rPr lang="en-US" altLang="en-US"/>
              <a:t>than corresponding </a:t>
            </a:r>
            <a:r>
              <a:rPr lang="en-US" altLang="en-US" i="1"/>
              <a:t>p</a:t>
            </a:r>
            <a:r>
              <a:rPr lang="en-US" altLang="en-US"/>
              <a:t> values.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E		p</a:t>
            </a:r>
          </a:p>
          <a:p>
            <a:pPr eaLnBrk="0" hangingPunct="0"/>
            <a:r>
              <a:rPr lang="en-US" altLang="en-US"/>
              <a:t>10		0.99995460</a:t>
            </a:r>
          </a:p>
          <a:p>
            <a:pPr eaLnBrk="0" hangingPunct="0"/>
            <a:r>
              <a:rPr lang="en-US" altLang="en-US"/>
              <a:t>5		0.99326205</a:t>
            </a:r>
          </a:p>
          <a:p>
            <a:pPr eaLnBrk="0" hangingPunct="0"/>
            <a:r>
              <a:rPr lang="en-US" altLang="en-US"/>
              <a:t>2		0.86466472</a:t>
            </a:r>
          </a:p>
          <a:p>
            <a:pPr eaLnBrk="0" hangingPunct="0"/>
            <a:r>
              <a:rPr lang="en-US" altLang="en-US"/>
              <a:t>1		0.63212056</a:t>
            </a:r>
          </a:p>
          <a:p>
            <a:pPr eaLnBrk="0" hangingPunct="0"/>
            <a:r>
              <a:rPr lang="en-US" altLang="en-US"/>
              <a:t>0.1		0.09516258 (about 0.1)</a:t>
            </a:r>
          </a:p>
          <a:p>
            <a:pPr eaLnBrk="0" hangingPunct="0"/>
            <a:r>
              <a:rPr lang="en-US" altLang="en-US"/>
              <a:t>0.05		0.04877058 (about 0.05)</a:t>
            </a:r>
          </a:p>
          <a:p>
            <a:pPr eaLnBrk="0" hangingPunct="0"/>
            <a:r>
              <a:rPr lang="en-US" altLang="en-US"/>
              <a:t>0.001		0.00099950 (about 0.001)</a:t>
            </a:r>
          </a:p>
          <a:p>
            <a:pPr eaLnBrk="0" hangingPunct="0"/>
            <a:r>
              <a:rPr lang="en-US" altLang="en-US"/>
              <a:t>0.0001	              0.0001000</a:t>
            </a:r>
          </a:p>
        </p:txBody>
      </p:sp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BLAST: </a:t>
            </a:r>
            <a:r>
              <a:rPr lang="en-US" altLang="en-US" sz="2800" b="1" i="1"/>
              <a:t>E</a:t>
            </a:r>
            <a:r>
              <a:rPr lang="en-US" altLang="en-US" sz="2800" b="1"/>
              <a:t> values and </a:t>
            </a:r>
            <a:r>
              <a:rPr lang="en-US" altLang="en-US" sz="2800" b="1" i="1"/>
              <a:t>p</a:t>
            </a:r>
            <a:r>
              <a:rPr lang="en-US" altLang="en-US" sz="2800" b="1"/>
              <a:t> values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7827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p-value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577" y="838200"/>
            <a:ext cx="7469435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0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85738"/>
            <a:ext cx="8367712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3363"/>
            <a:ext cx="8867775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" y="455130"/>
            <a:ext cx="8046720" cy="590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449" y="228600"/>
            <a:ext cx="7925901" cy="596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35211"/>
          <a:stretch/>
        </p:blipFill>
        <p:spPr>
          <a:xfrm>
            <a:off x="3758825" y="638747"/>
            <a:ext cx="5275506" cy="22759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如何阅读文献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50" y="1239654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文献类别：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Review, </a:t>
            </a:r>
            <a:r>
              <a:rPr lang="en-US" altLang="zh-CN" b="1" dirty="0" smtClean="0">
                <a:solidFill>
                  <a:srgbClr val="FF0000"/>
                </a:solidFill>
              </a:rPr>
              <a:t>Article</a:t>
            </a:r>
            <a:r>
              <a:rPr lang="en-US" altLang="zh-CN" dirty="0" smtClean="0"/>
              <a:t>, Letter, Comment, …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文章如何发表：</a:t>
            </a:r>
            <a:endParaRPr lang="en-US" altLang="zh-CN" dirty="0" smtClean="0"/>
          </a:p>
          <a:p>
            <a:pPr lvl="1"/>
            <a:r>
              <a:rPr lang="zh-CN" altLang="en-US" dirty="0"/>
              <a:t>解决</a:t>
            </a:r>
            <a:r>
              <a:rPr lang="zh-CN" altLang="en-US" dirty="0" smtClean="0"/>
              <a:t>了什么问题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什么创新点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文章的结构：“八股文”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Abstract</a:t>
            </a:r>
          </a:p>
          <a:p>
            <a:pPr lvl="1"/>
            <a:r>
              <a:rPr lang="en-US" altLang="zh-CN" dirty="0" smtClean="0"/>
              <a:t>Introduction</a:t>
            </a:r>
          </a:p>
          <a:p>
            <a:pPr lvl="1"/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Discussion/Conclusion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文章的关键要素：</a:t>
            </a:r>
            <a:r>
              <a:rPr lang="en-US" altLang="zh-CN" b="1" dirty="0" smtClean="0">
                <a:solidFill>
                  <a:srgbClr val="3333B2"/>
                </a:solidFill>
              </a:rPr>
              <a:t>Figure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17" y="3173914"/>
            <a:ext cx="4975514" cy="19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67970"/>
            <a:ext cx="8040656" cy="608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" y="291199"/>
            <a:ext cx="7863840" cy="599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Let X have continuous </a:t>
            </a:r>
            <a:r>
              <a:rPr lang="en-US" altLang="zh-CN" dirty="0" err="1" smtClean="0"/>
              <a:t>cdf</a:t>
            </a:r>
            <a:r>
              <a:rPr lang="en-US" altLang="zh-CN" dirty="0" smtClean="0"/>
              <a:t> </a:t>
            </a:r>
            <a:r>
              <a:rPr lang="en-US" altLang="zh-CN" sz="2400" dirty="0" err="1" smtClean="0"/>
              <a:t>F</a:t>
            </a:r>
            <a:r>
              <a:rPr lang="en-US" altLang="zh-CN" sz="2000" dirty="0" err="1" smtClean="0"/>
              <a:t>x</a:t>
            </a:r>
            <a:r>
              <a:rPr lang="en-US" altLang="zh-CN" sz="1800" dirty="0" smtClean="0"/>
              <a:t>(X</a:t>
            </a:r>
            <a:r>
              <a:rPr lang="en-US" altLang="zh-CN" sz="2000" dirty="0" smtClean="0"/>
              <a:t>) and define Y = </a:t>
            </a:r>
            <a:r>
              <a:rPr lang="en-US" altLang="zh-CN" sz="2000" dirty="0" err="1" smtClean="0"/>
              <a:t>Fx</a:t>
            </a:r>
            <a:r>
              <a:rPr lang="en-US" altLang="zh-CN" sz="2000" dirty="0" smtClean="0"/>
              <a:t>(X). Then Y is uniformly distribution on (0,1).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For discrete random variables, we have: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	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</a:t>
            </a:r>
            <a:endParaRPr lang="zh-CN" altLang="en-US" dirty="0"/>
          </a:p>
        </p:txBody>
      </p:sp>
      <p:pic>
        <p:nvPicPr>
          <p:cNvPr id="8806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289300"/>
            <a:ext cx="35194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3781425"/>
            <a:ext cx="3473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46062"/>
            <a:ext cx="8140700" cy="611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p-value	</a:t>
            </a:r>
            <a:endParaRPr lang="zh-CN" altLang="en-US" dirty="0" smtClean="0"/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A test statistic.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The probability of observing more extreme value of the realized test statistic under the null hypothesis.</a:t>
            </a:r>
          </a:p>
          <a:p>
            <a:r>
              <a:rPr lang="en-US" altLang="zh-CN" smtClean="0"/>
              <a:t>Usually uniformly distributed under the null hypothesis.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Simulation of a p-value is important.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lnSpc>
                <a:spcPts val="2500"/>
              </a:lnSpc>
              <a:spcBef>
                <a:spcPts val="750"/>
              </a:spcBef>
              <a:buFont typeface="Times New Roman" panose="02020603050405020304" pitchFamily="18" charset="0"/>
              <a:buChar char="►"/>
            </a:pPr>
            <a:r>
              <a:rPr lang="en-US" altLang="zh-CN" dirty="0" smtClean="0"/>
              <a:t> </a:t>
            </a:r>
            <a:r>
              <a:rPr lang="en-US" altLang="zh-CN" sz="2100" dirty="0"/>
              <a:t>Coding </a:t>
            </a:r>
            <a:r>
              <a:rPr lang="zh-CN" altLang="en-US" sz="2100" dirty="0"/>
              <a:t>作业及提交方式</a:t>
            </a:r>
            <a:r>
              <a:rPr lang="zh-CN" altLang="en-US" sz="2100" dirty="0" smtClean="0"/>
              <a:t>说明</a:t>
            </a:r>
            <a:endParaRPr lang="en-US" altLang="zh-CN" sz="2100" dirty="0" smtClean="0"/>
          </a:p>
          <a:p>
            <a:pPr marL="514350" lvl="2">
              <a:lnSpc>
                <a:spcPts val="2500"/>
              </a:lnSpc>
              <a:spcBef>
                <a:spcPts val="750"/>
              </a:spcBef>
              <a:buFont typeface="Times New Roman" panose="02020603050405020304" pitchFamily="18" charset="0"/>
              <a:buChar char="►"/>
            </a:pPr>
            <a:r>
              <a:rPr lang="zh-CN" altLang="en-US" dirty="0" smtClean="0"/>
              <a:t>编写序列比对算法</a:t>
            </a:r>
            <a:endParaRPr lang="en-US" altLang="zh-CN" dirty="0" smtClean="0"/>
          </a:p>
          <a:p>
            <a:pPr marL="514350" lvl="2">
              <a:lnSpc>
                <a:spcPts val="2500"/>
              </a:lnSpc>
              <a:spcBef>
                <a:spcPts val="750"/>
              </a:spcBef>
              <a:buFont typeface="Times New Roman" panose="02020603050405020304" pitchFamily="18" charset="0"/>
              <a:buChar char="►"/>
            </a:pPr>
            <a:r>
              <a:rPr lang="en-US" altLang="zh-CN" dirty="0" smtClean="0"/>
              <a:t>Code </a:t>
            </a:r>
            <a:r>
              <a:rPr lang="zh-CN" altLang="en-US" dirty="0" smtClean="0"/>
              <a:t>提交到</a:t>
            </a:r>
            <a:r>
              <a:rPr lang="en-US" altLang="zh-CN" dirty="0" smtClean="0"/>
              <a:t>Github, Pull Request To me.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文献阅读报告安排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91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如何阅读文献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“苏轼读书法”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每遍阅读，目标少而明确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(UNIX: KISS)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先主线后细节，逐遍深入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dirty="0" smtClean="0"/>
              <a:t>(</a:t>
            </a:r>
            <a:r>
              <a:rPr lang="zh-CN" altLang="en-US" dirty="0"/>
              <a:t>“文与可画竹，胸有成竹。郑板桥画竹，胸无成</a:t>
            </a:r>
            <a:r>
              <a:rPr lang="zh-CN" altLang="en-US" dirty="0" smtClean="0"/>
              <a:t>竹。”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621"/>
            <a:ext cx="7263245" cy="16428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7" y="2632605"/>
            <a:ext cx="6885710" cy="19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如何阅读文献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阅读者的三种身份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普通人</a:t>
            </a:r>
            <a:r>
              <a:rPr lang="zh-CN" altLang="en-US" dirty="0" smtClean="0"/>
              <a:t>：文章语言的通俗易懂性</a:t>
            </a:r>
            <a:endParaRPr lang="en-US" altLang="zh-CN" dirty="0" smtClean="0"/>
          </a:p>
          <a:p>
            <a:pPr lvl="1"/>
            <a:r>
              <a:rPr lang="zh-CN" altLang="en-US" b="1" dirty="0"/>
              <a:t>审稿</a:t>
            </a:r>
            <a:r>
              <a:rPr lang="zh-CN" altLang="en-US" b="1" dirty="0" smtClean="0"/>
              <a:t>人</a:t>
            </a:r>
            <a:r>
              <a:rPr lang="zh-CN" altLang="en-US" dirty="0" smtClean="0"/>
              <a:t>：抓住文章的主要贡献，明晰主线，去伪存真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作者自身</a:t>
            </a:r>
            <a:r>
              <a:rPr lang="zh-CN" altLang="en-US" dirty="0" smtClean="0"/>
              <a:t>：设身处地，思路对比，问题扩展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5" y="3683862"/>
            <a:ext cx="5804317" cy="2600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95" y="2309439"/>
            <a:ext cx="5868397" cy="12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著名的序列比对在线工具</a:t>
            </a:r>
            <a:r>
              <a:rPr lang="en-US" altLang="zh-CN" dirty="0" smtClean="0"/>
              <a:t>: BLAST from NCBI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动态规划算法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全局序列比对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局部序列比对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rcRect t="1778" r="3239"/>
          <a:stretch>
            <a:fillRect/>
          </a:stretch>
        </p:blipFill>
        <p:spPr bwMode="auto">
          <a:xfrm>
            <a:off x="4572000" y="1395683"/>
            <a:ext cx="3999773" cy="46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Global-local-alignment.png (243×109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927" y="3075709"/>
            <a:ext cx="3803558" cy="14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Global Alignment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79501-C0C3-424C-AF38-ED6B9DD44C9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97635" name="Object 272"/>
          <p:cNvGraphicFramePr>
            <a:graphicFrameLocks noChangeAspect="1"/>
          </p:cNvGraphicFramePr>
          <p:nvPr/>
        </p:nvGraphicFramePr>
        <p:xfrm>
          <a:off x="762000" y="3581400"/>
          <a:ext cx="788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7886700" imgH="495300" progId="Equation.3">
                  <p:embed/>
                </p:oleObj>
              </mc:Choice>
              <mc:Fallback>
                <p:oleObj name="Equation" r:id="rId4" imgW="7886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788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273"/>
          <p:cNvGraphicFramePr>
            <a:graphicFrameLocks noChangeAspect="1"/>
          </p:cNvGraphicFramePr>
          <p:nvPr/>
        </p:nvGraphicFramePr>
        <p:xfrm>
          <a:off x="2286000" y="2235200"/>
          <a:ext cx="462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4622800" imgH="1066800" progId="Equation.3">
                  <p:embed/>
                </p:oleObj>
              </mc:Choice>
              <mc:Fallback>
                <p:oleObj name="Equation" r:id="rId6" imgW="46228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35200"/>
                        <a:ext cx="4622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274"/>
          <p:cNvGraphicFramePr>
            <a:graphicFrameLocks noChangeAspect="1"/>
          </p:cNvGraphicFramePr>
          <p:nvPr/>
        </p:nvGraphicFramePr>
        <p:xfrm>
          <a:off x="2330450" y="4438650"/>
          <a:ext cx="383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8" imgW="3835400" imgH="1016000" progId="Equation.3">
                  <p:embed/>
                </p:oleObj>
              </mc:Choice>
              <mc:Fallback>
                <p:oleObj name="Equation" r:id="rId8" imgW="3835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438650"/>
                        <a:ext cx="3835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D2C03-1FB7-4D6C-B6D3-9C67A91C7D71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199682" name="Object 182"/>
          <p:cNvGraphicFramePr>
            <a:graphicFrameLocks noChangeAspect="1"/>
          </p:cNvGraphicFramePr>
          <p:nvPr/>
        </p:nvGraphicFramePr>
        <p:xfrm>
          <a:off x="2286000" y="4470400"/>
          <a:ext cx="4724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4724400" imgH="1346200" progId="Equation.3">
                  <p:embed/>
                </p:oleObj>
              </mc:Choice>
              <mc:Fallback>
                <p:oleObj name="Equation" r:id="rId4" imgW="47244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70400"/>
                        <a:ext cx="47244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183"/>
          <p:cNvGraphicFramePr>
            <a:graphicFrameLocks noChangeAspect="1"/>
          </p:cNvGraphicFramePr>
          <p:nvPr/>
        </p:nvGraphicFramePr>
        <p:xfrm>
          <a:off x="2216150" y="2667000"/>
          <a:ext cx="459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4597400" imgH="406400" progId="Equation.3">
                  <p:embed/>
                </p:oleObj>
              </mc:Choice>
              <mc:Fallback>
                <p:oleObj name="Equation" r:id="rId6" imgW="459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7000"/>
                        <a:ext cx="459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rgbClr val="FF0000"/>
                </a:solidFill>
                <a:latin typeface="Comic Sans MS"/>
              </a:rPr>
              <a:t>Initial conditions: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38200" y="3457575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rgbClr val="FF0000"/>
                </a:solidFill>
                <a:latin typeface="Comic Sans MS"/>
              </a:rPr>
              <a:t>Recurrence relation:</a:t>
            </a:r>
            <a:r>
              <a:rPr lang="es-ES" altLang="zh-CN" sz="2800">
                <a:latin typeface="Comic Sans MS"/>
              </a:rPr>
              <a:t>  For 1 </a:t>
            </a:r>
            <a:r>
              <a:rPr lang="es-ES" altLang="zh-CN" sz="2800">
                <a:latin typeface="Comic Sans MS"/>
                <a:sym typeface="Symbol" pitchFamily="18" charset="2"/>
              </a:rPr>
              <a:t> i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 </a:t>
            </a:r>
            <a:r>
              <a:rPr lang="es-ES" altLang="zh-CN" sz="2800">
                <a:latin typeface="Comic Sans MS"/>
                <a:sym typeface="Symbol" pitchFamily="18" charset="2"/>
              </a:rPr>
              <a:t> n, </a:t>
            </a:r>
            <a:r>
              <a:rPr lang="es-ES" altLang="zh-CN" sz="2800">
                <a:latin typeface="Comic Sans MS"/>
              </a:rPr>
              <a:t>1 </a:t>
            </a:r>
            <a:r>
              <a:rPr lang="es-ES" altLang="zh-CN" sz="2800">
                <a:latin typeface="Comic Sans MS"/>
                <a:sym typeface="Symbol" pitchFamily="18" charset="2"/>
              </a:rPr>
              <a:t> j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 </a:t>
            </a:r>
            <a:r>
              <a:rPr lang="es-ES" altLang="zh-CN" sz="2800">
                <a:latin typeface="Comic Sans MS"/>
                <a:sym typeface="Symbol" pitchFamily="18" charset="2"/>
              </a:rPr>
              <a:t> m: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838200" y="762000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 b="1">
                <a:latin typeface="Comic Sans MS"/>
              </a:rPr>
              <a:t>Theorem.</a:t>
            </a:r>
            <a:r>
              <a:rPr lang="es-ES" altLang="zh-CN" sz="2800">
                <a:latin typeface="Comic Sans MS"/>
              </a:rPr>
              <a:t>  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C(i,j) satisfies the following relationships: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  <p:bldP spid="199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s-ES" altLang="zh-CN" smtClean="0"/>
              <a:t>Justification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8B4F8-548A-4F8D-AF1E-CB279E3D6BF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01731" name="Group 3"/>
          <p:cNvGrpSpPr>
            <a:grpSpLocks/>
          </p:cNvGrpSpPr>
          <p:nvPr/>
        </p:nvGrpSpPr>
        <p:grpSpPr bwMode="auto">
          <a:xfrm>
            <a:off x="1371600" y="1447800"/>
            <a:ext cx="2727325" cy="1222375"/>
            <a:chOff x="864" y="912"/>
            <a:chExt cx="1718" cy="770"/>
          </a:xfrm>
        </p:grpSpPr>
        <p:sp>
          <p:nvSpPr>
            <p:cNvPr id="28696" name="Rectangle 4"/>
            <p:cNvSpPr>
              <a:spLocks noChangeArrowheads="1"/>
            </p:cNvSpPr>
            <p:nvPr/>
          </p:nvSpPr>
          <p:spPr bwMode="auto">
            <a:xfrm>
              <a:off x="874" y="914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7" name="Text Box 5"/>
            <p:cNvSpPr txBox="1">
              <a:spLocks noChangeArrowheads="1"/>
            </p:cNvSpPr>
            <p:nvPr/>
          </p:nvSpPr>
          <p:spPr bwMode="auto">
            <a:xfrm>
              <a:off x="864" y="912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i-1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i</a:t>
              </a:r>
            </a:p>
          </p:txBody>
        </p:sp>
        <p:sp>
          <p:nvSpPr>
            <p:cNvPr id="28698" name="Text Box 6"/>
            <p:cNvSpPr txBox="1">
              <a:spLocks noChangeArrowheads="1"/>
            </p:cNvSpPr>
            <p:nvPr/>
          </p:nvSpPr>
          <p:spPr bwMode="auto">
            <a:xfrm>
              <a:off x="874" y="1298"/>
              <a:ext cx="17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j-1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j</a:t>
              </a:r>
            </a:p>
          </p:txBody>
        </p:sp>
      </p:grpSp>
      <p:grpSp>
        <p:nvGrpSpPr>
          <p:cNvPr id="201735" name="Group 7"/>
          <p:cNvGrpSpPr>
            <a:grpSpLocks/>
          </p:cNvGrpSpPr>
          <p:nvPr/>
        </p:nvGrpSpPr>
        <p:grpSpPr bwMode="auto">
          <a:xfrm>
            <a:off x="1387475" y="2822575"/>
            <a:ext cx="3406775" cy="823913"/>
            <a:chOff x="874" y="1778"/>
            <a:chExt cx="2146" cy="519"/>
          </a:xfrm>
        </p:grpSpPr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970" y="1970"/>
              <a:ext cx="20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C(i-1,j-1) + w(S</a:t>
              </a:r>
              <a:r>
                <a:rPr lang="en-US" altLang="zh-CN" sz="2800" baseline="-25000">
                  <a:latin typeface="Comic Sans MS"/>
                </a:rPr>
                <a:t>i</a:t>
              </a:r>
              <a:r>
                <a:rPr lang="en-US" altLang="zh-CN" sz="2800">
                  <a:latin typeface="Comic Sans MS"/>
                </a:rPr>
                <a:t>,T</a:t>
              </a:r>
              <a:r>
                <a:rPr lang="en-US" altLang="zh-CN" sz="2800" baseline="-25000">
                  <a:latin typeface="Comic Sans MS"/>
                </a:rPr>
                <a:t>j</a:t>
              </a:r>
              <a:r>
                <a:rPr lang="en-US" altLang="zh-CN" sz="2800">
                  <a:latin typeface="Comic Sans MS"/>
                </a:rPr>
                <a:t>)</a:t>
              </a:r>
            </a:p>
          </p:txBody>
        </p:sp>
        <p:sp>
          <p:nvSpPr>
            <p:cNvPr id="28694" name="AutoShape 9"/>
            <p:cNvSpPr>
              <a:spLocks/>
            </p:cNvSpPr>
            <p:nvPr/>
          </p:nvSpPr>
          <p:spPr bwMode="auto">
            <a:xfrm rot="-5400000">
              <a:off x="1498" y="1154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5" name="AutoShape 10"/>
            <p:cNvSpPr>
              <a:spLocks/>
            </p:cNvSpPr>
            <p:nvPr/>
          </p:nvSpPr>
          <p:spPr bwMode="auto">
            <a:xfrm rot="-5400000">
              <a:off x="2362" y="1730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1739" name="Group 11"/>
          <p:cNvGrpSpPr>
            <a:grpSpLocks/>
          </p:cNvGrpSpPr>
          <p:nvPr/>
        </p:nvGrpSpPr>
        <p:grpSpPr bwMode="auto">
          <a:xfrm>
            <a:off x="5197475" y="1450975"/>
            <a:ext cx="2709863" cy="1222375"/>
            <a:chOff x="3274" y="914"/>
            <a:chExt cx="1707" cy="770"/>
          </a:xfrm>
        </p:grpSpPr>
        <p:sp>
          <p:nvSpPr>
            <p:cNvPr id="28690" name="Rectangle 12"/>
            <p:cNvSpPr>
              <a:spLocks noChangeArrowheads="1"/>
            </p:cNvSpPr>
            <p:nvPr/>
          </p:nvSpPr>
          <p:spPr bwMode="auto">
            <a:xfrm>
              <a:off x="3284" y="916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1" name="Text Box 13"/>
            <p:cNvSpPr txBox="1">
              <a:spLocks noChangeArrowheads="1"/>
            </p:cNvSpPr>
            <p:nvPr/>
          </p:nvSpPr>
          <p:spPr bwMode="auto">
            <a:xfrm>
              <a:off x="3274" y="914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i-1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i</a:t>
              </a:r>
            </a:p>
          </p:txBody>
        </p:sp>
        <p:sp>
          <p:nvSpPr>
            <p:cNvPr id="28692" name="Text Box 14"/>
            <p:cNvSpPr txBox="1">
              <a:spLocks noChangeArrowheads="1"/>
            </p:cNvSpPr>
            <p:nvPr/>
          </p:nvSpPr>
          <p:spPr bwMode="auto">
            <a:xfrm>
              <a:off x="3284" y="1300"/>
              <a:ext cx="16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   </a:t>
              </a:r>
              <a:r>
                <a:rPr lang="en-US" altLang="zh-CN" sz="2800">
                  <a:latin typeface="Comic Sans MS"/>
                </a:rPr>
                <a:t> —</a:t>
              </a:r>
              <a:endParaRPr lang="en-US" altLang="zh-CN" sz="2800" baseline="-25000">
                <a:latin typeface="Comic Sans MS"/>
              </a:endParaRPr>
            </a:p>
          </p:txBody>
        </p:sp>
      </p:grpSp>
      <p:grpSp>
        <p:nvGrpSpPr>
          <p:cNvPr id="201743" name="Group 15"/>
          <p:cNvGrpSpPr>
            <a:grpSpLocks/>
          </p:cNvGrpSpPr>
          <p:nvPr/>
        </p:nvGrpSpPr>
        <p:grpSpPr bwMode="auto">
          <a:xfrm>
            <a:off x="5213350" y="2822575"/>
            <a:ext cx="2668588" cy="827088"/>
            <a:chOff x="3284" y="1778"/>
            <a:chExt cx="1681" cy="521"/>
          </a:xfrm>
        </p:grpSpPr>
        <p:sp>
          <p:nvSpPr>
            <p:cNvPr id="28687" name="AutoShape 16"/>
            <p:cNvSpPr>
              <a:spLocks/>
            </p:cNvSpPr>
            <p:nvPr/>
          </p:nvSpPr>
          <p:spPr bwMode="auto">
            <a:xfrm rot="-5400000">
              <a:off x="3908" y="1156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8" name="Text Box 17"/>
            <p:cNvSpPr txBox="1">
              <a:spLocks noChangeArrowheads="1"/>
            </p:cNvSpPr>
            <p:nvPr/>
          </p:nvSpPr>
          <p:spPr bwMode="auto">
            <a:xfrm>
              <a:off x="3524" y="1972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C(i-1,j)      </a:t>
              </a:r>
              <a:r>
                <a:rPr lang="en-US" altLang="zh-CN" sz="2800">
                  <a:latin typeface="Comic Sans MS"/>
                  <a:sym typeface="Symbol" pitchFamily="18" charset="2"/>
                </a:rPr>
                <a:t></a:t>
              </a:r>
            </a:p>
          </p:txBody>
        </p:sp>
        <p:sp>
          <p:nvSpPr>
            <p:cNvPr id="28689" name="AutoShape 18"/>
            <p:cNvSpPr>
              <a:spLocks/>
            </p:cNvSpPr>
            <p:nvPr/>
          </p:nvSpPr>
          <p:spPr bwMode="auto">
            <a:xfrm rot="-5400000">
              <a:off x="4762" y="1730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1747" name="Group 19"/>
          <p:cNvGrpSpPr>
            <a:grpSpLocks/>
          </p:cNvGrpSpPr>
          <p:nvPr/>
        </p:nvGrpSpPr>
        <p:grpSpPr bwMode="auto">
          <a:xfrm>
            <a:off x="3276600" y="3886200"/>
            <a:ext cx="2784475" cy="1420813"/>
            <a:chOff x="2064" y="2448"/>
            <a:chExt cx="1754" cy="895"/>
          </a:xfrm>
        </p:grpSpPr>
        <p:sp>
          <p:nvSpPr>
            <p:cNvPr id="28684" name="Rectangle 20"/>
            <p:cNvSpPr>
              <a:spLocks noChangeArrowheads="1"/>
            </p:cNvSpPr>
            <p:nvPr/>
          </p:nvSpPr>
          <p:spPr bwMode="auto">
            <a:xfrm>
              <a:off x="2074" y="2450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2064" y="2448"/>
              <a:ext cx="1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</a:t>
              </a:r>
              <a:r>
                <a:rPr lang="en-US" altLang="zh-CN" sz="2800">
                  <a:latin typeface="Comic Sans MS"/>
                </a:rPr>
                <a:t>   — </a:t>
              </a:r>
              <a:endParaRPr lang="en-US" altLang="zh-CN" sz="2800" baseline="-25000">
                <a:latin typeface="Comic Sans MS"/>
              </a:endParaRP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2074" y="2834"/>
              <a:ext cx="1708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j-1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j</a:t>
              </a:r>
            </a:p>
            <a:p>
              <a:endParaRPr lang="en-US" altLang="zh-CN" sz="2800" baseline="-25000">
                <a:latin typeface="Comic Sans MS"/>
              </a:endParaRPr>
            </a:p>
          </p:txBody>
        </p:sp>
      </p:grp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3292475" y="5257800"/>
            <a:ext cx="2668588" cy="827088"/>
            <a:chOff x="2074" y="3312"/>
            <a:chExt cx="1681" cy="521"/>
          </a:xfrm>
        </p:grpSpPr>
        <p:sp>
          <p:nvSpPr>
            <p:cNvPr id="28681" name="AutoShape 24"/>
            <p:cNvSpPr>
              <a:spLocks/>
            </p:cNvSpPr>
            <p:nvPr/>
          </p:nvSpPr>
          <p:spPr bwMode="auto">
            <a:xfrm rot="-5400000">
              <a:off x="2698" y="2690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2" name="Text Box 25"/>
            <p:cNvSpPr txBox="1">
              <a:spLocks noChangeArrowheads="1"/>
            </p:cNvSpPr>
            <p:nvPr/>
          </p:nvSpPr>
          <p:spPr bwMode="auto">
            <a:xfrm>
              <a:off x="2314" y="3506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C(i,j-1)      </a:t>
              </a:r>
              <a:r>
                <a:rPr lang="en-US" altLang="zh-CN" sz="2800">
                  <a:latin typeface="Comic Sans MS"/>
                  <a:sym typeface="Symbol" pitchFamily="18" charset="2"/>
                </a:rPr>
                <a:t></a:t>
              </a:r>
              <a:r>
                <a:rPr lang="en-US" altLang="zh-CN" sz="2800">
                  <a:sym typeface="Symbol" pitchFamily="18" charset="2"/>
                </a:rPr>
                <a:t></a:t>
              </a:r>
            </a:p>
          </p:txBody>
        </p:sp>
        <p:sp>
          <p:nvSpPr>
            <p:cNvPr id="28683" name="AutoShape 26"/>
            <p:cNvSpPr>
              <a:spLocks/>
            </p:cNvSpPr>
            <p:nvPr/>
          </p:nvSpPr>
          <p:spPr bwMode="auto">
            <a:xfrm rot="-5400000">
              <a:off x="3552" y="3264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24196</TotalTime>
  <Words>1591</Words>
  <Application>Microsoft Office PowerPoint</Application>
  <PresentationFormat>全屏显示(4:3)</PresentationFormat>
  <Paragraphs>467</Paragraphs>
  <Slides>35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 Unicode MS</vt:lpstr>
      <vt:lpstr>新細明體</vt:lpstr>
      <vt:lpstr>新細明體</vt:lpstr>
      <vt:lpstr>宋体</vt:lpstr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Office 主题</vt:lpstr>
      <vt:lpstr>Equation</vt:lpstr>
      <vt:lpstr>   生物信息学概论 习题课 II </vt:lpstr>
      <vt:lpstr>内容</vt:lpstr>
      <vt:lpstr>如何阅读文献</vt:lpstr>
      <vt:lpstr>如何阅读文献</vt:lpstr>
      <vt:lpstr>如何阅读文献</vt:lpstr>
      <vt:lpstr>序列比对</vt:lpstr>
      <vt:lpstr>Global Alignment</vt:lpstr>
      <vt:lpstr>PowerPoint 演示文稿</vt:lpstr>
      <vt:lpstr>Justification</vt:lpstr>
      <vt:lpstr>Example</vt:lpstr>
      <vt:lpstr>Computation Procedure</vt:lpstr>
      <vt:lpstr>PowerPoint 演示文稿</vt:lpstr>
      <vt:lpstr>PowerPoint 演示文稿</vt:lpstr>
      <vt:lpstr>Local alignment </vt:lpstr>
      <vt:lpstr>PowerPoint 演示文稿</vt:lpstr>
      <vt:lpstr>E-value</vt:lpstr>
      <vt:lpstr>How to evaluate the E-value?</vt:lpstr>
      <vt:lpstr>PowerPoint 演示文稿</vt:lpstr>
      <vt:lpstr>PowerPoint 演示文稿</vt:lpstr>
      <vt:lpstr>How to evaluate the E-value?</vt:lpstr>
      <vt:lpstr>PowerPoint 演示文稿</vt:lpstr>
      <vt:lpstr>PowerPoint 演示文稿</vt:lpstr>
      <vt:lpstr>PowerPoint 演示文稿</vt:lpstr>
      <vt:lpstr>PowerPoint 演示文稿</vt:lpstr>
      <vt:lpstr>p-value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Note</vt:lpstr>
      <vt:lpstr>PowerPoint 演示文稿</vt:lpstr>
      <vt:lpstr>p-value </vt:lpstr>
      <vt:lpstr>课程作业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1088</cp:revision>
  <dcterms:created xsi:type="dcterms:W3CDTF">2013-09-27T02:59:14Z</dcterms:created>
  <dcterms:modified xsi:type="dcterms:W3CDTF">2015-10-27T17:42:52Z</dcterms:modified>
</cp:coreProperties>
</file>