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9"/>
  </p:notesMasterIdLst>
  <p:sldIdLst>
    <p:sldId id="256" r:id="rId2"/>
    <p:sldId id="257" r:id="rId3"/>
    <p:sldId id="265" r:id="rId4"/>
    <p:sldId id="266" r:id="rId5"/>
    <p:sldId id="267" r:id="rId6"/>
    <p:sldId id="268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74" r:id="rId17"/>
    <p:sldId id="275" r:id="rId18"/>
    <p:sldId id="288" r:id="rId19"/>
    <p:sldId id="292" r:id="rId20"/>
    <p:sldId id="289" r:id="rId21"/>
    <p:sldId id="293" r:id="rId22"/>
    <p:sldId id="294" r:id="rId23"/>
    <p:sldId id="290" r:id="rId24"/>
    <p:sldId id="291" r:id="rId25"/>
    <p:sldId id="295" r:id="rId26"/>
    <p:sldId id="296" r:id="rId27"/>
    <p:sldId id="26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EAE61A-D92F-4CF0-9C8A-FA6323015A17}" type="slidenum">
              <a:rPr lang="en-US" altLang="zh-CN" sz="13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2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0F6B2B-6D67-4F9C-A00A-1BD7AA5987B5}" type="slidenum">
              <a:rPr lang="en-US" altLang="zh-CN" sz="1300"/>
              <a:pPr eaLnBrk="1" hangingPunct="1"/>
              <a:t>14</a:t>
            </a:fld>
            <a:endParaRPr lang="en-US" altLang="zh-CN" sz="13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7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71911B-8261-4204-ACBD-9698A9B8C94E}" type="slidenum">
              <a:rPr lang="en-US" altLang="zh-CN" sz="1300"/>
              <a:pPr eaLnBrk="1" hangingPunct="1"/>
              <a:t>15</a:t>
            </a:fld>
            <a:endParaRPr lang="en-US" altLang="zh-CN" sz="13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3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689AF-F353-4A30-A2AA-2FC8F461974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28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F5F066-6BA2-473D-A775-9CD4D3A2F6DB}" type="slidenum">
              <a:rPr lang="en-US" altLang="zh-CN" sz="13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</a:rPr>
              <a:t>Define D(C, C)=0, the distance between two exactly same clusters is ZERO!</a:t>
            </a:r>
          </a:p>
        </p:txBody>
      </p:sp>
    </p:spTree>
    <p:extLst>
      <p:ext uri="{BB962C8B-B14F-4D97-AF65-F5344CB8AC3E}">
        <p14:creationId xmlns:p14="http://schemas.microsoft.com/office/powerpoint/2010/main" val="386136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2F597F-E24F-42FE-A9DF-0188A7D5ADCF}" type="slidenum">
              <a:rPr lang="en-US" altLang="zh-CN" sz="1300"/>
              <a:pPr eaLnBrk="1" hangingPunct="1"/>
              <a:t>7</a:t>
            </a:fld>
            <a:endParaRPr lang="en-US" altLang="zh-CN" sz="13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4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D6400F-87BA-4CF5-AECA-16BDEF65F768}" type="slidenum">
              <a:rPr lang="en-US" altLang="zh-CN" sz="1300"/>
              <a:pPr eaLnBrk="1" hangingPunct="1"/>
              <a:t>8</a:t>
            </a:fld>
            <a:endParaRPr lang="en-US" altLang="zh-CN" sz="13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0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562BC2D-CAF6-4109-BDBE-BC0E07910385}" type="slidenum">
              <a:rPr lang="en-US" altLang="zh-CN" sz="1300"/>
              <a:pPr eaLnBrk="1" hangingPunct="1"/>
              <a:t>9</a:t>
            </a:fld>
            <a:endParaRPr lang="en-US" altLang="zh-CN" sz="13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3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0F0F7E-6BDE-4E6C-A5B2-A4D451E4208F}" type="slidenum">
              <a:rPr lang="en-US" altLang="zh-CN" sz="1300"/>
              <a:pPr eaLnBrk="1" hangingPunct="1"/>
              <a:t>10</a:t>
            </a:fld>
            <a:endParaRPr lang="en-US" altLang="zh-CN" sz="13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0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927FCCE-85C7-4C51-9BC0-42F5B65A9DD6}" type="slidenum">
              <a:rPr lang="en-US" altLang="zh-CN" sz="1300"/>
              <a:pPr eaLnBrk="1" hangingPunct="1"/>
              <a:t>11</a:t>
            </a:fld>
            <a:endParaRPr lang="en-US" altLang="zh-CN" sz="13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0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4253893-70DA-469D-93F3-5B1287334D83}" type="slidenum">
              <a:rPr lang="en-US" altLang="zh-CN" sz="1300"/>
              <a:pPr eaLnBrk="1" hangingPunct="1"/>
              <a:t>12</a:t>
            </a:fld>
            <a:endParaRPr lang="en-US" altLang="zh-CN" sz="13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0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CD52B1-FC3E-4B43-8B4D-81BFB6F060A8}" type="slidenum">
              <a:rPr lang="en-US" altLang="zh-CN" sz="1300"/>
              <a:pPr eaLnBrk="1" hangingPunct="1"/>
              <a:t>13</a:t>
            </a:fld>
            <a:endParaRPr lang="en-US" altLang="zh-CN" sz="13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5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0C44D-C233-45EE-AD66-85E951691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1423B-082A-4C3E-BC88-7A601F4A7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69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78867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2331720" y="2231073"/>
            <a:ext cx="4975860" cy="952500"/>
          </a:xfrm>
        </p:spPr>
        <p:txBody>
          <a:bodyPr/>
          <a:lstStyle/>
          <a:p>
            <a:pPr algn="l"/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聚类及主成分分析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教师</a:t>
            </a:r>
            <a:r>
              <a:rPr lang="zh-CN" altLang="en-US" dirty="0" smtClean="0"/>
              <a:t>：</a:t>
            </a:r>
            <a:r>
              <a:rPr lang="zh-CN" altLang="en-US" dirty="0"/>
              <a:t>李</a:t>
            </a:r>
            <a:r>
              <a:rPr lang="zh-CN" altLang="en-US" dirty="0" smtClean="0"/>
              <a:t>梢教授</a:t>
            </a:r>
            <a:endParaRPr lang="en-US" altLang="zh-CN" dirty="0" smtClean="0"/>
          </a:p>
          <a:p>
            <a:r>
              <a:rPr lang="zh-CN" altLang="en-US" dirty="0" smtClean="0"/>
              <a:t>助教</a:t>
            </a:r>
            <a:r>
              <a:rPr lang="zh-CN" altLang="en-US" dirty="0" smtClean="0"/>
              <a:t>：博士生 祖松鹏</a:t>
            </a:r>
            <a:endParaRPr lang="en-US" altLang="zh-CN" dirty="0" smtClean="0"/>
          </a:p>
          <a:p>
            <a:r>
              <a:rPr lang="en-US" altLang="zh-CN" dirty="0" smtClean="0"/>
              <a:t>2014-11-15</a:t>
            </a:r>
            <a:endParaRPr lang="zh-CN" altLang="en-US" dirty="0" smtClean="0"/>
          </a:p>
        </p:txBody>
      </p:sp>
      <p:sp>
        <p:nvSpPr>
          <p:cNvPr id="14339" name="文本框 3"/>
          <p:cNvSpPr txBox="1">
            <a:spLocks noChangeArrowheads="1"/>
          </p:cNvSpPr>
          <p:nvPr/>
        </p:nvSpPr>
        <p:spPr bwMode="auto">
          <a:xfrm>
            <a:off x="3108325" y="1352233"/>
            <a:ext cx="32908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生物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信息学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概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K-means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Choose K centroids at random</a:t>
            </a:r>
          </a:p>
          <a:p>
            <a:pPr eaLnBrk="1" hangingPunct="1"/>
            <a:r>
              <a:rPr lang="en-US" altLang="zh-CN" sz="2800" smtClean="0"/>
              <a:t>Assign object i to closest centroid</a:t>
            </a:r>
          </a:p>
          <a:p>
            <a:pPr eaLnBrk="1" hangingPunct="1"/>
            <a:r>
              <a:rPr lang="en-US" altLang="zh-CN" sz="2800" smtClean="0"/>
              <a:t>Recalculate centroid based on current cluster assignment</a:t>
            </a:r>
          </a:p>
          <a:p>
            <a:pPr eaLnBrk="1" hangingPunct="1"/>
            <a:r>
              <a:rPr lang="en-US" altLang="zh-CN" sz="2800" smtClean="0"/>
              <a:t>Repeat until assignment stabilize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029200" y="1905000"/>
            <a:ext cx="3276600" cy="342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7010400" y="2667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7543800" y="41910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315200" y="25908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7696200" y="43434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467600" y="47244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7162800" y="41910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56388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5334000" y="3581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53340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7391400" y="4343400"/>
            <a:ext cx="228600" cy="228600"/>
            <a:chOff x="4800" y="2304"/>
            <a:chExt cx="144" cy="144"/>
          </a:xfrm>
        </p:grpSpPr>
        <p:sp>
          <p:nvSpPr>
            <p:cNvPr id="47131" name="Line 20"/>
            <p:cNvSpPr>
              <a:spLocks noChangeShapeType="1"/>
            </p:cNvSpPr>
            <p:nvPr/>
          </p:nvSpPr>
          <p:spPr bwMode="auto">
            <a:xfrm>
              <a:off x="4800" y="2304"/>
              <a:ext cx="144" cy="144"/>
            </a:xfrm>
            <a:prstGeom prst="lin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21"/>
            <p:cNvSpPr>
              <a:spLocks noChangeShapeType="1"/>
            </p:cNvSpPr>
            <p:nvPr/>
          </p:nvSpPr>
          <p:spPr bwMode="auto">
            <a:xfrm flipV="1">
              <a:off x="4800" y="2304"/>
              <a:ext cx="144" cy="144"/>
            </a:xfrm>
            <a:prstGeom prst="lin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4" name="Group 22"/>
          <p:cNvGrpSpPr>
            <a:grpSpLocks/>
          </p:cNvGrpSpPr>
          <p:nvPr/>
        </p:nvGrpSpPr>
        <p:grpSpPr bwMode="auto">
          <a:xfrm>
            <a:off x="5410200" y="3733800"/>
            <a:ext cx="228600" cy="228600"/>
            <a:chOff x="3792" y="2448"/>
            <a:chExt cx="144" cy="144"/>
          </a:xfrm>
        </p:grpSpPr>
        <p:sp>
          <p:nvSpPr>
            <p:cNvPr id="47129" name="Line 23"/>
            <p:cNvSpPr>
              <a:spLocks noChangeShapeType="1"/>
            </p:cNvSpPr>
            <p:nvPr/>
          </p:nvSpPr>
          <p:spPr bwMode="auto">
            <a:xfrm>
              <a:off x="3792" y="2448"/>
              <a:ext cx="144" cy="14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24"/>
            <p:cNvSpPr>
              <a:spLocks noChangeShapeType="1"/>
            </p:cNvSpPr>
            <p:nvPr/>
          </p:nvSpPr>
          <p:spPr bwMode="auto">
            <a:xfrm flipV="1">
              <a:off x="3792" y="2448"/>
              <a:ext cx="144" cy="14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5" name="Group 25"/>
          <p:cNvGrpSpPr>
            <a:grpSpLocks/>
          </p:cNvGrpSpPr>
          <p:nvPr/>
        </p:nvGrpSpPr>
        <p:grpSpPr bwMode="auto">
          <a:xfrm>
            <a:off x="7086600" y="2514600"/>
            <a:ext cx="228600" cy="228600"/>
            <a:chOff x="3408" y="1776"/>
            <a:chExt cx="144" cy="144"/>
          </a:xfrm>
        </p:grpSpPr>
        <p:sp>
          <p:nvSpPr>
            <p:cNvPr id="47127" name="Line 26"/>
            <p:cNvSpPr>
              <a:spLocks noChangeShapeType="1"/>
            </p:cNvSpPr>
            <p:nvPr/>
          </p:nvSpPr>
          <p:spPr bwMode="auto">
            <a:xfrm>
              <a:off x="3408" y="1776"/>
              <a:ext cx="144" cy="144"/>
            </a:xfrm>
            <a:prstGeom prst="line">
              <a:avLst/>
            </a:prstGeom>
            <a:noFill/>
            <a:ln w="635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27"/>
            <p:cNvSpPr>
              <a:spLocks noChangeShapeType="1"/>
            </p:cNvSpPr>
            <p:nvPr/>
          </p:nvSpPr>
          <p:spPr bwMode="auto">
            <a:xfrm flipV="1">
              <a:off x="3408" y="1776"/>
              <a:ext cx="144" cy="144"/>
            </a:xfrm>
            <a:prstGeom prst="line">
              <a:avLst/>
            </a:prstGeom>
            <a:noFill/>
            <a:ln w="635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6" name="Text Box 28"/>
          <p:cNvSpPr txBox="1">
            <a:spLocks noChangeArrowheads="1"/>
          </p:cNvSpPr>
          <p:nvPr/>
        </p:nvSpPr>
        <p:spPr bwMode="auto">
          <a:xfrm>
            <a:off x="5241925" y="5451475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Iteration = 3</a:t>
            </a:r>
          </a:p>
        </p:txBody>
      </p:sp>
    </p:spTree>
    <p:extLst>
      <p:ext uri="{BB962C8B-B14F-4D97-AF65-F5344CB8AC3E}">
        <p14:creationId xmlns:p14="http://schemas.microsoft.com/office/powerpoint/2010/main" val="13650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K-means Algorithm Example</a:t>
            </a: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2362200" y="1905000"/>
            <a:ext cx="3124200" cy="2511425"/>
            <a:chOff x="1488" y="1200"/>
            <a:chExt cx="1968" cy="1582"/>
          </a:xfrm>
        </p:grpSpPr>
        <p:graphicFrame>
          <p:nvGraphicFramePr>
            <p:cNvPr id="49342" name="Object 4"/>
            <p:cNvGraphicFramePr>
              <a:graphicFrameLocks noChangeAspect="1"/>
            </p:cNvGraphicFramePr>
            <p:nvPr/>
          </p:nvGraphicFramePr>
          <p:xfrm>
            <a:off x="2016" y="1200"/>
            <a:ext cx="144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" name="Worksheet" r:id="rId4" imgW="4025900" imgH="3454400" progId="Excel.Sheet.8">
                    <p:embed/>
                  </p:oleObj>
                </mc:Choice>
                <mc:Fallback>
                  <p:oleObj name="Worksheet" r:id="rId4" imgW="4025900" imgH="34544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200"/>
                          <a:ext cx="1440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43" name="Freeform 7"/>
            <p:cNvSpPr>
              <a:spLocks/>
            </p:cNvSpPr>
            <p:nvPr/>
          </p:nvSpPr>
          <p:spPr bwMode="auto">
            <a:xfrm>
              <a:off x="2339" y="1419"/>
              <a:ext cx="572" cy="873"/>
            </a:xfrm>
            <a:custGeom>
              <a:avLst/>
              <a:gdLst>
                <a:gd name="T0" fmla="*/ 32 w 852"/>
                <a:gd name="T1" fmla="*/ 21 h 1260"/>
                <a:gd name="T2" fmla="*/ 24 w 852"/>
                <a:gd name="T3" fmla="*/ 3 h 1260"/>
                <a:gd name="T4" fmla="*/ 14 w 852"/>
                <a:gd name="T5" fmla="*/ 1 h 1260"/>
                <a:gd name="T6" fmla="*/ 8 w 852"/>
                <a:gd name="T7" fmla="*/ 6 h 1260"/>
                <a:gd name="T8" fmla="*/ 0 w 852"/>
                <a:gd name="T9" fmla="*/ 28 h 1260"/>
                <a:gd name="T10" fmla="*/ 3 w 852"/>
                <a:gd name="T11" fmla="*/ 53 h 1260"/>
                <a:gd name="T12" fmla="*/ 22 w 852"/>
                <a:gd name="T13" fmla="*/ 85 h 1260"/>
                <a:gd name="T14" fmla="*/ 26 w 852"/>
                <a:gd name="T15" fmla="*/ 87 h 1260"/>
                <a:gd name="T16" fmla="*/ 28 w 852"/>
                <a:gd name="T17" fmla="*/ 88 h 1260"/>
                <a:gd name="T18" fmla="*/ 32 w 852"/>
                <a:gd name="T19" fmla="*/ 90 h 1260"/>
                <a:gd name="T20" fmla="*/ 38 w 852"/>
                <a:gd name="T21" fmla="*/ 94 h 1260"/>
                <a:gd name="T22" fmla="*/ 49 w 852"/>
                <a:gd name="T23" fmla="*/ 96 h 1260"/>
                <a:gd name="T24" fmla="*/ 48 w 852"/>
                <a:gd name="T25" fmla="*/ 78 h 1260"/>
                <a:gd name="T26" fmla="*/ 46 w 852"/>
                <a:gd name="T27" fmla="*/ 73 h 1260"/>
                <a:gd name="T28" fmla="*/ 42 w 852"/>
                <a:gd name="T29" fmla="*/ 65 h 1260"/>
                <a:gd name="T30" fmla="*/ 38 w 852"/>
                <a:gd name="T31" fmla="*/ 59 h 1260"/>
                <a:gd name="T32" fmla="*/ 38 w 852"/>
                <a:gd name="T33" fmla="*/ 55 h 1260"/>
                <a:gd name="T34" fmla="*/ 36 w 852"/>
                <a:gd name="T35" fmla="*/ 55 h 1260"/>
                <a:gd name="T36" fmla="*/ 34 w 852"/>
                <a:gd name="T37" fmla="*/ 49 h 1260"/>
                <a:gd name="T38" fmla="*/ 34 w 852"/>
                <a:gd name="T39" fmla="*/ 48 h 1260"/>
                <a:gd name="T40" fmla="*/ 32 w 852"/>
                <a:gd name="T41" fmla="*/ 21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44" name="Freeform 8"/>
            <p:cNvSpPr>
              <a:spLocks/>
            </p:cNvSpPr>
            <p:nvPr/>
          </p:nvSpPr>
          <p:spPr bwMode="auto">
            <a:xfrm>
              <a:off x="2728" y="1649"/>
              <a:ext cx="516" cy="436"/>
            </a:xfrm>
            <a:custGeom>
              <a:avLst/>
              <a:gdLst>
                <a:gd name="T0" fmla="*/ 11 w 768"/>
                <a:gd name="T1" fmla="*/ 5 h 630"/>
                <a:gd name="T2" fmla="*/ 5 w 768"/>
                <a:gd name="T3" fmla="*/ 6 h 630"/>
                <a:gd name="T4" fmla="*/ 1 w 768"/>
                <a:gd name="T5" fmla="*/ 13 h 630"/>
                <a:gd name="T6" fmla="*/ 1 w 768"/>
                <a:gd name="T7" fmla="*/ 24 h 630"/>
                <a:gd name="T8" fmla="*/ 3 w 768"/>
                <a:gd name="T9" fmla="*/ 27 h 630"/>
                <a:gd name="T10" fmla="*/ 7 w 768"/>
                <a:gd name="T11" fmla="*/ 32 h 630"/>
                <a:gd name="T12" fmla="*/ 15 w 768"/>
                <a:gd name="T13" fmla="*/ 42 h 630"/>
                <a:gd name="T14" fmla="*/ 16 w 768"/>
                <a:gd name="T15" fmla="*/ 44 h 630"/>
                <a:gd name="T16" fmla="*/ 20 w 768"/>
                <a:gd name="T17" fmla="*/ 45 h 630"/>
                <a:gd name="T18" fmla="*/ 28 w 768"/>
                <a:gd name="T19" fmla="*/ 48 h 630"/>
                <a:gd name="T20" fmla="*/ 37 w 768"/>
                <a:gd name="T21" fmla="*/ 46 h 630"/>
                <a:gd name="T22" fmla="*/ 40 w 768"/>
                <a:gd name="T23" fmla="*/ 44 h 630"/>
                <a:gd name="T24" fmla="*/ 42 w 768"/>
                <a:gd name="T25" fmla="*/ 40 h 630"/>
                <a:gd name="T26" fmla="*/ 44 w 768"/>
                <a:gd name="T27" fmla="*/ 36 h 630"/>
                <a:gd name="T28" fmla="*/ 45 w 768"/>
                <a:gd name="T29" fmla="*/ 33 h 630"/>
                <a:gd name="T30" fmla="*/ 46 w 768"/>
                <a:gd name="T31" fmla="*/ 32 h 630"/>
                <a:gd name="T32" fmla="*/ 48 w 768"/>
                <a:gd name="T33" fmla="*/ 23 h 630"/>
                <a:gd name="T34" fmla="*/ 47 w 768"/>
                <a:gd name="T35" fmla="*/ 13 h 630"/>
                <a:gd name="T36" fmla="*/ 45 w 768"/>
                <a:gd name="T37" fmla="*/ 8 h 630"/>
                <a:gd name="T38" fmla="*/ 29 w 768"/>
                <a:gd name="T39" fmla="*/ 0 h 630"/>
                <a:gd name="T40" fmla="*/ 13 w 768"/>
                <a:gd name="T41" fmla="*/ 2 h 630"/>
                <a:gd name="T42" fmla="*/ 11 w 768"/>
                <a:gd name="T43" fmla="*/ 5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45" name="Line 184"/>
            <p:cNvSpPr>
              <a:spLocks noChangeShapeType="1"/>
            </p:cNvSpPr>
            <p:nvPr/>
          </p:nvSpPr>
          <p:spPr bwMode="auto">
            <a:xfrm>
              <a:off x="1536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46" name="Text Box 185"/>
            <p:cNvSpPr txBox="1">
              <a:spLocks noChangeArrowheads="1"/>
            </p:cNvSpPr>
            <p:nvPr/>
          </p:nvSpPr>
          <p:spPr bwMode="auto">
            <a:xfrm>
              <a:off x="1488" y="1920"/>
              <a:ext cx="528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  <a:ea typeface="Gulim" panose="020B0600000101010101" pitchFamily="34" charset="-127"/>
                </a:rPr>
                <a:t>Assign each objects to most similar center</a:t>
              </a:r>
            </a:p>
          </p:txBody>
        </p:sp>
      </p:grpSp>
      <p:grpSp>
        <p:nvGrpSpPr>
          <p:cNvPr id="3" name="Group 198"/>
          <p:cNvGrpSpPr>
            <a:grpSpLocks/>
          </p:cNvGrpSpPr>
          <p:nvPr/>
        </p:nvGrpSpPr>
        <p:grpSpPr bwMode="auto">
          <a:xfrm>
            <a:off x="5638800" y="1931988"/>
            <a:ext cx="3162300" cy="1990725"/>
            <a:chOff x="3552" y="1217"/>
            <a:chExt cx="1992" cy="1254"/>
          </a:xfrm>
        </p:grpSpPr>
        <p:sp>
          <p:nvSpPr>
            <p:cNvPr id="49256" name="Rectangle 10"/>
            <p:cNvSpPr>
              <a:spLocks noChangeArrowheads="1"/>
            </p:cNvSpPr>
            <p:nvPr/>
          </p:nvSpPr>
          <p:spPr bwMode="auto">
            <a:xfrm>
              <a:off x="4144" y="1217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257" name="Rectangle 11"/>
            <p:cNvSpPr>
              <a:spLocks noChangeArrowheads="1"/>
            </p:cNvSpPr>
            <p:nvPr/>
          </p:nvSpPr>
          <p:spPr bwMode="auto">
            <a:xfrm>
              <a:off x="4278" y="1306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258" name="Line 12"/>
            <p:cNvSpPr>
              <a:spLocks noChangeShapeType="1"/>
            </p:cNvSpPr>
            <p:nvPr/>
          </p:nvSpPr>
          <p:spPr bwMode="auto">
            <a:xfrm>
              <a:off x="4278" y="221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Line 13"/>
            <p:cNvSpPr>
              <a:spLocks noChangeShapeType="1"/>
            </p:cNvSpPr>
            <p:nvPr/>
          </p:nvSpPr>
          <p:spPr bwMode="auto">
            <a:xfrm>
              <a:off x="4278" y="2115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" name="Line 14"/>
            <p:cNvSpPr>
              <a:spLocks noChangeShapeType="1"/>
            </p:cNvSpPr>
            <p:nvPr/>
          </p:nvSpPr>
          <p:spPr bwMode="auto">
            <a:xfrm>
              <a:off x="4278" y="201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1" name="Line 15"/>
            <p:cNvSpPr>
              <a:spLocks noChangeShapeType="1"/>
            </p:cNvSpPr>
            <p:nvPr/>
          </p:nvSpPr>
          <p:spPr bwMode="auto">
            <a:xfrm>
              <a:off x="4278" y="1912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2" name="Line 16"/>
            <p:cNvSpPr>
              <a:spLocks noChangeShapeType="1"/>
            </p:cNvSpPr>
            <p:nvPr/>
          </p:nvSpPr>
          <p:spPr bwMode="auto">
            <a:xfrm>
              <a:off x="4278" y="181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3" name="Line 17"/>
            <p:cNvSpPr>
              <a:spLocks noChangeShapeType="1"/>
            </p:cNvSpPr>
            <p:nvPr/>
          </p:nvSpPr>
          <p:spPr bwMode="auto">
            <a:xfrm>
              <a:off x="4278" y="1712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4" name="Line 18"/>
            <p:cNvSpPr>
              <a:spLocks noChangeShapeType="1"/>
            </p:cNvSpPr>
            <p:nvPr/>
          </p:nvSpPr>
          <p:spPr bwMode="auto">
            <a:xfrm>
              <a:off x="4278" y="161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5" name="Line 19"/>
            <p:cNvSpPr>
              <a:spLocks noChangeShapeType="1"/>
            </p:cNvSpPr>
            <p:nvPr/>
          </p:nvSpPr>
          <p:spPr bwMode="auto">
            <a:xfrm>
              <a:off x="4278" y="150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6" name="Line 20"/>
            <p:cNvSpPr>
              <a:spLocks noChangeShapeType="1"/>
            </p:cNvSpPr>
            <p:nvPr/>
          </p:nvSpPr>
          <p:spPr bwMode="auto">
            <a:xfrm>
              <a:off x="4278" y="140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7" name="Line 21"/>
            <p:cNvSpPr>
              <a:spLocks noChangeShapeType="1"/>
            </p:cNvSpPr>
            <p:nvPr/>
          </p:nvSpPr>
          <p:spPr bwMode="auto">
            <a:xfrm>
              <a:off x="4278" y="130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8" name="Line 22"/>
            <p:cNvSpPr>
              <a:spLocks noChangeShapeType="1"/>
            </p:cNvSpPr>
            <p:nvPr/>
          </p:nvSpPr>
          <p:spPr bwMode="auto">
            <a:xfrm>
              <a:off x="4399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9" name="Line 23"/>
            <p:cNvSpPr>
              <a:spLocks noChangeShapeType="1"/>
            </p:cNvSpPr>
            <p:nvPr/>
          </p:nvSpPr>
          <p:spPr bwMode="auto">
            <a:xfrm>
              <a:off x="4516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0" name="Line 24"/>
            <p:cNvSpPr>
              <a:spLocks noChangeShapeType="1"/>
            </p:cNvSpPr>
            <p:nvPr/>
          </p:nvSpPr>
          <p:spPr bwMode="auto">
            <a:xfrm>
              <a:off x="4638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1" name="Line 25"/>
            <p:cNvSpPr>
              <a:spLocks noChangeShapeType="1"/>
            </p:cNvSpPr>
            <p:nvPr/>
          </p:nvSpPr>
          <p:spPr bwMode="auto">
            <a:xfrm>
              <a:off x="4759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2" name="Line 26"/>
            <p:cNvSpPr>
              <a:spLocks noChangeShapeType="1"/>
            </p:cNvSpPr>
            <p:nvPr/>
          </p:nvSpPr>
          <p:spPr bwMode="auto">
            <a:xfrm>
              <a:off x="4880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3" name="Line 27"/>
            <p:cNvSpPr>
              <a:spLocks noChangeShapeType="1"/>
            </p:cNvSpPr>
            <p:nvPr/>
          </p:nvSpPr>
          <p:spPr bwMode="auto">
            <a:xfrm>
              <a:off x="4998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Line 28"/>
            <p:cNvSpPr>
              <a:spLocks noChangeShapeType="1"/>
            </p:cNvSpPr>
            <p:nvPr/>
          </p:nvSpPr>
          <p:spPr bwMode="auto">
            <a:xfrm>
              <a:off x="5119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5" name="Line 29"/>
            <p:cNvSpPr>
              <a:spLocks noChangeShapeType="1"/>
            </p:cNvSpPr>
            <p:nvPr/>
          </p:nvSpPr>
          <p:spPr bwMode="auto">
            <a:xfrm>
              <a:off x="5240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6" name="Line 30"/>
            <p:cNvSpPr>
              <a:spLocks noChangeShapeType="1"/>
            </p:cNvSpPr>
            <p:nvPr/>
          </p:nvSpPr>
          <p:spPr bwMode="auto">
            <a:xfrm>
              <a:off x="5358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7" name="Line 31"/>
            <p:cNvSpPr>
              <a:spLocks noChangeShapeType="1"/>
            </p:cNvSpPr>
            <p:nvPr/>
          </p:nvSpPr>
          <p:spPr bwMode="auto">
            <a:xfrm>
              <a:off x="5479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8" name="Rectangle 32"/>
            <p:cNvSpPr>
              <a:spLocks noChangeArrowheads="1"/>
            </p:cNvSpPr>
            <p:nvPr/>
          </p:nvSpPr>
          <p:spPr bwMode="auto">
            <a:xfrm>
              <a:off x="4278" y="1306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279" name="Line 33"/>
            <p:cNvSpPr>
              <a:spLocks noChangeShapeType="1"/>
            </p:cNvSpPr>
            <p:nvPr/>
          </p:nvSpPr>
          <p:spPr bwMode="auto">
            <a:xfrm>
              <a:off x="4278" y="130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0" name="Line 34"/>
            <p:cNvSpPr>
              <a:spLocks noChangeShapeType="1"/>
            </p:cNvSpPr>
            <p:nvPr/>
          </p:nvSpPr>
          <p:spPr bwMode="auto">
            <a:xfrm>
              <a:off x="4266" y="2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1" name="Line 35"/>
            <p:cNvSpPr>
              <a:spLocks noChangeShapeType="1"/>
            </p:cNvSpPr>
            <p:nvPr/>
          </p:nvSpPr>
          <p:spPr bwMode="auto">
            <a:xfrm>
              <a:off x="4266" y="22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2" name="Line 36"/>
            <p:cNvSpPr>
              <a:spLocks noChangeShapeType="1"/>
            </p:cNvSpPr>
            <p:nvPr/>
          </p:nvSpPr>
          <p:spPr bwMode="auto">
            <a:xfrm>
              <a:off x="4266" y="211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3" name="Line 37"/>
            <p:cNvSpPr>
              <a:spLocks noChangeShapeType="1"/>
            </p:cNvSpPr>
            <p:nvPr/>
          </p:nvSpPr>
          <p:spPr bwMode="auto">
            <a:xfrm>
              <a:off x="4266" y="20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4" name="Line 38"/>
            <p:cNvSpPr>
              <a:spLocks noChangeShapeType="1"/>
            </p:cNvSpPr>
            <p:nvPr/>
          </p:nvSpPr>
          <p:spPr bwMode="auto">
            <a:xfrm>
              <a:off x="4266" y="191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5" name="Line 39"/>
            <p:cNvSpPr>
              <a:spLocks noChangeShapeType="1"/>
            </p:cNvSpPr>
            <p:nvPr/>
          </p:nvSpPr>
          <p:spPr bwMode="auto">
            <a:xfrm>
              <a:off x="4266" y="181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6" name="Line 40"/>
            <p:cNvSpPr>
              <a:spLocks noChangeShapeType="1"/>
            </p:cNvSpPr>
            <p:nvPr/>
          </p:nvSpPr>
          <p:spPr bwMode="auto">
            <a:xfrm>
              <a:off x="4266" y="171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7" name="Line 41"/>
            <p:cNvSpPr>
              <a:spLocks noChangeShapeType="1"/>
            </p:cNvSpPr>
            <p:nvPr/>
          </p:nvSpPr>
          <p:spPr bwMode="auto">
            <a:xfrm>
              <a:off x="4266" y="161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8" name="Line 42"/>
            <p:cNvSpPr>
              <a:spLocks noChangeShapeType="1"/>
            </p:cNvSpPr>
            <p:nvPr/>
          </p:nvSpPr>
          <p:spPr bwMode="auto">
            <a:xfrm>
              <a:off x="4266" y="15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9" name="Line 43"/>
            <p:cNvSpPr>
              <a:spLocks noChangeShapeType="1"/>
            </p:cNvSpPr>
            <p:nvPr/>
          </p:nvSpPr>
          <p:spPr bwMode="auto">
            <a:xfrm>
              <a:off x="4266" y="140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0" name="Line 44"/>
            <p:cNvSpPr>
              <a:spLocks noChangeShapeType="1"/>
            </p:cNvSpPr>
            <p:nvPr/>
          </p:nvSpPr>
          <p:spPr bwMode="auto">
            <a:xfrm>
              <a:off x="4266" y="130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1" name="Line 45"/>
            <p:cNvSpPr>
              <a:spLocks noChangeShapeType="1"/>
            </p:cNvSpPr>
            <p:nvPr/>
          </p:nvSpPr>
          <p:spPr bwMode="auto">
            <a:xfrm>
              <a:off x="4278" y="231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2" name="Line 46"/>
            <p:cNvSpPr>
              <a:spLocks noChangeShapeType="1"/>
            </p:cNvSpPr>
            <p:nvPr/>
          </p:nvSpPr>
          <p:spPr bwMode="auto">
            <a:xfrm flipV="1">
              <a:off x="4278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3" name="Line 47"/>
            <p:cNvSpPr>
              <a:spLocks noChangeShapeType="1"/>
            </p:cNvSpPr>
            <p:nvPr/>
          </p:nvSpPr>
          <p:spPr bwMode="auto">
            <a:xfrm flipV="1">
              <a:off x="4399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4" name="Line 48"/>
            <p:cNvSpPr>
              <a:spLocks noChangeShapeType="1"/>
            </p:cNvSpPr>
            <p:nvPr/>
          </p:nvSpPr>
          <p:spPr bwMode="auto">
            <a:xfrm flipV="1">
              <a:off x="4516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5" name="Line 49"/>
            <p:cNvSpPr>
              <a:spLocks noChangeShapeType="1"/>
            </p:cNvSpPr>
            <p:nvPr/>
          </p:nvSpPr>
          <p:spPr bwMode="auto">
            <a:xfrm flipV="1">
              <a:off x="4638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6" name="Line 50"/>
            <p:cNvSpPr>
              <a:spLocks noChangeShapeType="1"/>
            </p:cNvSpPr>
            <p:nvPr/>
          </p:nvSpPr>
          <p:spPr bwMode="auto">
            <a:xfrm flipV="1">
              <a:off x="4759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7" name="Line 51"/>
            <p:cNvSpPr>
              <a:spLocks noChangeShapeType="1"/>
            </p:cNvSpPr>
            <p:nvPr/>
          </p:nvSpPr>
          <p:spPr bwMode="auto">
            <a:xfrm flipV="1">
              <a:off x="4880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8" name="Line 52"/>
            <p:cNvSpPr>
              <a:spLocks noChangeShapeType="1"/>
            </p:cNvSpPr>
            <p:nvPr/>
          </p:nvSpPr>
          <p:spPr bwMode="auto">
            <a:xfrm flipV="1">
              <a:off x="4998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9" name="Line 53"/>
            <p:cNvSpPr>
              <a:spLocks noChangeShapeType="1"/>
            </p:cNvSpPr>
            <p:nvPr/>
          </p:nvSpPr>
          <p:spPr bwMode="auto">
            <a:xfrm flipV="1">
              <a:off x="5119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0" name="Line 54"/>
            <p:cNvSpPr>
              <a:spLocks noChangeShapeType="1"/>
            </p:cNvSpPr>
            <p:nvPr/>
          </p:nvSpPr>
          <p:spPr bwMode="auto">
            <a:xfrm flipV="1">
              <a:off x="5240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1" name="Line 55"/>
            <p:cNvSpPr>
              <a:spLocks noChangeShapeType="1"/>
            </p:cNvSpPr>
            <p:nvPr/>
          </p:nvSpPr>
          <p:spPr bwMode="auto">
            <a:xfrm flipV="1">
              <a:off x="5358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2" name="Line 56"/>
            <p:cNvSpPr>
              <a:spLocks noChangeShapeType="1"/>
            </p:cNvSpPr>
            <p:nvPr/>
          </p:nvSpPr>
          <p:spPr bwMode="auto">
            <a:xfrm flipV="1">
              <a:off x="5479" y="2318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3" name="Freeform 57"/>
            <p:cNvSpPr>
              <a:spLocks/>
            </p:cNvSpPr>
            <p:nvPr/>
          </p:nvSpPr>
          <p:spPr bwMode="auto">
            <a:xfrm>
              <a:off x="4609" y="1882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4" name="Freeform 58"/>
            <p:cNvSpPr>
              <a:spLocks/>
            </p:cNvSpPr>
            <p:nvPr/>
          </p:nvSpPr>
          <p:spPr bwMode="auto">
            <a:xfrm>
              <a:off x="4609" y="1683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5" name="Freeform 59"/>
            <p:cNvSpPr>
              <a:spLocks/>
            </p:cNvSpPr>
            <p:nvPr/>
          </p:nvSpPr>
          <p:spPr bwMode="auto">
            <a:xfrm>
              <a:off x="5091" y="1984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6" name="Freeform 60"/>
            <p:cNvSpPr>
              <a:spLocks/>
            </p:cNvSpPr>
            <p:nvPr/>
          </p:nvSpPr>
          <p:spPr bwMode="auto">
            <a:xfrm>
              <a:off x="4731" y="1581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7" name="Freeform 61"/>
            <p:cNvSpPr>
              <a:spLocks/>
            </p:cNvSpPr>
            <p:nvPr/>
          </p:nvSpPr>
          <p:spPr bwMode="auto">
            <a:xfrm>
              <a:off x="4609" y="148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8" name="Freeform 62"/>
            <p:cNvSpPr>
              <a:spLocks/>
            </p:cNvSpPr>
            <p:nvPr/>
          </p:nvSpPr>
          <p:spPr bwMode="auto">
            <a:xfrm>
              <a:off x="5212" y="1784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9" name="Freeform 63"/>
            <p:cNvSpPr>
              <a:spLocks/>
            </p:cNvSpPr>
            <p:nvPr/>
          </p:nvSpPr>
          <p:spPr bwMode="auto">
            <a:xfrm>
              <a:off x="4731" y="1784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0" name="Freeform 64"/>
            <p:cNvSpPr>
              <a:spLocks/>
            </p:cNvSpPr>
            <p:nvPr/>
          </p:nvSpPr>
          <p:spPr bwMode="auto">
            <a:xfrm>
              <a:off x="4852" y="2187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1" name="Freeform 65"/>
            <p:cNvSpPr>
              <a:spLocks/>
            </p:cNvSpPr>
            <p:nvPr/>
          </p:nvSpPr>
          <p:spPr bwMode="auto">
            <a:xfrm>
              <a:off x="5091" y="188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2" name="Freeform 66"/>
            <p:cNvSpPr>
              <a:spLocks/>
            </p:cNvSpPr>
            <p:nvPr/>
          </p:nvSpPr>
          <p:spPr bwMode="auto">
            <a:xfrm>
              <a:off x="4852" y="1784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3" name="Oval 67"/>
            <p:cNvSpPr>
              <a:spLocks noChangeArrowheads="1"/>
            </p:cNvSpPr>
            <p:nvPr/>
          </p:nvSpPr>
          <p:spPr bwMode="auto">
            <a:xfrm>
              <a:off x="4686" y="1763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314" name="Oval 68"/>
            <p:cNvSpPr>
              <a:spLocks noChangeArrowheads="1"/>
            </p:cNvSpPr>
            <p:nvPr/>
          </p:nvSpPr>
          <p:spPr bwMode="auto">
            <a:xfrm>
              <a:off x="5054" y="1852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315" name="Rectangle 69"/>
            <p:cNvSpPr>
              <a:spLocks noChangeArrowheads="1"/>
            </p:cNvSpPr>
            <p:nvPr/>
          </p:nvSpPr>
          <p:spPr bwMode="auto">
            <a:xfrm>
              <a:off x="4221" y="228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16" name="Rectangle 70"/>
            <p:cNvSpPr>
              <a:spLocks noChangeArrowheads="1"/>
            </p:cNvSpPr>
            <p:nvPr/>
          </p:nvSpPr>
          <p:spPr bwMode="auto">
            <a:xfrm>
              <a:off x="4221" y="218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17" name="Rectangle 71"/>
            <p:cNvSpPr>
              <a:spLocks noChangeArrowheads="1"/>
            </p:cNvSpPr>
            <p:nvPr/>
          </p:nvSpPr>
          <p:spPr bwMode="auto">
            <a:xfrm>
              <a:off x="4221" y="208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18" name="Rectangle 72"/>
            <p:cNvSpPr>
              <a:spLocks noChangeArrowheads="1"/>
            </p:cNvSpPr>
            <p:nvPr/>
          </p:nvSpPr>
          <p:spPr bwMode="auto">
            <a:xfrm>
              <a:off x="4221" y="198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19" name="Rectangle 73"/>
            <p:cNvSpPr>
              <a:spLocks noChangeArrowheads="1"/>
            </p:cNvSpPr>
            <p:nvPr/>
          </p:nvSpPr>
          <p:spPr bwMode="auto">
            <a:xfrm>
              <a:off x="4221" y="188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0" name="Rectangle 74"/>
            <p:cNvSpPr>
              <a:spLocks noChangeArrowheads="1"/>
            </p:cNvSpPr>
            <p:nvPr/>
          </p:nvSpPr>
          <p:spPr bwMode="auto">
            <a:xfrm>
              <a:off x="4221" y="1780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1" name="Rectangle 75"/>
            <p:cNvSpPr>
              <a:spLocks noChangeArrowheads="1"/>
            </p:cNvSpPr>
            <p:nvPr/>
          </p:nvSpPr>
          <p:spPr bwMode="auto">
            <a:xfrm>
              <a:off x="4221" y="168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2" name="Rectangle 76"/>
            <p:cNvSpPr>
              <a:spLocks noChangeArrowheads="1"/>
            </p:cNvSpPr>
            <p:nvPr/>
          </p:nvSpPr>
          <p:spPr bwMode="auto">
            <a:xfrm>
              <a:off x="4221" y="15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3" name="Rectangle 77"/>
            <p:cNvSpPr>
              <a:spLocks noChangeArrowheads="1"/>
            </p:cNvSpPr>
            <p:nvPr/>
          </p:nvSpPr>
          <p:spPr bwMode="auto">
            <a:xfrm>
              <a:off x="4221" y="1480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4" name="Rectangle 78"/>
            <p:cNvSpPr>
              <a:spLocks noChangeArrowheads="1"/>
            </p:cNvSpPr>
            <p:nvPr/>
          </p:nvSpPr>
          <p:spPr bwMode="auto">
            <a:xfrm>
              <a:off x="4221" y="137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5" name="Rectangle 79"/>
            <p:cNvSpPr>
              <a:spLocks noChangeArrowheads="1"/>
            </p:cNvSpPr>
            <p:nvPr/>
          </p:nvSpPr>
          <p:spPr bwMode="auto">
            <a:xfrm>
              <a:off x="4197" y="1276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6" name="Rectangle 80"/>
            <p:cNvSpPr>
              <a:spLocks noChangeArrowheads="1"/>
            </p:cNvSpPr>
            <p:nvPr/>
          </p:nvSpPr>
          <p:spPr bwMode="auto">
            <a:xfrm>
              <a:off x="4266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7" name="Rectangle 81"/>
            <p:cNvSpPr>
              <a:spLocks noChangeArrowheads="1"/>
            </p:cNvSpPr>
            <p:nvPr/>
          </p:nvSpPr>
          <p:spPr bwMode="auto">
            <a:xfrm>
              <a:off x="4387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8" name="Rectangle 82"/>
            <p:cNvSpPr>
              <a:spLocks noChangeArrowheads="1"/>
            </p:cNvSpPr>
            <p:nvPr/>
          </p:nvSpPr>
          <p:spPr bwMode="auto">
            <a:xfrm>
              <a:off x="4504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29" name="Rectangle 83"/>
            <p:cNvSpPr>
              <a:spLocks noChangeArrowheads="1"/>
            </p:cNvSpPr>
            <p:nvPr/>
          </p:nvSpPr>
          <p:spPr bwMode="auto">
            <a:xfrm>
              <a:off x="4626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0" name="Rectangle 84"/>
            <p:cNvSpPr>
              <a:spLocks noChangeArrowheads="1"/>
            </p:cNvSpPr>
            <p:nvPr/>
          </p:nvSpPr>
          <p:spPr bwMode="auto">
            <a:xfrm>
              <a:off x="4747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1" name="Rectangle 85"/>
            <p:cNvSpPr>
              <a:spLocks noChangeArrowheads="1"/>
            </p:cNvSpPr>
            <p:nvPr/>
          </p:nvSpPr>
          <p:spPr bwMode="auto">
            <a:xfrm>
              <a:off x="4868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2" name="Rectangle 86"/>
            <p:cNvSpPr>
              <a:spLocks noChangeArrowheads="1"/>
            </p:cNvSpPr>
            <p:nvPr/>
          </p:nvSpPr>
          <p:spPr bwMode="auto">
            <a:xfrm>
              <a:off x="4986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3" name="Rectangle 87"/>
            <p:cNvSpPr>
              <a:spLocks noChangeArrowheads="1"/>
            </p:cNvSpPr>
            <p:nvPr/>
          </p:nvSpPr>
          <p:spPr bwMode="auto">
            <a:xfrm>
              <a:off x="5107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4" name="Rectangle 88"/>
            <p:cNvSpPr>
              <a:spLocks noChangeArrowheads="1"/>
            </p:cNvSpPr>
            <p:nvPr/>
          </p:nvSpPr>
          <p:spPr bwMode="auto">
            <a:xfrm>
              <a:off x="5228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5" name="Rectangle 89"/>
            <p:cNvSpPr>
              <a:spLocks noChangeArrowheads="1"/>
            </p:cNvSpPr>
            <p:nvPr/>
          </p:nvSpPr>
          <p:spPr bwMode="auto">
            <a:xfrm>
              <a:off x="5346" y="235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6" name="Rectangle 90"/>
            <p:cNvSpPr>
              <a:spLocks noChangeArrowheads="1"/>
            </p:cNvSpPr>
            <p:nvPr/>
          </p:nvSpPr>
          <p:spPr bwMode="auto">
            <a:xfrm>
              <a:off x="5455" y="2356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337" name="Rectangle 91"/>
            <p:cNvSpPr>
              <a:spLocks noChangeArrowheads="1"/>
            </p:cNvSpPr>
            <p:nvPr/>
          </p:nvSpPr>
          <p:spPr bwMode="auto">
            <a:xfrm>
              <a:off x="4144" y="1217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338" name="Freeform 92"/>
            <p:cNvSpPr>
              <a:spLocks/>
            </p:cNvSpPr>
            <p:nvPr/>
          </p:nvSpPr>
          <p:spPr bwMode="auto">
            <a:xfrm>
              <a:off x="4426" y="1399"/>
              <a:ext cx="573" cy="873"/>
            </a:xfrm>
            <a:custGeom>
              <a:avLst/>
              <a:gdLst>
                <a:gd name="T0" fmla="*/ 32 w 852"/>
                <a:gd name="T1" fmla="*/ 21 h 1260"/>
                <a:gd name="T2" fmla="*/ 24 w 852"/>
                <a:gd name="T3" fmla="*/ 3 h 1260"/>
                <a:gd name="T4" fmla="*/ 15 w 852"/>
                <a:gd name="T5" fmla="*/ 1 h 1260"/>
                <a:gd name="T6" fmla="*/ 8 w 852"/>
                <a:gd name="T7" fmla="*/ 6 h 1260"/>
                <a:gd name="T8" fmla="*/ 0 w 852"/>
                <a:gd name="T9" fmla="*/ 28 h 1260"/>
                <a:gd name="T10" fmla="*/ 3 w 852"/>
                <a:gd name="T11" fmla="*/ 53 h 1260"/>
                <a:gd name="T12" fmla="*/ 23 w 852"/>
                <a:gd name="T13" fmla="*/ 85 h 1260"/>
                <a:gd name="T14" fmla="*/ 27 w 852"/>
                <a:gd name="T15" fmla="*/ 87 h 1260"/>
                <a:gd name="T16" fmla="*/ 28 w 852"/>
                <a:gd name="T17" fmla="*/ 88 h 1260"/>
                <a:gd name="T18" fmla="*/ 32 w 852"/>
                <a:gd name="T19" fmla="*/ 90 h 1260"/>
                <a:gd name="T20" fmla="*/ 38 w 852"/>
                <a:gd name="T21" fmla="*/ 94 h 1260"/>
                <a:gd name="T22" fmla="*/ 49 w 852"/>
                <a:gd name="T23" fmla="*/ 96 h 1260"/>
                <a:gd name="T24" fmla="*/ 49 w 852"/>
                <a:gd name="T25" fmla="*/ 78 h 1260"/>
                <a:gd name="T26" fmla="*/ 46 w 852"/>
                <a:gd name="T27" fmla="*/ 73 h 1260"/>
                <a:gd name="T28" fmla="*/ 43 w 852"/>
                <a:gd name="T29" fmla="*/ 65 h 1260"/>
                <a:gd name="T30" fmla="*/ 38 w 852"/>
                <a:gd name="T31" fmla="*/ 59 h 1260"/>
                <a:gd name="T32" fmla="*/ 38 w 852"/>
                <a:gd name="T33" fmla="*/ 55 h 1260"/>
                <a:gd name="T34" fmla="*/ 36 w 852"/>
                <a:gd name="T35" fmla="*/ 55 h 1260"/>
                <a:gd name="T36" fmla="*/ 35 w 852"/>
                <a:gd name="T37" fmla="*/ 49 h 1260"/>
                <a:gd name="T38" fmla="*/ 34 w 852"/>
                <a:gd name="T39" fmla="*/ 48 h 1260"/>
                <a:gd name="T40" fmla="*/ 32 w 852"/>
                <a:gd name="T41" fmla="*/ 21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39" name="Freeform 93"/>
            <p:cNvSpPr>
              <a:spLocks/>
            </p:cNvSpPr>
            <p:nvPr/>
          </p:nvSpPr>
          <p:spPr bwMode="auto">
            <a:xfrm>
              <a:off x="4846" y="1665"/>
              <a:ext cx="516" cy="436"/>
            </a:xfrm>
            <a:custGeom>
              <a:avLst/>
              <a:gdLst>
                <a:gd name="T0" fmla="*/ 11 w 768"/>
                <a:gd name="T1" fmla="*/ 5 h 630"/>
                <a:gd name="T2" fmla="*/ 5 w 768"/>
                <a:gd name="T3" fmla="*/ 6 h 630"/>
                <a:gd name="T4" fmla="*/ 1 w 768"/>
                <a:gd name="T5" fmla="*/ 13 h 630"/>
                <a:gd name="T6" fmla="*/ 1 w 768"/>
                <a:gd name="T7" fmla="*/ 24 h 630"/>
                <a:gd name="T8" fmla="*/ 3 w 768"/>
                <a:gd name="T9" fmla="*/ 27 h 630"/>
                <a:gd name="T10" fmla="*/ 7 w 768"/>
                <a:gd name="T11" fmla="*/ 32 h 630"/>
                <a:gd name="T12" fmla="*/ 15 w 768"/>
                <a:gd name="T13" fmla="*/ 42 h 630"/>
                <a:gd name="T14" fmla="*/ 16 w 768"/>
                <a:gd name="T15" fmla="*/ 44 h 630"/>
                <a:gd name="T16" fmla="*/ 20 w 768"/>
                <a:gd name="T17" fmla="*/ 45 h 630"/>
                <a:gd name="T18" fmla="*/ 28 w 768"/>
                <a:gd name="T19" fmla="*/ 48 h 630"/>
                <a:gd name="T20" fmla="*/ 37 w 768"/>
                <a:gd name="T21" fmla="*/ 46 h 630"/>
                <a:gd name="T22" fmla="*/ 40 w 768"/>
                <a:gd name="T23" fmla="*/ 44 h 630"/>
                <a:gd name="T24" fmla="*/ 42 w 768"/>
                <a:gd name="T25" fmla="*/ 40 h 630"/>
                <a:gd name="T26" fmla="*/ 44 w 768"/>
                <a:gd name="T27" fmla="*/ 36 h 630"/>
                <a:gd name="T28" fmla="*/ 45 w 768"/>
                <a:gd name="T29" fmla="*/ 33 h 630"/>
                <a:gd name="T30" fmla="*/ 46 w 768"/>
                <a:gd name="T31" fmla="*/ 32 h 630"/>
                <a:gd name="T32" fmla="*/ 48 w 768"/>
                <a:gd name="T33" fmla="*/ 23 h 630"/>
                <a:gd name="T34" fmla="*/ 47 w 768"/>
                <a:gd name="T35" fmla="*/ 13 h 630"/>
                <a:gd name="T36" fmla="*/ 45 w 768"/>
                <a:gd name="T37" fmla="*/ 8 h 630"/>
                <a:gd name="T38" fmla="*/ 29 w 768"/>
                <a:gd name="T39" fmla="*/ 0 h 630"/>
                <a:gd name="T40" fmla="*/ 13 w 768"/>
                <a:gd name="T41" fmla="*/ 2 h 630"/>
                <a:gd name="T42" fmla="*/ 11 w 768"/>
                <a:gd name="T43" fmla="*/ 5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40" name="Line 94"/>
            <p:cNvSpPr>
              <a:spLocks noChangeShapeType="1"/>
            </p:cNvSpPr>
            <p:nvPr/>
          </p:nvSpPr>
          <p:spPr bwMode="auto">
            <a:xfrm>
              <a:off x="355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41" name="Text Box 186"/>
            <p:cNvSpPr txBox="1">
              <a:spLocks noChangeArrowheads="1"/>
            </p:cNvSpPr>
            <p:nvPr/>
          </p:nvSpPr>
          <p:spPr bwMode="auto">
            <a:xfrm>
              <a:off x="3552" y="1872"/>
              <a:ext cx="528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  <a:ea typeface="Gulim" panose="020B0600000101010101" pitchFamily="34" charset="-127"/>
                </a:rPr>
                <a:t>Update the cluster means</a:t>
              </a:r>
            </a:p>
          </p:txBody>
        </p:sp>
      </p:grpSp>
      <p:grpSp>
        <p:nvGrpSpPr>
          <p:cNvPr id="49157" name="Group 195"/>
          <p:cNvGrpSpPr>
            <a:grpSpLocks/>
          </p:cNvGrpSpPr>
          <p:nvPr/>
        </p:nvGrpSpPr>
        <p:grpSpPr bwMode="auto">
          <a:xfrm>
            <a:off x="101600" y="2008188"/>
            <a:ext cx="2222500" cy="3536950"/>
            <a:chOff x="64" y="1265"/>
            <a:chExt cx="1400" cy="2228"/>
          </a:xfrm>
        </p:grpSpPr>
        <p:sp>
          <p:nvSpPr>
            <p:cNvPr id="49172" name="Rectangle 104"/>
            <p:cNvSpPr>
              <a:spLocks noChangeArrowheads="1"/>
            </p:cNvSpPr>
            <p:nvPr/>
          </p:nvSpPr>
          <p:spPr bwMode="auto">
            <a:xfrm>
              <a:off x="6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173" name="Rectangle 105"/>
            <p:cNvSpPr>
              <a:spLocks noChangeArrowheads="1"/>
            </p:cNvSpPr>
            <p:nvPr/>
          </p:nvSpPr>
          <p:spPr bwMode="auto">
            <a:xfrm>
              <a:off x="19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174" name="Line 106"/>
            <p:cNvSpPr>
              <a:spLocks noChangeShapeType="1"/>
            </p:cNvSpPr>
            <p:nvPr/>
          </p:nvSpPr>
          <p:spPr bwMode="auto">
            <a:xfrm>
              <a:off x="19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107"/>
            <p:cNvSpPr>
              <a:spLocks noChangeShapeType="1"/>
            </p:cNvSpPr>
            <p:nvPr/>
          </p:nvSpPr>
          <p:spPr bwMode="auto">
            <a:xfrm>
              <a:off x="19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108"/>
            <p:cNvSpPr>
              <a:spLocks noChangeShapeType="1"/>
            </p:cNvSpPr>
            <p:nvPr/>
          </p:nvSpPr>
          <p:spPr bwMode="auto">
            <a:xfrm>
              <a:off x="19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109"/>
            <p:cNvSpPr>
              <a:spLocks noChangeShapeType="1"/>
            </p:cNvSpPr>
            <p:nvPr/>
          </p:nvSpPr>
          <p:spPr bwMode="auto">
            <a:xfrm>
              <a:off x="19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110"/>
            <p:cNvSpPr>
              <a:spLocks noChangeShapeType="1"/>
            </p:cNvSpPr>
            <p:nvPr/>
          </p:nvSpPr>
          <p:spPr bwMode="auto">
            <a:xfrm>
              <a:off x="19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111"/>
            <p:cNvSpPr>
              <a:spLocks noChangeShapeType="1"/>
            </p:cNvSpPr>
            <p:nvPr/>
          </p:nvSpPr>
          <p:spPr bwMode="auto">
            <a:xfrm>
              <a:off x="19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112"/>
            <p:cNvSpPr>
              <a:spLocks noChangeShapeType="1"/>
            </p:cNvSpPr>
            <p:nvPr/>
          </p:nvSpPr>
          <p:spPr bwMode="auto">
            <a:xfrm>
              <a:off x="19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113"/>
            <p:cNvSpPr>
              <a:spLocks noChangeShapeType="1"/>
            </p:cNvSpPr>
            <p:nvPr/>
          </p:nvSpPr>
          <p:spPr bwMode="auto">
            <a:xfrm>
              <a:off x="19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114"/>
            <p:cNvSpPr>
              <a:spLocks noChangeShapeType="1"/>
            </p:cNvSpPr>
            <p:nvPr/>
          </p:nvSpPr>
          <p:spPr bwMode="auto">
            <a:xfrm>
              <a:off x="19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115"/>
            <p:cNvSpPr>
              <a:spLocks noChangeShapeType="1"/>
            </p:cNvSpPr>
            <p:nvPr/>
          </p:nvSpPr>
          <p:spPr bwMode="auto">
            <a:xfrm>
              <a:off x="19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116"/>
            <p:cNvSpPr>
              <a:spLocks noChangeShapeType="1"/>
            </p:cNvSpPr>
            <p:nvPr/>
          </p:nvSpPr>
          <p:spPr bwMode="auto">
            <a:xfrm>
              <a:off x="3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117"/>
            <p:cNvSpPr>
              <a:spLocks noChangeShapeType="1"/>
            </p:cNvSpPr>
            <p:nvPr/>
          </p:nvSpPr>
          <p:spPr bwMode="auto">
            <a:xfrm>
              <a:off x="43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18"/>
            <p:cNvSpPr>
              <a:spLocks noChangeShapeType="1"/>
            </p:cNvSpPr>
            <p:nvPr/>
          </p:nvSpPr>
          <p:spPr bwMode="auto">
            <a:xfrm>
              <a:off x="5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119"/>
            <p:cNvSpPr>
              <a:spLocks noChangeShapeType="1"/>
            </p:cNvSpPr>
            <p:nvPr/>
          </p:nvSpPr>
          <p:spPr bwMode="auto">
            <a:xfrm>
              <a:off x="6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120"/>
            <p:cNvSpPr>
              <a:spLocks noChangeShapeType="1"/>
            </p:cNvSpPr>
            <p:nvPr/>
          </p:nvSpPr>
          <p:spPr bwMode="auto">
            <a:xfrm>
              <a:off x="80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121"/>
            <p:cNvSpPr>
              <a:spLocks noChangeShapeType="1"/>
            </p:cNvSpPr>
            <p:nvPr/>
          </p:nvSpPr>
          <p:spPr bwMode="auto">
            <a:xfrm>
              <a:off x="91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Line 122"/>
            <p:cNvSpPr>
              <a:spLocks noChangeShapeType="1"/>
            </p:cNvSpPr>
            <p:nvPr/>
          </p:nvSpPr>
          <p:spPr bwMode="auto">
            <a:xfrm>
              <a:off x="103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Line 123"/>
            <p:cNvSpPr>
              <a:spLocks noChangeShapeType="1"/>
            </p:cNvSpPr>
            <p:nvPr/>
          </p:nvSpPr>
          <p:spPr bwMode="auto">
            <a:xfrm>
              <a:off x="116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124"/>
            <p:cNvSpPr>
              <a:spLocks noChangeShapeType="1"/>
            </p:cNvSpPr>
            <p:nvPr/>
          </p:nvSpPr>
          <p:spPr bwMode="auto">
            <a:xfrm>
              <a:off x="1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125"/>
            <p:cNvSpPr>
              <a:spLocks noChangeShapeType="1"/>
            </p:cNvSpPr>
            <p:nvPr/>
          </p:nvSpPr>
          <p:spPr bwMode="auto">
            <a:xfrm>
              <a:off x="1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Rectangle 126"/>
            <p:cNvSpPr>
              <a:spLocks noChangeArrowheads="1"/>
            </p:cNvSpPr>
            <p:nvPr/>
          </p:nvSpPr>
          <p:spPr bwMode="auto">
            <a:xfrm>
              <a:off x="19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195" name="Line 127"/>
            <p:cNvSpPr>
              <a:spLocks noChangeShapeType="1"/>
            </p:cNvSpPr>
            <p:nvPr/>
          </p:nvSpPr>
          <p:spPr bwMode="auto">
            <a:xfrm>
              <a:off x="1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128"/>
            <p:cNvSpPr>
              <a:spLocks noChangeShapeType="1"/>
            </p:cNvSpPr>
            <p:nvPr/>
          </p:nvSpPr>
          <p:spPr bwMode="auto">
            <a:xfrm>
              <a:off x="18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129"/>
            <p:cNvSpPr>
              <a:spLocks noChangeShapeType="1"/>
            </p:cNvSpPr>
            <p:nvPr/>
          </p:nvSpPr>
          <p:spPr bwMode="auto">
            <a:xfrm>
              <a:off x="18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130"/>
            <p:cNvSpPr>
              <a:spLocks noChangeShapeType="1"/>
            </p:cNvSpPr>
            <p:nvPr/>
          </p:nvSpPr>
          <p:spPr bwMode="auto">
            <a:xfrm>
              <a:off x="18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131"/>
            <p:cNvSpPr>
              <a:spLocks noChangeShapeType="1"/>
            </p:cNvSpPr>
            <p:nvPr/>
          </p:nvSpPr>
          <p:spPr bwMode="auto">
            <a:xfrm>
              <a:off x="18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132"/>
            <p:cNvSpPr>
              <a:spLocks noChangeShapeType="1"/>
            </p:cNvSpPr>
            <p:nvPr/>
          </p:nvSpPr>
          <p:spPr bwMode="auto">
            <a:xfrm>
              <a:off x="18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133"/>
            <p:cNvSpPr>
              <a:spLocks noChangeShapeType="1"/>
            </p:cNvSpPr>
            <p:nvPr/>
          </p:nvSpPr>
          <p:spPr bwMode="auto">
            <a:xfrm>
              <a:off x="18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134"/>
            <p:cNvSpPr>
              <a:spLocks noChangeShapeType="1"/>
            </p:cNvSpPr>
            <p:nvPr/>
          </p:nvSpPr>
          <p:spPr bwMode="auto">
            <a:xfrm>
              <a:off x="18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Line 135"/>
            <p:cNvSpPr>
              <a:spLocks noChangeShapeType="1"/>
            </p:cNvSpPr>
            <p:nvPr/>
          </p:nvSpPr>
          <p:spPr bwMode="auto">
            <a:xfrm>
              <a:off x="18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Line 136"/>
            <p:cNvSpPr>
              <a:spLocks noChangeShapeType="1"/>
            </p:cNvSpPr>
            <p:nvPr/>
          </p:nvSpPr>
          <p:spPr bwMode="auto">
            <a:xfrm>
              <a:off x="18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137"/>
            <p:cNvSpPr>
              <a:spLocks noChangeShapeType="1"/>
            </p:cNvSpPr>
            <p:nvPr/>
          </p:nvSpPr>
          <p:spPr bwMode="auto">
            <a:xfrm>
              <a:off x="18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138"/>
            <p:cNvSpPr>
              <a:spLocks noChangeShapeType="1"/>
            </p:cNvSpPr>
            <p:nvPr/>
          </p:nvSpPr>
          <p:spPr bwMode="auto">
            <a:xfrm>
              <a:off x="18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139"/>
            <p:cNvSpPr>
              <a:spLocks noChangeShapeType="1"/>
            </p:cNvSpPr>
            <p:nvPr/>
          </p:nvSpPr>
          <p:spPr bwMode="auto">
            <a:xfrm>
              <a:off x="19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Line 140"/>
            <p:cNvSpPr>
              <a:spLocks noChangeShapeType="1"/>
            </p:cNvSpPr>
            <p:nvPr/>
          </p:nvSpPr>
          <p:spPr bwMode="auto">
            <a:xfrm flipV="1">
              <a:off x="1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141"/>
            <p:cNvSpPr>
              <a:spLocks noChangeShapeType="1"/>
            </p:cNvSpPr>
            <p:nvPr/>
          </p:nvSpPr>
          <p:spPr bwMode="auto">
            <a:xfrm flipV="1">
              <a:off x="3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142"/>
            <p:cNvSpPr>
              <a:spLocks noChangeShapeType="1"/>
            </p:cNvSpPr>
            <p:nvPr/>
          </p:nvSpPr>
          <p:spPr bwMode="auto">
            <a:xfrm flipV="1">
              <a:off x="43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143"/>
            <p:cNvSpPr>
              <a:spLocks noChangeShapeType="1"/>
            </p:cNvSpPr>
            <p:nvPr/>
          </p:nvSpPr>
          <p:spPr bwMode="auto">
            <a:xfrm flipV="1">
              <a:off x="5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144"/>
            <p:cNvSpPr>
              <a:spLocks noChangeShapeType="1"/>
            </p:cNvSpPr>
            <p:nvPr/>
          </p:nvSpPr>
          <p:spPr bwMode="auto">
            <a:xfrm flipV="1">
              <a:off x="6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Line 145"/>
            <p:cNvSpPr>
              <a:spLocks noChangeShapeType="1"/>
            </p:cNvSpPr>
            <p:nvPr/>
          </p:nvSpPr>
          <p:spPr bwMode="auto">
            <a:xfrm flipV="1">
              <a:off x="80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Line 146"/>
            <p:cNvSpPr>
              <a:spLocks noChangeShapeType="1"/>
            </p:cNvSpPr>
            <p:nvPr/>
          </p:nvSpPr>
          <p:spPr bwMode="auto">
            <a:xfrm flipV="1">
              <a:off x="91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Line 147"/>
            <p:cNvSpPr>
              <a:spLocks noChangeShapeType="1"/>
            </p:cNvSpPr>
            <p:nvPr/>
          </p:nvSpPr>
          <p:spPr bwMode="auto">
            <a:xfrm flipV="1">
              <a:off x="103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Line 148"/>
            <p:cNvSpPr>
              <a:spLocks noChangeShapeType="1"/>
            </p:cNvSpPr>
            <p:nvPr/>
          </p:nvSpPr>
          <p:spPr bwMode="auto">
            <a:xfrm flipV="1">
              <a:off x="116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Line 149"/>
            <p:cNvSpPr>
              <a:spLocks noChangeShapeType="1"/>
            </p:cNvSpPr>
            <p:nvPr/>
          </p:nvSpPr>
          <p:spPr bwMode="auto">
            <a:xfrm flipV="1">
              <a:off x="1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8" name="Line 150"/>
            <p:cNvSpPr>
              <a:spLocks noChangeShapeType="1"/>
            </p:cNvSpPr>
            <p:nvPr/>
          </p:nvSpPr>
          <p:spPr bwMode="auto">
            <a:xfrm flipV="1">
              <a:off x="1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Freeform 151"/>
            <p:cNvSpPr>
              <a:spLocks/>
            </p:cNvSpPr>
            <p:nvPr/>
          </p:nvSpPr>
          <p:spPr bwMode="auto">
            <a:xfrm>
              <a:off x="52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Freeform 152"/>
            <p:cNvSpPr>
              <a:spLocks/>
            </p:cNvSpPr>
            <p:nvPr/>
          </p:nvSpPr>
          <p:spPr bwMode="auto">
            <a:xfrm>
              <a:off x="101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Freeform 153"/>
            <p:cNvSpPr>
              <a:spLocks/>
            </p:cNvSpPr>
            <p:nvPr/>
          </p:nvSpPr>
          <p:spPr bwMode="auto">
            <a:xfrm>
              <a:off x="65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Freeform 154"/>
            <p:cNvSpPr>
              <a:spLocks/>
            </p:cNvSpPr>
            <p:nvPr/>
          </p:nvSpPr>
          <p:spPr bwMode="auto">
            <a:xfrm>
              <a:off x="52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3" name="Freeform 155"/>
            <p:cNvSpPr>
              <a:spLocks/>
            </p:cNvSpPr>
            <p:nvPr/>
          </p:nvSpPr>
          <p:spPr bwMode="auto">
            <a:xfrm>
              <a:off x="113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Freeform 156"/>
            <p:cNvSpPr>
              <a:spLocks/>
            </p:cNvSpPr>
            <p:nvPr/>
          </p:nvSpPr>
          <p:spPr bwMode="auto">
            <a:xfrm>
              <a:off x="65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5" name="Freeform 157"/>
            <p:cNvSpPr>
              <a:spLocks/>
            </p:cNvSpPr>
            <p:nvPr/>
          </p:nvSpPr>
          <p:spPr bwMode="auto">
            <a:xfrm>
              <a:off x="77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6" name="Freeform 158"/>
            <p:cNvSpPr>
              <a:spLocks/>
            </p:cNvSpPr>
            <p:nvPr/>
          </p:nvSpPr>
          <p:spPr bwMode="auto">
            <a:xfrm>
              <a:off x="77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7" name="Rectangle 159"/>
            <p:cNvSpPr>
              <a:spLocks noChangeArrowheads="1"/>
            </p:cNvSpPr>
            <p:nvPr/>
          </p:nvSpPr>
          <p:spPr bwMode="auto">
            <a:xfrm>
              <a:off x="141" y="233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28" name="Rectangle 160"/>
            <p:cNvSpPr>
              <a:spLocks noChangeArrowheads="1"/>
            </p:cNvSpPr>
            <p:nvPr/>
          </p:nvSpPr>
          <p:spPr bwMode="auto">
            <a:xfrm>
              <a:off x="141" y="22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29" name="Rectangle 161"/>
            <p:cNvSpPr>
              <a:spLocks noChangeArrowheads="1"/>
            </p:cNvSpPr>
            <p:nvPr/>
          </p:nvSpPr>
          <p:spPr bwMode="auto">
            <a:xfrm>
              <a:off x="141" y="213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0" name="Rectangle 162"/>
            <p:cNvSpPr>
              <a:spLocks noChangeArrowheads="1"/>
            </p:cNvSpPr>
            <p:nvPr/>
          </p:nvSpPr>
          <p:spPr bwMode="auto">
            <a:xfrm>
              <a:off x="141" y="203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1" name="Rectangle 163"/>
            <p:cNvSpPr>
              <a:spLocks noChangeArrowheads="1"/>
            </p:cNvSpPr>
            <p:nvPr/>
          </p:nvSpPr>
          <p:spPr bwMode="auto">
            <a:xfrm>
              <a:off x="141" y="1930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2" name="Rectangle 164"/>
            <p:cNvSpPr>
              <a:spLocks noChangeArrowheads="1"/>
            </p:cNvSpPr>
            <p:nvPr/>
          </p:nvSpPr>
          <p:spPr bwMode="auto">
            <a:xfrm>
              <a:off x="141" y="18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3" name="Rectangle 165"/>
            <p:cNvSpPr>
              <a:spLocks noChangeArrowheads="1"/>
            </p:cNvSpPr>
            <p:nvPr/>
          </p:nvSpPr>
          <p:spPr bwMode="auto">
            <a:xfrm>
              <a:off x="141" y="173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4" name="Rectangle 166"/>
            <p:cNvSpPr>
              <a:spLocks noChangeArrowheads="1"/>
            </p:cNvSpPr>
            <p:nvPr/>
          </p:nvSpPr>
          <p:spPr bwMode="auto">
            <a:xfrm>
              <a:off x="141" y="1629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5" name="Rectangle 167"/>
            <p:cNvSpPr>
              <a:spLocks noChangeArrowheads="1"/>
            </p:cNvSpPr>
            <p:nvPr/>
          </p:nvSpPr>
          <p:spPr bwMode="auto">
            <a:xfrm>
              <a:off x="141" y="15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6" name="Rectangle 168"/>
            <p:cNvSpPr>
              <a:spLocks noChangeArrowheads="1"/>
            </p:cNvSpPr>
            <p:nvPr/>
          </p:nvSpPr>
          <p:spPr bwMode="auto">
            <a:xfrm>
              <a:off x="141" y="142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7" name="Rectangle 169"/>
            <p:cNvSpPr>
              <a:spLocks noChangeArrowheads="1"/>
            </p:cNvSpPr>
            <p:nvPr/>
          </p:nvSpPr>
          <p:spPr bwMode="auto">
            <a:xfrm>
              <a:off x="117" y="1324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8" name="Rectangle 170"/>
            <p:cNvSpPr>
              <a:spLocks noChangeArrowheads="1"/>
            </p:cNvSpPr>
            <p:nvPr/>
          </p:nvSpPr>
          <p:spPr bwMode="auto">
            <a:xfrm>
              <a:off x="18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39" name="Rectangle 171"/>
            <p:cNvSpPr>
              <a:spLocks noChangeArrowheads="1"/>
            </p:cNvSpPr>
            <p:nvPr/>
          </p:nvSpPr>
          <p:spPr bwMode="auto">
            <a:xfrm>
              <a:off x="30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0" name="Rectangle 172"/>
            <p:cNvSpPr>
              <a:spLocks noChangeArrowheads="1"/>
            </p:cNvSpPr>
            <p:nvPr/>
          </p:nvSpPr>
          <p:spPr bwMode="auto">
            <a:xfrm>
              <a:off x="424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1" name="Rectangle 173"/>
            <p:cNvSpPr>
              <a:spLocks noChangeArrowheads="1"/>
            </p:cNvSpPr>
            <p:nvPr/>
          </p:nvSpPr>
          <p:spPr bwMode="auto">
            <a:xfrm>
              <a:off x="54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2" name="Rectangle 174"/>
            <p:cNvSpPr>
              <a:spLocks noChangeArrowheads="1"/>
            </p:cNvSpPr>
            <p:nvPr/>
          </p:nvSpPr>
          <p:spPr bwMode="auto">
            <a:xfrm>
              <a:off x="66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3" name="Rectangle 175"/>
            <p:cNvSpPr>
              <a:spLocks noChangeArrowheads="1"/>
            </p:cNvSpPr>
            <p:nvPr/>
          </p:nvSpPr>
          <p:spPr bwMode="auto">
            <a:xfrm>
              <a:off x="78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4" name="Rectangle 176"/>
            <p:cNvSpPr>
              <a:spLocks noChangeArrowheads="1"/>
            </p:cNvSpPr>
            <p:nvPr/>
          </p:nvSpPr>
          <p:spPr bwMode="auto">
            <a:xfrm>
              <a:off x="90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5" name="Rectangle 177"/>
            <p:cNvSpPr>
              <a:spLocks noChangeArrowheads="1"/>
            </p:cNvSpPr>
            <p:nvPr/>
          </p:nvSpPr>
          <p:spPr bwMode="auto">
            <a:xfrm>
              <a:off x="102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6" name="Rectangle 178"/>
            <p:cNvSpPr>
              <a:spLocks noChangeArrowheads="1"/>
            </p:cNvSpPr>
            <p:nvPr/>
          </p:nvSpPr>
          <p:spPr bwMode="auto">
            <a:xfrm>
              <a:off x="114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7" name="Rectangle 179"/>
            <p:cNvSpPr>
              <a:spLocks noChangeArrowheads="1"/>
            </p:cNvSpPr>
            <p:nvPr/>
          </p:nvSpPr>
          <p:spPr bwMode="auto">
            <a:xfrm>
              <a:off x="126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8" name="Rectangle 180"/>
            <p:cNvSpPr>
              <a:spLocks noChangeArrowheads="1"/>
            </p:cNvSpPr>
            <p:nvPr/>
          </p:nvSpPr>
          <p:spPr bwMode="auto">
            <a:xfrm>
              <a:off x="1375" y="2404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>
                <a:latin typeface="Tahoma" panose="020B060403050404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9249" name="Rectangle 181"/>
            <p:cNvSpPr>
              <a:spLocks noChangeArrowheads="1"/>
            </p:cNvSpPr>
            <p:nvPr/>
          </p:nvSpPr>
          <p:spPr bwMode="auto">
            <a:xfrm>
              <a:off x="6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250" name="Text Box 182"/>
            <p:cNvSpPr txBox="1">
              <a:spLocks noChangeArrowheads="1"/>
            </p:cNvSpPr>
            <p:nvPr/>
          </p:nvSpPr>
          <p:spPr bwMode="auto">
            <a:xfrm>
              <a:off x="144" y="2832"/>
              <a:ext cx="1200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  <a:ea typeface="Gulim" panose="020B0600000101010101" pitchFamily="34" charset="-127"/>
                </a:rPr>
                <a:t>K=2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  <a:ea typeface="Gulim" panose="020B0600000101010101" pitchFamily="34" charset="-127"/>
                </a:rPr>
                <a:t>Arbitrarily choose K object as initial cluster center</a:t>
              </a:r>
            </a:p>
          </p:txBody>
        </p:sp>
        <p:sp>
          <p:nvSpPr>
            <p:cNvPr id="49251" name="Line 183"/>
            <p:cNvSpPr>
              <a:spLocks noChangeShapeType="1"/>
            </p:cNvSpPr>
            <p:nvPr/>
          </p:nvSpPr>
          <p:spPr bwMode="auto">
            <a:xfrm flipV="1">
              <a:off x="67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52" name="Freeform 187"/>
            <p:cNvSpPr>
              <a:spLocks/>
            </p:cNvSpPr>
            <p:nvPr/>
          </p:nvSpPr>
          <p:spPr bwMode="auto">
            <a:xfrm>
              <a:off x="528" y="1928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3" name="Freeform 188"/>
            <p:cNvSpPr>
              <a:spLocks/>
            </p:cNvSpPr>
            <p:nvPr/>
          </p:nvSpPr>
          <p:spPr bwMode="auto">
            <a:xfrm>
              <a:off x="1008" y="1824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4" name="Oval 189"/>
            <p:cNvSpPr>
              <a:spLocks noChangeArrowheads="1"/>
            </p:cNvSpPr>
            <p:nvPr/>
          </p:nvSpPr>
          <p:spPr bwMode="auto">
            <a:xfrm>
              <a:off x="288" y="2009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255" name="Oval 190"/>
            <p:cNvSpPr>
              <a:spLocks noChangeArrowheads="1"/>
            </p:cNvSpPr>
            <p:nvPr/>
          </p:nvSpPr>
          <p:spPr bwMode="auto">
            <a:xfrm>
              <a:off x="1243" y="1913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5" name="Group 200"/>
          <p:cNvGrpSpPr>
            <a:grpSpLocks/>
          </p:cNvGrpSpPr>
          <p:nvPr/>
        </p:nvGrpSpPr>
        <p:grpSpPr bwMode="auto">
          <a:xfrm>
            <a:off x="3276600" y="4343400"/>
            <a:ext cx="3200400" cy="1981200"/>
            <a:chOff x="2064" y="2736"/>
            <a:chExt cx="2016" cy="1248"/>
          </a:xfrm>
        </p:grpSpPr>
        <p:graphicFrame>
          <p:nvGraphicFramePr>
            <p:cNvPr id="49167" name="Object 3"/>
            <p:cNvGraphicFramePr>
              <a:graphicFrameLocks noChangeAspect="1"/>
            </p:cNvGraphicFramePr>
            <p:nvPr/>
          </p:nvGraphicFramePr>
          <p:xfrm>
            <a:off x="2064" y="2736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" name="Worksheet" r:id="rId6" imgW="4038600" imgH="3467100" progId="Excel.Sheet.8">
                    <p:embed/>
                  </p:oleObj>
                </mc:Choice>
                <mc:Fallback>
                  <p:oleObj name="Worksheet" r:id="rId6" imgW="4038600" imgH="34671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36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8" name="Freeform 101"/>
            <p:cNvSpPr>
              <a:spLocks/>
            </p:cNvSpPr>
            <p:nvPr/>
          </p:nvSpPr>
          <p:spPr bwMode="auto">
            <a:xfrm>
              <a:off x="2419" y="2946"/>
              <a:ext cx="488" cy="597"/>
            </a:xfrm>
            <a:custGeom>
              <a:avLst/>
              <a:gdLst>
                <a:gd name="T0" fmla="*/ 12 w 728"/>
                <a:gd name="T1" fmla="*/ 1 h 896"/>
                <a:gd name="T2" fmla="*/ 7 w 728"/>
                <a:gd name="T3" fmla="*/ 6 h 896"/>
                <a:gd name="T4" fmla="*/ 5 w 728"/>
                <a:gd name="T5" fmla="*/ 8 h 896"/>
                <a:gd name="T6" fmla="*/ 4 w 728"/>
                <a:gd name="T7" fmla="*/ 9 h 896"/>
                <a:gd name="T8" fmla="*/ 1 w 728"/>
                <a:gd name="T9" fmla="*/ 18 h 896"/>
                <a:gd name="T10" fmla="*/ 4 w 728"/>
                <a:gd name="T11" fmla="*/ 41 h 896"/>
                <a:gd name="T12" fmla="*/ 7 w 728"/>
                <a:gd name="T13" fmla="*/ 45 h 896"/>
                <a:gd name="T14" fmla="*/ 20 w 728"/>
                <a:gd name="T15" fmla="*/ 53 h 896"/>
                <a:gd name="T16" fmla="*/ 30 w 728"/>
                <a:gd name="T17" fmla="*/ 50 h 896"/>
                <a:gd name="T18" fmla="*/ 39 w 728"/>
                <a:gd name="T19" fmla="*/ 42 h 896"/>
                <a:gd name="T20" fmla="*/ 42 w 728"/>
                <a:gd name="T21" fmla="*/ 35 h 896"/>
                <a:gd name="T22" fmla="*/ 43 w 728"/>
                <a:gd name="T23" fmla="*/ 33 h 896"/>
                <a:gd name="T24" fmla="*/ 43 w 728"/>
                <a:gd name="T25" fmla="*/ 31 h 896"/>
                <a:gd name="T26" fmla="*/ 42 w 728"/>
                <a:gd name="T27" fmla="*/ 17 h 896"/>
                <a:gd name="T28" fmla="*/ 35 w 728"/>
                <a:gd name="T29" fmla="*/ 7 h 896"/>
                <a:gd name="T30" fmla="*/ 31 w 728"/>
                <a:gd name="T31" fmla="*/ 5 h 896"/>
                <a:gd name="T32" fmla="*/ 28 w 728"/>
                <a:gd name="T33" fmla="*/ 3 h 896"/>
                <a:gd name="T34" fmla="*/ 18 w 728"/>
                <a:gd name="T35" fmla="*/ 0 h 896"/>
                <a:gd name="T36" fmla="*/ 13 w 728"/>
                <a:gd name="T37" fmla="*/ 1 h 896"/>
                <a:gd name="T38" fmla="*/ 11 w 728"/>
                <a:gd name="T39" fmla="*/ 1 h 896"/>
                <a:gd name="T40" fmla="*/ 12 w 728"/>
                <a:gd name="T41" fmla="*/ 1 h 8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28"/>
                <a:gd name="T64" fmla="*/ 0 h 896"/>
                <a:gd name="T65" fmla="*/ 728 w 728"/>
                <a:gd name="T66" fmla="*/ 896 h 8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28" h="896">
                  <a:moveTo>
                    <a:pt x="199" y="7"/>
                  </a:moveTo>
                  <a:cubicBezTo>
                    <a:pt x="148" y="19"/>
                    <a:pt x="135" y="54"/>
                    <a:pt x="110" y="96"/>
                  </a:cubicBezTo>
                  <a:cubicBezTo>
                    <a:pt x="101" y="111"/>
                    <a:pt x="90" y="125"/>
                    <a:pt x="80" y="140"/>
                  </a:cubicBezTo>
                  <a:cubicBezTo>
                    <a:pt x="75" y="147"/>
                    <a:pt x="65" y="162"/>
                    <a:pt x="65" y="162"/>
                  </a:cubicBezTo>
                  <a:cubicBezTo>
                    <a:pt x="50" y="210"/>
                    <a:pt x="33" y="254"/>
                    <a:pt x="21" y="303"/>
                  </a:cubicBezTo>
                  <a:cubicBezTo>
                    <a:pt x="4" y="446"/>
                    <a:pt x="0" y="574"/>
                    <a:pt x="65" y="703"/>
                  </a:cubicBezTo>
                  <a:cubicBezTo>
                    <a:pt x="79" y="731"/>
                    <a:pt x="83" y="744"/>
                    <a:pt x="110" y="763"/>
                  </a:cubicBezTo>
                  <a:cubicBezTo>
                    <a:pt x="159" y="835"/>
                    <a:pt x="250" y="874"/>
                    <a:pt x="332" y="896"/>
                  </a:cubicBezTo>
                  <a:cubicBezTo>
                    <a:pt x="394" y="889"/>
                    <a:pt x="441" y="878"/>
                    <a:pt x="495" y="851"/>
                  </a:cubicBezTo>
                  <a:cubicBezTo>
                    <a:pt x="537" y="789"/>
                    <a:pt x="571" y="751"/>
                    <a:pt x="636" y="711"/>
                  </a:cubicBezTo>
                  <a:cubicBezTo>
                    <a:pt x="660" y="674"/>
                    <a:pt x="672" y="647"/>
                    <a:pt x="688" y="607"/>
                  </a:cubicBezTo>
                  <a:cubicBezTo>
                    <a:pt x="694" y="593"/>
                    <a:pt x="697" y="578"/>
                    <a:pt x="702" y="563"/>
                  </a:cubicBezTo>
                  <a:cubicBezTo>
                    <a:pt x="705" y="555"/>
                    <a:pt x="710" y="540"/>
                    <a:pt x="710" y="540"/>
                  </a:cubicBezTo>
                  <a:cubicBezTo>
                    <a:pt x="720" y="459"/>
                    <a:pt x="728" y="366"/>
                    <a:pt x="680" y="296"/>
                  </a:cubicBezTo>
                  <a:cubicBezTo>
                    <a:pt x="659" y="231"/>
                    <a:pt x="621" y="176"/>
                    <a:pt x="569" y="133"/>
                  </a:cubicBezTo>
                  <a:cubicBezTo>
                    <a:pt x="550" y="117"/>
                    <a:pt x="530" y="103"/>
                    <a:pt x="510" y="88"/>
                  </a:cubicBezTo>
                  <a:cubicBezTo>
                    <a:pt x="496" y="77"/>
                    <a:pt x="465" y="59"/>
                    <a:pt x="465" y="59"/>
                  </a:cubicBezTo>
                  <a:cubicBezTo>
                    <a:pt x="428" y="0"/>
                    <a:pt x="358" y="5"/>
                    <a:pt x="295" y="0"/>
                  </a:cubicBezTo>
                  <a:cubicBezTo>
                    <a:pt x="265" y="2"/>
                    <a:pt x="236" y="3"/>
                    <a:pt x="206" y="7"/>
                  </a:cubicBezTo>
                  <a:cubicBezTo>
                    <a:pt x="198" y="8"/>
                    <a:pt x="192" y="14"/>
                    <a:pt x="184" y="14"/>
                  </a:cubicBezTo>
                  <a:cubicBezTo>
                    <a:pt x="178" y="14"/>
                    <a:pt x="194" y="9"/>
                    <a:pt x="199" y="7"/>
                  </a:cubicBezTo>
                  <a:close/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9" name="Freeform 102"/>
            <p:cNvSpPr>
              <a:spLocks/>
            </p:cNvSpPr>
            <p:nvPr/>
          </p:nvSpPr>
          <p:spPr bwMode="auto">
            <a:xfrm>
              <a:off x="2722" y="3188"/>
              <a:ext cx="538" cy="593"/>
            </a:xfrm>
            <a:custGeom>
              <a:avLst/>
              <a:gdLst>
                <a:gd name="T0" fmla="*/ 31 w 802"/>
                <a:gd name="T1" fmla="*/ 3 h 889"/>
                <a:gd name="T2" fmla="*/ 23 w 802"/>
                <a:gd name="T3" fmla="*/ 10 h 889"/>
                <a:gd name="T4" fmla="*/ 14 w 802"/>
                <a:gd name="T5" fmla="*/ 17 h 889"/>
                <a:gd name="T6" fmla="*/ 13 w 802"/>
                <a:gd name="T7" fmla="*/ 19 h 889"/>
                <a:gd name="T8" fmla="*/ 12 w 802"/>
                <a:gd name="T9" fmla="*/ 19 h 889"/>
                <a:gd name="T10" fmla="*/ 11 w 802"/>
                <a:gd name="T11" fmla="*/ 21 h 889"/>
                <a:gd name="T12" fmla="*/ 10 w 802"/>
                <a:gd name="T13" fmla="*/ 23 h 889"/>
                <a:gd name="T14" fmla="*/ 8 w 802"/>
                <a:gd name="T15" fmla="*/ 29 h 889"/>
                <a:gd name="T16" fmla="*/ 7 w 802"/>
                <a:gd name="T17" fmla="*/ 31 h 889"/>
                <a:gd name="T18" fmla="*/ 5 w 802"/>
                <a:gd name="T19" fmla="*/ 33 h 889"/>
                <a:gd name="T20" fmla="*/ 3 w 802"/>
                <a:gd name="T21" fmla="*/ 37 h 889"/>
                <a:gd name="T22" fmla="*/ 1 w 802"/>
                <a:gd name="T23" fmla="*/ 41 h 889"/>
                <a:gd name="T24" fmla="*/ 2 w 802"/>
                <a:gd name="T25" fmla="*/ 49 h 889"/>
                <a:gd name="T26" fmla="*/ 5 w 802"/>
                <a:gd name="T27" fmla="*/ 51 h 889"/>
                <a:gd name="T28" fmla="*/ 7 w 802"/>
                <a:gd name="T29" fmla="*/ 52 h 889"/>
                <a:gd name="T30" fmla="*/ 21 w 802"/>
                <a:gd name="T31" fmla="*/ 51 h 889"/>
                <a:gd name="T32" fmla="*/ 32 w 802"/>
                <a:gd name="T33" fmla="*/ 49 h 889"/>
                <a:gd name="T34" fmla="*/ 35 w 802"/>
                <a:gd name="T35" fmla="*/ 47 h 889"/>
                <a:gd name="T36" fmla="*/ 41 w 802"/>
                <a:gd name="T37" fmla="*/ 38 h 889"/>
                <a:gd name="T38" fmla="*/ 43 w 802"/>
                <a:gd name="T39" fmla="*/ 35 h 889"/>
                <a:gd name="T40" fmla="*/ 46 w 802"/>
                <a:gd name="T41" fmla="*/ 31 h 889"/>
                <a:gd name="T42" fmla="*/ 48 w 802"/>
                <a:gd name="T43" fmla="*/ 26 h 889"/>
                <a:gd name="T44" fmla="*/ 49 w 802"/>
                <a:gd name="T45" fmla="*/ 23 h 889"/>
                <a:gd name="T46" fmla="*/ 40 w 802"/>
                <a:gd name="T47" fmla="*/ 0 h 889"/>
                <a:gd name="T48" fmla="*/ 32 w 802"/>
                <a:gd name="T49" fmla="*/ 1 h 889"/>
                <a:gd name="T50" fmla="*/ 31 w 802"/>
                <a:gd name="T51" fmla="*/ 3 h 8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2"/>
                <a:gd name="T79" fmla="*/ 0 h 889"/>
                <a:gd name="T80" fmla="*/ 802 w 802"/>
                <a:gd name="T81" fmla="*/ 889 h 88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2" h="889">
                  <a:moveTo>
                    <a:pt x="510" y="44"/>
                  </a:moveTo>
                  <a:cubicBezTo>
                    <a:pt x="455" y="80"/>
                    <a:pt x="422" y="133"/>
                    <a:pt x="376" y="177"/>
                  </a:cubicBezTo>
                  <a:cubicBezTo>
                    <a:pt x="346" y="236"/>
                    <a:pt x="298" y="273"/>
                    <a:pt x="236" y="296"/>
                  </a:cubicBezTo>
                  <a:cubicBezTo>
                    <a:pt x="231" y="303"/>
                    <a:pt x="227" y="312"/>
                    <a:pt x="221" y="318"/>
                  </a:cubicBezTo>
                  <a:cubicBezTo>
                    <a:pt x="215" y="324"/>
                    <a:pt x="205" y="326"/>
                    <a:pt x="199" y="333"/>
                  </a:cubicBezTo>
                  <a:cubicBezTo>
                    <a:pt x="194" y="339"/>
                    <a:pt x="195" y="348"/>
                    <a:pt x="191" y="355"/>
                  </a:cubicBezTo>
                  <a:cubicBezTo>
                    <a:pt x="185" y="366"/>
                    <a:pt x="176" y="375"/>
                    <a:pt x="169" y="385"/>
                  </a:cubicBezTo>
                  <a:cubicBezTo>
                    <a:pt x="156" y="422"/>
                    <a:pt x="155" y="463"/>
                    <a:pt x="132" y="496"/>
                  </a:cubicBezTo>
                  <a:cubicBezTo>
                    <a:pt x="126" y="504"/>
                    <a:pt x="116" y="510"/>
                    <a:pt x="110" y="518"/>
                  </a:cubicBezTo>
                  <a:cubicBezTo>
                    <a:pt x="99" y="532"/>
                    <a:pt x="80" y="562"/>
                    <a:pt x="80" y="562"/>
                  </a:cubicBezTo>
                  <a:cubicBezTo>
                    <a:pt x="68" y="602"/>
                    <a:pt x="78" y="578"/>
                    <a:pt x="43" y="629"/>
                  </a:cubicBezTo>
                  <a:cubicBezTo>
                    <a:pt x="28" y="651"/>
                    <a:pt x="22" y="678"/>
                    <a:pt x="13" y="703"/>
                  </a:cubicBezTo>
                  <a:cubicBezTo>
                    <a:pt x="15" y="727"/>
                    <a:pt x="0" y="812"/>
                    <a:pt x="36" y="844"/>
                  </a:cubicBezTo>
                  <a:cubicBezTo>
                    <a:pt x="49" y="856"/>
                    <a:pt x="65" y="864"/>
                    <a:pt x="80" y="874"/>
                  </a:cubicBezTo>
                  <a:cubicBezTo>
                    <a:pt x="93" y="883"/>
                    <a:pt x="124" y="888"/>
                    <a:pt x="124" y="888"/>
                  </a:cubicBezTo>
                  <a:cubicBezTo>
                    <a:pt x="167" y="886"/>
                    <a:pt x="287" y="889"/>
                    <a:pt x="354" y="874"/>
                  </a:cubicBezTo>
                  <a:cubicBezTo>
                    <a:pt x="410" y="861"/>
                    <a:pt x="461" y="835"/>
                    <a:pt x="517" y="822"/>
                  </a:cubicBezTo>
                  <a:cubicBezTo>
                    <a:pt x="534" y="811"/>
                    <a:pt x="553" y="804"/>
                    <a:pt x="569" y="792"/>
                  </a:cubicBezTo>
                  <a:cubicBezTo>
                    <a:pt x="613" y="757"/>
                    <a:pt x="651" y="702"/>
                    <a:pt x="673" y="651"/>
                  </a:cubicBezTo>
                  <a:cubicBezTo>
                    <a:pt x="680" y="634"/>
                    <a:pt x="685" y="615"/>
                    <a:pt x="695" y="600"/>
                  </a:cubicBezTo>
                  <a:cubicBezTo>
                    <a:pt x="711" y="577"/>
                    <a:pt x="747" y="533"/>
                    <a:pt x="747" y="533"/>
                  </a:cubicBezTo>
                  <a:cubicBezTo>
                    <a:pt x="756" y="504"/>
                    <a:pt x="784" y="451"/>
                    <a:pt x="784" y="451"/>
                  </a:cubicBezTo>
                  <a:cubicBezTo>
                    <a:pt x="787" y="439"/>
                    <a:pt x="798" y="395"/>
                    <a:pt x="798" y="385"/>
                  </a:cubicBezTo>
                  <a:cubicBezTo>
                    <a:pt x="798" y="264"/>
                    <a:pt x="802" y="46"/>
                    <a:pt x="650" y="0"/>
                  </a:cubicBezTo>
                  <a:cubicBezTo>
                    <a:pt x="598" y="5"/>
                    <a:pt x="575" y="6"/>
                    <a:pt x="532" y="22"/>
                  </a:cubicBezTo>
                  <a:cubicBezTo>
                    <a:pt x="516" y="46"/>
                    <a:pt x="526" y="44"/>
                    <a:pt x="510" y="44"/>
                  </a:cubicBezTo>
                  <a:close/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0" name="Line 103"/>
            <p:cNvSpPr>
              <a:spLocks noChangeShapeType="1"/>
            </p:cNvSpPr>
            <p:nvPr/>
          </p:nvSpPr>
          <p:spPr bwMode="auto">
            <a:xfrm flipH="1">
              <a:off x="3648" y="31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Text Box 191"/>
            <p:cNvSpPr txBox="1">
              <a:spLocks noChangeArrowheads="1"/>
            </p:cNvSpPr>
            <p:nvPr/>
          </p:nvSpPr>
          <p:spPr bwMode="auto">
            <a:xfrm>
              <a:off x="3552" y="3312"/>
              <a:ext cx="528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  <a:ea typeface="Gulim" panose="020B0600000101010101" pitchFamily="34" charset="-127"/>
                </a:rPr>
                <a:t>Update the cluster means</a:t>
              </a:r>
            </a:p>
          </p:txBody>
        </p:sp>
      </p:grpSp>
      <p:grpSp>
        <p:nvGrpSpPr>
          <p:cNvPr id="6" name="Group 199"/>
          <p:cNvGrpSpPr>
            <a:grpSpLocks/>
          </p:cNvGrpSpPr>
          <p:nvPr/>
        </p:nvGrpSpPr>
        <p:grpSpPr bwMode="auto">
          <a:xfrm>
            <a:off x="6629400" y="4038600"/>
            <a:ext cx="2286000" cy="2286000"/>
            <a:chOff x="4176" y="2544"/>
            <a:chExt cx="1440" cy="1440"/>
          </a:xfrm>
        </p:grpSpPr>
        <p:grpSp>
          <p:nvGrpSpPr>
            <p:cNvPr id="49163" name="Group 95"/>
            <p:cNvGrpSpPr>
              <a:grpSpLocks/>
            </p:cNvGrpSpPr>
            <p:nvPr/>
          </p:nvGrpSpPr>
          <p:grpSpPr bwMode="auto">
            <a:xfrm>
              <a:off x="4176" y="2544"/>
              <a:ext cx="1440" cy="1440"/>
              <a:chOff x="3312" y="2640"/>
              <a:chExt cx="1440" cy="1440"/>
            </a:xfrm>
          </p:grpSpPr>
          <p:graphicFrame>
            <p:nvGraphicFramePr>
              <p:cNvPr id="49165" name="Object 2"/>
              <p:cNvGraphicFramePr>
                <a:graphicFrameLocks noChangeAspect="1"/>
              </p:cNvGraphicFramePr>
              <p:nvPr/>
            </p:nvGraphicFramePr>
            <p:xfrm>
              <a:off x="3312" y="2832"/>
              <a:ext cx="1440" cy="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9" name="Worksheet" r:id="rId8" imgW="4051300" imgH="3479800" progId="Excel.Sheet.8">
                      <p:embed/>
                    </p:oleObj>
                  </mc:Choice>
                  <mc:Fallback>
                    <p:oleObj name="Worksheet" r:id="rId8" imgW="4051300" imgH="3479800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832"/>
                            <a:ext cx="1440" cy="1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6" name="Line 97"/>
              <p:cNvSpPr>
                <a:spLocks noChangeShapeType="1"/>
              </p:cNvSpPr>
              <p:nvPr/>
            </p:nvSpPr>
            <p:spPr bwMode="auto">
              <a:xfrm>
                <a:off x="3984" y="264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64" name="Text Box 192"/>
            <p:cNvSpPr txBox="1">
              <a:spLocks noChangeArrowheads="1"/>
            </p:cNvSpPr>
            <p:nvPr/>
          </p:nvSpPr>
          <p:spPr bwMode="auto">
            <a:xfrm>
              <a:off x="4944" y="254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  <a:ea typeface="Gulim" panose="020B0600000101010101" pitchFamily="34" charset="-127"/>
                </a:rPr>
                <a:t>reassign</a:t>
              </a:r>
            </a:p>
          </p:txBody>
        </p:sp>
      </p:grpSp>
      <p:grpSp>
        <p:nvGrpSpPr>
          <p:cNvPr id="8" name="Group 201"/>
          <p:cNvGrpSpPr>
            <a:grpSpLocks/>
          </p:cNvGrpSpPr>
          <p:nvPr/>
        </p:nvGrpSpPr>
        <p:grpSpPr bwMode="auto">
          <a:xfrm>
            <a:off x="4267200" y="4038600"/>
            <a:ext cx="1143000" cy="304800"/>
            <a:chOff x="2688" y="2544"/>
            <a:chExt cx="720" cy="192"/>
          </a:xfrm>
        </p:grpSpPr>
        <p:sp>
          <p:nvSpPr>
            <p:cNvPr id="49161" name="Line 193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2" name="Text Box 194"/>
            <p:cNvSpPr txBox="1">
              <a:spLocks noChangeArrowheads="1"/>
            </p:cNvSpPr>
            <p:nvPr/>
          </p:nvSpPr>
          <p:spPr bwMode="auto">
            <a:xfrm>
              <a:off x="2784" y="254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  <a:ea typeface="Gulim" panose="020B0600000101010101" pitchFamily="34" charset="-127"/>
                </a:rPr>
                <a:t>reassign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8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K-means Algorithm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Deterministic method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Initial cluster centers important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Can be trapped in local optimal</a:t>
            </a:r>
          </a:p>
          <a:p>
            <a:pPr eaLnBrk="1" hangingPunct="1"/>
            <a:r>
              <a:rPr lang="en-US" altLang="zh-CN" smtClean="0"/>
              <a:t>How to pick initial cluster centers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Run hierarchical cluster, find cut line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Random start many times with different initial centers</a:t>
            </a:r>
          </a:p>
          <a:p>
            <a:pPr eaLnBrk="1" hangingPunct="1"/>
            <a:r>
              <a:rPr lang="en-US" altLang="zh-CN" smtClean="0"/>
              <a:t>Not tolerant to outliers or noise</a:t>
            </a:r>
          </a:p>
        </p:txBody>
      </p:sp>
    </p:spTree>
    <p:extLst>
      <p:ext uri="{BB962C8B-B14F-4D97-AF65-F5344CB8AC3E}">
        <p14:creationId xmlns:p14="http://schemas.microsoft.com/office/powerpoint/2010/main" val="38343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How to Pick 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K = 2, gradually increase</a:t>
            </a:r>
          </a:p>
          <a:p>
            <a:pPr eaLnBrk="1" hangingPunct="1"/>
            <a:r>
              <a:rPr lang="en-US" altLang="zh-CN" sz="2800" dirty="0" smtClean="0"/>
              <a:t>Improvement: reduce within cluster distance and increase between cluster distance </a:t>
            </a:r>
          </a:p>
          <a:p>
            <a:pPr eaLnBrk="1" hangingPunct="1"/>
            <a:r>
              <a:rPr lang="en-US" altLang="zh-CN" sz="2800" dirty="0" smtClean="0"/>
              <a:t>Cost: cost with each increase in K</a:t>
            </a:r>
          </a:p>
          <a:p>
            <a:pPr eaLnBrk="1" hangingPunct="1"/>
            <a:r>
              <a:rPr lang="en-US" altLang="zh-CN" sz="2800" dirty="0" smtClean="0"/>
              <a:t>Compare the cost with improvement, stop when not worth it</a:t>
            </a:r>
          </a:p>
        </p:txBody>
      </p:sp>
    </p:spTree>
    <p:extLst>
      <p:ext uri="{BB962C8B-B14F-4D97-AF65-F5344CB8AC3E}">
        <p14:creationId xmlns:p14="http://schemas.microsoft.com/office/powerpoint/2010/main" val="28437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Pick 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800" i="1" dirty="0" smtClean="0"/>
              <a:t>W(k)</a:t>
            </a:r>
            <a:r>
              <a:rPr lang="en-US" altLang="zh-CN" sz="2800" dirty="0" smtClean="0"/>
              <a:t> = total sum of squares within clusters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i="1" dirty="0" smtClean="0"/>
              <a:t>B(k) </a:t>
            </a:r>
            <a:r>
              <a:rPr lang="en-US" altLang="zh-CN" sz="2800" dirty="0" smtClean="0"/>
              <a:t>= sum of squares between cluster means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 = total number of data points</a:t>
            </a:r>
            <a:endParaRPr lang="en-US" altLang="zh-CN" sz="2800" i="1" dirty="0" smtClean="0"/>
          </a:p>
          <a:p>
            <a:pPr eaLnBrk="1" hangingPunct="1"/>
            <a:r>
              <a:rPr lang="en-US" altLang="zh-CN" sz="2800" dirty="0" err="1" smtClean="0"/>
              <a:t>Calinski</a:t>
            </a:r>
            <a:r>
              <a:rPr lang="en-US" altLang="zh-CN" sz="2800" dirty="0" smtClean="0"/>
              <a:t> &amp; </a:t>
            </a:r>
            <a:r>
              <a:rPr lang="en-US" altLang="zh-CN" sz="2800" dirty="0" err="1" smtClean="0"/>
              <a:t>Harabasz</a:t>
            </a:r>
            <a:r>
              <a:rPr lang="en-US" altLang="zh-CN" sz="2800" dirty="0" smtClean="0"/>
              <a:t>, 1974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err="1" smtClean="0"/>
              <a:t>Hartigan</a:t>
            </a:r>
            <a:r>
              <a:rPr lang="en-US" altLang="zh-CN" sz="2800" dirty="0" smtClean="0"/>
              <a:t>, 1975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	stop when </a:t>
            </a:r>
            <a:r>
              <a:rPr lang="en-US" altLang="zh-CN" sz="2800" i="1" dirty="0" smtClean="0"/>
              <a:t>H(k)</a:t>
            </a:r>
            <a:r>
              <a:rPr lang="en-US" altLang="zh-CN" sz="2800" dirty="0" smtClean="0"/>
              <a:t> &lt; 10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55441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480295" y="2990482"/>
                <a:ext cx="3318525" cy="64081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CH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95" y="2990482"/>
                <a:ext cx="3318525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70760" y="4905764"/>
                <a:ext cx="4549140" cy="69153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0" y="4905764"/>
                <a:ext cx="4549140" cy="6915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3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How to Pick 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642" t="3902" r="4056" b="-3902"/>
          <a:stretch/>
        </p:blipFill>
        <p:spPr>
          <a:xfrm>
            <a:off x="2956901" y="426720"/>
            <a:ext cx="3952534" cy="30730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" y="3131185"/>
            <a:ext cx="8543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965" y="2282826"/>
            <a:ext cx="3768520" cy="18230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Gaussian Mixture Model</a:t>
            </a:r>
            <a:endParaRPr lang="zh-CN" altLang="en-US" dirty="0"/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BFA8-FC7F-4204-A303-289D2D8E60C3}" type="slidenum">
              <a:rPr lang="en-US" altLang="zh-TW"/>
              <a:pPr/>
              <a:t>16</a:t>
            </a:fld>
            <a:endParaRPr lang="en-US" altLang="zh-TW"/>
          </a:p>
        </p:txBody>
      </p:sp>
      <p:pic>
        <p:nvPicPr>
          <p:cNvPr id="68638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729582"/>
            <a:ext cx="45720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39" name="Line 31"/>
          <p:cNvSpPr>
            <a:spLocks noChangeShapeType="1"/>
          </p:cNvSpPr>
          <p:nvPr/>
        </p:nvSpPr>
        <p:spPr bwMode="auto">
          <a:xfrm flipH="1">
            <a:off x="6731000" y="1905000"/>
            <a:ext cx="1590675" cy="16875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 flipH="1" flipV="1">
            <a:off x="5083175" y="2773363"/>
            <a:ext cx="1633538" cy="8223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 flipH="1">
            <a:off x="5935663" y="3592513"/>
            <a:ext cx="795337" cy="17399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7164388" y="3124200"/>
            <a:ext cx="1890712" cy="6746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6731000" y="3592513"/>
            <a:ext cx="1476375" cy="16891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725" name="Group 117"/>
          <p:cNvGrpSpPr>
            <a:grpSpLocks/>
          </p:cNvGrpSpPr>
          <p:nvPr/>
        </p:nvGrpSpPr>
        <p:grpSpPr bwMode="auto">
          <a:xfrm>
            <a:off x="5253038" y="2027238"/>
            <a:ext cx="3695700" cy="3219450"/>
            <a:chOff x="3309" y="1277"/>
            <a:chExt cx="2328" cy="2028"/>
          </a:xfrm>
        </p:grpSpPr>
        <p:pic>
          <p:nvPicPr>
            <p:cNvPr id="68644" name="Picture 36" descr="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" y="1438"/>
              <a:ext cx="363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5" name="Picture 37" descr="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" y="1905"/>
              <a:ext cx="174" cy="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6" name="Picture 38" descr="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" y="3005"/>
              <a:ext cx="226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7" name="Picture 39" descr="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2" y="2438"/>
              <a:ext cx="353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8" name="Picture 40" descr="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" y="1277"/>
              <a:ext cx="467" cy="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</p:grpSp>
      <p:grpSp>
        <p:nvGrpSpPr>
          <p:cNvPr id="68726" name="Group 118"/>
          <p:cNvGrpSpPr>
            <a:grpSpLocks/>
          </p:cNvGrpSpPr>
          <p:nvPr/>
        </p:nvGrpSpPr>
        <p:grpSpPr bwMode="auto">
          <a:xfrm>
            <a:off x="5003800" y="2492375"/>
            <a:ext cx="4140200" cy="3103563"/>
            <a:chOff x="3152" y="1570"/>
            <a:chExt cx="2608" cy="1955"/>
          </a:xfrm>
        </p:grpSpPr>
        <p:sp>
          <p:nvSpPr>
            <p:cNvPr id="68649" name="Text Box 41"/>
            <p:cNvSpPr txBox="1">
              <a:spLocks noChangeArrowheads="1"/>
            </p:cNvSpPr>
            <p:nvPr/>
          </p:nvSpPr>
          <p:spPr bwMode="auto">
            <a:xfrm>
              <a:off x="3424" y="1616"/>
              <a:ext cx="6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G1,w1</a:t>
              </a:r>
            </a:p>
          </p:txBody>
        </p:sp>
        <p:sp>
          <p:nvSpPr>
            <p:cNvPr id="68650" name="Text Box 42"/>
            <p:cNvSpPr txBox="1">
              <a:spLocks noChangeArrowheads="1"/>
            </p:cNvSpPr>
            <p:nvPr/>
          </p:nvSpPr>
          <p:spPr bwMode="auto">
            <a:xfrm>
              <a:off x="5170" y="157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G2,w2</a:t>
              </a:r>
            </a:p>
          </p:txBody>
        </p:sp>
        <p:sp>
          <p:nvSpPr>
            <p:cNvPr id="68651" name="Text Box 43"/>
            <p:cNvSpPr txBox="1">
              <a:spLocks noChangeArrowheads="1"/>
            </p:cNvSpPr>
            <p:nvPr/>
          </p:nvSpPr>
          <p:spPr bwMode="auto">
            <a:xfrm>
              <a:off x="3152" y="2341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G3,w3</a:t>
              </a:r>
            </a:p>
          </p:txBody>
        </p:sp>
        <p:sp>
          <p:nvSpPr>
            <p:cNvPr id="68652" name="Text Box 44"/>
            <p:cNvSpPr txBox="1">
              <a:spLocks noChangeArrowheads="1"/>
            </p:cNvSpPr>
            <p:nvPr/>
          </p:nvSpPr>
          <p:spPr bwMode="auto">
            <a:xfrm>
              <a:off x="4105" y="3294"/>
              <a:ext cx="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G4,w4</a:t>
              </a:r>
            </a:p>
          </p:txBody>
        </p:sp>
        <p:sp>
          <p:nvSpPr>
            <p:cNvPr id="68653" name="Text Box 45"/>
            <p:cNvSpPr txBox="1">
              <a:spLocks noChangeArrowheads="1"/>
            </p:cNvSpPr>
            <p:nvPr/>
          </p:nvSpPr>
          <p:spPr bwMode="auto">
            <a:xfrm>
              <a:off x="5064" y="2649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G5.w5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75" y="4378281"/>
            <a:ext cx="3621517" cy="12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11/21/2014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0340"/>
            <a:ext cx="8185355" cy="42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Principal Component Analysis (PCA)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A linear transformation of the original coordinates system to capture as much of the variation in data.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Mainly used in Dimension Reduction.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7" name="Picture 2" descr="Screen Shot 2014-02-13 at 10.5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30" y="2993015"/>
            <a:ext cx="6892290" cy="262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405864"/>
            <a:ext cx="4880610" cy="54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Hierarchical Clustering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K-means Clustering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Gaussian Mixture Model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Principal Component Analysis</a:t>
            </a:r>
          </a:p>
          <a:p>
            <a:r>
              <a:rPr lang="en-US" altLang="zh-CN" dirty="0" smtClean="0"/>
              <a:t>Reference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41" y="1478279"/>
            <a:ext cx="5468647" cy="1937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51" y="3426062"/>
            <a:ext cx="4209949" cy="22089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623" y="2609047"/>
            <a:ext cx="1629727" cy="5600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521" y="3469160"/>
            <a:ext cx="2452809" cy="7462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700" y="4222045"/>
            <a:ext cx="2271630" cy="1599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5510" y="5635021"/>
            <a:ext cx="3591559" cy="6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43230"/>
            <a:ext cx="5333403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35" y="342900"/>
            <a:ext cx="5582729" cy="47863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4" y="5129212"/>
            <a:ext cx="5444490" cy="9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2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8" y="294002"/>
            <a:ext cx="3331562" cy="2413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89" y="294002"/>
            <a:ext cx="5543551" cy="2209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828246"/>
            <a:ext cx="4724399" cy="33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 &amp; SVD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3" y="1354849"/>
            <a:ext cx="8325447" cy="38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883920"/>
            <a:ext cx="4316836" cy="4088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746" y="1055462"/>
            <a:ext cx="4273955" cy="28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80" y="93602"/>
            <a:ext cx="4194810" cy="1370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13" y="1379220"/>
            <a:ext cx="4672143" cy="488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6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</a:t>
            </a:r>
            <a:endParaRPr lang="zh-CN" altLang="en-US" smtClean="0"/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/>
              <a:t>PPT from </a:t>
            </a:r>
            <a:r>
              <a:rPr lang="en-US" altLang="zh-CN" dirty="0" err="1" smtClean="0"/>
              <a:t>Xiaole</a:t>
            </a:r>
            <a:r>
              <a:rPr lang="en-US" altLang="zh-CN" dirty="0" smtClean="0"/>
              <a:t> Shirley Liu, STAT115/STAT215, Harvard.</a:t>
            </a:r>
          </a:p>
          <a:p>
            <a:r>
              <a:rPr lang="en-US" altLang="zh-CN" dirty="0"/>
              <a:t> http://www.cnblogs.com/leftnoteasy/archive/2011/01/19/svd-and-applications.html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28" y="250588"/>
            <a:ext cx="7661292" cy="60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5297" indent="-244345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7379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331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9283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50234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41186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32138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23090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A7DAEC-A9CA-4E18-88D4-38CA592EC3E4}" type="slidenum">
              <a:rPr lang="en-GB" sz="1368">
                <a:latin typeface="Arial" panose="020B0604020202020204" pitchFamily="34" charset="0"/>
              </a:rPr>
              <a:pPr eaLnBrk="1" hangingPunct="1"/>
              <a:t>4</a:t>
            </a:fld>
            <a:endParaRPr lang="en-GB" sz="1368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96157"/>
            <a:ext cx="8807344" cy="1077841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SimSun" panose="02010600030101010101" pitchFamily="2" charset="-122"/>
              </a:rPr>
              <a:t>Introduction</a:t>
            </a:r>
            <a:r>
              <a:rPr lang="en-US" altLang="zh-CN" dirty="0" smtClean="0"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344586"/>
            <a:ext cx="8545351" cy="4886936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Illustrative Example</a:t>
            </a:r>
          </a:p>
          <a:p>
            <a:pPr marL="837560" lvl="1" indent="-390952">
              <a:lnSpc>
                <a:spcPct val="110000"/>
              </a:lnSpc>
              <a:buNone/>
            </a:pPr>
            <a:r>
              <a:rPr lang="en-GB" sz="2000" dirty="0" smtClean="0"/>
              <a:t>Agglomerative and divisive clustering on the data set {a, b, c, </a:t>
            </a:r>
            <a:r>
              <a:rPr lang="en-GB" sz="2000" dirty="0" err="1" smtClean="0"/>
              <a:t>d,e</a:t>
            </a:r>
            <a:r>
              <a:rPr lang="en-GB" sz="2000" dirty="0" smtClean="0"/>
              <a:t> }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altLang="zh-CN" dirty="0" smtClean="0">
              <a:ea typeface="SimSun" panose="02010600030101010101" pitchFamily="2" charset="-122"/>
            </a:endParaRPr>
          </a:p>
        </p:txBody>
      </p:sp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1063585" y="2650874"/>
            <a:ext cx="7091492" cy="3525954"/>
            <a:chOff x="1200" y="1776"/>
            <a:chExt cx="4301" cy="2243"/>
          </a:xfrm>
        </p:grpSpPr>
        <p:sp>
          <p:nvSpPr>
            <p:cNvPr id="6152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grpSp>
          <p:nvGrpSpPr>
            <p:cNvPr id="6153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6205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6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 dirty="0">
                    <a:ea typeface="SimSun" panose="02010600030101010101" pitchFamily="2" charset="-122"/>
                  </a:rPr>
                  <a:t>Step 0</a:t>
                </a:r>
                <a:endParaRPr lang="en-US" altLang="zh-CN" sz="2052" dirty="0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4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6203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4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1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5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6201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2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2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6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6199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0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3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7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6197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198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4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6158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19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6159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19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6160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1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6161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1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6162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1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6163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4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5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6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7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8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0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 dirty="0"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6169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0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0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6171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2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1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6173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4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64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6175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6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77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78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4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79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0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3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1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2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2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3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4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1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5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6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0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7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8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9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0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1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2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3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4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5" name="Text Box 58"/>
            <p:cNvSpPr txBox="1">
              <a:spLocks noChangeArrowheads="1"/>
            </p:cNvSpPr>
            <p:nvPr/>
          </p:nvSpPr>
          <p:spPr bwMode="auto">
            <a:xfrm>
              <a:off x="4386" y="1824"/>
              <a:ext cx="11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52" b="1">
                  <a:ea typeface="SimSun" panose="02010600030101010101" pitchFamily="2" charset="-122"/>
                </a:rPr>
                <a:t>Agglomerative</a:t>
              </a:r>
            </a:p>
          </p:txBody>
        </p:sp>
        <p:sp>
          <p:nvSpPr>
            <p:cNvPr id="6196" name="Text Box 59"/>
            <p:cNvSpPr txBox="1">
              <a:spLocks noChangeArrowheads="1"/>
            </p:cNvSpPr>
            <p:nvPr/>
          </p:nvSpPr>
          <p:spPr bwMode="auto">
            <a:xfrm>
              <a:off x="4511" y="3552"/>
              <a:ext cx="65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52" b="1">
                  <a:ea typeface="SimSun" panose="02010600030101010101" pitchFamily="2" charset="-122"/>
                </a:rPr>
                <a:t>Divisive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5297" indent="-244345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7379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331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9283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50234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41186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32138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23090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2BE2F8-E985-42E7-A0E2-BA47B9A26394}" type="slidenum">
              <a:rPr lang="en-GB" sz="1368">
                <a:latin typeface="Arial" panose="020B0604020202020204" pitchFamily="34" charset="0"/>
              </a:rPr>
              <a:pPr eaLnBrk="1" hangingPunct="1"/>
              <a:t>5</a:t>
            </a:fld>
            <a:endParaRPr lang="en-GB" sz="1368">
              <a:latin typeface="Arial" panose="020B0604020202020204" pitchFamily="34" charset="0"/>
            </a:endParaRPr>
          </a:p>
        </p:txBody>
      </p:sp>
      <p:grpSp>
        <p:nvGrpSpPr>
          <p:cNvPr id="7172" name="Group 57"/>
          <p:cNvGrpSpPr>
            <a:grpSpLocks/>
          </p:cNvGrpSpPr>
          <p:nvPr/>
        </p:nvGrpSpPr>
        <p:grpSpPr bwMode="auto">
          <a:xfrm>
            <a:off x="4637159" y="1082593"/>
            <a:ext cx="3779230" cy="5158432"/>
            <a:chOff x="3464" y="749"/>
            <a:chExt cx="2784" cy="3800"/>
          </a:xfrm>
        </p:grpSpPr>
        <p:grpSp>
          <p:nvGrpSpPr>
            <p:cNvPr id="7175" name="Group 16"/>
            <p:cNvGrpSpPr>
              <a:grpSpLocks/>
            </p:cNvGrpSpPr>
            <p:nvPr/>
          </p:nvGrpSpPr>
          <p:grpSpPr bwMode="auto">
            <a:xfrm>
              <a:off x="3464" y="750"/>
              <a:ext cx="2640" cy="1200"/>
              <a:chOff x="864" y="672"/>
              <a:chExt cx="2640" cy="1200"/>
            </a:xfrm>
          </p:grpSpPr>
          <p:sp>
            <p:nvSpPr>
              <p:cNvPr id="7192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93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4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5" name="Oval 35"/>
              <p:cNvSpPr>
                <a:spLocks noChangeArrowheads="1"/>
              </p:cNvSpPr>
              <p:nvPr/>
            </p:nvSpPr>
            <p:spPr bwMode="auto">
              <a:xfrm rot="-5400000">
                <a:off x="1008" y="120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6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7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98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360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9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0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1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2" name="Line 39"/>
              <p:cNvSpPr>
                <a:spLocks noChangeShapeType="1"/>
              </p:cNvSpPr>
              <p:nvPr/>
            </p:nvSpPr>
            <p:spPr bwMode="auto">
              <a:xfrm flipV="1">
                <a:off x="1632" y="1056"/>
                <a:ext cx="960" cy="9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39"/>
              </a:p>
            </p:txBody>
          </p:sp>
        </p:grpSp>
        <p:sp>
          <p:nvSpPr>
            <p:cNvPr id="7176" name="Text Box 28"/>
            <p:cNvSpPr txBox="1">
              <a:spLocks noChangeArrowheads="1"/>
            </p:cNvSpPr>
            <p:nvPr/>
          </p:nvSpPr>
          <p:spPr bwMode="auto">
            <a:xfrm>
              <a:off x="4328" y="749"/>
              <a:ext cx="84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710"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  <a:sym typeface="Symbol" panose="05050102010706020507" pitchFamily="18" charset="2"/>
                </a:rPr>
                <a:t>single link</a:t>
              </a:r>
            </a:p>
            <a:p>
              <a:pPr eaLnBrk="1" hangingPunct="1"/>
              <a:r>
                <a:rPr lang="en-GB" sz="1710">
                  <a:latin typeface="Tahoma" panose="020B0604030504040204" pitchFamily="34" charset="0"/>
                  <a:cs typeface="Tahoma" panose="020B0604030504040204" pitchFamily="34" charset="0"/>
                  <a:sym typeface="Symbol" panose="05050102010706020507" pitchFamily="18" charset="2"/>
                </a:rPr>
                <a:t>   (min)</a:t>
              </a:r>
            </a:p>
          </p:txBody>
        </p:sp>
        <p:grpSp>
          <p:nvGrpSpPr>
            <p:cNvPr id="7177" name="Group 42"/>
            <p:cNvGrpSpPr>
              <a:grpSpLocks/>
            </p:cNvGrpSpPr>
            <p:nvPr/>
          </p:nvGrpSpPr>
          <p:grpSpPr bwMode="auto">
            <a:xfrm>
              <a:off x="3512" y="1998"/>
              <a:ext cx="2640" cy="1200"/>
              <a:chOff x="864" y="672"/>
              <a:chExt cx="2640" cy="1200"/>
            </a:xfrm>
          </p:grpSpPr>
          <p:sp>
            <p:nvSpPr>
              <p:cNvPr id="7181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82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3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4" name="Oval 35"/>
              <p:cNvSpPr>
                <a:spLocks noChangeArrowheads="1"/>
              </p:cNvSpPr>
              <p:nvPr/>
            </p:nvSpPr>
            <p:spPr bwMode="auto">
              <a:xfrm rot="-5400000">
                <a:off x="960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5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6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87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408" y="10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8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9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0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1" name="Line 39"/>
              <p:cNvSpPr>
                <a:spLocks noChangeShapeType="1"/>
              </p:cNvSpPr>
              <p:nvPr/>
            </p:nvSpPr>
            <p:spPr bwMode="auto">
              <a:xfrm flipV="1">
                <a:off x="960" y="1056"/>
                <a:ext cx="2496" cy="144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39"/>
              </a:p>
            </p:txBody>
          </p:sp>
        </p:grpSp>
        <p:sp>
          <p:nvSpPr>
            <p:cNvPr id="7178" name="Text Box 54"/>
            <p:cNvSpPr txBox="1">
              <a:spLocks noChangeArrowheads="1"/>
            </p:cNvSpPr>
            <p:nvPr/>
          </p:nvSpPr>
          <p:spPr bwMode="auto">
            <a:xfrm>
              <a:off x="4232" y="1998"/>
              <a:ext cx="1079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710"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  <a:sym typeface="Symbol" panose="05050102010706020507" pitchFamily="18" charset="2"/>
                </a:rPr>
                <a:t>complete link</a:t>
              </a:r>
            </a:p>
            <a:p>
              <a:pPr eaLnBrk="1" hangingPunct="1"/>
              <a:r>
                <a:rPr lang="en-GB" sz="1710">
                  <a:latin typeface="Tahoma" panose="020B0604030504040204" pitchFamily="34" charset="0"/>
                  <a:cs typeface="Tahoma" panose="020B0604030504040204" pitchFamily="34" charset="0"/>
                  <a:sym typeface="Symbol" panose="05050102010706020507" pitchFamily="18" charset="2"/>
                </a:rPr>
                <a:t>     (max)</a:t>
              </a:r>
            </a:p>
          </p:txBody>
        </p:sp>
        <p:pic>
          <p:nvPicPr>
            <p:cNvPr id="717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" y="3246"/>
              <a:ext cx="2736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0" name="Text Box 56"/>
            <p:cNvSpPr txBox="1">
              <a:spLocks noChangeArrowheads="1"/>
            </p:cNvSpPr>
            <p:nvPr/>
          </p:nvSpPr>
          <p:spPr bwMode="auto">
            <a:xfrm>
              <a:off x="4317" y="3198"/>
              <a:ext cx="85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710"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  <a:sym typeface="Symbol" panose="05050102010706020507" pitchFamily="18" charset="2"/>
                </a:rPr>
                <a:t>  average </a:t>
              </a:r>
              <a:endParaRPr lang="en-GB" sz="1710"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05205"/>
            <a:ext cx="8807344" cy="1077842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ea typeface="SimSun" panose="02010600030101010101" pitchFamily="2" charset="-122"/>
              </a:rPr>
              <a:t>Cluster Distance Measures</a:t>
            </a:r>
            <a:r>
              <a:rPr lang="en-US" altLang="zh-CN" smtClean="0"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974" y="1149109"/>
            <a:ext cx="4039867" cy="5082413"/>
          </a:xfrm>
        </p:spPr>
        <p:txBody>
          <a:bodyPr/>
          <a:lstStyle/>
          <a:p>
            <a:pPr marL="456110" indent="-456110">
              <a:lnSpc>
                <a:spcPct val="140000"/>
              </a:lnSpc>
            </a:pPr>
            <a:r>
              <a:rPr lang="en-US" altLang="zh-CN" sz="2052" dirty="0">
                <a:solidFill>
                  <a:srgbClr val="FF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r>
              <a:rPr lang="en-US" altLang="zh-CN" sz="2052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 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d(C</a:t>
            </a:r>
            <a:r>
              <a:rPr lang="en-US" altLang="zh-CN" sz="171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min{d(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456110" indent="-456110">
              <a:lnSpc>
                <a:spcPct val="140000"/>
              </a:lnSpc>
            </a:pPr>
            <a:r>
              <a:rPr lang="en-US" altLang="zh-CN" sz="2052" dirty="0">
                <a:solidFill>
                  <a:srgbClr val="FF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zh-CN" sz="2052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d(C</a:t>
            </a:r>
            <a:r>
              <a:rPr lang="en-US" altLang="zh-CN" sz="171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max{d(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456110" indent="-456110">
              <a:lnSpc>
                <a:spcPct val="140000"/>
              </a:lnSpc>
            </a:pPr>
            <a:r>
              <a:rPr lang="en-US" altLang="zh-CN" sz="2052" dirty="0">
                <a:solidFill>
                  <a:srgbClr val="FF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zh-CN" sz="2052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 distance between elements in one cluster and  elements in the other, i.e.,  </a:t>
            </a:r>
          </a:p>
          <a:p>
            <a:pPr marL="456110" indent="-456110">
              <a:lnSpc>
                <a:spcPct val="140000"/>
              </a:lnSpc>
              <a:buNone/>
            </a:pP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       d(C</a:t>
            </a:r>
            <a:r>
              <a:rPr lang="en-US" altLang="zh-CN" sz="171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{d(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171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171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171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837560" lvl="1" indent="-390952">
              <a:lnSpc>
                <a:spcPct val="110000"/>
              </a:lnSpc>
              <a:buNone/>
            </a:pPr>
            <a:endParaRPr lang="en-US" altLang="zh-CN" sz="1539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11/21/2014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65809" y="1478844"/>
            <a:ext cx="8196907" cy="2963616"/>
            <a:chOff x="632" y="2190"/>
            <a:chExt cx="5904" cy="202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2190"/>
              <a:ext cx="381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" y="2238"/>
              <a:ext cx="2052" cy="1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000" y="3150"/>
              <a:ext cx="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K-means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Choose K centroids at random</a:t>
            </a:r>
          </a:p>
          <a:p>
            <a:pPr eaLnBrk="1" hangingPunct="1"/>
            <a:endParaRPr lang="en-US" altLang="zh-CN" sz="2800" smtClean="0"/>
          </a:p>
        </p:txBody>
      </p:sp>
      <p:sp>
        <p:nvSpPr>
          <p:cNvPr id="40964" name="Rectangle 4"/>
          <p:cNvSpPr>
            <a:spLocks noGrp="1" noChangeArrowheads="1" noTextEdit="1"/>
          </p:cNvSpPr>
          <p:nvPr>
            <p:ph type="clipArt" sz="half" idx="2"/>
          </p:nvPr>
        </p:nvSpPr>
        <p:spPr/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029200" y="1905000"/>
            <a:ext cx="3276600" cy="342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7010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7543800" y="4191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73152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7696200" y="4343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7467600" y="472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7162800" y="4191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56388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53340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53340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6019800" y="3886200"/>
            <a:ext cx="228600" cy="228600"/>
            <a:chOff x="720" y="3120"/>
            <a:chExt cx="144" cy="144"/>
          </a:xfrm>
        </p:grpSpPr>
        <p:sp>
          <p:nvSpPr>
            <p:cNvPr id="40990" name="Line 21"/>
            <p:cNvSpPr>
              <a:spLocks noChangeShapeType="1"/>
            </p:cNvSpPr>
            <p:nvPr/>
          </p:nvSpPr>
          <p:spPr bwMode="auto">
            <a:xfrm>
              <a:off x="720" y="3120"/>
              <a:ext cx="144" cy="14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22"/>
            <p:cNvSpPr>
              <a:spLocks noChangeShapeType="1"/>
            </p:cNvSpPr>
            <p:nvPr/>
          </p:nvSpPr>
          <p:spPr bwMode="auto">
            <a:xfrm flipV="1">
              <a:off x="720" y="3120"/>
              <a:ext cx="144" cy="14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81" name="Group 23"/>
          <p:cNvGrpSpPr>
            <a:grpSpLocks/>
          </p:cNvGrpSpPr>
          <p:nvPr/>
        </p:nvGrpSpPr>
        <p:grpSpPr bwMode="auto">
          <a:xfrm>
            <a:off x="7620000" y="3657600"/>
            <a:ext cx="228600" cy="228600"/>
            <a:chOff x="720" y="3120"/>
            <a:chExt cx="144" cy="144"/>
          </a:xfrm>
        </p:grpSpPr>
        <p:sp>
          <p:nvSpPr>
            <p:cNvPr id="40988" name="Line 24"/>
            <p:cNvSpPr>
              <a:spLocks noChangeShapeType="1"/>
            </p:cNvSpPr>
            <p:nvPr/>
          </p:nvSpPr>
          <p:spPr bwMode="auto">
            <a:xfrm>
              <a:off x="720" y="3120"/>
              <a:ext cx="144" cy="144"/>
            </a:xfrm>
            <a:prstGeom prst="lin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5"/>
            <p:cNvSpPr>
              <a:spLocks noChangeShapeType="1"/>
            </p:cNvSpPr>
            <p:nvPr/>
          </p:nvSpPr>
          <p:spPr bwMode="auto">
            <a:xfrm flipV="1">
              <a:off x="720" y="3120"/>
              <a:ext cx="144" cy="144"/>
            </a:xfrm>
            <a:prstGeom prst="lin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82" name="Group 26"/>
          <p:cNvGrpSpPr>
            <a:grpSpLocks/>
          </p:cNvGrpSpPr>
          <p:nvPr/>
        </p:nvGrpSpPr>
        <p:grpSpPr bwMode="auto">
          <a:xfrm>
            <a:off x="5410200" y="2819400"/>
            <a:ext cx="228600" cy="228600"/>
            <a:chOff x="720" y="3120"/>
            <a:chExt cx="144" cy="144"/>
          </a:xfrm>
        </p:grpSpPr>
        <p:sp>
          <p:nvSpPr>
            <p:cNvPr id="40986" name="Line 27"/>
            <p:cNvSpPr>
              <a:spLocks noChangeShapeType="1"/>
            </p:cNvSpPr>
            <p:nvPr/>
          </p:nvSpPr>
          <p:spPr bwMode="auto">
            <a:xfrm>
              <a:off x="720" y="3120"/>
              <a:ext cx="144" cy="144"/>
            </a:xfrm>
            <a:prstGeom prst="line">
              <a:avLst/>
            </a:prstGeom>
            <a:noFill/>
            <a:ln w="635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8"/>
            <p:cNvSpPr>
              <a:spLocks noChangeShapeType="1"/>
            </p:cNvSpPr>
            <p:nvPr/>
          </p:nvSpPr>
          <p:spPr bwMode="auto">
            <a:xfrm flipV="1">
              <a:off x="720" y="3120"/>
              <a:ext cx="144" cy="144"/>
            </a:xfrm>
            <a:prstGeom prst="line">
              <a:avLst/>
            </a:prstGeom>
            <a:noFill/>
            <a:ln w="635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3" name="Text Box 29"/>
          <p:cNvSpPr txBox="1">
            <a:spLocks noChangeArrowheads="1"/>
          </p:cNvSpPr>
          <p:nvPr/>
        </p:nvSpPr>
        <p:spPr bwMode="auto">
          <a:xfrm>
            <a:off x="5867400" y="6019800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Iteration = 0</a:t>
            </a:r>
          </a:p>
        </p:txBody>
      </p:sp>
      <p:sp>
        <p:nvSpPr>
          <p:cNvPr id="40984" name="Text Box 30"/>
          <p:cNvSpPr txBox="1">
            <a:spLocks noChangeArrowheads="1"/>
          </p:cNvSpPr>
          <p:nvPr/>
        </p:nvSpPr>
        <p:spPr bwMode="auto">
          <a:xfrm>
            <a:off x="4572000" y="2133600"/>
            <a:ext cx="549275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Expression in Sample1</a:t>
            </a:r>
          </a:p>
        </p:txBody>
      </p:sp>
      <p:sp>
        <p:nvSpPr>
          <p:cNvPr id="40985" name="Text Box 31"/>
          <p:cNvSpPr txBox="1">
            <a:spLocks noChangeArrowheads="1"/>
          </p:cNvSpPr>
          <p:nvPr/>
        </p:nvSpPr>
        <p:spPr bwMode="auto">
          <a:xfrm>
            <a:off x="5084763" y="5257800"/>
            <a:ext cx="299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Expression in Sample2</a:t>
            </a:r>
          </a:p>
        </p:txBody>
      </p:sp>
    </p:spTree>
    <p:extLst>
      <p:ext uri="{BB962C8B-B14F-4D97-AF65-F5344CB8AC3E}">
        <p14:creationId xmlns:p14="http://schemas.microsoft.com/office/powerpoint/2010/main" val="30685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K-means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Choose K centroids at random</a:t>
            </a:r>
          </a:p>
          <a:p>
            <a:pPr eaLnBrk="1" hangingPunct="1"/>
            <a:r>
              <a:rPr lang="en-US" altLang="zh-CN" sz="2800" smtClean="0"/>
              <a:t>Assign object i to closest centroid</a:t>
            </a:r>
          </a:p>
          <a:p>
            <a:pPr eaLnBrk="1" hangingPunct="1"/>
            <a:endParaRPr lang="en-US" altLang="zh-CN" sz="280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029200" y="1905000"/>
            <a:ext cx="3276600" cy="342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010400" y="2667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7543800" y="41910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7315200" y="25908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7696200" y="43434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7467600" y="47244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7162800" y="41910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388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334000" y="3581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53340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43027" name="Group 19"/>
          <p:cNvGrpSpPr>
            <a:grpSpLocks/>
          </p:cNvGrpSpPr>
          <p:nvPr/>
        </p:nvGrpSpPr>
        <p:grpSpPr bwMode="auto">
          <a:xfrm>
            <a:off x="5410200" y="2819400"/>
            <a:ext cx="2438400" cy="1295400"/>
            <a:chOff x="3408" y="1776"/>
            <a:chExt cx="1536" cy="816"/>
          </a:xfrm>
        </p:grpSpPr>
        <p:grpSp>
          <p:nvGrpSpPr>
            <p:cNvPr id="43029" name="Group 20"/>
            <p:cNvGrpSpPr>
              <a:grpSpLocks/>
            </p:cNvGrpSpPr>
            <p:nvPr/>
          </p:nvGrpSpPr>
          <p:grpSpPr bwMode="auto">
            <a:xfrm>
              <a:off x="3792" y="2448"/>
              <a:ext cx="144" cy="144"/>
              <a:chOff x="3792" y="2448"/>
              <a:chExt cx="144" cy="144"/>
            </a:xfrm>
          </p:grpSpPr>
          <p:sp>
            <p:nvSpPr>
              <p:cNvPr id="43036" name="Line 21"/>
              <p:cNvSpPr>
                <a:spLocks noChangeShapeType="1"/>
              </p:cNvSpPr>
              <p:nvPr/>
            </p:nvSpPr>
            <p:spPr bwMode="auto">
              <a:xfrm>
                <a:off x="3792" y="2448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7" name="Line 22"/>
              <p:cNvSpPr>
                <a:spLocks noChangeShapeType="1"/>
              </p:cNvSpPr>
              <p:nvPr/>
            </p:nvSpPr>
            <p:spPr bwMode="auto">
              <a:xfrm flipV="1">
                <a:off x="3792" y="2448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30" name="Group 23"/>
            <p:cNvGrpSpPr>
              <a:grpSpLocks/>
            </p:cNvGrpSpPr>
            <p:nvPr/>
          </p:nvGrpSpPr>
          <p:grpSpPr bwMode="auto">
            <a:xfrm>
              <a:off x="4800" y="2304"/>
              <a:ext cx="144" cy="144"/>
              <a:chOff x="4800" y="2304"/>
              <a:chExt cx="144" cy="144"/>
            </a:xfrm>
          </p:grpSpPr>
          <p:sp>
            <p:nvSpPr>
              <p:cNvPr id="43034" name="Line 24"/>
              <p:cNvSpPr>
                <a:spLocks noChangeShapeType="1"/>
              </p:cNvSpPr>
              <p:nvPr/>
            </p:nvSpPr>
            <p:spPr bwMode="auto">
              <a:xfrm>
                <a:off x="4800" y="2304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5" name="Line 25"/>
              <p:cNvSpPr>
                <a:spLocks noChangeShapeType="1"/>
              </p:cNvSpPr>
              <p:nvPr/>
            </p:nvSpPr>
            <p:spPr bwMode="auto">
              <a:xfrm flipV="1">
                <a:off x="4800" y="2304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31" name="Group 26"/>
            <p:cNvGrpSpPr>
              <a:grpSpLocks/>
            </p:cNvGrpSpPr>
            <p:nvPr/>
          </p:nvGrpSpPr>
          <p:grpSpPr bwMode="auto">
            <a:xfrm>
              <a:off x="3408" y="1776"/>
              <a:ext cx="144" cy="144"/>
              <a:chOff x="3408" y="1776"/>
              <a:chExt cx="144" cy="144"/>
            </a:xfrm>
          </p:grpSpPr>
          <p:sp>
            <p:nvSpPr>
              <p:cNvPr id="43032" name="Line 27"/>
              <p:cNvSpPr>
                <a:spLocks noChangeShapeType="1"/>
              </p:cNvSpPr>
              <p:nvPr/>
            </p:nvSpPr>
            <p:spPr bwMode="auto">
              <a:xfrm>
                <a:off x="3408" y="1776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28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5241925" y="5451475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Iteration = 1</a:t>
            </a:r>
          </a:p>
        </p:txBody>
      </p:sp>
    </p:spTree>
    <p:extLst>
      <p:ext uri="{BB962C8B-B14F-4D97-AF65-F5344CB8AC3E}">
        <p14:creationId xmlns:p14="http://schemas.microsoft.com/office/powerpoint/2010/main" val="40350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K-means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Choose K centroids at random</a:t>
            </a:r>
          </a:p>
          <a:p>
            <a:pPr eaLnBrk="1" hangingPunct="1"/>
            <a:r>
              <a:rPr lang="en-US" altLang="zh-CN" sz="2800" smtClean="0"/>
              <a:t>Assign object i to closest centroid</a:t>
            </a:r>
          </a:p>
          <a:p>
            <a:pPr eaLnBrk="1" hangingPunct="1"/>
            <a:r>
              <a:rPr lang="en-US" altLang="zh-CN" sz="2800" smtClean="0"/>
              <a:t>Recalculate centroid based on current cluster assignment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029200" y="1905000"/>
            <a:ext cx="3276600" cy="342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7010400" y="2667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7543800" y="41910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7315200" y="25908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7696200" y="43434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7467600" y="47244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162800" y="41910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56388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5334000" y="3581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53340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5486400" y="2895600"/>
            <a:ext cx="2057400" cy="1295400"/>
            <a:chOff x="3456" y="1824"/>
            <a:chExt cx="1296" cy="816"/>
          </a:xfrm>
        </p:grpSpPr>
        <p:grpSp>
          <p:nvGrpSpPr>
            <p:cNvPr id="45077" name="Group 20"/>
            <p:cNvGrpSpPr>
              <a:grpSpLocks/>
            </p:cNvGrpSpPr>
            <p:nvPr/>
          </p:nvGrpSpPr>
          <p:grpSpPr bwMode="auto">
            <a:xfrm>
              <a:off x="4608" y="2448"/>
              <a:ext cx="144" cy="144"/>
              <a:chOff x="4800" y="2304"/>
              <a:chExt cx="144" cy="144"/>
            </a:xfrm>
          </p:grpSpPr>
          <p:sp>
            <p:nvSpPr>
              <p:cNvPr id="45084" name="Line 21"/>
              <p:cNvSpPr>
                <a:spLocks noChangeShapeType="1"/>
              </p:cNvSpPr>
              <p:nvPr/>
            </p:nvSpPr>
            <p:spPr bwMode="auto">
              <a:xfrm>
                <a:off x="4800" y="2304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5" name="Line 22"/>
              <p:cNvSpPr>
                <a:spLocks noChangeShapeType="1"/>
              </p:cNvSpPr>
              <p:nvPr/>
            </p:nvSpPr>
            <p:spPr bwMode="auto">
              <a:xfrm flipV="1">
                <a:off x="4800" y="2304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78" name="Group 23"/>
            <p:cNvGrpSpPr>
              <a:grpSpLocks/>
            </p:cNvGrpSpPr>
            <p:nvPr/>
          </p:nvGrpSpPr>
          <p:grpSpPr bwMode="auto">
            <a:xfrm>
              <a:off x="3456" y="2496"/>
              <a:ext cx="144" cy="144"/>
              <a:chOff x="3792" y="2448"/>
              <a:chExt cx="144" cy="144"/>
            </a:xfrm>
          </p:grpSpPr>
          <p:sp>
            <p:nvSpPr>
              <p:cNvPr id="45082" name="Line 24"/>
              <p:cNvSpPr>
                <a:spLocks noChangeShapeType="1"/>
              </p:cNvSpPr>
              <p:nvPr/>
            </p:nvSpPr>
            <p:spPr bwMode="auto">
              <a:xfrm>
                <a:off x="3792" y="2448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3" name="Line 25"/>
              <p:cNvSpPr>
                <a:spLocks noChangeShapeType="1"/>
              </p:cNvSpPr>
              <p:nvPr/>
            </p:nvSpPr>
            <p:spPr bwMode="auto">
              <a:xfrm flipV="1">
                <a:off x="3792" y="2448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79" name="Group 26"/>
            <p:cNvGrpSpPr>
              <a:grpSpLocks/>
            </p:cNvGrpSpPr>
            <p:nvPr/>
          </p:nvGrpSpPr>
          <p:grpSpPr bwMode="auto">
            <a:xfrm>
              <a:off x="3840" y="1824"/>
              <a:ext cx="144" cy="144"/>
              <a:chOff x="3408" y="1776"/>
              <a:chExt cx="144" cy="144"/>
            </a:xfrm>
          </p:grpSpPr>
          <p:sp>
            <p:nvSpPr>
              <p:cNvPr id="45080" name="Line 27"/>
              <p:cNvSpPr>
                <a:spLocks noChangeShapeType="1"/>
              </p:cNvSpPr>
              <p:nvPr/>
            </p:nvSpPr>
            <p:spPr bwMode="auto">
              <a:xfrm>
                <a:off x="3408" y="1776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1" name="Line 28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144" cy="144"/>
              </a:xfrm>
              <a:prstGeom prst="line">
                <a:avLst/>
              </a:prstGeom>
              <a:noFill/>
              <a:ln w="635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076" name="Text Box 29"/>
          <p:cNvSpPr txBox="1">
            <a:spLocks noChangeArrowheads="1"/>
          </p:cNvSpPr>
          <p:nvPr/>
        </p:nvSpPr>
        <p:spPr bwMode="auto">
          <a:xfrm>
            <a:off x="5241925" y="5451475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Iteration = 2</a:t>
            </a:r>
          </a:p>
        </p:txBody>
      </p:sp>
    </p:spTree>
    <p:extLst>
      <p:ext uri="{BB962C8B-B14F-4D97-AF65-F5344CB8AC3E}">
        <p14:creationId xmlns:p14="http://schemas.microsoft.com/office/powerpoint/2010/main" val="33466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5444</TotalTime>
  <Words>667</Words>
  <Application>Microsoft Office PowerPoint</Application>
  <PresentationFormat>全屏显示(4:3)</PresentationFormat>
  <Paragraphs>215</Paragraphs>
  <Slides>27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Gulim</vt:lpstr>
      <vt:lpstr>MS PGothic</vt:lpstr>
      <vt:lpstr>新細明體</vt:lpstr>
      <vt:lpstr>SimSun</vt:lpstr>
      <vt:lpstr>SimSun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Office 主题</vt:lpstr>
      <vt:lpstr>Worksheet</vt:lpstr>
      <vt:lpstr>   聚类及主成分分析</vt:lpstr>
      <vt:lpstr>CONTENT</vt:lpstr>
      <vt:lpstr>PowerPoint 演示文稿</vt:lpstr>
      <vt:lpstr>Introduction </vt:lpstr>
      <vt:lpstr>Cluster Distance Measures </vt:lpstr>
      <vt:lpstr>PowerPoint 演示文稿</vt:lpstr>
      <vt:lpstr>K-means Algorithm</vt:lpstr>
      <vt:lpstr>K-means Algorithm</vt:lpstr>
      <vt:lpstr>K-means Algorithm</vt:lpstr>
      <vt:lpstr>K-means Algorithm</vt:lpstr>
      <vt:lpstr>K-means Algorithm Example</vt:lpstr>
      <vt:lpstr>K-means Algorithm</vt:lpstr>
      <vt:lpstr>How to Pick K</vt:lpstr>
      <vt:lpstr>How to Pick K</vt:lpstr>
      <vt:lpstr>How to Pick K</vt:lpstr>
      <vt:lpstr>Gaussian Mixture Model</vt:lpstr>
      <vt:lpstr>EM Algorithm</vt:lpstr>
      <vt:lpstr>Principal Component Analysis (PCA)</vt:lpstr>
      <vt:lpstr>PowerPoint 演示文稿</vt:lpstr>
      <vt:lpstr>Singular Value Decomposition (SVD)</vt:lpstr>
      <vt:lpstr>PowerPoint 演示文稿</vt:lpstr>
      <vt:lpstr>PowerPoint 演示文稿</vt:lpstr>
      <vt:lpstr>PowerPoint 演示文稿</vt:lpstr>
      <vt:lpstr>PCA &amp; SVD</vt:lpstr>
      <vt:lpstr>PowerPoint 演示文稿</vt:lpstr>
      <vt:lpstr>PowerPoint 演示文稿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310</cp:revision>
  <dcterms:created xsi:type="dcterms:W3CDTF">2013-09-27T02:59:14Z</dcterms:created>
  <dcterms:modified xsi:type="dcterms:W3CDTF">2014-11-21T05:57:45Z</dcterms:modified>
</cp:coreProperties>
</file>