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91" r:id="rId3"/>
    <p:sldId id="257" r:id="rId4"/>
    <p:sldId id="276" r:id="rId5"/>
    <p:sldId id="277" r:id="rId6"/>
    <p:sldId id="278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2" r:id="rId15"/>
    <p:sldId id="283" r:id="rId16"/>
  </p:sldIdLst>
  <p:sldSz cx="9144000" cy="6858000" type="screen4x3"/>
  <p:notesSz cx="6858000" cy="9144000"/>
  <p:custShowLst>
    <p:custShow name="自定义放映 1" id="0">
      <p:sldLst>
        <p:sld r:id="rId2"/>
        <p:sld r:id="rId4"/>
        <p:sld r:id="rId5"/>
        <p:sld r:id="rId6"/>
        <p:sld r:id="rId7"/>
        <p:sld r:id="rId8"/>
        <p:sld r:id="rId9"/>
        <p:sld r:id="rId10"/>
        <p:sld r:id="rId11"/>
        <p:sld r:id="rId14"/>
        <p:sld r:id="rId16"/>
      </p:sldLst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5"/>
    <a:srgbClr val="3333B2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EEFF5-BCD1-4CE6-A27C-78A948B7C127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CD7BE-4998-4558-B7ED-3FDF1EAA4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68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134" y="1048985"/>
            <a:ext cx="7772400" cy="2387600"/>
          </a:xfrm>
          <a:solidFill>
            <a:srgbClr val="2E75B5"/>
          </a:solidFill>
          <a:ln>
            <a:solidFill>
              <a:srgbClr val="2E75B5"/>
            </a:solidFill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4EBD905-6CB8-4955-A760-CAB08CCEC8A3}" type="datetime1">
              <a:rPr lang="en-US" altLang="zh-CN" smtClean="0"/>
              <a:t>12/2/2013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 smtClean="0"/>
              <a:t>zusp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362C8-E542-469C-B051-B7D7FC0B862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28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516F-4CE0-4287-BEE8-6F8BDB03ECDC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3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270C-E428-4DA4-BF6F-B78A67CAC558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56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94592" y="1591408"/>
            <a:ext cx="782075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8A-D4EF-433F-B86A-8B5326877C53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2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8930-399E-4810-8177-0A3A2106D4BB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13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91A4-14F4-49D6-BD7D-64944D6E635B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14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B98-9A86-46D8-ABF2-41A7979FAE96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3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7123-AF8D-4564-88FC-86FF4786DCEF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8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8EB1-B803-4884-B325-8F98465025F8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44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17E8-450E-404C-903F-F43C47072D70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0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591C-9470-4AE7-AAE8-18DE21253EC8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8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49277-8617-4F82-8E9E-C4D1F0D94D79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362C8-E542-469C-B051-B7D7FC0B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56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64374" y="2115526"/>
            <a:ext cx="8103093" cy="1013954"/>
          </a:xfrm>
          <a:solidFill>
            <a:srgbClr val="2E75B5"/>
          </a:solidFill>
          <a:ln>
            <a:solidFill>
              <a:srgbClr val="2E75B5"/>
            </a:solidFill>
          </a:ln>
        </p:spPr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Biology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320553" y="4099188"/>
            <a:ext cx="6858000" cy="1655762"/>
          </a:xfrm>
        </p:spPr>
        <p:txBody>
          <a:bodyPr/>
          <a:lstStyle/>
          <a:p>
            <a:r>
              <a:rPr lang="zh-CN" altLang="en-US" dirty="0" smtClean="0"/>
              <a:t>祖松鹏</a:t>
            </a:r>
            <a:endParaRPr lang="en-US" altLang="zh-CN" dirty="0" smtClean="0"/>
          </a:p>
          <a:p>
            <a:r>
              <a:rPr lang="en-US" altLang="zh-CN" dirty="0" smtClean="0"/>
              <a:t>zusongpeng@gmail.com</a:t>
            </a:r>
          </a:p>
          <a:p>
            <a:r>
              <a:rPr lang="en-US" altLang="zh-CN" dirty="0" smtClean="0"/>
              <a:t>2013-12-03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832986" y="289789"/>
            <a:ext cx="29681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                  Practice 3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515004"/>
              </p:ext>
            </p:extLst>
          </p:nvPr>
        </p:nvGraphicFramePr>
        <p:xfrm>
          <a:off x="4140200" y="3276600"/>
          <a:ext cx="914400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" name="Equation" r:id="rId3" imgW="914400" imgH="221760" progId="Equation.DSMT4">
                  <p:embed/>
                </p:oleObj>
              </mc:Choice>
              <mc:Fallback>
                <p:oleObj name="Equation" r:id="rId3" imgW="914400" imgH="22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0200" y="3276600"/>
                        <a:ext cx="914400" cy="22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332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网络可控性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8A-D4EF-433F-B86A-8B5326877C53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904" y="1648790"/>
            <a:ext cx="6004192" cy="474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7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Random Walk</a:t>
            </a:r>
          </a:p>
          <a:p>
            <a:r>
              <a:rPr lang="en-US" altLang="zh-CN" dirty="0" smtClean="0"/>
              <a:t>PageRank</a:t>
            </a:r>
          </a:p>
          <a:p>
            <a:r>
              <a:rPr lang="en-US" altLang="zh-CN" dirty="0" smtClean="0"/>
              <a:t>Diffusion Kernel</a:t>
            </a:r>
          </a:p>
          <a:p>
            <a:r>
              <a:rPr lang="en-US" altLang="zh-CN" dirty="0" smtClean="0"/>
              <a:t>Differential Function</a:t>
            </a:r>
          </a:p>
          <a:p>
            <a:r>
              <a:rPr lang="en-US" altLang="zh-CN" dirty="0" smtClean="0"/>
              <a:t>Probability Graphic Model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基于网络</a:t>
            </a:r>
            <a:r>
              <a:rPr lang="zh-CN" altLang="en-US" dirty="0" smtClean="0"/>
              <a:t>的</a:t>
            </a:r>
            <a:r>
              <a:rPr lang="zh-CN" altLang="en-US" dirty="0"/>
              <a:t>数学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8A-D4EF-433F-B86A-8B5326877C53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80533" y="3883378"/>
            <a:ext cx="4143023" cy="4854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55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内容：在给定的一个网络中，分析器节点度的分布情况。</a:t>
            </a:r>
            <a:endParaRPr lang="en-US" altLang="zh-CN" dirty="0" smtClean="0"/>
          </a:p>
          <a:p>
            <a:r>
              <a:rPr lang="zh-CN" altLang="en-US" dirty="0" smtClean="0"/>
              <a:t>要求：拟合出节点度分布的函数；写出实验报告。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次作业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8A-D4EF-433F-B86A-8B5326877C53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14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围绕课程中某一话题，进行文献综述。</a:t>
            </a:r>
            <a:endParaRPr lang="en-US" altLang="zh-CN" dirty="0" smtClean="0"/>
          </a:p>
          <a:p>
            <a:r>
              <a:rPr lang="zh-CN" altLang="en-US" dirty="0" smtClean="0"/>
              <a:t>总结自己本学期的学习收获。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期末报告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8A-D4EF-433F-B86A-8B5326877C53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16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不要为了别人的表扬而努力，也不要为了别人的批评而否定自己</a:t>
            </a:r>
            <a:r>
              <a:rPr lang="en-US" altLang="zh-CN" dirty="0" smtClean="0"/>
              <a:t>(</a:t>
            </a:r>
            <a:r>
              <a:rPr lang="zh-CN" altLang="en-US" dirty="0" smtClean="0"/>
              <a:t>这个世界没有权威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抱怨只能增加问题的难度和心理压力，努力去解决它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早起早睡，为祖国健康工作至少五十年。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助教的小心得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8A-D4EF-433F-B86A-8B5326877C53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358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/>
              <a:t>Vidal</a:t>
            </a:r>
            <a:r>
              <a:rPr lang="en-US" altLang="zh-CN" sz="1600" dirty="0"/>
              <a:t>, Marc, Michael E. </a:t>
            </a:r>
            <a:r>
              <a:rPr lang="en-US" altLang="zh-CN" sz="1600" dirty="0" err="1"/>
              <a:t>Cusick</a:t>
            </a:r>
            <a:r>
              <a:rPr lang="en-US" altLang="zh-CN" sz="1600" dirty="0"/>
              <a:t>, and Albert-Laszlo </a:t>
            </a:r>
            <a:r>
              <a:rPr lang="en-US" altLang="zh-CN" sz="1600" dirty="0" err="1"/>
              <a:t>Barabasi</a:t>
            </a:r>
            <a:r>
              <a:rPr lang="en-US" altLang="zh-CN" sz="1600" dirty="0"/>
              <a:t>. "</a:t>
            </a:r>
            <a:r>
              <a:rPr lang="en-US" altLang="zh-CN" sz="1600" dirty="0" err="1"/>
              <a:t>Interactome</a:t>
            </a:r>
            <a:r>
              <a:rPr lang="en-US" altLang="zh-CN" sz="1600" dirty="0"/>
              <a:t> networks and human disease." </a:t>
            </a:r>
            <a:r>
              <a:rPr lang="en-US" altLang="zh-CN" sz="1600" i="1" dirty="0"/>
              <a:t>Cell</a:t>
            </a:r>
            <a:r>
              <a:rPr lang="en-US" altLang="zh-CN" sz="1600" dirty="0"/>
              <a:t> 144.6 (2011): 986-998</a:t>
            </a:r>
            <a:r>
              <a:rPr lang="en-US" altLang="zh-CN" dirty="0" smtClean="0"/>
              <a:t>.</a:t>
            </a:r>
          </a:p>
          <a:p>
            <a:r>
              <a:rPr lang="en-US" altLang="zh-CN" sz="1600" dirty="0"/>
              <a:t>Liu, Yang-Yu, Jean-Jacques </a:t>
            </a:r>
            <a:r>
              <a:rPr lang="en-US" altLang="zh-CN" sz="1600" dirty="0" err="1"/>
              <a:t>Slotine</a:t>
            </a:r>
            <a:r>
              <a:rPr lang="en-US" altLang="zh-CN" sz="1600" dirty="0"/>
              <a:t>, and Albert-</a:t>
            </a:r>
            <a:r>
              <a:rPr lang="en-US" altLang="zh-CN" sz="1600" dirty="0" err="1"/>
              <a:t>László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Barabási</a:t>
            </a:r>
            <a:r>
              <a:rPr lang="en-US" altLang="zh-CN" sz="1600" dirty="0"/>
              <a:t>. "Controllability of complex networks." </a:t>
            </a:r>
            <a:r>
              <a:rPr lang="en-US" altLang="zh-CN" sz="1600" i="1" dirty="0"/>
              <a:t>Nature</a:t>
            </a:r>
            <a:r>
              <a:rPr lang="en-US" altLang="zh-CN" sz="1600" dirty="0"/>
              <a:t> 473.7346 (2011): 167-173</a:t>
            </a:r>
            <a:r>
              <a:rPr lang="en-US" altLang="zh-CN" sz="1600" dirty="0" smtClean="0"/>
              <a:t>.</a:t>
            </a:r>
          </a:p>
          <a:p>
            <a:r>
              <a:rPr lang="en-US" altLang="zh-CN" sz="1600" dirty="0" err="1"/>
              <a:t>Barabási</a:t>
            </a:r>
            <a:r>
              <a:rPr lang="en-US" altLang="zh-CN" sz="1600" dirty="0"/>
              <a:t>, Albert-</a:t>
            </a:r>
            <a:r>
              <a:rPr lang="en-US" altLang="zh-CN" sz="1600" dirty="0" err="1"/>
              <a:t>László</a:t>
            </a:r>
            <a:r>
              <a:rPr lang="en-US" altLang="zh-CN" sz="1600" dirty="0"/>
              <a:t>, and </a:t>
            </a:r>
            <a:r>
              <a:rPr lang="en-US" altLang="zh-CN" sz="1600" dirty="0" err="1"/>
              <a:t>Réka</a:t>
            </a:r>
            <a:r>
              <a:rPr lang="en-US" altLang="zh-CN" sz="1600" dirty="0"/>
              <a:t> Albert. "Emergence of scaling in random networks." </a:t>
            </a:r>
            <a:r>
              <a:rPr lang="en-US" altLang="zh-CN" sz="1600" i="1" dirty="0"/>
              <a:t>science</a:t>
            </a:r>
            <a:r>
              <a:rPr lang="en-US" altLang="zh-CN" sz="1600" dirty="0"/>
              <a:t> 286.5439 (1999): 509-512</a:t>
            </a:r>
            <a:r>
              <a:rPr lang="en-US" altLang="zh-CN" sz="1600" dirty="0" smtClean="0"/>
              <a:t>.(Citation: 18372)</a:t>
            </a:r>
          </a:p>
          <a:p>
            <a:r>
              <a:rPr lang="en-US" altLang="zh-CN" sz="1600" dirty="0"/>
              <a:t>Albert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Réka</a:t>
            </a:r>
            <a:r>
              <a:rPr lang="en-US" altLang="zh-CN" sz="1600" dirty="0"/>
              <a:t>, and Albert-</a:t>
            </a:r>
            <a:r>
              <a:rPr lang="en-US" altLang="zh-CN" sz="1600" dirty="0" err="1"/>
              <a:t>László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Barabási</a:t>
            </a:r>
            <a:r>
              <a:rPr lang="en-US" altLang="zh-CN" sz="1600" dirty="0"/>
              <a:t>. "Statistical mechanics of complex networks." </a:t>
            </a:r>
            <a:r>
              <a:rPr lang="en-US" altLang="zh-CN" sz="1600" i="1" dirty="0"/>
              <a:t>Reviews of modern physics</a:t>
            </a:r>
            <a:r>
              <a:rPr lang="en-US" altLang="zh-CN" sz="1600" dirty="0"/>
              <a:t> 74.1 (2002): 47.</a:t>
            </a: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8A-D4EF-433F-B86A-8B5326877C53}" type="datetime1">
              <a:rPr lang="en-US" altLang="zh-CN" smtClean="0"/>
              <a:t>12/3/2013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第二次作业说明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8A-D4EF-433F-B86A-8B5326877C53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25" y="1998406"/>
            <a:ext cx="8360156" cy="389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57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en-US" altLang="zh-CN" dirty="0" smtClean="0"/>
          </a:p>
          <a:p>
            <a:r>
              <a:rPr lang="zh-CN" altLang="en-US" dirty="0" smtClean="0"/>
              <a:t>复杂网络的统计性质</a:t>
            </a:r>
            <a:r>
              <a:rPr lang="en-US" altLang="zh-CN" dirty="0" smtClean="0"/>
              <a:t>	</a:t>
            </a:r>
            <a:endParaRPr lang="en-US" altLang="zh-CN" dirty="0"/>
          </a:p>
          <a:p>
            <a:r>
              <a:rPr lang="zh-CN" altLang="en-US" dirty="0" smtClean="0"/>
              <a:t>网络可控性</a:t>
            </a:r>
            <a:endParaRPr lang="en-US" altLang="zh-CN" dirty="0" smtClean="0"/>
          </a:p>
          <a:p>
            <a:r>
              <a:rPr lang="zh-CN" altLang="en-US" dirty="0"/>
              <a:t>基于网络</a:t>
            </a:r>
            <a:r>
              <a:rPr lang="zh-CN" altLang="en-US" dirty="0" smtClean="0"/>
              <a:t>的数学模型</a:t>
            </a:r>
            <a:endParaRPr lang="en-US" altLang="zh-CN" dirty="0" smtClean="0"/>
          </a:p>
          <a:p>
            <a:r>
              <a:rPr lang="zh-CN" altLang="en-US" dirty="0" smtClean="0"/>
              <a:t>本次作业与期末报告</a:t>
            </a:r>
            <a:endParaRPr lang="en-US" altLang="zh-CN" dirty="0" smtClean="0"/>
          </a:p>
          <a:p>
            <a:r>
              <a:rPr lang="zh-CN" altLang="en-US" dirty="0" smtClean="0"/>
              <a:t>参考文献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6495-ADB9-4133-AFC1-851C4085ABDE}" type="datetime1">
              <a:rPr lang="en-US" altLang="zh-CN" smtClean="0"/>
              <a:t>12/2/2013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19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8A-D4EF-433F-B86A-8B5326877C53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9137"/>
            <a:ext cx="8780739" cy="36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1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8A-D4EF-433F-B86A-8B5326877C53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b="45098"/>
          <a:stretch/>
        </p:blipFill>
        <p:spPr>
          <a:xfrm>
            <a:off x="1167764" y="3712563"/>
            <a:ext cx="6808472" cy="180142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27" y="1690689"/>
            <a:ext cx="2619375" cy="17430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1690689"/>
            <a:ext cx="14287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0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复杂网络的统计</a:t>
            </a:r>
            <a:r>
              <a:rPr lang="zh-CN" altLang="en-US" dirty="0" smtClean="0"/>
              <a:t>性质</a:t>
            </a:r>
            <a:r>
              <a:rPr lang="en-US" altLang="zh-CN" dirty="0" smtClean="0"/>
              <a:t>--</a:t>
            </a:r>
            <a:br>
              <a:rPr lang="en-US" altLang="zh-CN" dirty="0" smtClean="0"/>
            </a:br>
            <a:r>
              <a:rPr lang="en-US" altLang="zh-CN" dirty="0" smtClean="0"/>
              <a:t>power-law degree distribution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8A-D4EF-433F-B86A-8B5326877C53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47" y="1646237"/>
            <a:ext cx="7622984" cy="36097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91518" y="5618602"/>
            <a:ext cx="8256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Barabási</a:t>
            </a:r>
            <a:r>
              <a:rPr lang="en-US" altLang="zh-CN" dirty="0"/>
              <a:t>, Albert-</a:t>
            </a:r>
            <a:r>
              <a:rPr lang="en-US" altLang="zh-CN" dirty="0" err="1"/>
              <a:t>László</a:t>
            </a:r>
            <a:r>
              <a:rPr lang="en-US" altLang="zh-CN" dirty="0"/>
              <a:t>, and </a:t>
            </a:r>
            <a:r>
              <a:rPr lang="en-US" altLang="zh-CN" dirty="0" err="1"/>
              <a:t>Réka</a:t>
            </a:r>
            <a:r>
              <a:rPr lang="en-US" altLang="zh-CN" dirty="0"/>
              <a:t> Albert. "Emergence of scaling in random networks</a:t>
            </a:r>
            <a:r>
              <a:rPr lang="en-US" altLang="zh-CN" dirty="0" smtClean="0"/>
              <a:t>.“</a:t>
            </a:r>
          </a:p>
          <a:p>
            <a:r>
              <a:rPr lang="en-US" altLang="zh-CN" dirty="0"/>
              <a:t> </a:t>
            </a:r>
            <a:r>
              <a:rPr lang="en-US" altLang="zh-CN" i="1" dirty="0"/>
              <a:t>science</a:t>
            </a:r>
            <a:r>
              <a:rPr lang="en-US" altLang="zh-CN" dirty="0"/>
              <a:t> 286.5439 (1999): 509-512</a:t>
            </a:r>
            <a:r>
              <a:rPr lang="en-US" altLang="zh-CN" dirty="0">
                <a:solidFill>
                  <a:srgbClr val="C00000"/>
                </a:solidFill>
              </a:rPr>
              <a:t>.(Citation: 18372)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61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838" y="1690689"/>
            <a:ext cx="7730324" cy="4745777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</a:t>
            </a:r>
            <a:r>
              <a:rPr lang="zh-CN" altLang="en-US" dirty="0" smtClean="0"/>
              <a:t>可控性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8A-D4EF-433F-B86A-8B5326877C53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83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网络可控性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8A-D4EF-433F-B86A-8B5326877C53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07" y="1628110"/>
            <a:ext cx="7992393" cy="50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176" y="1666344"/>
            <a:ext cx="8389647" cy="4690007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网络可控性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8A-D4EF-433F-B86A-8B5326877C53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74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2629</TotalTime>
  <Words>240</Words>
  <Application>Microsoft Office PowerPoint</Application>
  <PresentationFormat>全屏显示(4:3)</PresentationFormat>
  <Paragraphs>89</Paragraphs>
  <Slides>15</Slides>
  <Notes>0</Notes>
  <HiddenSlides>0</HiddenSlides>
  <MMClips>0</MMClips>
  <ScaleCrop>false</ScaleCrop>
  <HeadingPairs>
    <vt:vector size="10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  <vt:variant>
        <vt:lpstr>自定义放映</vt:lpstr>
      </vt:variant>
      <vt:variant>
        <vt:i4>1</vt:i4>
      </vt:variant>
    </vt:vector>
  </HeadingPairs>
  <TitlesOfParts>
    <vt:vector size="22" baseType="lpstr">
      <vt:lpstr>宋体</vt:lpstr>
      <vt:lpstr>Arial</vt:lpstr>
      <vt:lpstr>Calibri</vt:lpstr>
      <vt:lpstr>Times New Roman</vt:lpstr>
      <vt:lpstr>Office 主题</vt:lpstr>
      <vt:lpstr>Equation</vt:lpstr>
      <vt:lpstr>Network Biology</vt:lpstr>
      <vt:lpstr>第二次作业说明</vt:lpstr>
      <vt:lpstr>内容</vt:lpstr>
      <vt:lpstr>背景</vt:lpstr>
      <vt:lpstr>背景</vt:lpstr>
      <vt:lpstr>复杂网络的统计性质-- power-law degree distribution</vt:lpstr>
      <vt:lpstr>网络可控性</vt:lpstr>
      <vt:lpstr>网络可控性</vt:lpstr>
      <vt:lpstr>网络可控性</vt:lpstr>
      <vt:lpstr>网络可控性</vt:lpstr>
      <vt:lpstr>基于网络的数学模型</vt:lpstr>
      <vt:lpstr>本次作业</vt:lpstr>
      <vt:lpstr>期末报告</vt:lpstr>
      <vt:lpstr>助教的小心得</vt:lpstr>
      <vt:lpstr>参考文献</vt:lpstr>
      <vt:lpstr>自定义放映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祖松鹏</dc:creator>
  <cp:lastModifiedBy>祖松鹏</cp:lastModifiedBy>
  <cp:revision>304</cp:revision>
  <dcterms:created xsi:type="dcterms:W3CDTF">2013-10-13T12:34:17Z</dcterms:created>
  <dcterms:modified xsi:type="dcterms:W3CDTF">2013-12-03T04:47:34Z</dcterms:modified>
</cp:coreProperties>
</file>