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57" r:id="rId5"/>
    <p:sldId id="266" r:id="rId6"/>
    <p:sldId id="270" r:id="rId7"/>
    <p:sldId id="267" r:id="rId8"/>
    <p:sldId id="268" r:id="rId9"/>
    <p:sldId id="269" r:id="rId10"/>
    <p:sldId id="271" r:id="rId11"/>
    <p:sldId id="273" r:id="rId12"/>
    <p:sldId id="274" r:id="rId13"/>
    <p:sldId id="275" r:id="rId14"/>
    <p:sldId id="276" r:id="rId15"/>
    <p:sldId id="272" r:id="rId16"/>
    <p:sldId id="280" r:id="rId17"/>
    <p:sldId id="281" r:id="rId18"/>
    <p:sldId id="279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94660"/>
  </p:normalViewPr>
  <p:slideViewPr>
    <p:cSldViewPr snapToGrid="0">
      <p:cViewPr>
        <p:scale>
          <a:sx n="82" d="100"/>
          <a:sy n="82" d="100"/>
        </p:scale>
        <p:origin x="2442" y="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5B4A-38FF-46FE-B59B-3FE3A56EC3C2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941E-4462-4A0E-A2A0-51CE2556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0C44D-C233-45EE-AD66-85E951691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78867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161323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Complex Network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Complex Network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holar.google.com/scholar?cites=5374415288333388896&amp;as_sdt=2005&amp;sciodt=0,5&amp;hl=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3306445" y="2231073"/>
            <a:ext cx="2682240" cy="952500"/>
          </a:xfrm>
        </p:spPr>
        <p:txBody>
          <a:bodyPr/>
          <a:lstStyle/>
          <a:p>
            <a:pPr algn="l"/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网络分析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教师：</a:t>
            </a:r>
            <a:r>
              <a:rPr lang="zh-CN" altLang="en-US" dirty="0"/>
              <a:t>李</a:t>
            </a:r>
            <a:r>
              <a:rPr lang="zh-CN" altLang="en-US" dirty="0" smtClean="0"/>
              <a:t>梢教授</a:t>
            </a:r>
            <a:endParaRPr lang="en-US" altLang="zh-CN" dirty="0" smtClean="0"/>
          </a:p>
          <a:p>
            <a:r>
              <a:rPr lang="zh-CN" altLang="en-US" dirty="0" smtClean="0"/>
              <a:t>助教：博士生 祖松鹏</a:t>
            </a:r>
            <a:endParaRPr lang="en-US" altLang="zh-CN" dirty="0" smtClean="0"/>
          </a:p>
          <a:p>
            <a:r>
              <a:rPr lang="en-US" altLang="zh-CN" dirty="0" smtClean="0"/>
              <a:t>2014-12-10</a:t>
            </a:r>
            <a:endParaRPr lang="zh-CN" altLang="en-US" dirty="0" smtClean="0"/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3471740" y="1352233"/>
            <a:ext cx="3290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生物信息学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概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Medicine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20" y="1354849"/>
            <a:ext cx="4506059" cy="2461108"/>
          </a:xfrm>
        </p:spPr>
        <p:txBody>
          <a:bodyPr/>
          <a:lstStyle/>
          <a:p>
            <a:r>
              <a:rPr lang="en-US" altLang="zh-CN" dirty="0" smtClean="0"/>
              <a:t>Barabasi and his colleagues (Barabasi </a:t>
            </a:r>
            <a:r>
              <a:rPr lang="en-US" altLang="zh-CN" i="1" dirty="0" smtClean="0"/>
              <a:t>N </a:t>
            </a:r>
            <a:r>
              <a:rPr lang="en-US" altLang="zh-CN" i="1" dirty="0" err="1"/>
              <a:t>Engl</a:t>
            </a:r>
            <a:r>
              <a:rPr lang="en-US" altLang="zh-CN" i="1" dirty="0"/>
              <a:t> J </a:t>
            </a:r>
            <a:r>
              <a:rPr lang="en-US" altLang="zh-CN" i="1" dirty="0" smtClean="0"/>
              <a:t>Med</a:t>
            </a:r>
            <a:r>
              <a:rPr lang="en-US" altLang="zh-CN" dirty="0" smtClean="0"/>
              <a:t>, 2007; Barabasi et al., </a:t>
            </a:r>
            <a:r>
              <a:rPr lang="en-US" altLang="zh-CN" i="1" dirty="0"/>
              <a:t>Nat </a:t>
            </a:r>
            <a:r>
              <a:rPr lang="en-US" altLang="zh-CN" i="1" dirty="0" smtClean="0"/>
              <a:t>Rev Genet</a:t>
            </a:r>
            <a:r>
              <a:rPr lang="en-US" altLang="zh-CN" dirty="0" smtClean="0"/>
              <a:t>,2011) proposed the conception of </a:t>
            </a:r>
            <a:r>
              <a:rPr lang="en-US" altLang="zh-CN" i="1" dirty="0" smtClean="0"/>
              <a:t>Network Medicine.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24" y="1424263"/>
            <a:ext cx="3907311" cy="4361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6" y="3376701"/>
            <a:ext cx="4373065" cy="20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Medicine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622" y="2439258"/>
            <a:ext cx="3380642" cy="2249974"/>
          </a:xfrm>
        </p:spPr>
        <p:txBody>
          <a:bodyPr/>
          <a:lstStyle/>
          <a:p>
            <a:r>
              <a:rPr lang="en-US" altLang="zh-CN" dirty="0" smtClean="0"/>
              <a:t> Element of biological networks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Modules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Motifs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Betweenness centrality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13" y="1258803"/>
            <a:ext cx="5613306" cy="49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Medicine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1" y="2311362"/>
            <a:ext cx="8597797" cy="37565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3101" y="1354849"/>
            <a:ext cx="8690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The </a:t>
            </a:r>
            <a:r>
              <a:rPr lang="zh-CN" altLang="en-US" dirty="0" smtClean="0">
                <a:latin typeface="+mj-lt"/>
              </a:rPr>
              <a:t>tacit assumption </a:t>
            </a:r>
            <a:r>
              <a:rPr lang="zh-CN" altLang="en-US" dirty="0">
                <a:latin typeface="+mj-lt"/>
              </a:rPr>
              <a:t>in network medicine is that the topological, functional and disease modules overlap, so that </a:t>
            </a:r>
            <a:r>
              <a:rPr lang="zh-CN" altLang="en-US" dirty="0" smtClean="0">
                <a:latin typeface="+mj-lt"/>
              </a:rPr>
              <a:t>functional modules </a:t>
            </a:r>
            <a:r>
              <a:rPr lang="zh-CN" altLang="en-US" dirty="0">
                <a:latin typeface="+mj-lt"/>
              </a:rPr>
              <a:t>correspond to topological modules and a disease can be viewed as the breakdown of a functional module.</a:t>
            </a:r>
          </a:p>
        </p:txBody>
      </p:sp>
    </p:spTree>
    <p:extLst>
      <p:ext uri="{BB962C8B-B14F-4D97-AF65-F5344CB8AC3E}">
        <p14:creationId xmlns:p14="http://schemas.microsoft.com/office/powerpoint/2010/main" val="27958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Medicine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2" y="928313"/>
            <a:ext cx="8668495" cy="3166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3" y="4094408"/>
            <a:ext cx="8965285" cy="21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Medicine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20646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Zhou et al., </a:t>
            </a:r>
            <a:r>
              <a:rPr lang="en-US" altLang="zh-CN" i="1" dirty="0"/>
              <a:t>Nature </a:t>
            </a:r>
            <a:r>
              <a:rPr lang="en-US" altLang="zh-CN" i="1" dirty="0" smtClean="0"/>
              <a:t>Communications,</a:t>
            </a:r>
            <a:r>
              <a:rPr lang="en-US" altLang="zh-CN" dirty="0" smtClean="0"/>
              <a:t>2014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7" y="1595077"/>
            <a:ext cx="7653337" cy="43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The first step is quite difficulty.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Network definition and construction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Validation of detected sub-networks is quite hard. </a:t>
            </a:r>
          </a:p>
          <a:p>
            <a:r>
              <a:rPr lang="en-US" altLang="zh-CN" dirty="0" smtClean="0"/>
              <a:t> Network pharmacology</a:t>
            </a:r>
          </a:p>
          <a:p>
            <a:r>
              <a:rPr lang="en-US" altLang="zh-CN" dirty="0" smtClean="0"/>
              <a:t> Hammersley–Clifford theorem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Relating </a:t>
            </a:r>
            <a:r>
              <a:rPr lang="en-US" altLang="zh-CN" dirty="0"/>
              <a:t>t</a:t>
            </a:r>
            <a:r>
              <a:rPr lang="en-US" altLang="zh-CN" dirty="0" smtClean="0"/>
              <a:t>raditional Chinese medicine with network medicine and network pharmacology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0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Pharmacology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The dominant paradigm drug discovery: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Maximally selective ligands against individual drug targets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Two major issues in drug discovery: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Efficacy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Toxicity</a:t>
            </a:r>
          </a:p>
          <a:p>
            <a:r>
              <a:rPr lang="en-US" altLang="zh-CN" dirty="0" smtClean="0"/>
              <a:t> Network pharmacology: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ulti-targets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</a:rPr>
              <a:t>ower binding affinities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5457684"/>
            <a:ext cx="8354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00"/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Hopkins, A.L. (2008) Network pharmacology: the next paradigm in drug discovery, </a:t>
            </a:r>
            <a:r>
              <a:rPr lang="en-US" altLang="zh-CN" sz="1600" i="1" dirty="0">
                <a:solidFill>
                  <a:srgbClr val="000000"/>
                </a:solidFill>
                <a:latin typeface="+mj-lt"/>
              </a:rPr>
              <a:t>Nature Chemical Biology</a:t>
            </a:r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+mj-lt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, 682-690.</a:t>
            </a:r>
            <a:endParaRPr lang="zh-CN" altLang="en-US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85" y="2329941"/>
            <a:ext cx="3908944" cy="29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Pharmacology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Validate target combinations</a:t>
            </a:r>
          </a:p>
          <a:p>
            <a:pPr lvl="1"/>
            <a:r>
              <a:rPr lang="en-US" altLang="zh-CN" dirty="0" smtClean="0"/>
              <a:t>Identify </a:t>
            </a:r>
            <a:r>
              <a:rPr lang="en-US" altLang="zh-CN" dirty="0"/>
              <a:t>perturbation results of combination of nodes</a:t>
            </a:r>
          </a:p>
          <a:p>
            <a:pPr lvl="1"/>
            <a:r>
              <a:rPr lang="en-US" altLang="zh-CN" dirty="0"/>
              <a:t>Druggability (Only 15% proteins may be chemically tractable)</a:t>
            </a:r>
          </a:p>
          <a:p>
            <a:pPr lvl="1"/>
            <a:r>
              <a:rPr lang="en-US" altLang="zh-CN" dirty="0"/>
              <a:t>Non-hub bottlenecks and bridging proteins (Less lethality )</a:t>
            </a:r>
          </a:p>
          <a:p>
            <a:r>
              <a:rPr lang="en-US" altLang="zh-CN" dirty="0"/>
              <a:t>Optimize multiple structure-activity relationships  </a:t>
            </a:r>
          </a:p>
          <a:p>
            <a:pPr lvl="1"/>
            <a:r>
              <a:rPr lang="en-US" altLang="zh-CN" dirty="0"/>
              <a:t>Multiple individual </a:t>
            </a:r>
            <a:r>
              <a:rPr lang="en-US" altLang="zh-CN" dirty="0" smtClean="0"/>
              <a:t>medications (</a:t>
            </a:r>
            <a:r>
              <a:rPr lang="en-US" altLang="zh-CN" dirty="0"/>
              <a:t>cocktails)</a:t>
            </a:r>
          </a:p>
          <a:p>
            <a:pPr lvl="1"/>
            <a:r>
              <a:rPr lang="en-US" altLang="zh-CN" dirty="0"/>
              <a:t>Multicomponent drugs</a:t>
            </a:r>
          </a:p>
          <a:p>
            <a:pPr lvl="1"/>
            <a:r>
              <a:rPr lang="en-US" altLang="zh-CN" dirty="0"/>
              <a:t>Single drugs targeting multi proteins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5671334"/>
            <a:ext cx="8354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00"/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Hopkins, A.L. (2008) Network pharmacology: the next paradigm in drug discovery, </a:t>
            </a:r>
            <a:r>
              <a:rPr lang="en-US" altLang="zh-CN" sz="1600" i="1" dirty="0">
                <a:solidFill>
                  <a:srgbClr val="000000"/>
                </a:solidFill>
                <a:latin typeface="+mj-lt"/>
              </a:rPr>
              <a:t>Nature Chemical Biology</a:t>
            </a:r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  <a:latin typeface="+mj-lt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+mj-lt"/>
              </a:rPr>
              <a:t>, 682-690.</a:t>
            </a:r>
            <a:endParaRPr lang="zh-CN" altLang="en-US" sz="1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7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Hammersley–Clifford </a:t>
            </a:r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Markov Random Field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Clique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Hammersley-Clifford Theorem: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14" y="937034"/>
            <a:ext cx="3476093" cy="2625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4" y="2255439"/>
            <a:ext cx="1933176" cy="1760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4470270"/>
            <a:ext cx="3269273" cy="909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5309622"/>
            <a:ext cx="3400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/>
              <a:t>Barzel</a:t>
            </a:r>
            <a:r>
              <a:rPr lang="en-US" altLang="zh-CN" dirty="0"/>
              <a:t>, B. and </a:t>
            </a:r>
            <a:r>
              <a:rPr lang="en-US" altLang="zh-CN" dirty="0" err="1"/>
              <a:t>Barabási</a:t>
            </a:r>
            <a:r>
              <a:rPr lang="en-US" altLang="zh-CN" dirty="0"/>
              <a:t>, A. (2013) </a:t>
            </a:r>
            <a:r>
              <a:rPr lang="en-US" altLang="zh-CN" dirty="0">
                <a:solidFill>
                  <a:srgbClr val="FF0000"/>
                </a:solidFill>
              </a:rPr>
              <a:t>Universality in network dynamics</a:t>
            </a:r>
            <a:r>
              <a:rPr lang="en-US" altLang="zh-CN" dirty="0"/>
              <a:t>, </a:t>
            </a:r>
            <a:r>
              <a:rPr lang="en-US" altLang="zh-CN" i="1" dirty="0"/>
              <a:t>Nature Physics</a:t>
            </a:r>
            <a:r>
              <a:rPr lang="en-US" altLang="zh-CN" dirty="0"/>
              <a:t>, </a:t>
            </a:r>
            <a:r>
              <a:rPr lang="en-US" altLang="zh-CN" b="1" dirty="0"/>
              <a:t>9</a:t>
            </a:r>
            <a:r>
              <a:rPr lang="en-US" altLang="zh-CN" dirty="0"/>
              <a:t>, 673-681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/>
              <a:t>Gao, J., Liu, Y., D'Souza, R.M. and </a:t>
            </a:r>
            <a:r>
              <a:rPr lang="en-US" altLang="zh-CN" dirty="0" err="1"/>
              <a:t>Barabási</a:t>
            </a:r>
            <a:r>
              <a:rPr lang="en-US" altLang="zh-CN" dirty="0"/>
              <a:t>, A. (2014) </a:t>
            </a:r>
            <a:r>
              <a:rPr lang="en-US" altLang="zh-CN" dirty="0">
                <a:solidFill>
                  <a:srgbClr val="FF0000"/>
                </a:solidFill>
              </a:rPr>
              <a:t>Target control of complex networks</a:t>
            </a:r>
            <a:r>
              <a:rPr lang="en-US" altLang="zh-CN" dirty="0"/>
              <a:t>, </a:t>
            </a:r>
            <a:r>
              <a:rPr lang="en-US" altLang="zh-CN" i="1" dirty="0"/>
              <a:t>Nature Communications</a:t>
            </a:r>
            <a:r>
              <a:rPr lang="en-US" altLang="zh-CN" dirty="0"/>
              <a:t>, </a:t>
            </a:r>
            <a:r>
              <a:rPr lang="en-US" altLang="zh-CN" b="1" dirty="0"/>
              <a:t>5</a:t>
            </a:r>
            <a:r>
              <a:rPr lang="en-US" altLang="zh-CN" dirty="0"/>
              <a:t>, 5415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Jia</a:t>
            </a:r>
            <a:r>
              <a:rPr lang="en-US" altLang="zh-CN" dirty="0"/>
              <a:t>, T., Liu, Y., </a:t>
            </a:r>
            <a:r>
              <a:rPr lang="en-US" altLang="zh-CN" dirty="0" err="1"/>
              <a:t>Csóka</a:t>
            </a:r>
            <a:r>
              <a:rPr lang="en-US" altLang="zh-CN" dirty="0"/>
              <a:t>, E., </a:t>
            </a:r>
            <a:r>
              <a:rPr lang="en-US" altLang="zh-CN" dirty="0" err="1"/>
              <a:t>Pósfai</a:t>
            </a:r>
            <a:r>
              <a:rPr lang="en-US" altLang="zh-CN" dirty="0"/>
              <a:t>, M., </a:t>
            </a:r>
            <a:r>
              <a:rPr lang="en-US" altLang="zh-CN" dirty="0" err="1"/>
              <a:t>Slotine</a:t>
            </a:r>
            <a:r>
              <a:rPr lang="en-US" altLang="zh-CN" dirty="0"/>
              <a:t>, J. and </a:t>
            </a:r>
            <a:r>
              <a:rPr lang="en-US" altLang="zh-CN" dirty="0" err="1"/>
              <a:t>Barabási</a:t>
            </a:r>
            <a:r>
              <a:rPr lang="en-US" altLang="zh-CN" dirty="0"/>
              <a:t>, A. (2013) </a:t>
            </a:r>
            <a:r>
              <a:rPr lang="en-US" altLang="zh-CN" dirty="0">
                <a:solidFill>
                  <a:srgbClr val="FF0000"/>
                </a:solidFill>
              </a:rPr>
              <a:t>Emergence of bimodality in controlling complex networks,</a:t>
            </a:r>
            <a:r>
              <a:rPr lang="en-US" altLang="zh-CN" dirty="0"/>
              <a:t> </a:t>
            </a:r>
            <a:r>
              <a:rPr lang="en-US" altLang="zh-CN" i="1" dirty="0"/>
              <a:t>Nature Communications</a:t>
            </a:r>
            <a:r>
              <a:rPr lang="en-US" altLang="zh-CN" dirty="0"/>
              <a:t>, </a:t>
            </a:r>
            <a:r>
              <a:rPr lang="en-US" altLang="zh-CN" b="1" dirty="0"/>
              <a:t>4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err="1"/>
              <a:t>Barzel</a:t>
            </a:r>
            <a:r>
              <a:rPr lang="en-US" altLang="zh-CN" dirty="0"/>
              <a:t>, B. and </a:t>
            </a:r>
            <a:r>
              <a:rPr lang="en-US" altLang="zh-CN" dirty="0" err="1"/>
              <a:t>Barabási</a:t>
            </a:r>
            <a:r>
              <a:rPr lang="en-US" altLang="zh-CN" dirty="0"/>
              <a:t>, A. (2013) </a:t>
            </a:r>
            <a:r>
              <a:rPr lang="en-US" altLang="zh-CN" dirty="0">
                <a:solidFill>
                  <a:srgbClr val="00B050"/>
                </a:solidFill>
              </a:rPr>
              <a:t>Network link prediction by global silencing of indirect correlations</a:t>
            </a:r>
            <a:r>
              <a:rPr lang="en-US" altLang="zh-CN" dirty="0"/>
              <a:t>, </a:t>
            </a:r>
            <a:r>
              <a:rPr lang="en-US" altLang="zh-CN" i="1" dirty="0"/>
              <a:t>Nat </a:t>
            </a:r>
            <a:r>
              <a:rPr lang="en-US" altLang="zh-CN" i="1" dirty="0" err="1"/>
              <a:t>Biotechnol</a:t>
            </a:r>
            <a:r>
              <a:rPr lang="en-US" altLang="zh-CN" dirty="0"/>
              <a:t>, </a:t>
            </a:r>
            <a:r>
              <a:rPr lang="en-US" altLang="zh-CN" b="1" dirty="0"/>
              <a:t>31</a:t>
            </a:r>
            <a:r>
              <a:rPr lang="en-US" altLang="zh-CN" dirty="0"/>
              <a:t>, 720-725.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Wang, D., Song, C. and Barabasi, A.L. (2013) </a:t>
            </a:r>
            <a:r>
              <a:rPr lang="en-US" altLang="zh-CN" dirty="0">
                <a:solidFill>
                  <a:srgbClr val="7030A0"/>
                </a:solidFill>
              </a:rPr>
              <a:t>Quantifying Long-Term Scientific Impact</a:t>
            </a:r>
            <a:r>
              <a:rPr lang="en-US" altLang="zh-CN" dirty="0"/>
              <a:t>, </a:t>
            </a:r>
            <a:r>
              <a:rPr lang="en-US" altLang="zh-CN" i="1" dirty="0"/>
              <a:t>Science</a:t>
            </a:r>
            <a:r>
              <a:rPr lang="en-US" altLang="zh-CN" dirty="0"/>
              <a:t>, </a:t>
            </a:r>
            <a:r>
              <a:rPr lang="en-US" altLang="zh-CN" b="1" dirty="0"/>
              <a:t>342</a:t>
            </a:r>
            <a:r>
              <a:rPr lang="en-US" altLang="zh-CN" dirty="0"/>
              <a:t>, 127-132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Maximilian </a:t>
            </a:r>
            <a:r>
              <a:rPr lang="en-US" altLang="zh-CN" dirty="0" err="1"/>
              <a:t>Schich</a:t>
            </a:r>
            <a:r>
              <a:rPr lang="en-US" altLang="zh-CN" dirty="0"/>
              <a:t>, C.S.Y.A. and Mauro Martino, A.B.D.H. (2014) </a:t>
            </a:r>
            <a:r>
              <a:rPr lang="en-US" altLang="zh-CN" dirty="0">
                <a:solidFill>
                  <a:srgbClr val="7030A0"/>
                </a:solidFill>
              </a:rPr>
              <a:t>A network framework of cultural history</a:t>
            </a:r>
            <a:r>
              <a:rPr lang="en-US" altLang="zh-CN" dirty="0"/>
              <a:t>, </a:t>
            </a:r>
            <a:r>
              <a:rPr lang="en-US" altLang="zh-CN" i="1" dirty="0"/>
              <a:t>Science</a:t>
            </a:r>
            <a:r>
              <a:rPr lang="en-US" altLang="zh-CN" dirty="0"/>
              <a:t>, </a:t>
            </a:r>
            <a:r>
              <a:rPr lang="en-US" altLang="zh-CN" b="1" dirty="0"/>
              <a:t>345</a:t>
            </a:r>
            <a:r>
              <a:rPr lang="en-US" altLang="zh-CN" dirty="0"/>
              <a:t>, </a:t>
            </a:r>
            <a:r>
              <a:rPr lang="en-US" altLang="zh-CN" dirty="0" smtClean="0"/>
              <a:t>554-558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1282" y="507401"/>
            <a:ext cx="347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u="sng" dirty="0">
                <a:latin typeface="+mj-lt"/>
              </a:rPr>
              <a:t>http://www.barabasi.com/pubs.php</a:t>
            </a:r>
          </a:p>
        </p:txBody>
      </p:sp>
    </p:spTree>
    <p:extLst>
      <p:ext uri="{BB962C8B-B14F-4D97-AF65-F5344CB8AC3E}">
        <p14:creationId xmlns:p14="http://schemas.microsoft.com/office/powerpoint/2010/main" val="1015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457825" cy="3609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90" y="3338971"/>
            <a:ext cx="4729485" cy="30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Given a real network, calculate its network topology.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Paper Reading: choose one papers from the further reading list.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539"/>
          <a:stretch/>
        </p:blipFill>
        <p:spPr>
          <a:xfrm>
            <a:off x="1571991" y="2870321"/>
            <a:ext cx="6000018" cy="29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7" y="1383323"/>
            <a:ext cx="4101048" cy="34458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17" y="3699870"/>
            <a:ext cx="2830416" cy="265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817" y="481292"/>
            <a:ext cx="2966546" cy="30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Topology of Complex Network</a:t>
            </a:r>
          </a:p>
          <a:p>
            <a:r>
              <a:rPr lang="en-US" altLang="zh-CN" dirty="0" smtClean="0"/>
              <a:t> Controllability </a:t>
            </a:r>
            <a:r>
              <a:rPr lang="en-US" altLang="zh-CN" dirty="0"/>
              <a:t>of </a:t>
            </a:r>
            <a:r>
              <a:rPr lang="en-US" altLang="zh-CN" dirty="0" smtClean="0"/>
              <a:t>Complex </a:t>
            </a:r>
            <a:r>
              <a:rPr lang="en-US" altLang="zh-CN" dirty="0"/>
              <a:t>N</a:t>
            </a:r>
            <a:r>
              <a:rPr lang="en-US" altLang="zh-CN" dirty="0" smtClean="0"/>
              <a:t>etworks</a:t>
            </a:r>
          </a:p>
          <a:p>
            <a:r>
              <a:rPr lang="en-US" altLang="zh-CN" dirty="0" smtClean="0"/>
              <a:t> Network Medicine</a:t>
            </a:r>
          </a:p>
          <a:p>
            <a:r>
              <a:rPr lang="en-US" altLang="zh-CN" dirty="0" smtClean="0"/>
              <a:t> Discussion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Further Reading</a:t>
            </a:r>
          </a:p>
          <a:p>
            <a:r>
              <a:rPr lang="en-US" altLang="zh-CN" dirty="0" smtClean="0"/>
              <a:t> Homework 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Complex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Topology of Complex Network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3612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Complex network: a wide range of systems in nature and society.</a:t>
            </a:r>
          </a:p>
          <a:p>
            <a:r>
              <a:rPr lang="en-US" altLang="zh-CN" dirty="0" smtClean="0"/>
              <a:t> Several observations: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Small world</a:t>
            </a:r>
            <a:r>
              <a:rPr lang="en-US" altLang="zh-CN" dirty="0" smtClean="0"/>
              <a:t>: “six degree of separation”.</a:t>
            </a:r>
          </a:p>
          <a:p>
            <a:pPr marL="342900" lvl="1" indent="0">
              <a:buNone/>
            </a:pPr>
            <a:r>
              <a:rPr lang="en-US" altLang="zh-CN" dirty="0" smtClean="0"/>
              <a:t> (Random graphs are small worlds as well)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Clustering</a:t>
            </a:r>
            <a:r>
              <a:rPr lang="en-US" altLang="zh-CN" dirty="0" smtClean="0"/>
              <a:t>: cliques form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Degree distribution</a:t>
            </a:r>
            <a:r>
              <a:rPr lang="en-US" altLang="zh-CN" dirty="0" smtClean="0"/>
              <a:t>: power-law degree distribution vs. </a:t>
            </a:r>
            <a:r>
              <a:rPr lang="en-US" altLang="zh-CN" dirty="0"/>
              <a:t>P</a:t>
            </a:r>
            <a:r>
              <a:rPr lang="en-US" altLang="zh-CN" dirty="0" smtClean="0"/>
              <a:t>oisson distribution in random graphs.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Error and Attack Tolerance</a:t>
            </a:r>
            <a:r>
              <a:rPr lang="en-US" altLang="zh-CN" dirty="0" smtClean="0"/>
              <a:t>: redundant and  network topology.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3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 of Complex Network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00" y="1736513"/>
            <a:ext cx="8064000" cy="4802399"/>
          </a:xfrm>
        </p:spPr>
        <p:txBody>
          <a:bodyPr/>
          <a:lstStyle/>
          <a:p>
            <a:r>
              <a:rPr lang="en-US" altLang="zh-CN" dirty="0"/>
              <a:t>The Barabasi-Albert model: a minimal model to capture the power-law degree distribution</a:t>
            </a:r>
          </a:p>
          <a:p>
            <a:pPr lvl="1"/>
            <a:r>
              <a:rPr lang="en-US" altLang="zh-CN" i="1" dirty="0"/>
              <a:t>Growth: </a:t>
            </a:r>
            <a:r>
              <a:rPr lang="en-US" altLang="zh-CN" dirty="0"/>
              <a:t>start with m nodes, every time, add one node with n edges towards different nodes</a:t>
            </a:r>
            <a:r>
              <a:rPr lang="en-US" altLang="zh-CN" i="1" dirty="0"/>
              <a:t>.</a:t>
            </a:r>
          </a:p>
          <a:p>
            <a:pPr lvl="1"/>
            <a:r>
              <a:rPr lang="en-US" altLang="zh-CN" i="1" dirty="0"/>
              <a:t>Preferential attachment: </a:t>
            </a:r>
            <a:r>
              <a:rPr lang="en-US" altLang="zh-CN" dirty="0"/>
              <a:t>The probability of connection is correlated with the degree of the node.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5070464"/>
            <a:ext cx="8386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Albert, </a:t>
            </a:r>
            <a:r>
              <a:rPr lang="en-US" altLang="zh-CN" sz="1400" dirty="0" err="1">
                <a:latin typeface="+mj-lt"/>
              </a:rPr>
              <a:t>Réka</a:t>
            </a:r>
            <a:r>
              <a:rPr lang="en-US" altLang="zh-CN" sz="1400" dirty="0">
                <a:latin typeface="+mj-lt"/>
              </a:rPr>
              <a:t>, and Albert-</a:t>
            </a:r>
            <a:r>
              <a:rPr lang="en-US" altLang="zh-CN" sz="1400" dirty="0" err="1">
                <a:latin typeface="+mj-lt"/>
              </a:rPr>
              <a:t>László</a:t>
            </a:r>
            <a:r>
              <a:rPr lang="en-US" altLang="zh-CN" sz="1400" dirty="0">
                <a:latin typeface="+mj-lt"/>
              </a:rPr>
              <a:t> </a:t>
            </a:r>
            <a:r>
              <a:rPr lang="en-US" altLang="zh-CN" sz="1400" dirty="0" err="1">
                <a:latin typeface="+mj-lt"/>
              </a:rPr>
              <a:t>Barabási</a:t>
            </a:r>
            <a:r>
              <a:rPr lang="en-US" altLang="zh-CN" sz="1400" dirty="0">
                <a:latin typeface="+mj-lt"/>
              </a:rPr>
              <a:t>. "Statistical mechanics of complex networks." </a:t>
            </a:r>
            <a:r>
              <a:rPr lang="en-US" altLang="zh-CN" sz="1400" i="1" dirty="0">
                <a:latin typeface="+mj-lt"/>
              </a:rPr>
              <a:t>Reviews of modern physics</a:t>
            </a:r>
            <a:r>
              <a:rPr lang="en-US" altLang="zh-CN" sz="1400" dirty="0">
                <a:latin typeface="+mj-lt"/>
              </a:rPr>
              <a:t> 74.1 (2002): 47.</a:t>
            </a:r>
            <a:endParaRPr lang="zh-CN" altLang="en-US" sz="14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6828" y="5593684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u="sng" dirty="0">
                <a:latin typeface="Arial" panose="020B0604020202020204" pitchFamily="34" charset="0"/>
                <a:hlinkClick r:id="rId2"/>
              </a:rPr>
              <a:t>Cited by 14561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5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Controllability </a:t>
            </a:r>
            <a:r>
              <a:rPr lang="en-US" altLang="zh-CN" dirty="0"/>
              <a:t>of Complex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Liu and his colleagues (Liu et al., </a:t>
            </a:r>
            <a:r>
              <a:rPr lang="en-US" altLang="zh-CN" i="1" dirty="0" smtClean="0"/>
              <a:t>Nature</a:t>
            </a:r>
            <a:r>
              <a:rPr lang="en-US" altLang="zh-CN" dirty="0" smtClean="0"/>
              <a:t>, 2011) firstly developed analytical  tools to study this topic,</a:t>
            </a:r>
          </a:p>
          <a:p>
            <a:r>
              <a:rPr lang="en-US" altLang="zh-CN" dirty="0" smtClean="0"/>
              <a:t> Controllability ? 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Kalman’s</a:t>
            </a:r>
            <a:r>
              <a:rPr lang="en-US" altLang="zh-CN" dirty="0" smtClean="0"/>
              <a:t> controllability rank condition 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0" y="4860446"/>
            <a:ext cx="3362325" cy="876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50" y="4706096"/>
            <a:ext cx="36957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546" y="5250159"/>
            <a:ext cx="1847850" cy="628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6026"/>
            <a:ext cx="9092732" cy="19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Controllability of Complex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Difficulty:</a:t>
            </a:r>
          </a:p>
          <a:p>
            <a:pPr lvl="1"/>
            <a:r>
              <a:rPr lang="en-US" altLang="zh-CN" dirty="0" smtClean="0"/>
              <a:t>We need to know the A matrix in details.</a:t>
            </a:r>
          </a:p>
          <a:p>
            <a:pPr lvl="1"/>
            <a:r>
              <a:rPr lang="en-US" altLang="zh-CN" dirty="0" smtClean="0"/>
              <a:t>In reality, we want to identify the minimum number of driver nodes.  And only a brute-force search can be used here.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Structural Controllable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Maximum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atching Rule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3000"/>
          <a:stretch/>
        </p:blipFill>
        <p:spPr>
          <a:xfrm>
            <a:off x="100800" y="3621137"/>
            <a:ext cx="902676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Controllability of Complex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The fraction of driver nodes is significantly higher among low-k nodes.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Relating controllability with the degree distribution.  </a:t>
            </a:r>
          </a:p>
          <a:p>
            <a:pPr lvl="1"/>
            <a:r>
              <a:rPr lang="en-US" altLang="zh-CN" dirty="0" smtClean="0"/>
              <a:t>Sparse and heterogeneous networks require the most driver nodes.</a:t>
            </a:r>
          </a:p>
          <a:p>
            <a:r>
              <a:rPr lang="en-US" altLang="zh-CN" dirty="0" smtClean="0"/>
              <a:t> Robustness of control under unavoidable link failure.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Complex Network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7" y="3128769"/>
            <a:ext cx="2713741" cy="26963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0959"/>
          <a:stretch/>
        </p:blipFill>
        <p:spPr>
          <a:xfrm>
            <a:off x="4226169" y="2882584"/>
            <a:ext cx="3390900" cy="7887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322" y="3562522"/>
            <a:ext cx="5157456" cy="28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900</Words>
  <Application>Microsoft Office PowerPoint</Application>
  <PresentationFormat>全屏显示(4:3)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Times New Roman</vt:lpstr>
      <vt:lpstr>Office 主题</vt:lpstr>
      <vt:lpstr>   网络分析</vt:lpstr>
      <vt:lpstr>PowerPoint 演示文稿</vt:lpstr>
      <vt:lpstr>PowerPoint 演示文稿</vt:lpstr>
      <vt:lpstr>CONTENT</vt:lpstr>
      <vt:lpstr>Topology of Complex Network </vt:lpstr>
      <vt:lpstr>Topology of Complex Network </vt:lpstr>
      <vt:lpstr>Controllability of Complex Networks</vt:lpstr>
      <vt:lpstr>Controllability of Complex Networks</vt:lpstr>
      <vt:lpstr>Controllability of Complex Networks</vt:lpstr>
      <vt:lpstr>Network Medicine</vt:lpstr>
      <vt:lpstr>Network Medicine</vt:lpstr>
      <vt:lpstr>Network Medicine</vt:lpstr>
      <vt:lpstr>Network Medicine</vt:lpstr>
      <vt:lpstr>Network Medicine</vt:lpstr>
      <vt:lpstr>Discussion</vt:lpstr>
      <vt:lpstr>Network Pharmacology</vt:lpstr>
      <vt:lpstr>Network Pharmacology</vt:lpstr>
      <vt:lpstr>Hammersley–Clifford Theorem</vt:lpstr>
      <vt:lpstr>Further Reading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481</cp:revision>
  <dcterms:created xsi:type="dcterms:W3CDTF">2013-09-27T02:59:14Z</dcterms:created>
  <dcterms:modified xsi:type="dcterms:W3CDTF">2014-12-10T06:41:12Z</dcterms:modified>
</cp:coreProperties>
</file>