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6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67" r:id="rId15"/>
    <p:sldId id="274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  <a:srgbClr val="41719C"/>
    <a:srgbClr val="203864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3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8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4" d="100"/>
          <a:sy n="104" d="100"/>
        </p:scale>
        <p:origin x="3294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59F21-D001-4BAF-9D49-EB7BB12405E8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E3A55-48BC-4590-9ECF-3E8091174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882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8DD6ACD-547D-43C7-8FC6-96781EDC5DBE}" type="datetimeFigureOut">
              <a:rPr lang="zh-CN" altLang="en-US"/>
              <a:pPr>
                <a:defRPr/>
              </a:pPr>
              <a:t>2015/12/23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F27CCE8-098A-4A1E-B855-25C986F7CA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130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27CCE8-098A-4A1E-B855-25C986F7CAB3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741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720D4-1922-43F4-AEF1-0BE6A3E44F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66CB3-3314-4D8A-860B-66B77B68D8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8365E-40A6-40D7-955C-D8E5CB2F9A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499050" y="6455487"/>
            <a:ext cx="8515350" cy="166850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1932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454400"/>
            <a:ext cx="8064000" cy="4802399"/>
          </a:xfrm>
        </p:spPr>
        <p:txBody>
          <a:bodyPr/>
          <a:lstStyle>
            <a:lvl1pPr>
              <a:lnSpc>
                <a:spcPts val="2500"/>
              </a:lnSpc>
              <a:buClr>
                <a:schemeClr val="accent5">
                  <a:lumMod val="75000"/>
                </a:schemeClr>
              </a:buClr>
              <a:buSzPct val="70000"/>
              <a:defRPr baseline="0"/>
            </a:lvl1pPr>
            <a:lvl2pPr>
              <a:buClr>
                <a:schemeClr val="accent5">
                  <a:lumMod val="75000"/>
                </a:schemeClr>
              </a:buClr>
              <a:buSzPct val="70000"/>
              <a:defRPr/>
            </a:lvl2pPr>
            <a:lvl3pPr>
              <a:buClr>
                <a:schemeClr val="accent5">
                  <a:lumMod val="75000"/>
                </a:schemeClr>
              </a:buClr>
              <a:buSzPct val="70000"/>
              <a:defRPr/>
            </a:lvl3pPr>
            <a:lvl4pPr>
              <a:buClr>
                <a:schemeClr val="accent5">
                  <a:lumMod val="75000"/>
                </a:schemeClr>
              </a:buClr>
              <a:buSzPct val="70000"/>
              <a:defRPr/>
            </a:lvl4pPr>
            <a:lvl5pPr>
              <a:buClr>
                <a:schemeClr val="accent5">
                  <a:lumMod val="75000"/>
                </a:schemeClr>
              </a:buClr>
              <a:buSzPct val="70000"/>
              <a:defRPr/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Songpeng Zu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Statistical Learning on Compound-Protein Interactions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512904" y="6538912"/>
            <a:ext cx="8515350" cy="166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333B2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4964"/>
          </a:xfrm>
          <a:gradFill>
            <a:gsLst>
              <a:gs pos="100000">
                <a:srgbClr val="3333B2"/>
              </a:gs>
              <a:gs pos="0">
                <a:schemeClr val="tx1"/>
              </a:gs>
            </a:gsLst>
            <a:lin ang="10800000" scaled="1"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1350" y="921000"/>
            <a:ext cx="8064000" cy="4802399"/>
          </a:xfrm>
        </p:spPr>
        <p:txBody>
          <a:bodyPr/>
          <a:lstStyle>
            <a:lvl1pPr>
              <a:lnSpc>
                <a:spcPts val="2500"/>
              </a:lnSpc>
              <a:buClr>
                <a:srgbClr val="3333B2"/>
              </a:buClr>
              <a:buSzPct val="70000"/>
              <a:defRPr baseline="0"/>
            </a:lvl1pPr>
            <a:lvl2pPr>
              <a:buClr>
                <a:srgbClr val="3333B2"/>
              </a:buClr>
              <a:buSzPct val="70000"/>
              <a:defRPr/>
            </a:lvl2pPr>
            <a:lvl3pPr>
              <a:buClr>
                <a:srgbClr val="3333B2"/>
              </a:buClr>
              <a:buSzPct val="70000"/>
              <a:defRPr/>
            </a:lvl3pPr>
            <a:lvl4pPr>
              <a:buClr>
                <a:srgbClr val="3333B2"/>
              </a:buClr>
              <a:buSzPct val="70000"/>
              <a:defRPr/>
            </a:lvl4pPr>
            <a:lvl5pPr>
              <a:buClr>
                <a:srgbClr val="3333B2"/>
              </a:buClr>
              <a:buSzPct val="70000"/>
              <a:defRPr/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439774"/>
            <a:ext cx="20574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 dirty="0" smtClean="0"/>
              <a:t>祖松鹏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439773"/>
            <a:ext cx="30861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 dirty="0" smtClean="0"/>
              <a:t>第五次习题课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439772"/>
            <a:ext cx="20574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694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0A2CC-35A8-4098-9406-566F68C115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A34E3-8FBC-45BC-B148-6F7E9D7417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75A76-807A-4275-8546-BDE9F43591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99050" y="6455487"/>
            <a:ext cx="8515350" cy="16685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TCMMapping &amp; Quantitative Model on CPIs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89A3FC5-E140-4927-8C63-3DDF5E89FA9E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99050" y="6455487"/>
            <a:ext cx="8515350" cy="16685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TCMMapping &amp; Quantitative Model on CPIs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89A3FC5-E140-4927-8C63-3DDF5E89FA9E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AE064-ABBE-4801-8465-F4EE5A81F1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占位符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0" y="1408024"/>
            <a:ext cx="8424000" cy="483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636A3DD-18C9-47FF-B97C-D83E934F991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5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Clr>
          <a:srgbClr val="002060"/>
        </a:buClr>
        <a:buFont typeface="Times New Roman" panose="02020603050405020304" pitchFamily="18" charset="0"/>
        <a:buChar char="►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>
          <a:xfrm>
            <a:off x="411706" y="1977190"/>
            <a:ext cx="8272462" cy="881062"/>
          </a:xfrm>
          <a:solidFill>
            <a:srgbClr val="3333B2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</a:rPr>
              <a:t>生物信息学概论 习题课 </a:t>
            </a:r>
            <a:r>
              <a:rPr lang="en-US" altLang="zh-CN" sz="3200" dirty="0">
                <a:solidFill>
                  <a:schemeClr val="bg1"/>
                </a:solidFill>
              </a:rPr>
              <a:t>V</a:t>
            </a:r>
            <a:r>
              <a:rPr lang="en-US" altLang="zh-CN" sz="3200" dirty="0" smtClean="0">
                <a:solidFill>
                  <a:schemeClr val="bg1"/>
                </a:solidFill>
              </a:rPr>
              <a:t> </a:t>
            </a:r>
            <a:endParaRPr lang="zh-CN" altLang="en-US" sz="3200" dirty="0" smtClean="0">
              <a:solidFill>
                <a:schemeClr val="bg1"/>
              </a:solidFill>
            </a:endParaRPr>
          </a:p>
        </p:txBody>
      </p:sp>
      <p:sp>
        <p:nvSpPr>
          <p:cNvPr id="14338" name="副标题 2"/>
          <p:cNvSpPr>
            <a:spLocks noGrp="1"/>
          </p:cNvSpPr>
          <p:nvPr>
            <p:ph type="subTitle" idx="1"/>
          </p:nvPr>
        </p:nvSpPr>
        <p:spPr bwMode="auto">
          <a:xfrm>
            <a:off x="2860964" y="3629747"/>
            <a:ext cx="4184073" cy="1655762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b="1" dirty="0" smtClean="0"/>
              <a:t>主讲教师：李梢教授</a:t>
            </a:r>
            <a:endParaRPr lang="en-US" altLang="zh-CN" b="1" dirty="0" smtClean="0"/>
          </a:p>
          <a:p>
            <a:pPr algn="l"/>
            <a:r>
              <a:rPr lang="zh-CN" altLang="en-US" b="1" dirty="0" smtClean="0"/>
              <a:t>        助教：直博生 祖松鹏</a:t>
            </a:r>
            <a:r>
              <a:rPr lang="en-US" altLang="zh-CN" b="1" dirty="0" smtClean="0"/>
              <a:t>, </a:t>
            </a:r>
            <a:r>
              <a:rPr lang="zh-CN" altLang="en-US" b="1" dirty="0" smtClean="0"/>
              <a:t>张鹏</a:t>
            </a:r>
            <a:r>
              <a:rPr lang="en-US" altLang="zh-CN" b="1" dirty="0" smtClean="0"/>
              <a:t> </a:t>
            </a:r>
          </a:p>
          <a:p>
            <a:pPr algn="l"/>
            <a:r>
              <a:rPr lang="zh-CN" altLang="en-US" b="1" dirty="0" smtClean="0"/>
              <a:t>        日期：</a:t>
            </a:r>
            <a:r>
              <a:rPr lang="en-US" altLang="zh-CN" b="1" dirty="0" smtClean="0"/>
              <a:t>2015-12-23</a:t>
            </a:r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Logistic Regression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7340" y="1137936"/>
            <a:ext cx="2400300" cy="6858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Regression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" y="2239388"/>
            <a:ext cx="8524875" cy="3648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t="20055"/>
          <a:stretch/>
        </p:blipFill>
        <p:spPr>
          <a:xfrm>
            <a:off x="927065" y="1221710"/>
            <a:ext cx="3286125" cy="60917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3862" y="1740414"/>
            <a:ext cx="3952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4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Logistic Regression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Regression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918" y="962140"/>
            <a:ext cx="6115050" cy="1981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157" y="2943340"/>
            <a:ext cx="4438650" cy="10191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050" y="3255584"/>
            <a:ext cx="1715832" cy="4000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918" y="3962515"/>
            <a:ext cx="66103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8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Statistics +</a:t>
            </a:r>
            <a:r>
              <a:rPr lang="zh-CN" altLang="en-US" dirty="0"/>
              <a:t> </a:t>
            </a:r>
            <a:r>
              <a:rPr lang="en-US" altLang="zh-CN" dirty="0" smtClean="0"/>
              <a:t>Coding + Biology = Bioinformatics (Computational Biology)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Machine </a:t>
            </a:r>
            <a:r>
              <a:rPr lang="en-US" altLang="zh-CN" dirty="0"/>
              <a:t>Learning </a:t>
            </a:r>
          </a:p>
          <a:p>
            <a:pPr lvl="1"/>
            <a:r>
              <a:rPr lang="en-US" altLang="zh-CN" dirty="0"/>
              <a:t>P</a:t>
            </a:r>
            <a:r>
              <a:rPr lang="en-US" altLang="zh-CN" dirty="0" smtClean="0"/>
              <a:t>art </a:t>
            </a:r>
            <a:r>
              <a:rPr lang="en-US" altLang="zh-CN" dirty="0"/>
              <a:t>of </a:t>
            </a:r>
            <a:r>
              <a:rPr lang="en-US" altLang="zh-CN" dirty="0" smtClean="0"/>
              <a:t>statistics</a:t>
            </a:r>
          </a:p>
          <a:p>
            <a:pPr lvl="1"/>
            <a:r>
              <a:rPr lang="en-US" altLang="zh-CN" dirty="0" smtClean="0"/>
              <a:t>Loss </a:t>
            </a:r>
            <a:r>
              <a:rPr lang="en-US" altLang="zh-CN" dirty="0"/>
              <a:t>Function + </a:t>
            </a:r>
            <a:r>
              <a:rPr lang="en-US" altLang="zh-CN" dirty="0" smtClean="0"/>
              <a:t>Regularization</a:t>
            </a:r>
          </a:p>
          <a:p>
            <a:pPr lvl="1"/>
            <a:r>
              <a:rPr lang="en-US" altLang="zh-CN" dirty="0" smtClean="0"/>
              <a:t>Relative to </a:t>
            </a:r>
            <a:r>
              <a:rPr lang="en-US" altLang="zh-CN" dirty="0"/>
              <a:t>the posterior distribution from Bayesian. </a:t>
            </a:r>
          </a:p>
          <a:p>
            <a:r>
              <a:rPr lang="en-US" altLang="zh-CN" dirty="0" smtClean="0"/>
              <a:t> No black box.</a:t>
            </a:r>
          </a:p>
          <a:p>
            <a:r>
              <a:rPr lang="en-US" altLang="zh-CN" dirty="0"/>
              <a:t> </a:t>
            </a:r>
            <a:r>
              <a:rPr lang="en-US" altLang="zh-CN" dirty="0"/>
              <a:t>Occam's </a:t>
            </a:r>
            <a:r>
              <a:rPr lang="en-US" altLang="zh-CN" dirty="0" smtClean="0"/>
              <a:t>Razor.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“Essentially, all models are wrong, but some are useful.”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祖松鹏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第五次习题课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951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Final 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/>
              <a:t>电子版</a:t>
            </a:r>
            <a:r>
              <a:rPr lang="zh-CN" altLang="en-US" dirty="0" smtClean="0"/>
              <a:t>报告形式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中英文均可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课程相关题目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可以合作形式，三名同学以内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/>
              <a:t>举几</a:t>
            </a:r>
            <a:r>
              <a:rPr lang="zh-CN" altLang="en-US" dirty="0" smtClean="0"/>
              <a:t>个栗子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祖松鹏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第五次习题课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250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Final Project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祖松鹏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第五次习题课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06" y="1084617"/>
            <a:ext cx="4130349" cy="10833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342" y="1190653"/>
            <a:ext cx="4704241" cy="105870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2604617"/>
            <a:ext cx="8077200" cy="184785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440628" y="4555404"/>
            <a:ext cx="8520024" cy="1374716"/>
            <a:chOff x="178914" y="2622191"/>
            <a:chExt cx="8520024" cy="1374716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2937" y="2703561"/>
              <a:ext cx="4563526" cy="1251231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08964" y="2735186"/>
              <a:ext cx="3806386" cy="1187980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178914" y="2622191"/>
              <a:ext cx="8520024" cy="13747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283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Final Project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祖松鹏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第五次习题课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40" y="614337"/>
            <a:ext cx="6773763" cy="20178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391" y="2642427"/>
            <a:ext cx="2434856" cy="363550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385840" y="2638509"/>
            <a:ext cx="5415693" cy="3639423"/>
            <a:chOff x="385840" y="2638509"/>
            <a:chExt cx="5415693" cy="3639423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840" y="2638509"/>
              <a:ext cx="5415693" cy="3639423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4473068" y="5429756"/>
              <a:ext cx="1019596" cy="2103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796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Final Project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祖松鹏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第五次习题课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2" y="1958273"/>
            <a:ext cx="5227207" cy="22060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893" y="738151"/>
            <a:ext cx="3698978" cy="588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0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Final Project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750" y="1380798"/>
            <a:ext cx="8064500" cy="308907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祖松鹏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第五次习题课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b="80400"/>
          <a:stretch/>
        </p:blipFill>
        <p:spPr>
          <a:xfrm>
            <a:off x="1545467" y="1802355"/>
            <a:ext cx="5078581" cy="148187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85295" y="4737536"/>
            <a:ext cx="7416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  <a:latin typeface="+mj-lt"/>
              </a:rPr>
              <a:t>https://liorpachter.wordpress.com/2014/02/11/the-network-nonsense-of-manolis-kellis/</a:t>
            </a:r>
          </a:p>
        </p:txBody>
      </p:sp>
    </p:spTree>
    <p:extLst>
      <p:ext uri="{BB962C8B-B14F-4D97-AF65-F5344CB8AC3E}">
        <p14:creationId xmlns:p14="http://schemas.microsoft.com/office/powerpoint/2010/main" val="45379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Final Project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祖松鹏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第五次习题课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69" y="720832"/>
            <a:ext cx="6395237" cy="172080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28650" y="6131995"/>
            <a:ext cx="76550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  <a:latin typeface="+mj-lt"/>
              </a:rPr>
              <a:t>https://liorpachter.wordpress.com/2014/02/10/the-network-nonsense-of-albert-laszlo-barabasi/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69" y="2388948"/>
            <a:ext cx="6395237" cy="159736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168878"/>
            <a:ext cx="5157155" cy="159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4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广义线性模型</a:t>
            </a:r>
            <a:endParaRPr lang="en-US" altLang="zh-CN" dirty="0" smtClean="0"/>
          </a:p>
          <a:p>
            <a:r>
              <a:rPr lang="zh-CN" altLang="en-US" dirty="0" smtClean="0"/>
              <a:t> 总结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Final  Project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祖松鹏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第五次习题课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85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Generalized</a:t>
            </a:r>
            <a:r>
              <a:rPr lang="en-US" altLang="zh-CN" dirty="0" smtClean="0"/>
              <a:t> Linear Models (GLMs)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If Y is not a continuous variable, can we use linear regression ?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Can we use linear regression for classification ?</a:t>
            </a:r>
          </a:p>
          <a:p>
            <a:r>
              <a:rPr lang="en-US" altLang="zh-CN" dirty="0" smtClean="0"/>
              <a:t> If the variance of Y depends on the mean, then ? 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Regression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48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GLMs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Regression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5943"/>
          <a:stretch/>
        </p:blipFill>
        <p:spPr>
          <a:xfrm>
            <a:off x="752880" y="1226819"/>
            <a:ext cx="7181280" cy="10365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80" y="2398953"/>
            <a:ext cx="6632899" cy="131977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89" y="4111358"/>
            <a:ext cx="6356510" cy="125312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2159" y="5544642"/>
            <a:ext cx="5582722" cy="42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0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GLMs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Regression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610" y="1164349"/>
            <a:ext cx="6633643" cy="446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GLMs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Regression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747" y="1188718"/>
            <a:ext cx="6768505" cy="439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4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Transformation vs. GLMs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Regression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92" y="1354849"/>
            <a:ext cx="7674858" cy="457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5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Learning of GLMs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From probabilistic view, we have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Regression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844" y="1755940"/>
            <a:ext cx="5200650" cy="9429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94" y="5002449"/>
            <a:ext cx="6934092" cy="99489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50" y="2698915"/>
            <a:ext cx="83058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1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Learning of GLMs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MLE estimation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Regression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998" y="880049"/>
            <a:ext cx="4457700" cy="1447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087" y="2296533"/>
            <a:ext cx="3895725" cy="11144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015" y="3329703"/>
            <a:ext cx="3709035" cy="85472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2437794" y="4623245"/>
            <a:ext cx="3677256" cy="1365183"/>
            <a:chOff x="1657350" y="4510574"/>
            <a:chExt cx="4610706" cy="15790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1657350" y="4510574"/>
              <a:ext cx="4610706" cy="157900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5519966" y="5669347"/>
              <a:ext cx="314325" cy="390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528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imes New Roman"/>
        <a:ea typeface="Times New Roman"/>
        <a:cs typeface=""/>
      </a:majorFont>
      <a:minorFont>
        <a:latin typeface="Times New Roman"/>
        <a:ea typeface="Times New Roma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24822</TotalTime>
  <Words>344</Words>
  <Application>Microsoft Office PowerPoint</Application>
  <PresentationFormat>全屏显示(4:3)</PresentationFormat>
  <Paragraphs>99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Times New Roman</vt:lpstr>
      <vt:lpstr>Office 主题</vt:lpstr>
      <vt:lpstr>生物信息学概论 习题课 V </vt:lpstr>
      <vt:lpstr>内容</vt:lpstr>
      <vt:lpstr>Generalized Linear Models (GLMs)</vt:lpstr>
      <vt:lpstr>GLMs </vt:lpstr>
      <vt:lpstr>GLMs</vt:lpstr>
      <vt:lpstr>GLMs</vt:lpstr>
      <vt:lpstr>Transformation vs. GLMs</vt:lpstr>
      <vt:lpstr>Learning of GLMs</vt:lpstr>
      <vt:lpstr>Learning of GLMs</vt:lpstr>
      <vt:lpstr>Logistic Regression</vt:lpstr>
      <vt:lpstr>Logistic Regression</vt:lpstr>
      <vt:lpstr>总结</vt:lpstr>
      <vt:lpstr>Final Project</vt:lpstr>
      <vt:lpstr>Final Project</vt:lpstr>
      <vt:lpstr>Final Project </vt:lpstr>
      <vt:lpstr>Final Project</vt:lpstr>
      <vt:lpstr>Final Project</vt:lpstr>
      <vt:lpstr>Final Project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祖松鹏</dc:creator>
  <cp:lastModifiedBy>Songpeng Zu</cp:lastModifiedBy>
  <cp:revision>1213</cp:revision>
  <dcterms:created xsi:type="dcterms:W3CDTF">2013-09-27T02:59:14Z</dcterms:created>
  <dcterms:modified xsi:type="dcterms:W3CDTF">2015-12-23T06:25:43Z</dcterms:modified>
</cp:coreProperties>
</file>