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6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B2"/>
    <a:srgbClr val="41719C"/>
    <a:srgbClr val="203864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606" y="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4" d="100"/>
          <a:sy n="104" d="100"/>
        </p:scale>
        <p:origin x="3294" y="1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59F21-D001-4BAF-9D49-EB7BB12405E8}" type="datetimeFigureOut">
              <a:rPr lang="zh-CN" altLang="en-US" smtClean="0"/>
              <a:t>2015/11/17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E3A55-48BC-4590-9ECF-3E8091174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8828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8DD6ACD-547D-43C7-8FC6-96781EDC5DBE}" type="datetimeFigureOut">
              <a:rPr lang="zh-CN" altLang="en-US"/>
              <a:pPr>
                <a:defRPr/>
              </a:pPr>
              <a:t>2015/11/17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F27CCE8-098A-4A1E-B855-25C986F7CA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130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TCMMapping &amp; Quantitative Model on CPIs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TCMMapping &amp; Quantitative Model on CPIs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0720D4-1922-43F4-AEF1-0BE6A3E44F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TCMMapping &amp; Quantitative Model on CPIs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66CB3-3314-4D8A-860B-66B77B68D8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TCMMapping &amp; Quantitative Model on CPIs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8365E-40A6-40D7-955C-D8E5CB2F9A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499050" y="6455487"/>
            <a:ext cx="8515350" cy="166850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1932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454400"/>
            <a:ext cx="8064000" cy="4802399"/>
          </a:xfrm>
        </p:spPr>
        <p:txBody>
          <a:bodyPr/>
          <a:lstStyle>
            <a:lvl1pPr>
              <a:lnSpc>
                <a:spcPts val="2500"/>
              </a:lnSpc>
              <a:buClr>
                <a:schemeClr val="accent5">
                  <a:lumMod val="75000"/>
                </a:schemeClr>
              </a:buClr>
              <a:buSzPct val="70000"/>
              <a:defRPr baseline="0"/>
            </a:lvl1pPr>
            <a:lvl2pPr>
              <a:buClr>
                <a:schemeClr val="accent5">
                  <a:lumMod val="75000"/>
                </a:schemeClr>
              </a:buClr>
              <a:buSzPct val="70000"/>
              <a:defRPr/>
            </a:lvl2pPr>
            <a:lvl3pPr>
              <a:buClr>
                <a:schemeClr val="accent5">
                  <a:lumMod val="75000"/>
                </a:schemeClr>
              </a:buClr>
              <a:buSzPct val="70000"/>
              <a:defRPr/>
            </a:lvl3pPr>
            <a:lvl4pPr>
              <a:buClr>
                <a:schemeClr val="accent5">
                  <a:lumMod val="75000"/>
                </a:schemeClr>
              </a:buClr>
              <a:buSzPct val="70000"/>
              <a:defRPr/>
            </a:lvl4pPr>
            <a:lvl5pPr>
              <a:buClr>
                <a:schemeClr val="accent5">
                  <a:lumMod val="75000"/>
                </a:schemeClr>
              </a:buClr>
              <a:buSzPct val="70000"/>
              <a:defRPr/>
            </a:lvl5pPr>
          </a:lstStyle>
          <a:p>
            <a:pPr lvl="0"/>
            <a:r>
              <a:rPr lang="zh-CN" altLang="en-US" dirty="0" smtClean="0"/>
              <a:t> 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dirty="0" smtClean="0"/>
              <a:t>Songpeng Zu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dirty="0" smtClean="0"/>
              <a:t>Statistical Learning on Compound-Protein Interactions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512904" y="6538912"/>
            <a:ext cx="8515350" cy="166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333B2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4964"/>
          </a:xfrm>
          <a:gradFill>
            <a:gsLst>
              <a:gs pos="100000">
                <a:srgbClr val="3333B2"/>
              </a:gs>
              <a:gs pos="0">
                <a:schemeClr val="tx1"/>
              </a:gs>
            </a:gsLst>
            <a:lin ang="10800000" scaled="1"/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1350" y="921000"/>
            <a:ext cx="8064000" cy="4802399"/>
          </a:xfrm>
        </p:spPr>
        <p:txBody>
          <a:bodyPr/>
          <a:lstStyle>
            <a:lvl1pPr>
              <a:lnSpc>
                <a:spcPts val="2500"/>
              </a:lnSpc>
              <a:buClr>
                <a:srgbClr val="3333B2"/>
              </a:buClr>
              <a:buSzPct val="70000"/>
              <a:defRPr baseline="0"/>
            </a:lvl1pPr>
            <a:lvl2pPr>
              <a:buClr>
                <a:srgbClr val="3333B2"/>
              </a:buClr>
              <a:buSzPct val="70000"/>
              <a:defRPr/>
            </a:lvl2pPr>
            <a:lvl3pPr>
              <a:buClr>
                <a:srgbClr val="3333B2"/>
              </a:buClr>
              <a:buSzPct val="70000"/>
              <a:defRPr/>
            </a:lvl3pPr>
            <a:lvl4pPr>
              <a:buClr>
                <a:srgbClr val="3333B2"/>
              </a:buClr>
              <a:buSzPct val="70000"/>
              <a:defRPr/>
            </a:lvl4pPr>
            <a:lvl5pPr>
              <a:buClr>
                <a:srgbClr val="3333B2"/>
              </a:buClr>
              <a:buSzPct val="70000"/>
              <a:defRPr/>
            </a:lvl5pPr>
          </a:lstStyle>
          <a:p>
            <a:pPr lvl="0"/>
            <a:r>
              <a:rPr lang="zh-CN" altLang="en-US" dirty="0" smtClean="0"/>
              <a:t> 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6439774"/>
            <a:ext cx="20574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 dirty="0" smtClean="0"/>
              <a:t>祖松鹏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6439773"/>
            <a:ext cx="30861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 dirty="0" smtClean="0"/>
              <a:t>第三次</a:t>
            </a:r>
            <a:r>
              <a:rPr lang="zh-CN" altLang="en-US" dirty="0" smtClean="0"/>
              <a:t>习题课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6439772"/>
            <a:ext cx="20574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1694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TCMMapping &amp; Quantitative Model on CPIs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40A2CC-35A8-4098-9406-566F68C115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TCMMapping &amp; Quantitative Model on CPIs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0A34E3-8FBC-45BC-B148-6F7E9D7417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TCMMapping &amp; Quantitative Model on CPIs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275A76-807A-4275-8546-BDE9F43591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99050" y="6455487"/>
            <a:ext cx="8515350" cy="16685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dirty="0" smtClean="0"/>
              <a:t>TCMMapping &amp; Quantitative Model on CPIs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89A3FC5-E140-4927-8C63-3DDF5E89FA9E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499050" y="6455487"/>
            <a:ext cx="8515350" cy="16685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dirty="0" smtClean="0"/>
              <a:t>TCMMapping &amp; Quantitative Model on CPIs</a:t>
            </a:r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89A3FC5-E140-4927-8C63-3DDF5E89FA9E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TCMMapping &amp; Quantitative Model on CPIs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AE064-ABBE-4801-8465-F4EE5A81F1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占位符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0" y="1408024"/>
            <a:ext cx="8424000" cy="4834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smtClean="0"/>
              <a:t>TCMMapping &amp; Quantitative Model on CPIs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636A3DD-18C9-47FF-B97C-D83E934F991A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5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Clr>
          <a:srgbClr val="002060"/>
        </a:buClr>
        <a:buFont typeface="Times New Roman" panose="02020603050405020304" pitchFamily="18" charset="0"/>
        <a:buChar char="►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ShaoGroup/Intro2CompBio.git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reamchallenges.org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ctrTitle"/>
          </p:nvPr>
        </p:nvSpPr>
        <p:spPr>
          <a:xfrm>
            <a:off x="435769" y="2057400"/>
            <a:ext cx="8272462" cy="881062"/>
          </a:xfrm>
          <a:solidFill>
            <a:srgbClr val="3333B2"/>
          </a:solidFill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bg1"/>
                </a:solidFill>
              </a:rPr>
              <a:t>生物信息学概论 习题课 </a:t>
            </a:r>
            <a:r>
              <a:rPr lang="en-US" altLang="zh-CN" sz="3200" dirty="0" smtClean="0">
                <a:solidFill>
                  <a:schemeClr val="bg1"/>
                </a:solidFill>
              </a:rPr>
              <a:t>III </a:t>
            </a:r>
            <a:endParaRPr lang="zh-CN" altLang="en-US" sz="3200" dirty="0" smtClean="0">
              <a:solidFill>
                <a:schemeClr val="bg1"/>
              </a:solidFill>
            </a:endParaRPr>
          </a:p>
        </p:txBody>
      </p:sp>
      <p:sp>
        <p:nvSpPr>
          <p:cNvPr id="14338" name="副标题 2"/>
          <p:cNvSpPr>
            <a:spLocks noGrp="1"/>
          </p:cNvSpPr>
          <p:nvPr>
            <p:ph type="subTitle" idx="1"/>
          </p:nvPr>
        </p:nvSpPr>
        <p:spPr bwMode="auto">
          <a:xfrm>
            <a:off x="2860964" y="3629747"/>
            <a:ext cx="4184073" cy="1655762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b="1" dirty="0" smtClean="0"/>
              <a:t>主讲教师：李梢教授</a:t>
            </a:r>
            <a:endParaRPr lang="en-US" altLang="zh-CN" b="1" dirty="0" smtClean="0"/>
          </a:p>
          <a:p>
            <a:pPr algn="l"/>
            <a:r>
              <a:rPr lang="zh-CN" altLang="en-US" b="1" dirty="0" smtClean="0"/>
              <a:t>        助教：直博生 祖松鹏</a:t>
            </a:r>
            <a:r>
              <a:rPr lang="en-US" altLang="zh-CN" b="1" dirty="0" smtClean="0"/>
              <a:t>, </a:t>
            </a:r>
            <a:r>
              <a:rPr lang="zh-CN" altLang="en-US" b="1" dirty="0" smtClean="0"/>
              <a:t>张鹏</a:t>
            </a:r>
            <a:r>
              <a:rPr lang="en-US" altLang="zh-CN" b="1" dirty="0" smtClean="0"/>
              <a:t> </a:t>
            </a:r>
          </a:p>
          <a:p>
            <a:pPr algn="l"/>
            <a:r>
              <a:rPr lang="zh-CN" altLang="en-US" b="1" dirty="0" smtClean="0"/>
              <a:t>        日期：</a:t>
            </a:r>
            <a:r>
              <a:rPr lang="en-US" altLang="zh-CN" b="1" dirty="0" smtClean="0"/>
              <a:t>2015-11-18</a:t>
            </a:r>
            <a:endParaRPr lang="zh-CN" alt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37373"/>
            <a:ext cx="8064000" cy="4802399"/>
          </a:xfrm>
        </p:spPr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第一次习题课作业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zh-CN" altLang="en-US" dirty="0" smtClean="0"/>
              <a:t>聚类与降维</a:t>
            </a:r>
            <a:endParaRPr lang="en-US" altLang="zh-CN" dirty="0" smtClean="0"/>
          </a:p>
          <a:p>
            <a:r>
              <a:rPr lang="zh-CN" altLang="en-US" dirty="0" smtClean="0"/>
              <a:t>课程作业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祖松鹏</a:t>
            </a:r>
            <a:endParaRPr lang="zh-CN" altLang="en-US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第</a:t>
            </a:r>
            <a:r>
              <a:rPr lang="zh-CN" altLang="en-US" dirty="0"/>
              <a:t>三</a:t>
            </a:r>
            <a:r>
              <a:rPr lang="zh-CN" altLang="en-US" dirty="0" smtClean="0"/>
              <a:t>次</a:t>
            </a:r>
            <a:r>
              <a:rPr lang="zh-CN" altLang="en-US" dirty="0" smtClean="0"/>
              <a:t>习题课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343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第一次习题课作业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R </a:t>
            </a:r>
            <a:r>
              <a:rPr lang="zh-CN" altLang="en-US" dirty="0" smtClean="0"/>
              <a:t>语言加速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Indexing a vector vs. indexing a data.frame </a:t>
            </a:r>
          </a:p>
          <a:p>
            <a:pPr marL="342900" lvl="1" indent="0">
              <a:buNone/>
            </a:pPr>
            <a:r>
              <a:rPr lang="en-US" altLang="zh-CN" sz="1400" dirty="0">
                <a:solidFill>
                  <a:srgbClr val="3333B2"/>
                </a:solidFill>
              </a:rPr>
              <a:t>http://stackoverflow.com/questions/2908822/speed-up-the-loop-operation-in-r</a:t>
            </a:r>
          </a:p>
          <a:p>
            <a:pPr lvl="1"/>
            <a:r>
              <a:rPr lang="en-US" altLang="zh-CN" dirty="0" smtClean="0"/>
              <a:t> </a:t>
            </a:r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祖松鹏</a:t>
            </a:r>
            <a:endParaRPr lang="zh-CN" altLang="en-US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第三次习题课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856768" y="1871994"/>
            <a:ext cx="8349578" cy="4485852"/>
            <a:chOff x="856768" y="1871994"/>
            <a:chExt cx="8349578" cy="4485852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9146" y="2870306"/>
              <a:ext cx="3247200" cy="1929371"/>
            </a:xfrm>
            <a:prstGeom prst="rect">
              <a:avLst/>
            </a:prstGeom>
          </p:spPr>
        </p:pic>
        <p:grpSp>
          <p:nvGrpSpPr>
            <p:cNvPr id="12" name="组合 11"/>
            <p:cNvGrpSpPr/>
            <p:nvPr/>
          </p:nvGrpSpPr>
          <p:grpSpPr>
            <a:xfrm>
              <a:off x="856768" y="1871994"/>
              <a:ext cx="5217350" cy="4485852"/>
              <a:chOff x="856768" y="1871994"/>
              <a:chExt cx="5217350" cy="4485852"/>
            </a:xfrm>
          </p:grpSpPr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6768" y="1871994"/>
                <a:ext cx="5162413" cy="2202874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6768" y="4074868"/>
                <a:ext cx="5217350" cy="2282978"/>
              </a:xfrm>
              <a:prstGeom prst="rect">
                <a:avLst/>
              </a:prstGeom>
            </p:spPr>
          </p:pic>
          <p:sp>
            <p:nvSpPr>
              <p:cNvPr id="10" name="椭圆 9"/>
              <p:cNvSpPr/>
              <p:nvPr/>
            </p:nvSpPr>
            <p:spPr>
              <a:xfrm>
                <a:off x="1239981" y="2202873"/>
                <a:ext cx="1219200" cy="180109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1168304" y="4495801"/>
                <a:ext cx="1219200" cy="180109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016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第一次习题课作业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R </a:t>
            </a:r>
            <a:r>
              <a:rPr lang="zh-CN" altLang="en-US" dirty="0" smtClean="0"/>
              <a:t>语言加速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Indexing a vector vs. indexing a data.frame </a:t>
            </a:r>
          </a:p>
          <a:p>
            <a:pPr marL="342900" lvl="1" indent="0">
              <a:buNone/>
            </a:pPr>
            <a:r>
              <a:rPr lang="en-US" altLang="zh-CN" sz="1400" dirty="0">
                <a:solidFill>
                  <a:srgbClr val="3333B2"/>
                </a:solidFill>
              </a:rPr>
              <a:t>http://stackoverflow.com/questions/2908822/speed-up-the-loop-operation-in-r</a:t>
            </a:r>
          </a:p>
          <a:p>
            <a:pPr lvl="1"/>
            <a:r>
              <a:rPr lang="en-US" altLang="zh-CN" dirty="0" smtClean="0"/>
              <a:t>Vectorization.</a:t>
            </a:r>
          </a:p>
          <a:p>
            <a:pPr lvl="1"/>
            <a:r>
              <a:rPr lang="en-US" altLang="zh-CN" dirty="0" smtClean="0"/>
              <a:t>Avoid nested for loop.</a:t>
            </a:r>
          </a:p>
          <a:p>
            <a:pPr lvl="1"/>
            <a:r>
              <a:rPr lang="en-US" altLang="zh-CN" dirty="0" smtClean="0"/>
              <a:t>apply function and multi core package in R (like </a:t>
            </a:r>
            <a:r>
              <a:rPr lang="en-US" altLang="zh-CN" i="1" dirty="0" smtClean="0"/>
              <a:t>multicore, snow, foreach</a:t>
            </a:r>
            <a:r>
              <a:rPr lang="en-US" altLang="zh-CN" dirty="0" smtClean="0"/>
              <a:t>…)</a:t>
            </a:r>
          </a:p>
          <a:p>
            <a:pPr lvl="1"/>
            <a:r>
              <a:rPr lang="en-US" altLang="zh-CN" dirty="0" smtClean="0"/>
              <a:t>Pre-allocating memory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Rcpp</a:t>
            </a:r>
          </a:p>
          <a:p>
            <a:pPr lvl="1"/>
            <a:r>
              <a:rPr lang="en-US" altLang="zh-CN" dirty="0" smtClean="0"/>
              <a:t>data.table, especially for large files or data.</a:t>
            </a:r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祖松鹏</a:t>
            </a:r>
            <a:endParaRPr lang="zh-CN" altLang="en-US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第三次习题课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348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第一次习题课作业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GitHub </a:t>
            </a:r>
            <a:r>
              <a:rPr lang="zh-CN" altLang="en-US" dirty="0" smtClean="0"/>
              <a:t>提交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git clone </a:t>
            </a:r>
            <a:r>
              <a:rPr lang="en-US" altLang="zh-CN" dirty="0" smtClean="0">
                <a:hlinkClick r:id="rId2"/>
              </a:rPr>
              <a:t>https://github.com/ShaoGroup/Intro2CompBio.git</a:t>
            </a:r>
            <a:r>
              <a:rPr lang="en-US" altLang="zh-CN" dirty="0" smtClean="0"/>
              <a:t>   to_your_dirct</a:t>
            </a:r>
          </a:p>
          <a:p>
            <a:pPr lvl="1"/>
            <a:r>
              <a:rPr lang="en-US" altLang="zh-CN" dirty="0" smtClean="0"/>
              <a:t>Then you can online pull request or give your link in the issues. </a:t>
            </a:r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祖松鹏</a:t>
            </a:r>
            <a:endParaRPr lang="zh-CN" altLang="en-US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第三次习题课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27879" y="1961788"/>
            <a:ext cx="4994200" cy="2199836"/>
            <a:chOff x="1061088" y="1905158"/>
            <a:chExt cx="6621258" cy="2327406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3"/>
            <a:srcRect b="45605"/>
            <a:stretch/>
          </p:blipFill>
          <p:spPr>
            <a:xfrm>
              <a:off x="1061088" y="2041683"/>
              <a:ext cx="6621258" cy="2190881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sp>
          <p:nvSpPr>
            <p:cNvPr id="8" name="椭圆 7"/>
            <p:cNvSpPr/>
            <p:nvPr/>
          </p:nvSpPr>
          <p:spPr>
            <a:xfrm>
              <a:off x="5540085" y="2757055"/>
              <a:ext cx="1338695" cy="58881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6209432" y="1905158"/>
              <a:ext cx="663285" cy="52377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25" y="4290666"/>
            <a:ext cx="5001554" cy="2036618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4057" y="1768665"/>
            <a:ext cx="5232118" cy="234898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6440" y="3743563"/>
            <a:ext cx="4927351" cy="2696209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98763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聚类与降维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参考去年的</a:t>
            </a:r>
            <a:r>
              <a:rPr lang="zh-CN" altLang="en-US" dirty="0"/>
              <a:t>习题</a:t>
            </a:r>
            <a:r>
              <a:rPr lang="zh-CN" altLang="en-US" dirty="0" smtClean="0"/>
              <a:t>课三讲义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祖松鹏</a:t>
            </a:r>
            <a:endParaRPr lang="zh-CN" altLang="en-US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第三次习题课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40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1. </a:t>
            </a:r>
            <a:r>
              <a:rPr lang="zh-CN" altLang="en-US" dirty="0" smtClean="0"/>
              <a:t>给定一组芯片数据，进行降维及聚类</a:t>
            </a:r>
            <a:r>
              <a:rPr lang="en-US" altLang="zh-CN" dirty="0" smtClean="0"/>
              <a:t>.  (ggplot)</a:t>
            </a:r>
          </a:p>
          <a:p>
            <a:r>
              <a:rPr lang="en-US" altLang="zh-CN" dirty="0" smtClean="0"/>
              <a:t> 2. </a:t>
            </a:r>
            <a:r>
              <a:rPr lang="zh-CN" altLang="en-US" dirty="0" smtClean="0"/>
              <a:t>给出</a:t>
            </a:r>
            <a:r>
              <a:rPr lang="en-US" altLang="zh-CN" dirty="0" smtClean="0"/>
              <a:t>PCA</a:t>
            </a:r>
            <a:r>
              <a:rPr lang="zh-CN" altLang="en-US" dirty="0" smtClean="0"/>
              <a:t>的两种角度的推导</a:t>
            </a:r>
            <a:r>
              <a:rPr lang="en-US" altLang="zh-CN" dirty="0" smtClean="0"/>
              <a:t>.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3. </a:t>
            </a:r>
            <a:r>
              <a:rPr lang="zh-CN" altLang="en-US" dirty="0" smtClean="0"/>
              <a:t>自学</a:t>
            </a:r>
            <a:r>
              <a:rPr lang="en-US" altLang="zh-CN" dirty="0" smtClean="0"/>
              <a:t>EM</a:t>
            </a:r>
            <a:r>
              <a:rPr lang="zh-CN" altLang="en-US" dirty="0" smtClean="0"/>
              <a:t>，推导</a:t>
            </a:r>
            <a:r>
              <a:rPr lang="en-US" altLang="zh-CN" dirty="0" smtClean="0"/>
              <a:t>GMM</a:t>
            </a:r>
            <a:r>
              <a:rPr lang="zh-CN" altLang="en-US" dirty="0" smtClean="0"/>
              <a:t>模型的</a:t>
            </a:r>
            <a:r>
              <a:rPr lang="en-US" altLang="zh-CN" dirty="0" smtClean="0"/>
              <a:t>EM</a:t>
            </a:r>
            <a:r>
              <a:rPr lang="zh-CN" altLang="en-US" dirty="0" smtClean="0"/>
              <a:t>公式</a:t>
            </a:r>
            <a:r>
              <a:rPr lang="en-US" altLang="zh-CN" dirty="0" smtClean="0"/>
              <a:t>, </a:t>
            </a:r>
            <a:r>
              <a:rPr lang="zh-CN" altLang="en-US" dirty="0" smtClean="0"/>
              <a:t>并回答</a:t>
            </a:r>
            <a:r>
              <a:rPr lang="en-US" altLang="zh-CN" dirty="0" smtClean="0"/>
              <a:t>K-means </a:t>
            </a:r>
            <a:r>
              <a:rPr lang="zh-CN" altLang="en-US" dirty="0" smtClean="0"/>
              <a:t>与</a:t>
            </a:r>
            <a:r>
              <a:rPr lang="en-US" altLang="zh-CN" dirty="0"/>
              <a:t> </a:t>
            </a:r>
            <a:r>
              <a:rPr lang="en-US" altLang="zh-CN" dirty="0" smtClean="0"/>
              <a:t>GMM</a:t>
            </a:r>
            <a:r>
              <a:rPr lang="zh-CN" altLang="en-US" dirty="0" smtClean="0"/>
              <a:t>模型的关系。</a:t>
            </a:r>
            <a:r>
              <a:rPr lang="en-US" altLang="zh-CN" dirty="0" smtClean="0"/>
              <a:t>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4. </a:t>
            </a:r>
            <a:r>
              <a:rPr lang="zh-CN" altLang="en-US" dirty="0" smtClean="0"/>
              <a:t>准备第二次文献阅读报告。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i="1" dirty="0" smtClean="0">
                <a:solidFill>
                  <a:srgbClr val="FF0000"/>
                </a:solidFill>
              </a:rPr>
              <a:t>DREAM Challenge:</a:t>
            </a:r>
            <a:r>
              <a:rPr lang="en-US" altLang="zh-CN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hlinkClick r:id="rId2"/>
              </a:rPr>
              <a:t>http://dreamchallenges.org</a:t>
            </a:r>
            <a:r>
              <a:rPr lang="en-US" altLang="zh-CN" i="1" dirty="0" smtClean="0">
                <a:solidFill>
                  <a:srgbClr val="FF0000"/>
                </a:solidFill>
                <a:hlinkClick r:id="rId2"/>
              </a:rPr>
              <a:t>/</a:t>
            </a:r>
            <a:endParaRPr lang="en-US" altLang="zh-CN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祖松鹏</a:t>
            </a:r>
            <a:endParaRPr lang="zh-CN" altLang="en-US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第三次习题课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020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imes New Roman"/>
        <a:ea typeface="Times New Roman"/>
        <a:cs typeface=""/>
      </a:majorFont>
      <a:minorFont>
        <a:latin typeface="Times New Roman"/>
        <a:ea typeface="Times New Roma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24698</TotalTime>
  <Words>274</Words>
  <Application>Microsoft Office PowerPoint</Application>
  <PresentationFormat>全屏显示(4:3)</PresentationFormat>
  <Paragraphs>53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Times New Roman</vt:lpstr>
      <vt:lpstr>Office 主题</vt:lpstr>
      <vt:lpstr>生物信息学概论 习题课 III </vt:lpstr>
      <vt:lpstr>内容</vt:lpstr>
      <vt:lpstr>第一次习题课作业</vt:lpstr>
      <vt:lpstr>第一次习题课作业</vt:lpstr>
      <vt:lpstr>第一次习题课作业</vt:lpstr>
      <vt:lpstr>聚类与降维</vt:lpstr>
      <vt:lpstr>课程作业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祖松鹏</dc:creator>
  <cp:lastModifiedBy>Songpeng Zu</cp:lastModifiedBy>
  <cp:revision>1146</cp:revision>
  <dcterms:created xsi:type="dcterms:W3CDTF">2013-09-27T02:59:14Z</dcterms:created>
  <dcterms:modified xsi:type="dcterms:W3CDTF">2015-11-17T15:36:34Z</dcterms:modified>
</cp:coreProperties>
</file>