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9" r:id="rId51"/>
    <p:sldId id="288" r:id="rId52"/>
    <p:sldId id="290" r:id="rId53"/>
    <p:sldId id="308" r:id="rId54"/>
    <p:sldId id="264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DD6ACD-547D-43C7-8FC6-96781EDC5DBE}" type="datetimeFigureOut">
              <a:rPr lang="zh-CN" altLang="en-US"/>
              <a:pPr>
                <a:defRPr/>
              </a:pPr>
              <a:t>2013-10-8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27CCE8-098A-4A1E-B855-25C986F7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7241EE-F097-4EB7-9AA4-7450B3B476F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A4EEBC-1D3C-4E3E-920E-D929B5A7910E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TW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D4AC728-D8C1-433C-B945-BF5EC89A5082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TW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7D4D13-E06E-4FA6-8CE2-BA90BBBC28D6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TW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C3ED57-22D1-41DD-A75A-651F9C790F02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TW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F410EB-4B3A-445D-92DF-7C5134C2D0F4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TW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267DFD-B8C9-4B83-9AB1-09EE0345AAD0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TW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AA665F-DFFE-480E-8DAF-01FCAD381BBE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TW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1767E5-AA6F-463B-AE9B-89D86935A565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TW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3C2CB6-18A3-4273-B691-2109F8720C02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TW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809780-FB3F-45F4-9049-59606E353DD2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TW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58DEA4-ED1F-4A5B-B51E-183206EBC69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99D99B-89D5-40F4-B1B0-0018E665E7B1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TW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BCAE08-5870-4956-8B9C-093AA402CB8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EAD3A4-82C0-4A15-97C6-E7CCDB89E35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94E32-C1BF-49A7-A9FB-548A0514CAF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5A57C9-72F2-4130-9C76-A46D65D7B20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We first compute T[</a:t>
            </a:r>
            <a:r>
              <a:rPr lang="en-US" altLang="zh-CN" i="1" smtClean="0"/>
              <a:t>i, j</a:t>
            </a:r>
            <a:r>
              <a:rPr lang="en-US" altLang="zh-CN" smtClean="0"/>
              <a:t>] for the smallest possible values of i and j, then for increasing values of i and j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Usually performed with a table of size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(n + 1) X (m + 1)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F55B2C-89C1-4FD3-89CF-EB2AFA4A1AB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We first compute T[</a:t>
            </a:r>
            <a:r>
              <a:rPr lang="en-US" altLang="zh-CN" i="1" smtClean="0"/>
              <a:t>i, j</a:t>
            </a:r>
            <a:r>
              <a:rPr lang="en-US" altLang="zh-CN" smtClean="0"/>
              <a:t>] for the smallest possible values of i and j, then for increasing values of i and j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Usually performed with a table of size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(n + 1) X (m + 1)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4BB31D-7982-44E4-9DDA-11545BFC2DAF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TW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63262B-82AF-446A-B45B-3ABCE229B4E1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TW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E5FF6-5035-418E-B56E-216F1BF1A1F7}" type="datetimeFigureOut">
              <a:rPr lang="zh-CN" altLang="en-US"/>
              <a:pPr>
                <a:defRPr/>
              </a:pPr>
              <a:t>2013-10-8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0C44D-C233-45EE-AD66-85E9516917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FDAEA-2435-4761-985E-80DF50683DD6}" type="datetimeFigureOut">
              <a:rPr lang="zh-CN" altLang="en-US"/>
              <a:pPr>
                <a:defRPr/>
              </a:pPr>
              <a:t>2013-10-8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6CB3-3314-4D8A-860B-66B77B68D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29218-C38A-4DA4-A968-175C5D15EE5C}" type="datetimeFigureOut">
              <a:rPr lang="zh-CN" altLang="en-US"/>
              <a:pPr>
                <a:defRPr/>
              </a:pPr>
              <a:t>2013-10-8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365E-40A6-40D7-955C-D8E5CB2F9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B5010-B032-4B4E-BF9C-5FF52EAC4E8C}" type="datetimeFigureOut">
              <a:rPr lang="zh-CN" altLang="en-US"/>
              <a:pPr>
                <a:defRPr/>
              </a:pPr>
              <a:t>2013-10-8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FB4B4-12C7-4F56-9EB5-AFEB5ED5B4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A39F2-7048-46FF-AC6E-4027101CF4AF}" type="datetimeFigureOut">
              <a:rPr lang="zh-CN" altLang="en-US"/>
              <a:pPr>
                <a:defRPr/>
              </a:pPr>
              <a:t>2013-10-8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A2CC-35A8-4098-9406-566F68C11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8AEBA-C3C0-4D1F-8617-D18EBBF9AF35}" type="datetimeFigureOut">
              <a:rPr lang="zh-CN" altLang="en-US"/>
              <a:pPr>
                <a:defRPr/>
              </a:pPr>
              <a:t>2013-10-8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34E3-8FBC-45BC-B148-6F7E9D741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BC8F1-E7BF-43CE-B14B-DAC0B8AF6374}" type="datetimeFigureOut">
              <a:rPr lang="zh-CN" altLang="en-US"/>
              <a:pPr>
                <a:defRPr/>
              </a:pPr>
              <a:t>2013-10-8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5A76-807A-4275-8546-BDE9F4359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F5918-0ED8-4EEE-BAB5-FCEB7996ECBC}" type="datetimeFigureOut">
              <a:rPr lang="zh-CN" altLang="en-US"/>
              <a:pPr>
                <a:defRPr/>
              </a:pPr>
              <a:t>2013-10-8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A3FC5-E140-4927-8C63-3DDF5E89FA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117B9-09FF-4FA0-89A7-6C7111B17827}" type="datetimeFigureOut">
              <a:rPr lang="zh-CN" altLang="en-US"/>
              <a:pPr>
                <a:defRPr/>
              </a:pPr>
              <a:t>2013-10-8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51BC7-F984-4463-BEBD-D3866C37E9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11E97-5D61-40E7-9EF7-488CA33E97A8}" type="datetimeFigureOut">
              <a:rPr lang="zh-CN" altLang="en-US"/>
              <a:pPr>
                <a:defRPr/>
              </a:pPr>
              <a:t>2013-10-8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E064-ABBE-4801-8465-F4EE5A81F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1817F-1045-4775-B9A0-85A75419749B}" type="datetimeFigureOut">
              <a:rPr lang="zh-CN" altLang="en-US"/>
              <a:pPr>
                <a:defRPr/>
              </a:pPr>
              <a:t>2013-10-8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0D4-1922-43F4-AEF1-0BE6A3E44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909AE1-1457-49F0-A3AB-7B992B1119AF}" type="datetimeFigureOut">
              <a:rPr lang="zh-CN" altLang="en-US"/>
              <a:pPr>
                <a:defRPr/>
              </a:pPr>
              <a:t>2013-10-8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world.wolfram.com/ExtremeValueDistribu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617538" y="2405063"/>
            <a:ext cx="8272462" cy="952500"/>
          </a:xfrm>
        </p:spPr>
        <p:txBody>
          <a:bodyPr/>
          <a:lstStyle/>
          <a:p>
            <a:pPr algn="l"/>
            <a:r>
              <a:rPr lang="en-US" altLang="zh-CN" smtClean="0"/>
              <a:t>          Sequence Alignment</a:t>
            </a:r>
            <a:endParaRPr lang="zh-CN" altLang="en-US" smtClean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Songpeng Zu</a:t>
            </a:r>
          </a:p>
          <a:p>
            <a:r>
              <a:rPr lang="en-US" altLang="zh-CN" smtClean="0"/>
              <a:t>2013-10-08</a:t>
            </a:r>
            <a:endParaRPr lang="zh-CN" altLang="en-US" smtClean="0"/>
          </a:p>
        </p:txBody>
      </p:sp>
      <p:sp>
        <p:nvSpPr>
          <p:cNvPr id="14339" name="文本框 3"/>
          <p:cNvSpPr txBox="1">
            <a:spLocks noChangeArrowheads="1"/>
          </p:cNvSpPr>
          <p:nvPr/>
        </p:nvSpPr>
        <p:spPr bwMode="auto">
          <a:xfrm>
            <a:off x="3571875" y="773113"/>
            <a:ext cx="32908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PRACTICE 1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D2C03-1FB7-4D6C-B6D3-9C67A91C7D71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199682" name="Object 182"/>
          <p:cNvGraphicFramePr>
            <a:graphicFrameLocks noChangeAspect="1"/>
          </p:cNvGraphicFramePr>
          <p:nvPr/>
        </p:nvGraphicFramePr>
        <p:xfrm>
          <a:off x="2286000" y="4470400"/>
          <a:ext cx="4724400" cy="1346200"/>
        </p:xfrm>
        <a:graphic>
          <a:graphicData uri="http://schemas.openxmlformats.org/presentationml/2006/ole">
            <p:oleObj spid="_x0000_s2230" name="Equation" r:id="rId4" imgW="4724400" imgH="1346200" progId="Equation.3">
              <p:embed/>
            </p:oleObj>
          </a:graphicData>
        </a:graphic>
      </p:graphicFrame>
      <p:graphicFrame>
        <p:nvGraphicFramePr>
          <p:cNvPr id="199683" name="Object 183"/>
          <p:cNvGraphicFramePr>
            <a:graphicFrameLocks noChangeAspect="1"/>
          </p:cNvGraphicFramePr>
          <p:nvPr/>
        </p:nvGraphicFramePr>
        <p:xfrm>
          <a:off x="2216150" y="2667000"/>
          <a:ext cx="4597400" cy="406400"/>
        </p:xfrm>
        <a:graphic>
          <a:graphicData uri="http://schemas.openxmlformats.org/presentationml/2006/ole">
            <p:oleObj spid="_x0000_s2231" name="Equation" r:id="rId5" imgW="4597400" imgH="406400" progId="Equation.3">
              <p:embed/>
            </p:oleObj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zh-CN" sz="2800">
                <a:solidFill>
                  <a:srgbClr val="FF0000"/>
                </a:solidFill>
                <a:latin typeface="Comic Sans MS"/>
              </a:rPr>
              <a:t>Initial conditions: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838200" y="3457575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zh-CN" sz="2800">
                <a:solidFill>
                  <a:srgbClr val="FF0000"/>
                </a:solidFill>
                <a:latin typeface="Comic Sans MS"/>
              </a:rPr>
              <a:t>Recurrence relation:</a:t>
            </a:r>
            <a:r>
              <a:rPr lang="es-ES" altLang="zh-CN" sz="2800">
                <a:latin typeface="Comic Sans MS"/>
              </a:rPr>
              <a:t>  For 1 </a:t>
            </a:r>
            <a:r>
              <a:rPr lang="es-ES" altLang="zh-CN" sz="2800">
                <a:latin typeface="Comic Sans MS"/>
                <a:sym typeface="Symbol" pitchFamily="18" charset="2"/>
              </a:rPr>
              <a:t> i</a:t>
            </a:r>
            <a:r>
              <a:rPr lang="es-ES" altLang="zh-CN" sz="2800">
                <a:solidFill>
                  <a:schemeClr val="accent2"/>
                </a:solidFill>
                <a:latin typeface="Comic Sans MS"/>
              </a:rPr>
              <a:t> </a:t>
            </a:r>
            <a:r>
              <a:rPr lang="es-ES" altLang="zh-CN" sz="2800">
                <a:latin typeface="Comic Sans MS"/>
                <a:sym typeface="Symbol" pitchFamily="18" charset="2"/>
              </a:rPr>
              <a:t> n, </a:t>
            </a:r>
            <a:r>
              <a:rPr lang="es-ES" altLang="zh-CN" sz="2800">
                <a:latin typeface="Comic Sans MS"/>
              </a:rPr>
              <a:t>1 </a:t>
            </a:r>
            <a:r>
              <a:rPr lang="es-ES" altLang="zh-CN" sz="2800">
                <a:latin typeface="Comic Sans MS"/>
                <a:sym typeface="Symbol" pitchFamily="18" charset="2"/>
              </a:rPr>
              <a:t> j</a:t>
            </a:r>
            <a:r>
              <a:rPr lang="es-ES" altLang="zh-CN" sz="2800">
                <a:solidFill>
                  <a:schemeClr val="accent2"/>
                </a:solidFill>
                <a:latin typeface="Comic Sans MS"/>
              </a:rPr>
              <a:t> </a:t>
            </a:r>
            <a:r>
              <a:rPr lang="es-ES" altLang="zh-CN" sz="2800">
                <a:latin typeface="Comic Sans MS"/>
                <a:sym typeface="Symbol" pitchFamily="18" charset="2"/>
              </a:rPr>
              <a:t> m: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838200" y="762000"/>
            <a:ext cx="7467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zh-CN" sz="2800" b="1">
                <a:latin typeface="Comic Sans MS"/>
              </a:rPr>
              <a:t>Theorem.</a:t>
            </a:r>
            <a:r>
              <a:rPr lang="es-ES" altLang="zh-CN" sz="2800">
                <a:latin typeface="Comic Sans MS"/>
              </a:rPr>
              <a:t>  </a:t>
            </a:r>
            <a:r>
              <a:rPr lang="es-ES" altLang="zh-CN" sz="2800">
                <a:solidFill>
                  <a:schemeClr val="accent2"/>
                </a:solidFill>
                <a:latin typeface="Comic Sans MS"/>
              </a:rPr>
              <a:t>C(i,j) satisfies the following relationships: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/>
      <p:bldP spid="1996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s-ES" altLang="zh-CN" smtClean="0"/>
              <a:t>Justification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8B4F8-548A-4F8D-AF1E-CB279E3D6BF0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201731" name="Group 3"/>
          <p:cNvGrpSpPr>
            <a:grpSpLocks/>
          </p:cNvGrpSpPr>
          <p:nvPr/>
        </p:nvGrpSpPr>
        <p:grpSpPr bwMode="auto">
          <a:xfrm>
            <a:off x="1371600" y="1447800"/>
            <a:ext cx="2727325" cy="1222375"/>
            <a:chOff x="864" y="912"/>
            <a:chExt cx="1718" cy="770"/>
          </a:xfrm>
        </p:grpSpPr>
        <p:sp>
          <p:nvSpPr>
            <p:cNvPr id="28696" name="Rectangle 4"/>
            <p:cNvSpPr>
              <a:spLocks noChangeArrowheads="1"/>
            </p:cNvSpPr>
            <p:nvPr/>
          </p:nvSpPr>
          <p:spPr bwMode="auto">
            <a:xfrm>
              <a:off x="874" y="914"/>
              <a:ext cx="1392" cy="7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97" name="Text Box 5"/>
            <p:cNvSpPr txBox="1">
              <a:spLocks noChangeArrowheads="1"/>
            </p:cNvSpPr>
            <p:nvPr/>
          </p:nvSpPr>
          <p:spPr bwMode="auto">
            <a:xfrm>
              <a:off x="864" y="912"/>
              <a:ext cx="16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S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S</a:t>
              </a:r>
              <a:r>
                <a:rPr lang="en-US" altLang="zh-CN" sz="2800" baseline="-25000">
                  <a:latin typeface="Comic Sans MS"/>
                </a:rPr>
                <a:t>i-1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i</a:t>
              </a:r>
            </a:p>
          </p:txBody>
        </p:sp>
        <p:sp>
          <p:nvSpPr>
            <p:cNvPr id="28698" name="Text Box 6"/>
            <p:cNvSpPr txBox="1">
              <a:spLocks noChangeArrowheads="1"/>
            </p:cNvSpPr>
            <p:nvPr/>
          </p:nvSpPr>
          <p:spPr bwMode="auto">
            <a:xfrm>
              <a:off x="874" y="1298"/>
              <a:ext cx="17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T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T</a:t>
              </a:r>
              <a:r>
                <a:rPr lang="en-US" altLang="zh-CN" sz="2800" baseline="-25000">
                  <a:latin typeface="Comic Sans MS"/>
                </a:rPr>
                <a:t>j-1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j</a:t>
              </a:r>
            </a:p>
          </p:txBody>
        </p:sp>
      </p:grpSp>
      <p:grpSp>
        <p:nvGrpSpPr>
          <p:cNvPr id="201735" name="Group 7"/>
          <p:cNvGrpSpPr>
            <a:grpSpLocks/>
          </p:cNvGrpSpPr>
          <p:nvPr/>
        </p:nvGrpSpPr>
        <p:grpSpPr bwMode="auto">
          <a:xfrm>
            <a:off x="1387475" y="2822575"/>
            <a:ext cx="3406775" cy="823913"/>
            <a:chOff x="874" y="1778"/>
            <a:chExt cx="2146" cy="519"/>
          </a:xfrm>
        </p:grpSpPr>
        <p:sp>
          <p:nvSpPr>
            <p:cNvPr id="28693" name="Text Box 8"/>
            <p:cNvSpPr txBox="1">
              <a:spLocks noChangeArrowheads="1"/>
            </p:cNvSpPr>
            <p:nvPr/>
          </p:nvSpPr>
          <p:spPr bwMode="auto">
            <a:xfrm>
              <a:off x="970" y="1970"/>
              <a:ext cx="20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C(i-1,j-1) + w(S</a:t>
              </a:r>
              <a:r>
                <a:rPr lang="en-US" altLang="zh-CN" sz="2800" baseline="-25000">
                  <a:latin typeface="Comic Sans MS"/>
                </a:rPr>
                <a:t>i</a:t>
              </a:r>
              <a:r>
                <a:rPr lang="en-US" altLang="zh-CN" sz="2800">
                  <a:latin typeface="Comic Sans MS"/>
                </a:rPr>
                <a:t>,T</a:t>
              </a:r>
              <a:r>
                <a:rPr lang="en-US" altLang="zh-CN" sz="2800" baseline="-25000">
                  <a:latin typeface="Comic Sans MS"/>
                </a:rPr>
                <a:t>j</a:t>
              </a:r>
              <a:r>
                <a:rPr lang="en-US" altLang="zh-CN" sz="2800">
                  <a:latin typeface="Comic Sans MS"/>
                </a:rPr>
                <a:t>)</a:t>
              </a:r>
            </a:p>
          </p:txBody>
        </p:sp>
        <p:sp>
          <p:nvSpPr>
            <p:cNvPr id="28694" name="AutoShape 9"/>
            <p:cNvSpPr>
              <a:spLocks/>
            </p:cNvSpPr>
            <p:nvPr/>
          </p:nvSpPr>
          <p:spPr bwMode="auto">
            <a:xfrm rot="-5400000">
              <a:off x="1498" y="1154"/>
              <a:ext cx="144" cy="1392"/>
            </a:xfrm>
            <a:prstGeom prst="lef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95" name="AutoShape 10"/>
            <p:cNvSpPr>
              <a:spLocks/>
            </p:cNvSpPr>
            <p:nvPr/>
          </p:nvSpPr>
          <p:spPr bwMode="auto">
            <a:xfrm rot="-5400000">
              <a:off x="2362" y="1730"/>
              <a:ext cx="144" cy="240"/>
            </a:xfrm>
            <a:prstGeom prst="lef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01739" name="Group 11"/>
          <p:cNvGrpSpPr>
            <a:grpSpLocks/>
          </p:cNvGrpSpPr>
          <p:nvPr/>
        </p:nvGrpSpPr>
        <p:grpSpPr bwMode="auto">
          <a:xfrm>
            <a:off x="5197475" y="1450975"/>
            <a:ext cx="2709863" cy="1222375"/>
            <a:chOff x="3274" y="914"/>
            <a:chExt cx="1707" cy="770"/>
          </a:xfrm>
        </p:grpSpPr>
        <p:sp>
          <p:nvSpPr>
            <p:cNvPr id="28690" name="Rectangle 12"/>
            <p:cNvSpPr>
              <a:spLocks noChangeArrowheads="1"/>
            </p:cNvSpPr>
            <p:nvPr/>
          </p:nvSpPr>
          <p:spPr bwMode="auto">
            <a:xfrm>
              <a:off x="3284" y="916"/>
              <a:ext cx="1392" cy="7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91" name="Text Box 13"/>
            <p:cNvSpPr txBox="1">
              <a:spLocks noChangeArrowheads="1"/>
            </p:cNvSpPr>
            <p:nvPr/>
          </p:nvSpPr>
          <p:spPr bwMode="auto">
            <a:xfrm>
              <a:off x="3274" y="914"/>
              <a:ext cx="16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S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S</a:t>
              </a:r>
              <a:r>
                <a:rPr lang="en-US" altLang="zh-CN" sz="2800" baseline="-25000">
                  <a:latin typeface="Comic Sans MS"/>
                </a:rPr>
                <a:t>i-1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i</a:t>
              </a:r>
            </a:p>
          </p:txBody>
        </p:sp>
        <p:sp>
          <p:nvSpPr>
            <p:cNvPr id="28692" name="Text Box 14"/>
            <p:cNvSpPr txBox="1">
              <a:spLocks noChangeArrowheads="1"/>
            </p:cNvSpPr>
            <p:nvPr/>
          </p:nvSpPr>
          <p:spPr bwMode="auto">
            <a:xfrm>
              <a:off x="3284" y="1300"/>
              <a:ext cx="16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T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T</a:t>
              </a:r>
              <a:r>
                <a:rPr lang="en-US" altLang="zh-CN" sz="2800" baseline="-25000">
                  <a:latin typeface="Comic Sans MS"/>
                </a:rPr>
                <a:t>j   </a:t>
              </a:r>
              <a:r>
                <a:rPr lang="en-US" altLang="zh-CN" sz="2800">
                  <a:latin typeface="Comic Sans MS"/>
                </a:rPr>
                <a:t> —</a:t>
              </a:r>
              <a:endParaRPr lang="en-US" altLang="zh-CN" sz="2800" baseline="-25000">
                <a:latin typeface="Comic Sans MS"/>
              </a:endParaRPr>
            </a:p>
          </p:txBody>
        </p:sp>
      </p:grpSp>
      <p:grpSp>
        <p:nvGrpSpPr>
          <p:cNvPr id="201743" name="Group 15"/>
          <p:cNvGrpSpPr>
            <a:grpSpLocks/>
          </p:cNvGrpSpPr>
          <p:nvPr/>
        </p:nvGrpSpPr>
        <p:grpSpPr bwMode="auto">
          <a:xfrm>
            <a:off x="5213350" y="2822575"/>
            <a:ext cx="2668588" cy="827088"/>
            <a:chOff x="3284" y="1778"/>
            <a:chExt cx="1681" cy="521"/>
          </a:xfrm>
        </p:grpSpPr>
        <p:sp>
          <p:nvSpPr>
            <p:cNvPr id="28687" name="AutoShape 16"/>
            <p:cNvSpPr>
              <a:spLocks/>
            </p:cNvSpPr>
            <p:nvPr/>
          </p:nvSpPr>
          <p:spPr bwMode="auto">
            <a:xfrm rot="-5400000">
              <a:off x="3908" y="1156"/>
              <a:ext cx="144" cy="1392"/>
            </a:xfrm>
            <a:prstGeom prst="lef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88" name="Text Box 17"/>
            <p:cNvSpPr txBox="1">
              <a:spLocks noChangeArrowheads="1"/>
            </p:cNvSpPr>
            <p:nvPr/>
          </p:nvSpPr>
          <p:spPr bwMode="auto">
            <a:xfrm>
              <a:off x="3524" y="1972"/>
              <a:ext cx="14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C(i-1,j)      </a:t>
              </a:r>
              <a:r>
                <a:rPr lang="en-US" altLang="zh-CN" sz="2800">
                  <a:latin typeface="Comic Sans MS"/>
                  <a:sym typeface="Symbol" pitchFamily="18" charset="2"/>
                </a:rPr>
                <a:t></a:t>
              </a:r>
            </a:p>
          </p:txBody>
        </p:sp>
        <p:sp>
          <p:nvSpPr>
            <p:cNvPr id="28689" name="AutoShape 18"/>
            <p:cNvSpPr>
              <a:spLocks/>
            </p:cNvSpPr>
            <p:nvPr/>
          </p:nvSpPr>
          <p:spPr bwMode="auto">
            <a:xfrm rot="-5400000">
              <a:off x="4762" y="1730"/>
              <a:ext cx="144" cy="240"/>
            </a:xfrm>
            <a:prstGeom prst="lef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01747" name="Group 19"/>
          <p:cNvGrpSpPr>
            <a:grpSpLocks/>
          </p:cNvGrpSpPr>
          <p:nvPr/>
        </p:nvGrpSpPr>
        <p:grpSpPr bwMode="auto">
          <a:xfrm>
            <a:off x="3276600" y="3886200"/>
            <a:ext cx="2784475" cy="1420813"/>
            <a:chOff x="2064" y="2448"/>
            <a:chExt cx="1754" cy="895"/>
          </a:xfrm>
        </p:grpSpPr>
        <p:sp>
          <p:nvSpPr>
            <p:cNvPr id="28684" name="Rectangle 20"/>
            <p:cNvSpPr>
              <a:spLocks noChangeArrowheads="1"/>
            </p:cNvSpPr>
            <p:nvPr/>
          </p:nvSpPr>
          <p:spPr bwMode="auto">
            <a:xfrm>
              <a:off x="2074" y="2450"/>
              <a:ext cx="1392" cy="7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2064" y="2448"/>
              <a:ext cx="17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S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S</a:t>
              </a:r>
              <a:r>
                <a:rPr lang="en-US" altLang="zh-CN" sz="2800" baseline="-25000">
                  <a:latin typeface="Comic Sans MS"/>
                </a:rPr>
                <a:t>i</a:t>
              </a:r>
              <a:r>
                <a:rPr lang="en-US" altLang="zh-CN" sz="2800">
                  <a:latin typeface="Comic Sans MS"/>
                </a:rPr>
                <a:t>   — </a:t>
              </a:r>
              <a:endParaRPr lang="en-US" altLang="zh-CN" sz="2800" baseline="-25000">
                <a:latin typeface="Comic Sans MS"/>
              </a:endParaRPr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2074" y="2834"/>
              <a:ext cx="1708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T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T</a:t>
              </a:r>
              <a:r>
                <a:rPr lang="en-US" altLang="zh-CN" sz="2800" baseline="-25000">
                  <a:latin typeface="Comic Sans MS"/>
                </a:rPr>
                <a:t>j-1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j</a:t>
              </a:r>
            </a:p>
            <a:p>
              <a:endParaRPr lang="en-US" altLang="zh-CN" sz="2800" baseline="-25000">
                <a:latin typeface="Comic Sans MS"/>
              </a:endParaRPr>
            </a:p>
          </p:txBody>
        </p:sp>
      </p:grpSp>
      <p:grpSp>
        <p:nvGrpSpPr>
          <p:cNvPr id="201751" name="Group 23"/>
          <p:cNvGrpSpPr>
            <a:grpSpLocks/>
          </p:cNvGrpSpPr>
          <p:nvPr/>
        </p:nvGrpSpPr>
        <p:grpSpPr bwMode="auto">
          <a:xfrm>
            <a:off x="3292475" y="5257800"/>
            <a:ext cx="2668588" cy="827088"/>
            <a:chOff x="2074" y="3312"/>
            <a:chExt cx="1681" cy="521"/>
          </a:xfrm>
        </p:grpSpPr>
        <p:sp>
          <p:nvSpPr>
            <p:cNvPr id="28681" name="AutoShape 24"/>
            <p:cNvSpPr>
              <a:spLocks/>
            </p:cNvSpPr>
            <p:nvPr/>
          </p:nvSpPr>
          <p:spPr bwMode="auto">
            <a:xfrm rot="-5400000">
              <a:off x="2698" y="2690"/>
              <a:ext cx="144" cy="1392"/>
            </a:xfrm>
            <a:prstGeom prst="lef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82" name="Text Box 25"/>
            <p:cNvSpPr txBox="1">
              <a:spLocks noChangeArrowheads="1"/>
            </p:cNvSpPr>
            <p:nvPr/>
          </p:nvSpPr>
          <p:spPr bwMode="auto">
            <a:xfrm>
              <a:off x="2314" y="3506"/>
              <a:ext cx="14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C(i,j-1)      </a:t>
              </a:r>
              <a:r>
                <a:rPr lang="en-US" altLang="zh-CN" sz="2800">
                  <a:latin typeface="Comic Sans MS"/>
                  <a:sym typeface="Symbol" pitchFamily="18" charset="2"/>
                </a:rPr>
                <a:t></a:t>
              </a:r>
              <a:r>
                <a:rPr lang="en-US" altLang="zh-CN" sz="2800">
                  <a:sym typeface="Symbol" pitchFamily="18" charset="2"/>
                </a:rPr>
                <a:t></a:t>
              </a:r>
            </a:p>
          </p:txBody>
        </p:sp>
        <p:sp>
          <p:nvSpPr>
            <p:cNvPr id="28683" name="AutoShape 26"/>
            <p:cNvSpPr>
              <a:spLocks/>
            </p:cNvSpPr>
            <p:nvPr/>
          </p:nvSpPr>
          <p:spPr bwMode="auto">
            <a:xfrm rot="-5400000">
              <a:off x="3552" y="3264"/>
              <a:ext cx="144" cy="240"/>
            </a:xfrm>
            <a:prstGeom prst="lef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mtClean="0"/>
              <a:t>Example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249576-9ACA-4B15-9209-C26A29B786D3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524000" y="1466850"/>
            <a:ext cx="281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/>
              </a:rPr>
              <a:t>Case 1: Line up S</a:t>
            </a:r>
            <a:r>
              <a:rPr lang="en-US" altLang="zh-CN" baseline="-25000">
                <a:latin typeface="Comic Sans MS"/>
              </a:rPr>
              <a:t>i</a:t>
            </a:r>
            <a:r>
              <a:rPr lang="en-US" altLang="zh-CN">
                <a:latin typeface="Comic Sans MS"/>
              </a:rPr>
              <a:t> with T</a:t>
            </a:r>
            <a:r>
              <a:rPr lang="en-US" altLang="zh-CN" baseline="-25000">
                <a:latin typeface="Comic Sans MS"/>
              </a:rPr>
              <a:t>j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090738" y="1976438"/>
            <a:ext cx="3597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itchFamily="49" charset="0"/>
              </a:rPr>
              <a:t>   S: C  A  T  T  C  A  C</a:t>
            </a:r>
          </a:p>
          <a:p>
            <a:r>
              <a:rPr lang="en-US" altLang="zh-CN" b="1">
                <a:latin typeface="Courier New" pitchFamily="49" charset="0"/>
              </a:rPr>
              <a:t>   T: C  -  T  T  C  A  G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53340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665663" y="1633538"/>
            <a:ext cx="582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 - 1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410200" y="1600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5410200" y="25146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4665663" y="2533650"/>
            <a:ext cx="54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 -1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2006600" y="3584575"/>
            <a:ext cx="455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itchFamily="49" charset="0"/>
              </a:rPr>
              <a:t>   S: C  A  T  T  C  A  -  C    </a:t>
            </a:r>
          </a:p>
          <a:p>
            <a:r>
              <a:rPr lang="en-US" altLang="zh-CN" b="1">
                <a:latin typeface="Courier New" pitchFamily="49" charset="0"/>
              </a:rPr>
              <a:t>   T: C  -  T  T  C  A  G  -  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638800" y="3429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1447800" y="3124200"/>
            <a:ext cx="3224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/>
              </a:rPr>
              <a:t>Case 2: Line up S</a:t>
            </a:r>
            <a:r>
              <a:rPr lang="en-US" altLang="zh-CN" baseline="-25000">
                <a:latin typeface="Comic Sans MS"/>
              </a:rPr>
              <a:t>i</a:t>
            </a:r>
            <a:r>
              <a:rPr lang="en-US" altLang="zh-CN">
                <a:latin typeface="Comic Sans MS"/>
              </a:rPr>
              <a:t> with space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029200" y="3276600"/>
            <a:ext cx="58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 - 1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5715000" y="32766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53340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 </a:t>
            </a:r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>
            <a:off x="1066800" y="29718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>
            <a:off x="1066800" y="464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>
            <a:off x="5638800" y="518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0" name="Text Box 40"/>
          <p:cNvSpPr txBox="1">
            <a:spLocks noChangeArrowheads="1"/>
          </p:cNvSpPr>
          <p:nvPr/>
        </p:nvSpPr>
        <p:spPr bwMode="auto">
          <a:xfrm>
            <a:off x="2025650" y="5275263"/>
            <a:ext cx="427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itchFamily="49" charset="0"/>
              </a:rPr>
              <a:t>   S: C  A  T  T  C  A  C  -  </a:t>
            </a:r>
          </a:p>
          <a:p>
            <a:r>
              <a:rPr lang="en-US" altLang="zh-CN" b="1">
                <a:latin typeface="Courier New" pitchFamily="49" charset="0"/>
              </a:rPr>
              <a:t>   T: C  -  T  T  C  A  -  G</a:t>
            </a:r>
          </a:p>
        </p:txBody>
      </p:sp>
      <p:sp>
        <p:nvSpPr>
          <p:cNvPr id="61481" name="Text Box 41"/>
          <p:cNvSpPr txBox="1">
            <a:spLocks noChangeArrowheads="1"/>
          </p:cNvSpPr>
          <p:nvPr/>
        </p:nvSpPr>
        <p:spPr bwMode="auto">
          <a:xfrm>
            <a:off x="1447800" y="4800600"/>
            <a:ext cx="324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/>
              </a:rPr>
              <a:t>Case 3: Line up T</a:t>
            </a:r>
            <a:r>
              <a:rPr lang="en-US" altLang="zh-CN" baseline="-25000">
                <a:latin typeface="Comic Sans MS"/>
              </a:rPr>
              <a:t>j</a:t>
            </a:r>
            <a:r>
              <a:rPr lang="en-US" altLang="zh-CN">
                <a:latin typeface="Comic Sans MS"/>
              </a:rPr>
              <a:t> with space</a:t>
            </a:r>
          </a:p>
        </p:txBody>
      </p:sp>
      <p:sp>
        <p:nvSpPr>
          <p:cNvPr id="61482" name="Text Box 42"/>
          <p:cNvSpPr txBox="1">
            <a:spLocks noChangeArrowheads="1"/>
          </p:cNvSpPr>
          <p:nvPr/>
        </p:nvSpPr>
        <p:spPr bwMode="auto">
          <a:xfrm>
            <a:off x="5334000" y="49530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 </a:t>
            </a:r>
          </a:p>
        </p:txBody>
      </p:sp>
      <p:sp>
        <p:nvSpPr>
          <p:cNvPr id="61483" name="Text Box 43"/>
          <p:cNvSpPr txBox="1">
            <a:spLocks noChangeArrowheads="1"/>
          </p:cNvSpPr>
          <p:nvPr/>
        </p:nvSpPr>
        <p:spPr bwMode="auto">
          <a:xfrm>
            <a:off x="5791200" y="58674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5029200" y="5867400"/>
            <a:ext cx="54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6" grpId="0"/>
      <p:bldP spid="61447" grpId="0" animBg="1"/>
      <p:bldP spid="61457" grpId="0"/>
      <p:bldP spid="61458" grpId="0"/>
      <p:bldP spid="61459" grpId="0"/>
      <p:bldP spid="61460" grpId="0"/>
      <p:bldP spid="61450" grpId="0"/>
      <p:bldP spid="61451" grpId="0" animBg="1"/>
      <p:bldP spid="61456" grpId="0"/>
      <p:bldP spid="61466" grpId="0"/>
      <p:bldP spid="61467" grpId="0"/>
      <p:bldP spid="61469" grpId="0"/>
      <p:bldP spid="61476" grpId="0" animBg="1"/>
      <p:bldP spid="61477" grpId="0" animBg="1"/>
      <p:bldP spid="61479" grpId="0" animBg="1"/>
      <p:bldP spid="61480" grpId="0"/>
      <p:bldP spid="61481" grpId="0"/>
      <p:bldP spid="61482" grpId="0"/>
      <p:bldP spid="61483" grpId="0"/>
      <p:bldP spid="614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smtClean="0"/>
              <a:t>Computation Procedure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B871E-E813-481E-97DC-CFAB7F6992BD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167" name="Rectangle 3"/>
          <p:cNvSpPr>
            <a:spLocks noChangeArrowheads="1"/>
          </p:cNvSpPr>
          <p:nvPr/>
        </p:nvSpPr>
        <p:spPr bwMode="auto">
          <a:xfrm>
            <a:off x="3114675" y="2682875"/>
            <a:ext cx="2990850" cy="1423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68" name="Line 4"/>
          <p:cNvSpPr>
            <a:spLocks noChangeShapeType="1"/>
          </p:cNvSpPr>
          <p:nvPr/>
        </p:nvSpPr>
        <p:spPr bwMode="auto">
          <a:xfrm>
            <a:off x="4610100" y="2682875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69" name="Line 5"/>
          <p:cNvSpPr>
            <a:spLocks noChangeShapeType="1"/>
          </p:cNvSpPr>
          <p:nvPr/>
        </p:nvSpPr>
        <p:spPr bwMode="auto">
          <a:xfrm>
            <a:off x="3114675" y="3394075"/>
            <a:ext cx="2990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0" name="Rectangle 6"/>
          <p:cNvSpPr>
            <a:spLocks noChangeArrowheads="1"/>
          </p:cNvSpPr>
          <p:nvPr/>
        </p:nvSpPr>
        <p:spPr bwMode="auto">
          <a:xfrm>
            <a:off x="1905000" y="1828800"/>
            <a:ext cx="5410200" cy="3132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1" name="Text Box 7"/>
          <p:cNvSpPr txBox="1">
            <a:spLocks noChangeArrowheads="1"/>
          </p:cNvSpPr>
          <p:nvPr/>
        </p:nvSpPr>
        <p:spPr bwMode="auto">
          <a:xfrm>
            <a:off x="6176963" y="4511675"/>
            <a:ext cx="1071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Comic Sans MS"/>
              </a:rPr>
              <a:t>C(n,m)</a:t>
            </a:r>
          </a:p>
        </p:txBody>
      </p:sp>
      <p:sp>
        <p:nvSpPr>
          <p:cNvPr id="3172" name="Text Box 8"/>
          <p:cNvSpPr txBox="1">
            <a:spLocks noChangeArrowheads="1"/>
          </p:cNvSpPr>
          <p:nvPr/>
        </p:nvSpPr>
        <p:spPr bwMode="auto">
          <a:xfrm>
            <a:off x="1905000" y="1878013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Comic Sans MS"/>
              </a:rPr>
              <a:t>C(0,0)</a:t>
            </a:r>
          </a:p>
        </p:txBody>
      </p:sp>
      <p:sp>
        <p:nvSpPr>
          <p:cNvPr id="3173" name="Line 9"/>
          <p:cNvSpPr>
            <a:spLocks noChangeShapeType="1"/>
          </p:cNvSpPr>
          <p:nvPr/>
        </p:nvSpPr>
        <p:spPr bwMode="auto">
          <a:xfrm>
            <a:off x="1905000" y="2327275"/>
            <a:ext cx="113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" name="Line 10"/>
          <p:cNvSpPr>
            <a:spLocks noChangeShapeType="1"/>
          </p:cNvSpPr>
          <p:nvPr/>
        </p:nvSpPr>
        <p:spPr bwMode="auto">
          <a:xfrm flipV="1">
            <a:off x="3043238" y="182880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" name="Line 11"/>
          <p:cNvSpPr>
            <a:spLocks noChangeShapeType="1"/>
          </p:cNvSpPr>
          <p:nvPr/>
        </p:nvSpPr>
        <p:spPr bwMode="auto">
          <a:xfrm flipV="1">
            <a:off x="6246813" y="4462463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" name="Line 12"/>
          <p:cNvSpPr>
            <a:spLocks noChangeShapeType="1"/>
          </p:cNvSpPr>
          <p:nvPr/>
        </p:nvSpPr>
        <p:spPr bwMode="auto">
          <a:xfrm>
            <a:off x="6246813" y="4462463"/>
            <a:ext cx="1068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789" name="Rectangle 13"/>
          <p:cNvSpPr>
            <a:spLocks noChangeArrowheads="1"/>
          </p:cNvSpPr>
          <p:nvPr/>
        </p:nvSpPr>
        <p:spPr bwMode="auto">
          <a:xfrm>
            <a:off x="4926013" y="3536950"/>
            <a:ext cx="935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omic Sans MS"/>
              </a:rPr>
              <a:t>C(i,j)</a:t>
            </a:r>
          </a:p>
        </p:txBody>
      </p:sp>
      <p:graphicFrame>
        <p:nvGraphicFramePr>
          <p:cNvPr id="203790" name="Object 92"/>
          <p:cNvGraphicFramePr>
            <a:graphicFrameLocks noChangeAspect="1"/>
          </p:cNvGraphicFramePr>
          <p:nvPr/>
        </p:nvGraphicFramePr>
        <p:xfrm>
          <a:off x="533400" y="5029200"/>
          <a:ext cx="8216900" cy="914400"/>
        </p:xfrm>
        <a:graphic>
          <a:graphicData uri="http://schemas.openxmlformats.org/presentationml/2006/ole">
            <p:oleObj spid="_x0000_s3164" name="Equation" r:id="rId4" imgW="8216900" imgH="914400" progId="Equation.3">
              <p:embed/>
            </p:oleObj>
          </a:graphicData>
        </a:graphic>
      </p:graphicFrame>
      <p:grpSp>
        <p:nvGrpSpPr>
          <p:cNvPr id="203791" name="Group 15"/>
          <p:cNvGrpSpPr>
            <a:grpSpLocks/>
          </p:cNvGrpSpPr>
          <p:nvPr/>
        </p:nvGrpSpPr>
        <p:grpSpPr bwMode="auto">
          <a:xfrm>
            <a:off x="3200400" y="2795588"/>
            <a:ext cx="2767013" cy="1184275"/>
            <a:chOff x="2016" y="1761"/>
            <a:chExt cx="1743" cy="746"/>
          </a:xfrm>
        </p:grpSpPr>
        <p:sp>
          <p:nvSpPr>
            <p:cNvPr id="3179" name="Line 16"/>
            <p:cNvSpPr>
              <a:spLocks noChangeShapeType="1"/>
            </p:cNvSpPr>
            <p:nvPr/>
          </p:nvSpPr>
          <p:spPr bwMode="auto">
            <a:xfrm>
              <a:off x="2814" y="2049"/>
              <a:ext cx="225" cy="2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" name="Line 17"/>
            <p:cNvSpPr>
              <a:spLocks noChangeShapeType="1"/>
            </p:cNvSpPr>
            <p:nvPr/>
          </p:nvSpPr>
          <p:spPr bwMode="auto">
            <a:xfrm>
              <a:off x="2814" y="2363"/>
              <a:ext cx="2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" name="Line 18"/>
            <p:cNvSpPr>
              <a:spLocks noChangeShapeType="1"/>
            </p:cNvSpPr>
            <p:nvPr/>
          </p:nvSpPr>
          <p:spPr bwMode="auto">
            <a:xfrm>
              <a:off x="3398" y="2049"/>
              <a:ext cx="0" cy="17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" name="Rectangle 19"/>
            <p:cNvSpPr>
              <a:spLocks noChangeArrowheads="1"/>
            </p:cNvSpPr>
            <p:nvPr/>
          </p:nvSpPr>
          <p:spPr bwMode="auto">
            <a:xfrm>
              <a:off x="3037" y="1761"/>
              <a:ext cx="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/>
                </a:rPr>
                <a:t>C(i-1,j)</a:t>
              </a:r>
            </a:p>
          </p:txBody>
        </p:sp>
        <p:sp>
          <p:nvSpPr>
            <p:cNvPr id="3183" name="Rectangle 20"/>
            <p:cNvSpPr>
              <a:spLocks noChangeArrowheads="1"/>
            </p:cNvSpPr>
            <p:nvPr/>
          </p:nvSpPr>
          <p:spPr bwMode="auto">
            <a:xfrm>
              <a:off x="2016" y="1761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/>
                </a:rPr>
                <a:t>C(i-1,j-1)</a:t>
              </a:r>
            </a:p>
          </p:txBody>
        </p:sp>
        <p:sp>
          <p:nvSpPr>
            <p:cNvPr id="3184" name="Rectangle 21"/>
            <p:cNvSpPr>
              <a:spLocks noChangeArrowheads="1"/>
            </p:cNvSpPr>
            <p:nvPr/>
          </p:nvSpPr>
          <p:spPr bwMode="auto">
            <a:xfrm>
              <a:off x="2092" y="2219"/>
              <a:ext cx="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/>
                </a:rPr>
                <a:t>C(i,j-1)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708B8-10ED-4869-9404-90FC04F689D2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5842" name="Text Box 94"/>
          <p:cNvSpPr txBox="1">
            <a:spLocks noChangeArrowheads="1"/>
          </p:cNvSpPr>
          <p:nvPr/>
        </p:nvSpPr>
        <p:spPr bwMode="auto">
          <a:xfrm>
            <a:off x="1752600" y="727075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       C       T        C       G       C       A        G       C</a:t>
            </a:r>
          </a:p>
        </p:txBody>
      </p:sp>
      <p:sp>
        <p:nvSpPr>
          <p:cNvPr id="35843" name="Text Box 95"/>
          <p:cNvSpPr txBox="1">
            <a:spLocks noChangeArrowheads="1"/>
          </p:cNvSpPr>
          <p:nvPr/>
        </p:nvSpPr>
        <p:spPr bwMode="auto">
          <a:xfrm>
            <a:off x="9144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5844" name="Text Box 96"/>
          <p:cNvSpPr txBox="1">
            <a:spLocks noChangeArrowheads="1"/>
          </p:cNvSpPr>
          <p:nvPr/>
        </p:nvSpPr>
        <p:spPr bwMode="auto">
          <a:xfrm>
            <a:off x="914400" y="1981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5845" name="Text Box 97"/>
          <p:cNvSpPr txBox="1">
            <a:spLocks noChangeArrowheads="1"/>
          </p:cNvSpPr>
          <p:nvPr/>
        </p:nvSpPr>
        <p:spPr bwMode="auto">
          <a:xfrm>
            <a:off x="914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5846" name="Text Box 98"/>
          <p:cNvSpPr txBox="1">
            <a:spLocks noChangeArrowheads="1"/>
          </p:cNvSpPr>
          <p:nvPr/>
        </p:nvSpPr>
        <p:spPr bwMode="auto">
          <a:xfrm>
            <a:off x="914400" y="3505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5847" name="Text Box 99"/>
          <p:cNvSpPr txBox="1">
            <a:spLocks noChangeArrowheads="1"/>
          </p:cNvSpPr>
          <p:nvPr/>
        </p:nvSpPr>
        <p:spPr bwMode="auto">
          <a:xfrm>
            <a:off x="914400" y="4038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5848" name="Text Box 100"/>
          <p:cNvSpPr txBox="1">
            <a:spLocks noChangeArrowheads="1"/>
          </p:cNvSpPr>
          <p:nvPr/>
        </p:nvSpPr>
        <p:spPr bwMode="auto">
          <a:xfrm>
            <a:off x="914400" y="4495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5849" name="Text Box 101"/>
          <p:cNvSpPr txBox="1">
            <a:spLocks noChangeArrowheads="1"/>
          </p:cNvSpPr>
          <p:nvPr/>
        </p:nvSpPr>
        <p:spPr bwMode="auto">
          <a:xfrm>
            <a:off x="914400" y="5029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3901" name="Line 109"/>
          <p:cNvSpPr>
            <a:spLocks noChangeShapeType="1"/>
          </p:cNvSpPr>
          <p:nvPr/>
        </p:nvSpPr>
        <p:spPr bwMode="auto">
          <a:xfrm flipH="1">
            <a:off x="2895600" y="175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2" name="Line 110"/>
          <p:cNvSpPr>
            <a:spLocks noChangeShapeType="1"/>
          </p:cNvSpPr>
          <p:nvPr/>
        </p:nvSpPr>
        <p:spPr bwMode="auto">
          <a:xfrm flipV="1">
            <a:off x="2133600" y="22098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3" name="Line 111"/>
          <p:cNvSpPr>
            <a:spLocks noChangeShapeType="1"/>
          </p:cNvSpPr>
          <p:nvPr/>
        </p:nvSpPr>
        <p:spPr bwMode="auto">
          <a:xfrm>
            <a:off x="2057400" y="1752600"/>
            <a:ext cx="457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4" name="Line 112"/>
          <p:cNvSpPr>
            <a:spLocks noChangeShapeType="1"/>
          </p:cNvSpPr>
          <p:nvPr/>
        </p:nvSpPr>
        <p:spPr bwMode="auto">
          <a:xfrm flipH="1">
            <a:off x="3657600" y="175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5" name="Line 113"/>
          <p:cNvSpPr>
            <a:spLocks noChangeShapeType="1"/>
          </p:cNvSpPr>
          <p:nvPr/>
        </p:nvSpPr>
        <p:spPr bwMode="auto">
          <a:xfrm flipV="1">
            <a:off x="2895600" y="22098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6" name="Line 114"/>
          <p:cNvSpPr>
            <a:spLocks noChangeShapeType="1"/>
          </p:cNvSpPr>
          <p:nvPr/>
        </p:nvSpPr>
        <p:spPr bwMode="auto">
          <a:xfrm>
            <a:off x="2895600" y="1752600"/>
            <a:ext cx="457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6" name="Text Box 115"/>
          <p:cNvSpPr txBox="1">
            <a:spLocks noChangeArrowheads="1"/>
          </p:cNvSpPr>
          <p:nvPr/>
        </p:nvSpPr>
        <p:spPr bwMode="auto">
          <a:xfrm>
            <a:off x="2133600" y="5718175"/>
            <a:ext cx="610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latin typeface="Calibri" pitchFamily="34" charset="0"/>
              </a:rPr>
              <a:t>+10 for match, -2 for mismatch, -5 for space</a:t>
            </a:r>
          </a:p>
        </p:txBody>
      </p:sp>
      <p:sp>
        <p:nvSpPr>
          <p:cNvPr id="33909" name="Line 117"/>
          <p:cNvSpPr>
            <a:spLocks noChangeShapeType="1"/>
          </p:cNvSpPr>
          <p:nvPr/>
        </p:nvSpPr>
        <p:spPr bwMode="auto">
          <a:xfrm flipH="1" flipV="1">
            <a:off x="2133600" y="18288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8" name="Text Box 119"/>
          <p:cNvSpPr txBox="1">
            <a:spLocks noChangeArrowheads="1"/>
          </p:cNvSpPr>
          <p:nvPr/>
        </p:nvSpPr>
        <p:spPr bwMode="auto">
          <a:xfrm>
            <a:off x="2955925" y="1103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5859" name="Rectangle 120"/>
          <p:cNvSpPr>
            <a:spLocks noChangeArrowheads="1"/>
          </p:cNvSpPr>
          <p:nvPr/>
        </p:nvSpPr>
        <p:spPr bwMode="auto">
          <a:xfrm>
            <a:off x="1447800" y="1371600"/>
            <a:ext cx="7086600" cy="419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5860" name="Line 121"/>
          <p:cNvSpPr>
            <a:spLocks noChangeShapeType="1"/>
          </p:cNvSpPr>
          <p:nvPr/>
        </p:nvSpPr>
        <p:spPr bwMode="auto">
          <a:xfrm>
            <a:off x="2286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1" name="Line 122"/>
          <p:cNvSpPr>
            <a:spLocks noChangeShapeType="1"/>
          </p:cNvSpPr>
          <p:nvPr/>
        </p:nvSpPr>
        <p:spPr bwMode="auto">
          <a:xfrm>
            <a:off x="3048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2" name="Line 123"/>
          <p:cNvSpPr>
            <a:spLocks noChangeShapeType="1"/>
          </p:cNvSpPr>
          <p:nvPr/>
        </p:nvSpPr>
        <p:spPr bwMode="auto">
          <a:xfrm>
            <a:off x="3810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3" name="Line 124"/>
          <p:cNvSpPr>
            <a:spLocks noChangeShapeType="1"/>
          </p:cNvSpPr>
          <p:nvPr/>
        </p:nvSpPr>
        <p:spPr bwMode="auto">
          <a:xfrm>
            <a:off x="4572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Line 125"/>
          <p:cNvSpPr>
            <a:spLocks noChangeShapeType="1"/>
          </p:cNvSpPr>
          <p:nvPr/>
        </p:nvSpPr>
        <p:spPr bwMode="auto">
          <a:xfrm>
            <a:off x="5334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126"/>
          <p:cNvSpPr>
            <a:spLocks noChangeShapeType="1"/>
          </p:cNvSpPr>
          <p:nvPr/>
        </p:nvSpPr>
        <p:spPr bwMode="auto">
          <a:xfrm>
            <a:off x="6096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6" name="Line 127"/>
          <p:cNvSpPr>
            <a:spLocks noChangeShapeType="1"/>
          </p:cNvSpPr>
          <p:nvPr/>
        </p:nvSpPr>
        <p:spPr bwMode="auto">
          <a:xfrm flipH="1">
            <a:off x="6858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7" name="Line 128"/>
          <p:cNvSpPr>
            <a:spLocks noChangeShapeType="1"/>
          </p:cNvSpPr>
          <p:nvPr/>
        </p:nvSpPr>
        <p:spPr bwMode="auto">
          <a:xfrm>
            <a:off x="76962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8" name="Line 129"/>
          <p:cNvSpPr>
            <a:spLocks noChangeShapeType="1"/>
          </p:cNvSpPr>
          <p:nvPr/>
        </p:nvSpPr>
        <p:spPr bwMode="auto">
          <a:xfrm>
            <a:off x="1447800" y="1905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9" name="Line 130"/>
          <p:cNvSpPr>
            <a:spLocks noChangeShapeType="1"/>
          </p:cNvSpPr>
          <p:nvPr/>
        </p:nvSpPr>
        <p:spPr bwMode="auto">
          <a:xfrm>
            <a:off x="1447800" y="2438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0" name="Line 131"/>
          <p:cNvSpPr>
            <a:spLocks noChangeShapeType="1"/>
          </p:cNvSpPr>
          <p:nvPr/>
        </p:nvSpPr>
        <p:spPr bwMode="auto">
          <a:xfrm>
            <a:off x="1447800" y="29718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1" name="Line 132"/>
          <p:cNvSpPr>
            <a:spLocks noChangeShapeType="1"/>
          </p:cNvSpPr>
          <p:nvPr/>
        </p:nvSpPr>
        <p:spPr bwMode="auto">
          <a:xfrm>
            <a:off x="1447800" y="3505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2" name="Line 133"/>
          <p:cNvSpPr>
            <a:spLocks noChangeShapeType="1"/>
          </p:cNvSpPr>
          <p:nvPr/>
        </p:nvSpPr>
        <p:spPr bwMode="auto">
          <a:xfrm>
            <a:off x="1447800" y="4038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3" name="Line 134"/>
          <p:cNvSpPr>
            <a:spLocks noChangeShapeType="1"/>
          </p:cNvSpPr>
          <p:nvPr/>
        </p:nvSpPr>
        <p:spPr bwMode="auto">
          <a:xfrm>
            <a:off x="1447800" y="4572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4" name="Line 135"/>
          <p:cNvSpPr>
            <a:spLocks noChangeShapeType="1"/>
          </p:cNvSpPr>
          <p:nvPr/>
        </p:nvSpPr>
        <p:spPr bwMode="auto">
          <a:xfrm>
            <a:off x="1447800" y="5029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28" name="Text Box 136"/>
          <p:cNvSpPr txBox="1">
            <a:spLocks noChangeArrowheads="1"/>
          </p:cNvSpPr>
          <p:nvPr/>
        </p:nvSpPr>
        <p:spPr bwMode="auto">
          <a:xfrm>
            <a:off x="1600200" y="1393825"/>
            <a:ext cx="69310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600">
                <a:latin typeface="Courier New" pitchFamily="49" charset="0"/>
              </a:rPr>
              <a:t> 0  -5 -10 -15 -20 -25 -30 -35 -40</a:t>
            </a:r>
          </a:p>
        </p:txBody>
      </p:sp>
      <p:grpSp>
        <p:nvGrpSpPr>
          <p:cNvPr id="33937" name="Group 145"/>
          <p:cNvGrpSpPr>
            <a:grpSpLocks/>
          </p:cNvGrpSpPr>
          <p:nvPr/>
        </p:nvGrpSpPr>
        <p:grpSpPr bwMode="auto">
          <a:xfrm>
            <a:off x="1430338" y="1905000"/>
            <a:ext cx="796925" cy="3657600"/>
            <a:chOff x="901" y="1200"/>
            <a:chExt cx="502" cy="2304"/>
          </a:xfrm>
        </p:grpSpPr>
        <p:sp>
          <p:nvSpPr>
            <p:cNvPr id="35881" name="Text Box 138"/>
            <p:cNvSpPr txBox="1">
              <a:spLocks noChangeArrowheads="1"/>
            </p:cNvSpPr>
            <p:nvPr/>
          </p:nvSpPr>
          <p:spPr bwMode="auto">
            <a:xfrm>
              <a:off x="1008" y="1200"/>
              <a:ext cx="3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-5</a:t>
              </a:r>
            </a:p>
          </p:txBody>
        </p:sp>
        <p:sp>
          <p:nvSpPr>
            <p:cNvPr id="35882" name="Text Box 139"/>
            <p:cNvSpPr txBox="1">
              <a:spLocks noChangeArrowheads="1"/>
            </p:cNvSpPr>
            <p:nvPr/>
          </p:nvSpPr>
          <p:spPr bwMode="auto">
            <a:xfrm>
              <a:off x="901" y="1536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-10</a:t>
              </a:r>
            </a:p>
          </p:txBody>
        </p:sp>
        <p:sp>
          <p:nvSpPr>
            <p:cNvPr id="35883" name="Text Box 140"/>
            <p:cNvSpPr txBox="1">
              <a:spLocks noChangeArrowheads="1"/>
            </p:cNvSpPr>
            <p:nvPr/>
          </p:nvSpPr>
          <p:spPr bwMode="auto">
            <a:xfrm>
              <a:off x="901" y="1872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-15</a:t>
              </a:r>
            </a:p>
          </p:txBody>
        </p:sp>
        <p:sp>
          <p:nvSpPr>
            <p:cNvPr id="35884" name="Text Box 141"/>
            <p:cNvSpPr txBox="1">
              <a:spLocks noChangeArrowheads="1"/>
            </p:cNvSpPr>
            <p:nvPr/>
          </p:nvSpPr>
          <p:spPr bwMode="auto">
            <a:xfrm>
              <a:off x="901" y="2236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-20</a:t>
              </a:r>
            </a:p>
          </p:txBody>
        </p:sp>
        <p:sp>
          <p:nvSpPr>
            <p:cNvPr id="35885" name="Text Box 142"/>
            <p:cNvSpPr txBox="1">
              <a:spLocks noChangeArrowheads="1"/>
            </p:cNvSpPr>
            <p:nvPr/>
          </p:nvSpPr>
          <p:spPr bwMode="auto">
            <a:xfrm>
              <a:off x="912" y="2572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-25</a:t>
              </a:r>
            </a:p>
          </p:txBody>
        </p:sp>
        <p:sp>
          <p:nvSpPr>
            <p:cNvPr id="35886" name="Text Box 143"/>
            <p:cNvSpPr txBox="1">
              <a:spLocks noChangeArrowheads="1"/>
            </p:cNvSpPr>
            <p:nvPr/>
          </p:nvSpPr>
          <p:spPr bwMode="auto">
            <a:xfrm>
              <a:off x="912" y="2880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-30</a:t>
              </a:r>
            </a:p>
          </p:txBody>
        </p:sp>
        <p:sp>
          <p:nvSpPr>
            <p:cNvPr id="35887" name="Text Box 144"/>
            <p:cNvSpPr txBox="1">
              <a:spLocks noChangeArrowheads="1"/>
            </p:cNvSpPr>
            <p:nvPr/>
          </p:nvSpPr>
          <p:spPr bwMode="auto">
            <a:xfrm>
              <a:off x="912" y="3196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-35</a:t>
              </a:r>
            </a:p>
          </p:txBody>
        </p:sp>
      </p:grpSp>
      <p:sp>
        <p:nvSpPr>
          <p:cNvPr id="33938" name="Text Box 146"/>
          <p:cNvSpPr txBox="1">
            <a:spLocks noChangeArrowheads="1"/>
          </p:cNvSpPr>
          <p:nvPr/>
        </p:nvSpPr>
        <p:spPr bwMode="auto">
          <a:xfrm>
            <a:off x="2390775" y="1905000"/>
            <a:ext cx="5810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600">
                <a:latin typeface="Courier New" pitchFamily="49" charset="0"/>
              </a:rPr>
              <a:t>10</a:t>
            </a:r>
          </a:p>
        </p:txBody>
      </p:sp>
      <p:sp>
        <p:nvSpPr>
          <p:cNvPr id="33941" name="Text Box 149"/>
          <p:cNvSpPr txBox="1">
            <a:spLocks noChangeArrowheads="1"/>
          </p:cNvSpPr>
          <p:nvPr/>
        </p:nvSpPr>
        <p:spPr bwMode="auto">
          <a:xfrm>
            <a:off x="3200400" y="1905000"/>
            <a:ext cx="5810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600">
                <a:latin typeface="Courier New" pitchFamily="49" charset="0"/>
              </a:rPr>
              <a:t> 5</a:t>
            </a:r>
          </a:p>
        </p:txBody>
      </p:sp>
      <p:sp>
        <p:nvSpPr>
          <p:cNvPr id="33943" name="Line 151"/>
          <p:cNvSpPr>
            <a:spLocks noChangeShapeType="1"/>
          </p:cNvSpPr>
          <p:nvPr/>
        </p:nvSpPr>
        <p:spPr bwMode="auto">
          <a:xfrm flipH="1" flipV="1">
            <a:off x="2895600" y="213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80" name="Text Box 152"/>
          <p:cNvSpPr txBox="1">
            <a:spLocks noChangeArrowheads="1"/>
          </p:cNvSpPr>
          <p:nvPr/>
        </p:nvSpPr>
        <p:spPr bwMode="auto">
          <a:xfrm>
            <a:off x="963613" y="1447800"/>
            <a:ext cx="331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</a:p>
        </p:txBody>
      </p:sp>
    </p:spTree>
    <p:custDataLst>
      <p:tags r:id="rId1"/>
    </p:custDataLst>
  </p:cSld>
  <p:clrMapOvr>
    <a:masterClrMapping/>
  </p:clrMapOvr>
  <p:transition advTm="1763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1" grpId="0" animBg="1"/>
      <p:bldP spid="33901" grpId="1" animBg="1"/>
      <p:bldP spid="33902" grpId="0" animBg="1"/>
      <p:bldP spid="33902" grpId="1" animBg="1"/>
      <p:bldP spid="33903" grpId="0" animBg="1"/>
      <p:bldP spid="33903" grpId="1" animBg="1"/>
      <p:bldP spid="33904" grpId="0" animBg="1"/>
      <p:bldP spid="33904" grpId="1" animBg="1"/>
      <p:bldP spid="33905" grpId="0" animBg="1"/>
      <p:bldP spid="33905" grpId="1" animBg="1"/>
      <p:bldP spid="33906" grpId="0" animBg="1"/>
      <p:bldP spid="33906" grpId="1" animBg="1"/>
      <p:bldP spid="33909" grpId="0" animBg="1"/>
      <p:bldP spid="33909" grpId="1" animBg="1"/>
      <p:bldP spid="33928" grpId="0"/>
      <p:bldP spid="33938" grpId="0"/>
      <p:bldP spid="33941" grpId="0"/>
      <p:bldP spid="33943" grpId="0" animBg="1"/>
      <p:bldP spid="33943" grpId="1" animBg="1"/>
      <p:bldP spid="33943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灯片编号占位符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781A7-FD1F-4B9D-A865-462D6A099B2D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8329" name="Group 137"/>
          <p:cNvGraphicFramePr>
            <a:graphicFrameLocks noGrp="1"/>
          </p:cNvGraphicFramePr>
          <p:nvPr/>
        </p:nvGraphicFramePr>
        <p:xfrm>
          <a:off x="1447800" y="1397000"/>
          <a:ext cx="6858000" cy="4144963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82" name="Text Box 94"/>
          <p:cNvSpPr txBox="1">
            <a:spLocks noChangeArrowheads="1"/>
          </p:cNvSpPr>
          <p:nvPr/>
        </p:nvSpPr>
        <p:spPr bwMode="auto">
          <a:xfrm>
            <a:off x="1600200" y="727075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</a:rPr>
              <a:t>        C       T        C       G       C       A        G       C</a:t>
            </a:r>
          </a:p>
        </p:txBody>
      </p:sp>
      <p:sp>
        <p:nvSpPr>
          <p:cNvPr id="37983" name="Text Box 95"/>
          <p:cNvSpPr txBox="1">
            <a:spLocks noChangeArrowheads="1"/>
          </p:cNvSpPr>
          <p:nvPr/>
        </p:nvSpPr>
        <p:spPr bwMode="auto">
          <a:xfrm>
            <a:off x="9144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7984" name="Text Box 96"/>
          <p:cNvSpPr txBox="1">
            <a:spLocks noChangeArrowheads="1"/>
          </p:cNvSpPr>
          <p:nvPr/>
        </p:nvSpPr>
        <p:spPr bwMode="auto">
          <a:xfrm>
            <a:off x="914400" y="1981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7985" name="Text Box 97"/>
          <p:cNvSpPr txBox="1">
            <a:spLocks noChangeArrowheads="1"/>
          </p:cNvSpPr>
          <p:nvPr/>
        </p:nvSpPr>
        <p:spPr bwMode="auto">
          <a:xfrm>
            <a:off x="914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7986" name="Text Box 98"/>
          <p:cNvSpPr txBox="1">
            <a:spLocks noChangeArrowheads="1"/>
          </p:cNvSpPr>
          <p:nvPr/>
        </p:nvSpPr>
        <p:spPr bwMode="auto">
          <a:xfrm>
            <a:off x="914400" y="3505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7987" name="Text Box 99"/>
          <p:cNvSpPr txBox="1">
            <a:spLocks noChangeArrowheads="1"/>
          </p:cNvSpPr>
          <p:nvPr/>
        </p:nvSpPr>
        <p:spPr bwMode="auto">
          <a:xfrm>
            <a:off x="914400" y="4038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7988" name="Text Box 100"/>
          <p:cNvSpPr txBox="1">
            <a:spLocks noChangeArrowheads="1"/>
          </p:cNvSpPr>
          <p:nvPr/>
        </p:nvSpPr>
        <p:spPr bwMode="auto">
          <a:xfrm>
            <a:off x="914400" y="4495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7989" name="Text Box 101"/>
          <p:cNvSpPr txBox="1">
            <a:spLocks noChangeArrowheads="1"/>
          </p:cNvSpPr>
          <p:nvPr/>
        </p:nvSpPr>
        <p:spPr bwMode="auto">
          <a:xfrm>
            <a:off x="914400" y="5029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8305" name="Oval 113"/>
          <p:cNvSpPr>
            <a:spLocks noChangeArrowheads="1"/>
          </p:cNvSpPr>
          <p:nvPr/>
        </p:nvSpPr>
        <p:spPr bwMode="auto">
          <a:xfrm>
            <a:off x="7391400" y="4953000"/>
            <a:ext cx="9906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7991" name="Text Box 114"/>
          <p:cNvSpPr txBox="1">
            <a:spLocks noChangeArrowheads="1"/>
          </p:cNvSpPr>
          <p:nvPr/>
        </p:nvSpPr>
        <p:spPr bwMode="auto">
          <a:xfrm>
            <a:off x="963613" y="1447800"/>
            <a:ext cx="331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</a:p>
        </p:txBody>
      </p:sp>
      <p:sp>
        <p:nvSpPr>
          <p:cNvPr id="8307" name="Text Box 115"/>
          <p:cNvSpPr txBox="1">
            <a:spLocks noChangeArrowheads="1"/>
          </p:cNvSpPr>
          <p:nvPr/>
        </p:nvSpPr>
        <p:spPr bwMode="auto">
          <a:xfrm>
            <a:off x="2209800" y="5867400"/>
            <a:ext cx="483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Traceback can yield both optimum alignments</a:t>
            </a:r>
          </a:p>
        </p:txBody>
      </p:sp>
      <p:grpSp>
        <p:nvGrpSpPr>
          <p:cNvPr id="8327" name="Group 135"/>
          <p:cNvGrpSpPr>
            <a:grpSpLocks/>
          </p:cNvGrpSpPr>
          <p:nvPr/>
        </p:nvGrpSpPr>
        <p:grpSpPr bwMode="auto">
          <a:xfrm>
            <a:off x="2057400" y="1828800"/>
            <a:ext cx="5638800" cy="3352800"/>
            <a:chOff x="1296" y="1152"/>
            <a:chExt cx="3552" cy="2112"/>
          </a:xfrm>
        </p:grpSpPr>
        <p:sp>
          <p:nvSpPr>
            <p:cNvPr id="37994" name="Line 103"/>
            <p:cNvSpPr>
              <a:spLocks noChangeShapeType="1"/>
            </p:cNvSpPr>
            <p:nvPr/>
          </p:nvSpPr>
          <p:spPr bwMode="auto">
            <a:xfrm flipH="1" flipV="1">
              <a:off x="4656" y="3072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Line 106"/>
            <p:cNvSpPr>
              <a:spLocks noChangeShapeType="1"/>
            </p:cNvSpPr>
            <p:nvPr/>
          </p:nvSpPr>
          <p:spPr bwMode="auto">
            <a:xfrm flipH="1" flipV="1">
              <a:off x="3648" y="2784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Line 107"/>
            <p:cNvSpPr>
              <a:spLocks noChangeShapeType="1"/>
            </p:cNvSpPr>
            <p:nvPr/>
          </p:nvSpPr>
          <p:spPr bwMode="auto">
            <a:xfrm flipH="1" flipV="1">
              <a:off x="3168" y="2400"/>
              <a:ext cx="24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Line 108"/>
            <p:cNvSpPr>
              <a:spLocks noChangeShapeType="1"/>
            </p:cNvSpPr>
            <p:nvPr/>
          </p:nvSpPr>
          <p:spPr bwMode="auto">
            <a:xfrm flipH="1" flipV="1">
              <a:off x="2736" y="2112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Line 111"/>
            <p:cNvSpPr>
              <a:spLocks noChangeShapeType="1"/>
            </p:cNvSpPr>
            <p:nvPr/>
          </p:nvSpPr>
          <p:spPr bwMode="auto">
            <a:xfrm flipH="1" flipV="1">
              <a:off x="1296" y="1152"/>
              <a:ext cx="19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Line 112"/>
            <p:cNvSpPr>
              <a:spLocks noChangeShapeType="1"/>
            </p:cNvSpPr>
            <p:nvPr/>
          </p:nvSpPr>
          <p:spPr bwMode="auto">
            <a:xfrm flipH="1">
              <a:off x="4176" y="3024"/>
              <a:ext cx="19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Line 128"/>
            <p:cNvSpPr>
              <a:spLocks noChangeShapeType="1"/>
            </p:cNvSpPr>
            <p:nvPr/>
          </p:nvSpPr>
          <p:spPr bwMode="auto">
            <a:xfrm flipH="1">
              <a:off x="2736" y="2352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Line 129"/>
            <p:cNvSpPr>
              <a:spLocks noChangeShapeType="1"/>
            </p:cNvSpPr>
            <p:nvPr/>
          </p:nvSpPr>
          <p:spPr bwMode="auto">
            <a:xfrm flipH="1" flipV="1">
              <a:off x="2256" y="2112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Line 130"/>
            <p:cNvSpPr>
              <a:spLocks noChangeShapeType="1"/>
            </p:cNvSpPr>
            <p:nvPr/>
          </p:nvSpPr>
          <p:spPr bwMode="auto">
            <a:xfrm flipH="1" flipV="1">
              <a:off x="1632" y="1440"/>
              <a:ext cx="0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Line 131"/>
            <p:cNvSpPr>
              <a:spLocks noChangeShapeType="1"/>
            </p:cNvSpPr>
            <p:nvPr/>
          </p:nvSpPr>
          <p:spPr bwMode="auto">
            <a:xfrm flipH="1" flipV="1">
              <a:off x="1776" y="1776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Line 132"/>
            <p:cNvSpPr>
              <a:spLocks noChangeShapeType="1"/>
            </p:cNvSpPr>
            <p:nvPr/>
          </p:nvSpPr>
          <p:spPr bwMode="auto">
            <a:xfrm flipH="1">
              <a:off x="2256" y="2016"/>
              <a:ext cx="19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Text Box 133"/>
            <p:cNvSpPr txBox="1">
              <a:spLocks noChangeArrowheads="1"/>
            </p:cNvSpPr>
            <p:nvPr/>
          </p:nvSpPr>
          <p:spPr bwMode="auto">
            <a:xfrm>
              <a:off x="2832" y="2016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38006" name="Text Box 134"/>
            <p:cNvSpPr txBox="1">
              <a:spLocks noChangeArrowheads="1"/>
            </p:cNvSpPr>
            <p:nvPr/>
          </p:nvSpPr>
          <p:spPr bwMode="auto">
            <a:xfrm>
              <a:off x="2208" y="2208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1763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5" grpId="0" animBg="1"/>
      <p:bldP spid="83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Local alignment </a:t>
            </a:r>
            <a:endParaRPr lang="zh-CN" altLang="en-US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Initialize with zeros (free gaps at start).</a:t>
            </a:r>
          </a:p>
          <a:p>
            <a:r>
              <a:rPr lang="en-US" altLang="zh-CN" smtClean="0"/>
              <a:t>Locate max position.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80C2-73BE-4D84-B8A9-84A9C3B9F9CB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9680" name="Text Box 48"/>
          <p:cNvSpPr txBox="1">
            <a:spLocks noChangeArrowheads="1"/>
          </p:cNvSpPr>
          <p:nvPr/>
        </p:nvSpPr>
        <p:spPr bwMode="auto">
          <a:xfrm>
            <a:off x="2381250" y="1949450"/>
            <a:ext cx="6229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>
                <a:latin typeface="Courier New" pitchFamily="49" charset="0"/>
              </a:rPr>
              <a:t>10   5  10   5  10   5   0  10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752600" y="727075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       C       T        C       G       C       A        G       C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144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914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914400" y="3505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914400" y="4038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914400" y="4495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914400" y="5029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G</a:t>
            </a:r>
          </a:p>
        </p:txBody>
      </p:sp>
      <p:sp>
        <p:nvSpPr>
          <p:cNvPr id="39947" name="Text Box 16"/>
          <p:cNvSpPr txBox="1">
            <a:spLocks noChangeArrowheads="1"/>
          </p:cNvSpPr>
          <p:nvPr/>
        </p:nvSpPr>
        <p:spPr bwMode="auto">
          <a:xfrm>
            <a:off x="2362200" y="5715000"/>
            <a:ext cx="536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+10 for match, -2 for mismatch, -5 for gap</a:t>
            </a:r>
          </a:p>
        </p:txBody>
      </p:sp>
      <p:sp>
        <p:nvSpPr>
          <p:cNvPr id="39948" name="Text Box 18"/>
          <p:cNvSpPr txBox="1">
            <a:spLocks noChangeArrowheads="1"/>
          </p:cNvSpPr>
          <p:nvPr/>
        </p:nvSpPr>
        <p:spPr bwMode="auto">
          <a:xfrm>
            <a:off x="2955925" y="1103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9949" name="Rectangle 19"/>
          <p:cNvSpPr>
            <a:spLocks noChangeArrowheads="1"/>
          </p:cNvSpPr>
          <p:nvPr/>
        </p:nvSpPr>
        <p:spPr bwMode="auto">
          <a:xfrm>
            <a:off x="1447800" y="1371600"/>
            <a:ext cx="7086600" cy="419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9950" name="Line 20"/>
          <p:cNvSpPr>
            <a:spLocks noChangeShapeType="1"/>
          </p:cNvSpPr>
          <p:nvPr/>
        </p:nvSpPr>
        <p:spPr bwMode="auto">
          <a:xfrm>
            <a:off x="2286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21"/>
          <p:cNvSpPr>
            <a:spLocks noChangeShapeType="1"/>
          </p:cNvSpPr>
          <p:nvPr/>
        </p:nvSpPr>
        <p:spPr bwMode="auto">
          <a:xfrm>
            <a:off x="3048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22"/>
          <p:cNvSpPr>
            <a:spLocks noChangeShapeType="1"/>
          </p:cNvSpPr>
          <p:nvPr/>
        </p:nvSpPr>
        <p:spPr bwMode="auto">
          <a:xfrm>
            <a:off x="3810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23"/>
          <p:cNvSpPr>
            <a:spLocks noChangeShapeType="1"/>
          </p:cNvSpPr>
          <p:nvPr/>
        </p:nvSpPr>
        <p:spPr bwMode="auto">
          <a:xfrm>
            <a:off x="4572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24"/>
          <p:cNvSpPr>
            <a:spLocks noChangeShapeType="1"/>
          </p:cNvSpPr>
          <p:nvPr/>
        </p:nvSpPr>
        <p:spPr bwMode="auto">
          <a:xfrm>
            <a:off x="5334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25"/>
          <p:cNvSpPr>
            <a:spLocks noChangeShapeType="1"/>
          </p:cNvSpPr>
          <p:nvPr/>
        </p:nvSpPr>
        <p:spPr bwMode="auto">
          <a:xfrm>
            <a:off x="6096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26"/>
          <p:cNvSpPr>
            <a:spLocks noChangeShapeType="1"/>
          </p:cNvSpPr>
          <p:nvPr/>
        </p:nvSpPr>
        <p:spPr bwMode="auto">
          <a:xfrm flipH="1">
            <a:off x="6858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27"/>
          <p:cNvSpPr>
            <a:spLocks noChangeShapeType="1"/>
          </p:cNvSpPr>
          <p:nvPr/>
        </p:nvSpPr>
        <p:spPr bwMode="auto">
          <a:xfrm>
            <a:off x="76962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8"/>
          <p:cNvSpPr>
            <a:spLocks noChangeShapeType="1"/>
          </p:cNvSpPr>
          <p:nvPr/>
        </p:nvSpPr>
        <p:spPr bwMode="auto">
          <a:xfrm>
            <a:off x="1447800" y="1905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29"/>
          <p:cNvSpPr>
            <a:spLocks noChangeShapeType="1"/>
          </p:cNvSpPr>
          <p:nvPr/>
        </p:nvSpPr>
        <p:spPr bwMode="auto">
          <a:xfrm>
            <a:off x="1447800" y="2438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0" name="Line 30"/>
          <p:cNvSpPr>
            <a:spLocks noChangeShapeType="1"/>
          </p:cNvSpPr>
          <p:nvPr/>
        </p:nvSpPr>
        <p:spPr bwMode="auto">
          <a:xfrm>
            <a:off x="1447800" y="29718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31"/>
          <p:cNvSpPr>
            <a:spLocks noChangeShapeType="1"/>
          </p:cNvSpPr>
          <p:nvPr/>
        </p:nvSpPr>
        <p:spPr bwMode="auto">
          <a:xfrm>
            <a:off x="1447800" y="3505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2" name="Line 32"/>
          <p:cNvSpPr>
            <a:spLocks noChangeShapeType="1"/>
          </p:cNvSpPr>
          <p:nvPr/>
        </p:nvSpPr>
        <p:spPr bwMode="auto">
          <a:xfrm>
            <a:off x="1447800" y="4038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3" name="Line 33"/>
          <p:cNvSpPr>
            <a:spLocks noChangeShapeType="1"/>
          </p:cNvSpPr>
          <p:nvPr/>
        </p:nvSpPr>
        <p:spPr bwMode="auto">
          <a:xfrm>
            <a:off x="1447800" y="4572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4" name="Line 34"/>
          <p:cNvSpPr>
            <a:spLocks noChangeShapeType="1"/>
          </p:cNvSpPr>
          <p:nvPr/>
        </p:nvSpPr>
        <p:spPr bwMode="auto">
          <a:xfrm>
            <a:off x="1447800" y="5029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9687" name="Group 55"/>
          <p:cNvGrpSpPr>
            <a:grpSpLocks/>
          </p:cNvGrpSpPr>
          <p:nvPr/>
        </p:nvGrpSpPr>
        <p:grpSpPr bwMode="auto">
          <a:xfrm>
            <a:off x="1430338" y="1393825"/>
            <a:ext cx="7100887" cy="4168775"/>
            <a:chOff x="901" y="878"/>
            <a:chExt cx="4473" cy="2626"/>
          </a:xfrm>
        </p:grpSpPr>
        <p:sp>
          <p:nvSpPr>
            <p:cNvPr id="39993" name="Text Box 35"/>
            <p:cNvSpPr txBox="1">
              <a:spLocks noChangeArrowheads="1"/>
            </p:cNvSpPr>
            <p:nvPr/>
          </p:nvSpPr>
          <p:spPr bwMode="auto">
            <a:xfrm>
              <a:off x="1008" y="878"/>
              <a:ext cx="43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0   0   0   0   0   0   0   0   0</a:t>
              </a:r>
            </a:p>
          </p:txBody>
        </p:sp>
        <p:grpSp>
          <p:nvGrpSpPr>
            <p:cNvPr id="39994" name="Group 36"/>
            <p:cNvGrpSpPr>
              <a:grpSpLocks/>
            </p:cNvGrpSpPr>
            <p:nvPr/>
          </p:nvGrpSpPr>
          <p:grpSpPr bwMode="auto">
            <a:xfrm>
              <a:off x="901" y="1200"/>
              <a:ext cx="502" cy="2304"/>
              <a:chOff x="901" y="1200"/>
              <a:chExt cx="502" cy="2304"/>
            </a:xfrm>
          </p:grpSpPr>
          <p:sp>
            <p:nvSpPr>
              <p:cNvPr id="39995" name="Text Box 37"/>
              <p:cNvSpPr txBox="1">
                <a:spLocks noChangeArrowheads="1"/>
              </p:cNvSpPr>
              <p:nvPr/>
            </p:nvSpPr>
            <p:spPr bwMode="auto">
              <a:xfrm>
                <a:off x="1008" y="1200"/>
                <a:ext cx="36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0</a:t>
                </a:r>
              </a:p>
            </p:txBody>
          </p:sp>
          <p:sp>
            <p:nvSpPr>
              <p:cNvPr id="39996" name="Text Box 38"/>
              <p:cNvSpPr txBox="1">
                <a:spLocks noChangeArrowheads="1"/>
              </p:cNvSpPr>
              <p:nvPr/>
            </p:nvSpPr>
            <p:spPr bwMode="auto">
              <a:xfrm>
                <a:off x="901" y="1536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39997" name="Text Box 39"/>
              <p:cNvSpPr txBox="1">
                <a:spLocks noChangeArrowheads="1"/>
              </p:cNvSpPr>
              <p:nvPr/>
            </p:nvSpPr>
            <p:spPr bwMode="auto">
              <a:xfrm>
                <a:off x="901" y="1872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39998" name="Text Box 40"/>
              <p:cNvSpPr txBox="1">
                <a:spLocks noChangeArrowheads="1"/>
              </p:cNvSpPr>
              <p:nvPr/>
            </p:nvSpPr>
            <p:spPr bwMode="auto">
              <a:xfrm>
                <a:off x="901" y="2236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39999" name="Text Box 41"/>
              <p:cNvSpPr txBox="1">
                <a:spLocks noChangeArrowheads="1"/>
              </p:cNvSpPr>
              <p:nvPr/>
            </p:nvSpPr>
            <p:spPr bwMode="auto">
              <a:xfrm>
                <a:off x="912" y="2572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40000" name="Text Box 42"/>
              <p:cNvSpPr txBox="1">
                <a:spLocks noChangeArrowheads="1"/>
              </p:cNvSpPr>
              <p:nvPr/>
            </p:nvSpPr>
            <p:spPr bwMode="auto">
              <a:xfrm>
                <a:off x="912" y="2880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40001" name="Text Box 43"/>
              <p:cNvSpPr txBox="1">
                <a:spLocks noChangeArrowheads="1"/>
              </p:cNvSpPr>
              <p:nvPr/>
            </p:nvSpPr>
            <p:spPr bwMode="auto">
              <a:xfrm>
                <a:off x="912" y="3196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</p:grpSp>
      </p:grpSp>
      <p:sp>
        <p:nvSpPr>
          <p:cNvPr id="39966" name="Text Box 47"/>
          <p:cNvSpPr txBox="1">
            <a:spLocks noChangeArrowheads="1"/>
          </p:cNvSpPr>
          <p:nvPr/>
        </p:nvSpPr>
        <p:spPr bwMode="auto">
          <a:xfrm>
            <a:off x="963613" y="1447800"/>
            <a:ext cx="331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</a:p>
        </p:txBody>
      </p:sp>
      <p:grpSp>
        <p:nvGrpSpPr>
          <p:cNvPr id="69698" name="Group 66"/>
          <p:cNvGrpSpPr>
            <a:grpSpLocks/>
          </p:cNvGrpSpPr>
          <p:nvPr/>
        </p:nvGrpSpPr>
        <p:grpSpPr bwMode="auto">
          <a:xfrm>
            <a:off x="2362200" y="2482850"/>
            <a:ext cx="6324600" cy="3079750"/>
            <a:chOff x="1488" y="1564"/>
            <a:chExt cx="3984" cy="1940"/>
          </a:xfrm>
        </p:grpSpPr>
        <p:sp>
          <p:nvSpPr>
            <p:cNvPr id="39987" name="Text Box 49"/>
            <p:cNvSpPr txBox="1">
              <a:spLocks noChangeArrowheads="1"/>
            </p:cNvSpPr>
            <p:nvPr/>
          </p:nvSpPr>
          <p:spPr bwMode="auto">
            <a:xfrm>
              <a:off x="1488" y="1564"/>
              <a:ext cx="398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5   8   5   8   5  20  15  10</a:t>
              </a:r>
            </a:p>
          </p:txBody>
        </p:sp>
        <p:sp>
          <p:nvSpPr>
            <p:cNvPr id="39988" name="Text Box 50"/>
            <p:cNvSpPr txBox="1">
              <a:spLocks noChangeArrowheads="1"/>
            </p:cNvSpPr>
            <p:nvPr/>
          </p:nvSpPr>
          <p:spPr bwMode="auto">
            <a:xfrm>
              <a:off x="1488" y="1900"/>
              <a:ext cx="388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0  15  10   5   6  15  18  13</a:t>
              </a:r>
            </a:p>
          </p:txBody>
        </p:sp>
        <p:sp>
          <p:nvSpPr>
            <p:cNvPr id="39989" name="Text Box 51"/>
            <p:cNvSpPr txBox="1">
              <a:spLocks noChangeArrowheads="1"/>
            </p:cNvSpPr>
            <p:nvPr/>
          </p:nvSpPr>
          <p:spPr bwMode="auto">
            <a:xfrm>
              <a:off x="1488" y="2236"/>
              <a:ext cx="393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-2  10  13   8   3  10  13  16</a:t>
              </a:r>
            </a:p>
          </p:txBody>
        </p:sp>
        <p:sp>
          <p:nvSpPr>
            <p:cNvPr id="39990" name="Text Box 52"/>
            <p:cNvSpPr txBox="1">
              <a:spLocks noChangeArrowheads="1"/>
            </p:cNvSpPr>
            <p:nvPr/>
          </p:nvSpPr>
          <p:spPr bwMode="auto">
            <a:xfrm>
              <a:off x="1488" y="2572"/>
              <a:ext cx="388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10   5  20  15  18  13   8  23</a:t>
              </a:r>
            </a:p>
          </p:txBody>
        </p:sp>
        <p:sp>
          <p:nvSpPr>
            <p:cNvPr id="39991" name="Text Box 53"/>
            <p:cNvSpPr txBox="1">
              <a:spLocks noChangeArrowheads="1"/>
            </p:cNvSpPr>
            <p:nvPr/>
          </p:nvSpPr>
          <p:spPr bwMode="auto">
            <a:xfrm>
              <a:off x="1488" y="2860"/>
              <a:ext cx="388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5   8  15  18  13  28  23  18</a:t>
              </a:r>
            </a:p>
          </p:txBody>
        </p:sp>
        <p:sp>
          <p:nvSpPr>
            <p:cNvPr id="39992" name="Text Box 54"/>
            <p:cNvSpPr txBox="1">
              <a:spLocks noChangeArrowheads="1"/>
            </p:cNvSpPr>
            <p:nvPr/>
          </p:nvSpPr>
          <p:spPr bwMode="auto">
            <a:xfrm>
              <a:off x="1488" y="3196"/>
              <a:ext cx="398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0   3  10  25  20  23  38  33</a:t>
              </a:r>
            </a:p>
          </p:txBody>
        </p:sp>
      </p:grpSp>
      <p:grpSp>
        <p:nvGrpSpPr>
          <p:cNvPr id="69709" name="Group 77"/>
          <p:cNvGrpSpPr>
            <a:grpSpLocks/>
          </p:cNvGrpSpPr>
          <p:nvPr/>
        </p:nvGrpSpPr>
        <p:grpSpPr bwMode="auto">
          <a:xfrm>
            <a:off x="2133600" y="1752600"/>
            <a:ext cx="5715000" cy="457200"/>
            <a:chOff x="1344" y="1104"/>
            <a:chExt cx="3600" cy="288"/>
          </a:xfrm>
        </p:grpSpPr>
        <p:sp>
          <p:nvSpPr>
            <p:cNvPr id="39978" name="Line 57"/>
            <p:cNvSpPr>
              <a:spLocks noChangeShapeType="1"/>
            </p:cNvSpPr>
            <p:nvPr/>
          </p:nvSpPr>
          <p:spPr bwMode="auto">
            <a:xfrm flipH="1" flipV="1">
              <a:off x="2304" y="110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Line 58"/>
            <p:cNvSpPr>
              <a:spLocks noChangeShapeType="1"/>
            </p:cNvSpPr>
            <p:nvPr/>
          </p:nvSpPr>
          <p:spPr bwMode="auto">
            <a:xfrm flipH="1" flipV="1">
              <a:off x="3312" y="1152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Line 59"/>
            <p:cNvSpPr>
              <a:spLocks noChangeShapeType="1"/>
            </p:cNvSpPr>
            <p:nvPr/>
          </p:nvSpPr>
          <p:spPr bwMode="auto">
            <a:xfrm flipH="1" flipV="1">
              <a:off x="4800" y="110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81" name="Group 76"/>
            <p:cNvGrpSpPr>
              <a:grpSpLocks/>
            </p:cNvGrpSpPr>
            <p:nvPr/>
          </p:nvGrpSpPr>
          <p:grpSpPr bwMode="auto">
            <a:xfrm>
              <a:off x="1344" y="1104"/>
              <a:ext cx="768" cy="240"/>
              <a:chOff x="1344" y="1104"/>
              <a:chExt cx="768" cy="240"/>
            </a:xfrm>
          </p:grpSpPr>
          <p:sp>
            <p:nvSpPr>
              <p:cNvPr id="39985" name="Line 56"/>
              <p:cNvSpPr>
                <a:spLocks noChangeShapeType="1"/>
              </p:cNvSpPr>
              <p:nvPr/>
            </p:nvSpPr>
            <p:spPr bwMode="auto">
              <a:xfrm flipH="1" flipV="1">
                <a:off x="1344" y="1104"/>
                <a:ext cx="144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6" name="Line 60"/>
              <p:cNvSpPr>
                <a:spLocks noChangeShapeType="1"/>
              </p:cNvSpPr>
              <p:nvPr/>
            </p:nvSpPr>
            <p:spPr bwMode="auto">
              <a:xfrm flipH="1">
                <a:off x="1872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82" name="Line 61"/>
            <p:cNvSpPr>
              <a:spLocks noChangeShapeType="1"/>
            </p:cNvSpPr>
            <p:nvPr/>
          </p:nvSpPr>
          <p:spPr bwMode="auto">
            <a:xfrm flipH="1">
              <a:off x="2784" y="13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Line 62"/>
            <p:cNvSpPr>
              <a:spLocks noChangeShapeType="1"/>
            </p:cNvSpPr>
            <p:nvPr/>
          </p:nvSpPr>
          <p:spPr bwMode="auto">
            <a:xfrm flipH="1">
              <a:off x="3792" y="13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Line 63"/>
            <p:cNvSpPr>
              <a:spLocks noChangeShapeType="1"/>
            </p:cNvSpPr>
            <p:nvPr/>
          </p:nvSpPr>
          <p:spPr bwMode="auto">
            <a:xfrm flipH="1">
              <a:off x="4272" y="1392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97" name="Oval 65"/>
          <p:cNvSpPr>
            <a:spLocks noChangeArrowheads="1"/>
          </p:cNvSpPr>
          <p:nvPr/>
        </p:nvSpPr>
        <p:spPr bwMode="auto">
          <a:xfrm>
            <a:off x="6781800" y="4876800"/>
            <a:ext cx="1066800" cy="914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2057400" y="1752600"/>
            <a:ext cx="5029200" cy="3429000"/>
            <a:chOff x="1296" y="1104"/>
            <a:chExt cx="3168" cy="2160"/>
          </a:xfrm>
        </p:grpSpPr>
        <p:sp>
          <p:nvSpPr>
            <p:cNvPr id="39971" name="Line 67"/>
            <p:cNvSpPr>
              <a:spLocks noChangeShapeType="1"/>
            </p:cNvSpPr>
            <p:nvPr/>
          </p:nvSpPr>
          <p:spPr bwMode="auto">
            <a:xfrm flipH="1" flipV="1">
              <a:off x="4224" y="3072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Line 68"/>
            <p:cNvSpPr>
              <a:spLocks noChangeShapeType="1"/>
            </p:cNvSpPr>
            <p:nvPr/>
          </p:nvSpPr>
          <p:spPr bwMode="auto">
            <a:xfrm flipH="1" flipV="1">
              <a:off x="3744" y="2832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Line 69"/>
            <p:cNvSpPr>
              <a:spLocks noChangeShapeType="1"/>
            </p:cNvSpPr>
            <p:nvPr/>
          </p:nvSpPr>
          <p:spPr bwMode="auto">
            <a:xfrm flipH="1" flipV="1">
              <a:off x="3264" y="2448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Line 70"/>
            <p:cNvSpPr>
              <a:spLocks noChangeShapeType="1"/>
            </p:cNvSpPr>
            <p:nvPr/>
          </p:nvSpPr>
          <p:spPr bwMode="auto">
            <a:xfrm flipH="1" flipV="1">
              <a:off x="2784" y="2112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Line 71"/>
            <p:cNvSpPr>
              <a:spLocks noChangeShapeType="1"/>
            </p:cNvSpPr>
            <p:nvPr/>
          </p:nvSpPr>
          <p:spPr bwMode="auto">
            <a:xfrm flipH="1" flipV="1">
              <a:off x="2256" y="1824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Line 72"/>
            <p:cNvSpPr>
              <a:spLocks noChangeShapeType="1"/>
            </p:cNvSpPr>
            <p:nvPr/>
          </p:nvSpPr>
          <p:spPr bwMode="auto">
            <a:xfrm flipH="1" flipV="1">
              <a:off x="1824" y="1440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Line 73"/>
            <p:cNvSpPr>
              <a:spLocks noChangeShapeType="1"/>
            </p:cNvSpPr>
            <p:nvPr/>
          </p:nvSpPr>
          <p:spPr bwMode="auto">
            <a:xfrm flipH="1" flipV="1">
              <a:off x="1296" y="1104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advTm="1763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0" grpId="0"/>
      <p:bldP spid="696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Sequence Alignment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Smith-Waterman Algorithm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E-value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BLAST from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NCBI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p-value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Reference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E-value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Assesse the statistical significance of a particular alignment.</a:t>
            </a:r>
          </a:p>
          <a:p>
            <a:endParaRPr lang="en-US" altLang="zh-CN" smtClean="0"/>
          </a:p>
          <a:p>
            <a:r>
              <a:rPr lang="en-US" altLang="zh-CN" smtClean="0"/>
              <a:t>E-value: The expected (average) number of alignments with scores bigger than or equal to “S” that are expected to occur </a:t>
            </a:r>
            <a:r>
              <a:rPr lang="en-US" altLang="zh-CN" smtClean="0">
                <a:solidFill>
                  <a:srgbClr val="FF0000"/>
                </a:solidFill>
              </a:rPr>
              <a:t>by chance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How to evaluate the E-value?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 smtClean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Sequence Alignment</a:t>
            </a:r>
          </a:p>
          <a:p>
            <a:pPr lvl="1"/>
            <a:r>
              <a:rPr lang="en-US" altLang="zh-CN" smtClean="0"/>
              <a:t>Smith-Waterman Algorithm</a:t>
            </a:r>
          </a:p>
          <a:p>
            <a:r>
              <a:rPr lang="en-US" altLang="zh-CN" smtClean="0"/>
              <a:t>E-value</a:t>
            </a:r>
          </a:p>
          <a:p>
            <a:r>
              <a:rPr lang="en-US" altLang="zh-CN" smtClean="0"/>
              <a:t>BLAST from NCBI</a:t>
            </a:r>
          </a:p>
          <a:p>
            <a:r>
              <a:rPr lang="en-US" altLang="zh-CN" smtClean="0"/>
              <a:t>p-value</a:t>
            </a:r>
          </a:p>
          <a:p>
            <a:r>
              <a:rPr lang="en-US" altLang="zh-CN" smtClean="0"/>
              <a:t>Reference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to evaluate the E-value?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The random sequence alignment scores follow a distribution called the </a:t>
            </a:r>
            <a:r>
              <a:rPr lang="en-US" altLang="zh-CN" smtClean="0">
                <a:solidFill>
                  <a:srgbClr val="FF0000"/>
                </a:solidFill>
              </a:rPr>
              <a:t>extreme value distribution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The number of matched regions that exceeds the alignment score could be predicted by the Poisson distribution where the mean of the Poisson distribution is given by the alignment score.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reeform 2"/>
          <p:cNvSpPr>
            <a:spLocks/>
          </p:cNvSpPr>
          <p:nvPr/>
        </p:nvSpPr>
        <p:spPr bwMode="auto">
          <a:xfrm>
            <a:off x="1979613" y="1641475"/>
            <a:ext cx="5354637" cy="3965575"/>
          </a:xfrm>
          <a:custGeom>
            <a:avLst/>
            <a:gdLst>
              <a:gd name="T0" fmla="*/ 0 w 3373"/>
              <a:gd name="T1" fmla="*/ 3965575 h 2498"/>
              <a:gd name="T2" fmla="*/ 0 w 3373"/>
              <a:gd name="T3" fmla="*/ 0 h 2498"/>
              <a:gd name="T4" fmla="*/ 5354637 w 3373"/>
              <a:gd name="T5" fmla="*/ 0 h 2498"/>
              <a:gd name="T6" fmla="*/ 5354637 w 3373"/>
              <a:gd name="T7" fmla="*/ 3965575 h 2498"/>
              <a:gd name="T8" fmla="*/ 0 w 3373"/>
              <a:gd name="T9" fmla="*/ 3965575 h 2498"/>
              <a:gd name="T10" fmla="*/ 0 w 3373"/>
              <a:gd name="T11" fmla="*/ 3965575 h 24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73"/>
              <a:gd name="T19" fmla="*/ 0 h 2498"/>
              <a:gd name="T20" fmla="*/ 3373 w 3373"/>
              <a:gd name="T21" fmla="*/ 2498 h 24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73" h="2498">
                <a:moveTo>
                  <a:pt x="0" y="2498"/>
                </a:moveTo>
                <a:lnTo>
                  <a:pt x="0" y="0"/>
                </a:lnTo>
                <a:lnTo>
                  <a:pt x="3373" y="0"/>
                </a:lnTo>
                <a:lnTo>
                  <a:pt x="3373" y="2498"/>
                </a:lnTo>
                <a:lnTo>
                  <a:pt x="0" y="24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1979613" y="1641475"/>
            <a:ext cx="5354637" cy="396557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1979613" y="1641475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1979613" y="5607050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 flipV="1">
            <a:off x="7334250" y="1641475"/>
            <a:ext cx="1588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 flipV="1">
            <a:off x="1979613" y="1641475"/>
            <a:ext cx="1587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>
            <a:off x="1979613" y="5607050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4" name="Line 9"/>
          <p:cNvSpPr>
            <a:spLocks noChangeShapeType="1"/>
          </p:cNvSpPr>
          <p:nvPr/>
        </p:nvSpPr>
        <p:spPr bwMode="auto">
          <a:xfrm flipV="1">
            <a:off x="1979613" y="1641475"/>
            <a:ext cx="1587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 flipV="1">
            <a:off x="1979613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>
            <a:off x="1979613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 flipV="1">
            <a:off x="2520950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>
            <a:off x="2520950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 flipV="1">
            <a:off x="3051175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>
            <a:off x="3051175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1" name="Line 16"/>
          <p:cNvSpPr>
            <a:spLocks noChangeShapeType="1"/>
          </p:cNvSpPr>
          <p:nvPr/>
        </p:nvSpPr>
        <p:spPr bwMode="auto">
          <a:xfrm flipV="1">
            <a:off x="3590925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3590925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18"/>
          <p:cNvSpPr>
            <a:spLocks noChangeShapeType="1"/>
          </p:cNvSpPr>
          <p:nvPr/>
        </p:nvSpPr>
        <p:spPr bwMode="auto">
          <a:xfrm flipV="1">
            <a:off x="4122738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>
            <a:off x="4122738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5" name="Line 20"/>
          <p:cNvSpPr>
            <a:spLocks noChangeShapeType="1"/>
          </p:cNvSpPr>
          <p:nvPr/>
        </p:nvSpPr>
        <p:spPr bwMode="auto">
          <a:xfrm flipV="1">
            <a:off x="4662488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6" name="Line 21"/>
          <p:cNvSpPr>
            <a:spLocks noChangeShapeType="1"/>
          </p:cNvSpPr>
          <p:nvPr/>
        </p:nvSpPr>
        <p:spPr bwMode="auto">
          <a:xfrm>
            <a:off x="4662488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22"/>
          <p:cNvSpPr>
            <a:spLocks noChangeShapeType="1"/>
          </p:cNvSpPr>
          <p:nvPr/>
        </p:nvSpPr>
        <p:spPr bwMode="auto">
          <a:xfrm flipV="1">
            <a:off x="5192713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23"/>
          <p:cNvSpPr>
            <a:spLocks noChangeShapeType="1"/>
          </p:cNvSpPr>
          <p:nvPr/>
        </p:nvSpPr>
        <p:spPr bwMode="auto">
          <a:xfrm>
            <a:off x="5192713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9" name="Line 24"/>
          <p:cNvSpPr>
            <a:spLocks noChangeShapeType="1"/>
          </p:cNvSpPr>
          <p:nvPr/>
        </p:nvSpPr>
        <p:spPr bwMode="auto">
          <a:xfrm flipV="1">
            <a:off x="5732463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0" name="Line 25"/>
          <p:cNvSpPr>
            <a:spLocks noChangeShapeType="1"/>
          </p:cNvSpPr>
          <p:nvPr/>
        </p:nvSpPr>
        <p:spPr bwMode="auto">
          <a:xfrm>
            <a:off x="5732463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26"/>
          <p:cNvSpPr>
            <a:spLocks noChangeShapeType="1"/>
          </p:cNvSpPr>
          <p:nvPr/>
        </p:nvSpPr>
        <p:spPr bwMode="auto">
          <a:xfrm flipV="1">
            <a:off x="6264275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27"/>
          <p:cNvSpPr>
            <a:spLocks noChangeShapeType="1"/>
          </p:cNvSpPr>
          <p:nvPr/>
        </p:nvSpPr>
        <p:spPr bwMode="auto">
          <a:xfrm>
            <a:off x="6264275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3" name="Line 28"/>
          <p:cNvSpPr>
            <a:spLocks noChangeShapeType="1"/>
          </p:cNvSpPr>
          <p:nvPr/>
        </p:nvSpPr>
        <p:spPr bwMode="auto">
          <a:xfrm flipV="1">
            <a:off x="6804025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4" name="Line 29"/>
          <p:cNvSpPr>
            <a:spLocks noChangeShapeType="1"/>
          </p:cNvSpPr>
          <p:nvPr/>
        </p:nvSpPr>
        <p:spPr bwMode="auto">
          <a:xfrm>
            <a:off x="6804025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5" name="Line 30"/>
          <p:cNvSpPr>
            <a:spLocks noChangeShapeType="1"/>
          </p:cNvSpPr>
          <p:nvPr/>
        </p:nvSpPr>
        <p:spPr bwMode="auto">
          <a:xfrm flipV="1">
            <a:off x="7334250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6" name="Line 31"/>
          <p:cNvSpPr>
            <a:spLocks noChangeShapeType="1"/>
          </p:cNvSpPr>
          <p:nvPr/>
        </p:nvSpPr>
        <p:spPr bwMode="auto">
          <a:xfrm>
            <a:off x="7334250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7" name="Line 32"/>
          <p:cNvSpPr>
            <a:spLocks noChangeShapeType="1"/>
          </p:cNvSpPr>
          <p:nvPr/>
        </p:nvSpPr>
        <p:spPr bwMode="auto">
          <a:xfrm>
            <a:off x="1979613" y="560705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8" name="Line 33"/>
          <p:cNvSpPr>
            <a:spLocks noChangeShapeType="1"/>
          </p:cNvSpPr>
          <p:nvPr/>
        </p:nvSpPr>
        <p:spPr bwMode="auto">
          <a:xfrm flipH="1">
            <a:off x="7280275" y="560705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9" name="Line 34"/>
          <p:cNvSpPr>
            <a:spLocks noChangeShapeType="1"/>
          </p:cNvSpPr>
          <p:nvPr/>
        </p:nvSpPr>
        <p:spPr bwMode="auto">
          <a:xfrm>
            <a:off x="1979613" y="5167313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0" name="Line 35"/>
          <p:cNvSpPr>
            <a:spLocks noChangeShapeType="1"/>
          </p:cNvSpPr>
          <p:nvPr/>
        </p:nvSpPr>
        <p:spPr bwMode="auto">
          <a:xfrm flipH="1">
            <a:off x="7280275" y="5167313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1" name="Line 36"/>
          <p:cNvSpPr>
            <a:spLocks noChangeShapeType="1"/>
          </p:cNvSpPr>
          <p:nvPr/>
        </p:nvSpPr>
        <p:spPr bwMode="auto">
          <a:xfrm>
            <a:off x="1979613" y="47212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2" name="Line 37"/>
          <p:cNvSpPr>
            <a:spLocks noChangeShapeType="1"/>
          </p:cNvSpPr>
          <p:nvPr/>
        </p:nvSpPr>
        <p:spPr bwMode="auto">
          <a:xfrm flipH="1">
            <a:off x="7280275" y="47212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3" name="Line 38"/>
          <p:cNvSpPr>
            <a:spLocks noChangeShapeType="1"/>
          </p:cNvSpPr>
          <p:nvPr/>
        </p:nvSpPr>
        <p:spPr bwMode="auto">
          <a:xfrm>
            <a:off x="1979613" y="428148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4" name="Line 39"/>
          <p:cNvSpPr>
            <a:spLocks noChangeShapeType="1"/>
          </p:cNvSpPr>
          <p:nvPr/>
        </p:nvSpPr>
        <p:spPr bwMode="auto">
          <a:xfrm flipH="1">
            <a:off x="7280275" y="428148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5" name="Line 40"/>
          <p:cNvSpPr>
            <a:spLocks noChangeShapeType="1"/>
          </p:cNvSpPr>
          <p:nvPr/>
        </p:nvSpPr>
        <p:spPr bwMode="auto">
          <a:xfrm>
            <a:off x="1979613" y="384333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6" name="Line 41"/>
          <p:cNvSpPr>
            <a:spLocks noChangeShapeType="1"/>
          </p:cNvSpPr>
          <p:nvPr/>
        </p:nvSpPr>
        <p:spPr bwMode="auto">
          <a:xfrm flipH="1">
            <a:off x="7280275" y="384333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7" name="Line 42"/>
          <p:cNvSpPr>
            <a:spLocks noChangeShapeType="1"/>
          </p:cNvSpPr>
          <p:nvPr/>
        </p:nvSpPr>
        <p:spPr bwMode="auto">
          <a:xfrm>
            <a:off x="1979613" y="340518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8" name="Line 43"/>
          <p:cNvSpPr>
            <a:spLocks noChangeShapeType="1"/>
          </p:cNvSpPr>
          <p:nvPr/>
        </p:nvSpPr>
        <p:spPr bwMode="auto">
          <a:xfrm flipH="1">
            <a:off x="7280275" y="340518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9" name="Line 44"/>
          <p:cNvSpPr>
            <a:spLocks noChangeShapeType="1"/>
          </p:cNvSpPr>
          <p:nvPr/>
        </p:nvSpPr>
        <p:spPr bwMode="auto">
          <a:xfrm>
            <a:off x="1979613" y="296545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0" name="Line 45"/>
          <p:cNvSpPr>
            <a:spLocks noChangeShapeType="1"/>
          </p:cNvSpPr>
          <p:nvPr/>
        </p:nvSpPr>
        <p:spPr bwMode="auto">
          <a:xfrm flipH="1">
            <a:off x="7280275" y="296545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1" name="Line 46"/>
          <p:cNvSpPr>
            <a:spLocks noChangeShapeType="1"/>
          </p:cNvSpPr>
          <p:nvPr/>
        </p:nvSpPr>
        <p:spPr bwMode="auto">
          <a:xfrm>
            <a:off x="1979613" y="252730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2" name="Line 47"/>
          <p:cNvSpPr>
            <a:spLocks noChangeShapeType="1"/>
          </p:cNvSpPr>
          <p:nvPr/>
        </p:nvSpPr>
        <p:spPr bwMode="auto">
          <a:xfrm flipH="1">
            <a:off x="7280275" y="252730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3" name="Line 48"/>
          <p:cNvSpPr>
            <a:spLocks noChangeShapeType="1"/>
          </p:cNvSpPr>
          <p:nvPr/>
        </p:nvSpPr>
        <p:spPr bwMode="auto">
          <a:xfrm>
            <a:off x="1979613" y="20796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4" name="Line 49"/>
          <p:cNvSpPr>
            <a:spLocks noChangeShapeType="1"/>
          </p:cNvSpPr>
          <p:nvPr/>
        </p:nvSpPr>
        <p:spPr bwMode="auto">
          <a:xfrm flipH="1">
            <a:off x="7280275" y="20796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5" name="Line 50"/>
          <p:cNvSpPr>
            <a:spLocks noChangeShapeType="1"/>
          </p:cNvSpPr>
          <p:nvPr/>
        </p:nvSpPr>
        <p:spPr bwMode="auto">
          <a:xfrm>
            <a:off x="1979613" y="164147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6" name="Line 51"/>
          <p:cNvSpPr>
            <a:spLocks noChangeShapeType="1"/>
          </p:cNvSpPr>
          <p:nvPr/>
        </p:nvSpPr>
        <p:spPr bwMode="auto">
          <a:xfrm flipH="1">
            <a:off x="7280275" y="164147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7" name="Line 52"/>
          <p:cNvSpPr>
            <a:spLocks noChangeShapeType="1"/>
          </p:cNvSpPr>
          <p:nvPr/>
        </p:nvSpPr>
        <p:spPr bwMode="auto">
          <a:xfrm>
            <a:off x="1979613" y="1641475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8" name="Line 53"/>
          <p:cNvSpPr>
            <a:spLocks noChangeShapeType="1"/>
          </p:cNvSpPr>
          <p:nvPr/>
        </p:nvSpPr>
        <p:spPr bwMode="auto">
          <a:xfrm>
            <a:off x="1979613" y="5607050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9" name="Line 54"/>
          <p:cNvSpPr>
            <a:spLocks noChangeShapeType="1"/>
          </p:cNvSpPr>
          <p:nvPr/>
        </p:nvSpPr>
        <p:spPr bwMode="auto">
          <a:xfrm flipV="1">
            <a:off x="7334250" y="1641475"/>
            <a:ext cx="1588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10" name="Line 55"/>
          <p:cNvSpPr>
            <a:spLocks noChangeShapeType="1"/>
          </p:cNvSpPr>
          <p:nvPr/>
        </p:nvSpPr>
        <p:spPr bwMode="auto">
          <a:xfrm flipV="1">
            <a:off x="1979613" y="1641475"/>
            <a:ext cx="1587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11" name="Freeform 56"/>
          <p:cNvSpPr>
            <a:spLocks/>
          </p:cNvSpPr>
          <p:nvPr/>
        </p:nvSpPr>
        <p:spPr bwMode="auto">
          <a:xfrm>
            <a:off x="1979613" y="2097088"/>
            <a:ext cx="5354637" cy="3509962"/>
          </a:xfrm>
          <a:custGeom>
            <a:avLst/>
            <a:gdLst>
              <a:gd name="T0" fmla="*/ 46037 w 3373"/>
              <a:gd name="T1" fmla="*/ 3509962 h 2211"/>
              <a:gd name="T2" fmla="*/ 100012 w 3373"/>
              <a:gd name="T3" fmla="*/ 3509962 h 2211"/>
              <a:gd name="T4" fmla="*/ 153987 w 3373"/>
              <a:gd name="T5" fmla="*/ 3509962 h 2211"/>
              <a:gd name="T6" fmla="*/ 207963 w 3373"/>
              <a:gd name="T7" fmla="*/ 3509962 h 2211"/>
              <a:gd name="T8" fmla="*/ 261937 w 3373"/>
              <a:gd name="T9" fmla="*/ 3509962 h 2211"/>
              <a:gd name="T10" fmla="*/ 315912 w 3373"/>
              <a:gd name="T11" fmla="*/ 3509962 h 2211"/>
              <a:gd name="T12" fmla="*/ 369887 w 3373"/>
              <a:gd name="T13" fmla="*/ 3509962 h 2211"/>
              <a:gd name="T14" fmla="*/ 423863 w 3373"/>
              <a:gd name="T15" fmla="*/ 3509962 h 2211"/>
              <a:gd name="T16" fmla="*/ 477838 w 3373"/>
              <a:gd name="T17" fmla="*/ 3509962 h 2211"/>
              <a:gd name="T18" fmla="*/ 531812 w 3373"/>
              <a:gd name="T19" fmla="*/ 3509962 h 2211"/>
              <a:gd name="T20" fmla="*/ 585787 w 3373"/>
              <a:gd name="T21" fmla="*/ 3509962 h 2211"/>
              <a:gd name="T22" fmla="*/ 639762 w 3373"/>
              <a:gd name="T23" fmla="*/ 3500437 h 2211"/>
              <a:gd name="T24" fmla="*/ 684212 w 3373"/>
              <a:gd name="T25" fmla="*/ 3500437 h 2211"/>
              <a:gd name="T26" fmla="*/ 738187 w 3373"/>
              <a:gd name="T27" fmla="*/ 3500437 h 2211"/>
              <a:gd name="T28" fmla="*/ 792162 w 3373"/>
              <a:gd name="T29" fmla="*/ 3500437 h 2211"/>
              <a:gd name="T30" fmla="*/ 846138 w 3373"/>
              <a:gd name="T31" fmla="*/ 3500437 h 2211"/>
              <a:gd name="T32" fmla="*/ 900113 w 3373"/>
              <a:gd name="T33" fmla="*/ 3492500 h 2211"/>
              <a:gd name="T34" fmla="*/ 954088 w 3373"/>
              <a:gd name="T35" fmla="*/ 3484562 h 2211"/>
              <a:gd name="T36" fmla="*/ 1008063 w 3373"/>
              <a:gd name="T37" fmla="*/ 3484562 h 2211"/>
              <a:gd name="T38" fmla="*/ 1062037 w 3373"/>
              <a:gd name="T39" fmla="*/ 3467100 h 2211"/>
              <a:gd name="T40" fmla="*/ 1116012 w 3373"/>
              <a:gd name="T41" fmla="*/ 3459162 h 2211"/>
              <a:gd name="T42" fmla="*/ 1169987 w 3373"/>
              <a:gd name="T43" fmla="*/ 3441700 h 2211"/>
              <a:gd name="T44" fmla="*/ 1223962 w 3373"/>
              <a:gd name="T45" fmla="*/ 3416300 h 2211"/>
              <a:gd name="T46" fmla="*/ 1277937 w 3373"/>
              <a:gd name="T47" fmla="*/ 3390900 h 2211"/>
              <a:gd name="T48" fmla="*/ 1331912 w 3373"/>
              <a:gd name="T49" fmla="*/ 3357562 h 2211"/>
              <a:gd name="T50" fmla="*/ 1385887 w 3373"/>
              <a:gd name="T51" fmla="*/ 3314700 h 2211"/>
              <a:gd name="T52" fmla="*/ 1439862 w 3373"/>
              <a:gd name="T53" fmla="*/ 3273425 h 2211"/>
              <a:gd name="T54" fmla="*/ 1493837 w 3373"/>
              <a:gd name="T55" fmla="*/ 3205161 h 2211"/>
              <a:gd name="T56" fmla="*/ 1547812 w 3373"/>
              <a:gd name="T57" fmla="*/ 3138486 h 2211"/>
              <a:gd name="T58" fmla="*/ 1601787 w 3373"/>
              <a:gd name="T59" fmla="*/ 3054349 h 2211"/>
              <a:gd name="T60" fmla="*/ 1655763 w 3373"/>
              <a:gd name="T61" fmla="*/ 2952749 h 2211"/>
              <a:gd name="T62" fmla="*/ 1709738 w 3373"/>
              <a:gd name="T63" fmla="*/ 2835274 h 2211"/>
              <a:gd name="T64" fmla="*/ 1755775 w 3373"/>
              <a:gd name="T65" fmla="*/ 2708274 h 2211"/>
              <a:gd name="T66" fmla="*/ 1809750 w 3373"/>
              <a:gd name="T67" fmla="*/ 2563812 h 2211"/>
              <a:gd name="T68" fmla="*/ 1863725 w 3373"/>
              <a:gd name="T69" fmla="*/ 2403474 h 2211"/>
              <a:gd name="T70" fmla="*/ 1917700 w 3373"/>
              <a:gd name="T71" fmla="*/ 2227262 h 2211"/>
              <a:gd name="T72" fmla="*/ 1971675 w 3373"/>
              <a:gd name="T73" fmla="*/ 2041525 h 2211"/>
              <a:gd name="T74" fmla="*/ 2035175 w 3373"/>
              <a:gd name="T75" fmla="*/ 1797050 h 2211"/>
              <a:gd name="T76" fmla="*/ 2170112 w 3373"/>
              <a:gd name="T77" fmla="*/ 1290637 h 2211"/>
              <a:gd name="T78" fmla="*/ 2295525 w 3373"/>
              <a:gd name="T79" fmla="*/ 801687 h 2211"/>
              <a:gd name="T80" fmla="*/ 2403475 w 3373"/>
              <a:gd name="T81" fmla="*/ 438150 h 2211"/>
              <a:gd name="T82" fmla="*/ 2511425 w 3373"/>
              <a:gd name="T83" fmla="*/ 168275 h 2211"/>
              <a:gd name="T84" fmla="*/ 2619375 w 3373"/>
              <a:gd name="T85" fmla="*/ 25400 h 2211"/>
              <a:gd name="T86" fmla="*/ 2717800 w 3373"/>
              <a:gd name="T87" fmla="*/ 7937 h 2211"/>
              <a:gd name="T88" fmla="*/ 2825750 w 3373"/>
              <a:gd name="T89" fmla="*/ 134937 h 2211"/>
              <a:gd name="T90" fmla="*/ 2933700 w 3373"/>
              <a:gd name="T91" fmla="*/ 379412 h 2211"/>
              <a:gd name="T92" fmla="*/ 3041650 w 3373"/>
              <a:gd name="T93" fmla="*/ 717550 h 2211"/>
              <a:gd name="T94" fmla="*/ 3276600 w 3373"/>
              <a:gd name="T95" fmla="*/ 1628775 h 2211"/>
              <a:gd name="T96" fmla="*/ 3475038 w 3373"/>
              <a:gd name="T97" fmla="*/ 2336799 h 2211"/>
              <a:gd name="T98" fmla="*/ 3600450 w 3373"/>
              <a:gd name="T99" fmla="*/ 2708274 h 2211"/>
              <a:gd name="T100" fmla="*/ 3708400 w 3373"/>
              <a:gd name="T101" fmla="*/ 2952749 h 2211"/>
              <a:gd name="T102" fmla="*/ 3860800 w 3373"/>
              <a:gd name="T103" fmla="*/ 3197224 h 2211"/>
              <a:gd name="T104" fmla="*/ 4068762 w 3373"/>
              <a:gd name="T105" fmla="*/ 3390900 h 2211"/>
              <a:gd name="T106" fmla="*/ 4284662 w 3373"/>
              <a:gd name="T107" fmla="*/ 3467100 h 2211"/>
              <a:gd name="T108" fmla="*/ 4670425 w 3373"/>
              <a:gd name="T109" fmla="*/ 3500437 h 2211"/>
              <a:gd name="T110" fmla="*/ 5103812 w 3373"/>
              <a:gd name="T111" fmla="*/ 3509962 h 221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373"/>
              <a:gd name="T169" fmla="*/ 0 h 2211"/>
              <a:gd name="T170" fmla="*/ 3373 w 3373"/>
              <a:gd name="T171" fmla="*/ 2211 h 2211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373" h="2211">
                <a:moveTo>
                  <a:pt x="0" y="2211"/>
                </a:moveTo>
                <a:lnTo>
                  <a:pt x="6" y="2211"/>
                </a:lnTo>
                <a:lnTo>
                  <a:pt x="17" y="2211"/>
                </a:lnTo>
                <a:lnTo>
                  <a:pt x="23" y="2211"/>
                </a:lnTo>
                <a:lnTo>
                  <a:pt x="29" y="2211"/>
                </a:lnTo>
                <a:lnTo>
                  <a:pt x="34" y="2211"/>
                </a:lnTo>
                <a:lnTo>
                  <a:pt x="40" y="2211"/>
                </a:lnTo>
                <a:lnTo>
                  <a:pt x="51" y="2211"/>
                </a:lnTo>
                <a:lnTo>
                  <a:pt x="57" y="2211"/>
                </a:lnTo>
                <a:lnTo>
                  <a:pt x="63" y="2211"/>
                </a:lnTo>
                <a:lnTo>
                  <a:pt x="68" y="2211"/>
                </a:lnTo>
                <a:lnTo>
                  <a:pt x="74" y="2211"/>
                </a:lnTo>
                <a:lnTo>
                  <a:pt x="85" y="2211"/>
                </a:lnTo>
                <a:lnTo>
                  <a:pt x="91" y="2211"/>
                </a:lnTo>
                <a:lnTo>
                  <a:pt x="97" y="2211"/>
                </a:lnTo>
                <a:lnTo>
                  <a:pt x="102" y="2211"/>
                </a:lnTo>
                <a:lnTo>
                  <a:pt x="108" y="2211"/>
                </a:lnTo>
                <a:lnTo>
                  <a:pt x="119" y="2211"/>
                </a:lnTo>
                <a:lnTo>
                  <a:pt x="125" y="2211"/>
                </a:lnTo>
                <a:lnTo>
                  <a:pt x="131" y="2211"/>
                </a:lnTo>
                <a:lnTo>
                  <a:pt x="136" y="2211"/>
                </a:lnTo>
                <a:lnTo>
                  <a:pt x="142" y="2211"/>
                </a:lnTo>
                <a:lnTo>
                  <a:pt x="148" y="2211"/>
                </a:lnTo>
                <a:lnTo>
                  <a:pt x="159" y="2211"/>
                </a:lnTo>
                <a:lnTo>
                  <a:pt x="165" y="2211"/>
                </a:lnTo>
                <a:lnTo>
                  <a:pt x="170" y="2211"/>
                </a:lnTo>
                <a:lnTo>
                  <a:pt x="176" y="2211"/>
                </a:lnTo>
                <a:lnTo>
                  <a:pt x="182" y="2211"/>
                </a:lnTo>
                <a:lnTo>
                  <a:pt x="193" y="2211"/>
                </a:lnTo>
                <a:lnTo>
                  <a:pt x="199" y="2211"/>
                </a:lnTo>
                <a:lnTo>
                  <a:pt x="204" y="2211"/>
                </a:lnTo>
                <a:lnTo>
                  <a:pt x="210" y="2211"/>
                </a:lnTo>
                <a:lnTo>
                  <a:pt x="216" y="2211"/>
                </a:lnTo>
                <a:lnTo>
                  <a:pt x="227" y="2211"/>
                </a:lnTo>
                <a:lnTo>
                  <a:pt x="233" y="2211"/>
                </a:lnTo>
                <a:lnTo>
                  <a:pt x="238" y="2211"/>
                </a:lnTo>
                <a:lnTo>
                  <a:pt x="244" y="2211"/>
                </a:lnTo>
                <a:lnTo>
                  <a:pt x="250" y="2211"/>
                </a:lnTo>
                <a:lnTo>
                  <a:pt x="261" y="2211"/>
                </a:lnTo>
                <a:lnTo>
                  <a:pt x="267" y="2211"/>
                </a:lnTo>
                <a:lnTo>
                  <a:pt x="272" y="2211"/>
                </a:lnTo>
                <a:lnTo>
                  <a:pt x="278" y="2211"/>
                </a:lnTo>
                <a:lnTo>
                  <a:pt x="284" y="2211"/>
                </a:lnTo>
                <a:lnTo>
                  <a:pt x="290" y="2211"/>
                </a:lnTo>
                <a:lnTo>
                  <a:pt x="301" y="2211"/>
                </a:lnTo>
                <a:lnTo>
                  <a:pt x="307" y="2211"/>
                </a:lnTo>
                <a:lnTo>
                  <a:pt x="312" y="2211"/>
                </a:lnTo>
                <a:lnTo>
                  <a:pt x="318" y="2211"/>
                </a:lnTo>
                <a:lnTo>
                  <a:pt x="324" y="2211"/>
                </a:lnTo>
                <a:lnTo>
                  <a:pt x="335" y="2211"/>
                </a:lnTo>
                <a:lnTo>
                  <a:pt x="341" y="2211"/>
                </a:lnTo>
                <a:lnTo>
                  <a:pt x="346" y="2211"/>
                </a:lnTo>
                <a:lnTo>
                  <a:pt x="352" y="2211"/>
                </a:lnTo>
                <a:lnTo>
                  <a:pt x="358" y="2211"/>
                </a:lnTo>
                <a:lnTo>
                  <a:pt x="369" y="2211"/>
                </a:lnTo>
                <a:lnTo>
                  <a:pt x="375" y="2211"/>
                </a:lnTo>
                <a:lnTo>
                  <a:pt x="380" y="2205"/>
                </a:lnTo>
                <a:lnTo>
                  <a:pt x="386" y="2205"/>
                </a:lnTo>
                <a:lnTo>
                  <a:pt x="392" y="2205"/>
                </a:lnTo>
                <a:lnTo>
                  <a:pt x="403" y="2205"/>
                </a:lnTo>
                <a:lnTo>
                  <a:pt x="409" y="2205"/>
                </a:lnTo>
                <a:lnTo>
                  <a:pt x="414" y="2205"/>
                </a:lnTo>
                <a:lnTo>
                  <a:pt x="420" y="2205"/>
                </a:lnTo>
                <a:lnTo>
                  <a:pt x="426" y="2205"/>
                </a:lnTo>
                <a:lnTo>
                  <a:pt x="431" y="2205"/>
                </a:lnTo>
                <a:lnTo>
                  <a:pt x="443" y="2205"/>
                </a:lnTo>
                <a:lnTo>
                  <a:pt x="448" y="2205"/>
                </a:lnTo>
                <a:lnTo>
                  <a:pt x="454" y="2205"/>
                </a:lnTo>
                <a:lnTo>
                  <a:pt x="460" y="2205"/>
                </a:lnTo>
                <a:lnTo>
                  <a:pt x="465" y="2205"/>
                </a:lnTo>
                <a:lnTo>
                  <a:pt x="477" y="2205"/>
                </a:lnTo>
                <a:lnTo>
                  <a:pt x="482" y="2205"/>
                </a:lnTo>
                <a:lnTo>
                  <a:pt x="488" y="2205"/>
                </a:lnTo>
                <a:lnTo>
                  <a:pt x="494" y="2205"/>
                </a:lnTo>
                <a:lnTo>
                  <a:pt x="499" y="2205"/>
                </a:lnTo>
                <a:lnTo>
                  <a:pt x="511" y="2205"/>
                </a:lnTo>
                <a:lnTo>
                  <a:pt x="516" y="2205"/>
                </a:lnTo>
                <a:lnTo>
                  <a:pt x="522" y="2205"/>
                </a:lnTo>
                <a:lnTo>
                  <a:pt x="528" y="2205"/>
                </a:lnTo>
                <a:lnTo>
                  <a:pt x="533" y="2205"/>
                </a:lnTo>
                <a:lnTo>
                  <a:pt x="539" y="2200"/>
                </a:lnTo>
                <a:lnTo>
                  <a:pt x="550" y="2200"/>
                </a:lnTo>
                <a:lnTo>
                  <a:pt x="556" y="2200"/>
                </a:lnTo>
                <a:lnTo>
                  <a:pt x="562" y="2200"/>
                </a:lnTo>
                <a:lnTo>
                  <a:pt x="567" y="2200"/>
                </a:lnTo>
                <a:lnTo>
                  <a:pt x="573" y="2200"/>
                </a:lnTo>
                <a:lnTo>
                  <a:pt x="584" y="2200"/>
                </a:lnTo>
                <a:lnTo>
                  <a:pt x="590" y="2200"/>
                </a:lnTo>
                <a:lnTo>
                  <a:pt x="596" y="2200"/>
                </a:lnTo>
                <a:lnTo>
                  <a:pt x="601" y="2195"/>
                </a:lnTo>
                <a:lnTo>
                  <a:pt x="607" y="2195"/>
                </a:lnTo>
                <a:lnTo>
                  <a:pt x="618" y="2195"/>
                </a:lnTo>
                <a:lnTo>
                  <a:pt x="624" y="2195"/>
                </a:lnTo>
                <a:lnTo>
                  <a:pt x="630" y="2195"/>
                </a:lnTo>
                <a:lnTo>
                  <a:pt x="635" y="2195"/>
                </a:lnTo>
                <a:lnTo>
                  <a:pt x="641" y="2189"/>
                </a:lnTo>
                <a:lnTo>
                  <a:pt x="652" y="2189"/>
                </a:lnTo>
                <a:lnTo>
                  <a:pt x="658" y="2189"/>
                </a:lnTo>
                <a:lnTo>
                  <a:pt x="664" y="2189"/>
                </a:lnTo>
                <a:lnTo>
                  <a:pt x="669" y="2184"/>
                </a:lnTo>
                <a:lnTo>
                  <a:pt x="675" y="2184"/>
                </a:lnTo>
                <a:lnTo>
                  <a:pt x="681" y="2184"/>
                </a:lnTo>
                <a:lnTo>
                  <a:pt x="692" y="2184"/>
                </a:lnTo>
                <a:lnTo>
                  <a:pt x="698" y="2179"/>
                </a:lnTo>
                <a:lnTo>
                  <a:pt x="703" y="2179"/>
                </a:lnTo>
                <a:lnTo>
                  <a:pt x="709" y="2179"/>
                </a:lnTo>
                <a:lnTo>
                  <a:pt x="715" y="2174"/>
                </a:lnTo>
                <a:lnTo>
                  <a:pt x="726" y="2174"/>
                </a:lnTo>
                <a:lnTo>
                  <a:pt x="732" y="2168"/>
                </a:lnTo>
                <a:lnTo>
                  <a:pt x="737" y="2168"/>
                </a:lnTo>
                <a:lnTo>
                  <a:pt x="743" y="2163"/>
                </a:lnTo>
                <a:lnTo>
                  <a:pt x="749" y="2163"/>
                </a:lnTo>
                <a:lnTo>
                  <a:pt x="760" y="2158"/>
                </a:lnTo>
                <a:lnTo>
                  <a:pt x="766" y="2158"/>
                </a:lnTo>
                <a:lnTo>
                  <a:pt x="771" y="2152"/>
                </a:lnTo>
                <a:lnTo>
                  <a:pt x="777" y="2152"/>
                </a:lnTo>
                <a:lnTo>
                  <a:pt x="783" y="2147"/>
                </a:lnTo>
                <a:lnTo>
                  <a:pt x="794" y="2147"/>
                </a:lnTo>
                <a:lnTo>
                  <a:pt x="800" y="2142"/>
                </a:lnTo>
                <a:lnTo>
                  <a:pt x="805" y="2136"/>
                </a:lnTo>
                <a:lnTo>
                  <a:pt x="811" y="2136"/>
                </a:lnTo>
                <a:lnTo>
                  <a:pt x="817" y="2131"/>
                </a:lnTo>
                <a:lnTo>
                  <a:pt x="822" y="2126"/>
                </a:lnTo>
                <a:lnTo>
                  <a:pt x="834" y="2120"/>
                </a:lnTo>
                <a:lnTo>
                  <a:pt x="839" y="2115"/>
                </a:lnTo>
                <a:lnTo>
                  <a:pt x="845" y="2110"/>
                </a:lnTo>
                <a:lnTo>
                  <a:pt x="851" y="2110"/>
                </a:lnTo>
                <a:lnTo>
                  <a:pt x="856" y="2104"/>
                </a:lnTo>
                <a:lnTo>
                  <a:pt x="868" y="2099"/>
                </a:lnTo>
                <a:lnTo>
                  <a:pt x="873" y="2088"/>
                </a:lnTo>
                <a:lnTo>
                  <a:pt x="879" y="2083"/>
                </a:lnTo>
                <a:lnTo>
                  <a:pt x="885" y="2078"/>
                </a:lnTo>
                <a:lnTo>
                  <a:pt x="890" y="2073"/>
                </a:lnTo>
                <a:lnTo>
                  <a:pt x="902" y="2067"/>
                </a:lnTo>
                <a:lnTo>
                  <a:pt x="907" y="2062"/>
                </a:lnTo>
                <a:lnTo>
                  <a:pt x="913" y="2051"/>
                </a:lnTo>
                <a:lnTo>
                  <a:pt x="919" y="2046"/>
                </a:lnTo>
                <a:lnTo>
                  <a:pt x="924" y="2035"/>
                </a:lnTo>
                <a:lnTo>
                  <a:pt x="936" y="2030"/>
                </a:lnTo>
                <a:lnTo>
                  <a:pt x="941" y="2019"/>
                </a:lnTo>
                <a:lnTo>
                  <a:pt x="947" y="2014"/>
                </a:lnTo>
                <a:lnTo>
                  <a:pt x="953" y="2003"/>
                </a:lnTo>
                <a:lnTo>
                  <a:pt x="958" y="1993"/>
                </a:lnTo>
                <a:lnTo>
                  <a:pt x="964" y="1987"/>
                </a:lnTo>
                <a:lnTo>
                  <a:pt x="975" y="1977"/>
                </a:lnTo>
                <a:lnTo>
                  <a:pt x="981" y="1966"/>
                </a:lnTo>
                <a:lnTo>
                  <a:pt x="987" y="1956"/>
                </a:lnTo>
                <a:lnTo>
                  <a:pt x="992" y="1945"/>
                </a:lnTo>
                <a:lnTo>
                  <a:pt x="998" y="1934"/>
                </a:lnTo>
                <a:lnTo>
                  <a:pt x="1009" y="1924"/>
                </a:lnTo>
                <a:lnTo>
                  <a:pt x="1015" y="1908"/>
                </a:lnTo>
                <a:lnTo>
                  <a:pt x="1021" y="1897"/>
                </a:lnTo>
                <a:lnTo>
                  <a:pt x="1026" y="1887"/>
                </a:lnTo>
                <a:lnTo>
                  <a:pt x="1032" y="1871"/>
                </a:lnTo>
                <a:lnTo>
                  <a:pt x="1043" y="1860"/>
                </a:lnTo>
                <a:lnTo>
                  <a:pt x="1049" y="1844"/>
                </a:lnTo>
                <a:lnTo>
                  <a:pt x="1055" y="1833"/>
                </a:lnTo>
                <a:lnTo>
                  <a:pt x="1060" y="1817"/>
                </a:lnTo>
                <a:lnTo>
                  <a:pt x="1066" y="1801"/>
                </a:lnTo>
                <a:lnTo>
                  <a:pt x="1077" y="1786"/>
                </a:lnTo>
                <a:lnTo>
                  <a:pt x="1083" y="1770"/>
                </a:lnTo>
                <a:lnTo>
                  <a:pt x="1089" y="1754"/>
                </a:lnTo>
                <a:lnTo>
                  <a:pt x="1094" y="1738"/>
                </a:lnTo>
                <a:lnTo>
                  <a:pt x="1100" y="1722"/>
                </a:lnTo>
                <a:lnTo>
                  <a:pt x="1106" y="1706"/>
                </a:lnTo>
                <a:lnTo>
                  <a:pt x="1117" y="1690"/>
                </a:lnTo>
                <a:lnTo>
                  <a:pt x="1123" y="1669"/>
                </a:lnTo>
                <a:lnTo>
                  <a:pt x="1128" y="1653"/>
                </a:lnTo>
                <a:lnTo>
                  <a:pt x="1134" y="1631"/>
                </a:lnTo>
                <a:lnTo>
                  <a:pt x="1140" y="1615"/>
                </a:lnTo>
                <a:lnTo>
                  <a:pt x="1151" y="1594"/>
                </a:lnTo>
                <a:lnTo>
                  <a:pt x="1157" y="1573"/>
                </a:lnTo>
                <a:lnTo>
                  <a:pt x="1162" y="1552"/>
                </a:lnTo>
                <a:lnTo>
                  <a:pt x="1168" y="1536"/>
                </a:lnTo>
                <a:lnTo>
                  <a:pt x="1174" y="1514"/>
                </a:lnTo>
                <a:lnTo>
                  <a:pt x="1185" y="1493"/>
                </a:lnTo>
                <a:lnTo>
                  <a:pt x="1191" y="1472"/>
                </a:lnTo>
                <a:lnTo>
                  <a:pt x="1197" y="1445"/>
                </a:lnTo>
                <a:lnTo>
                  <a:pt x="1202" y="1424"/>
                </a:lnTo>
                <a:lnTo>
                  <a:pt x="1208" y="1403"/>
                </a:lnTo>
                <a:lnTo>
                  <a:pt x="1219" y="1382"/>
                </a:lnTo>
                <a:lnTo>
                  <a:pt x="1225" y="1355"/>
                </a:lnTo>
                <a:lnTo>
                  <a:pt x="1231" y="1334"/>
                </a:lnTo>
                <a:lnTo>
                  <a:pt x="1236" y="1307"/>
                </a:lnTo>
                <a:lnTo>
                  <a:pt x="1242" y="1286"/>
                </a:lnTo>
                <a:lnTo>
                  <a:pt x="1248" y="1259"/>
                </a:lnTo>
                <a:lnTo>
                  <a:pt x="1259" y="1233"/>
                </a:lnTo>
                <a:lnTo>
                  <a:pt x="1265" y="1212"/>
                </a:lnTo>
                <a:lnTo>
                  <a:pt x="1276" y="1158"/>
                </a:lnTo>
                <a:lnTo>
                  <a:pt x="1282" y="1132"/>
                </a:lnTo>
                <a:lnTo>
                  <a:pt x="1299" y="1079"/>
                </a:lnTo>
                <a:lnTo>
                  <a:pt x="1310" y="1026"/>
                </a:lnTo>
                <a:lnTo>
                  <a:pt x="1327" y="972"/>
                </a:lnTo>
                <a:lnTo>
                  <a:pt x="1338" y="919"/>
                </a:lnTo>
                <a:lnTo>
                  <a:pt x="1367" y="813"/>
                </a:lnTo>
                <a:lnTo>
                  <a:pt x="1389" y="707"/>
                </a:lnTo>
                <a:lnTo>
                  <a:pt x="1406" y="653"/>
                </a:lnTo>
                <a:lnTo>
                  <a:pt x="1418" y="606"/>
                </a:lnTo>
                <a:lnTo>
                  <a:pt x="1435" y="553"/>
                </a:lnTo>
                <a:lnTo>
                  <a:pt x="1446" y="505"/>
                </a:lnTo>
                <a:lnTo>
                  <a:pt x="1457" y="452"/>
                </a:lnTo>
                <a:lnTo>
                  <a:pt x="1474" y="409"/>
                </a:lnTo>
                <a:lnTo>
                  <a:pt x="1486" y="361"/>
                </a:lnTo>
                <a:lnTo>
                  <a:pt x="1497" y="319"/>
                </a:lnTo>
                <a:lnTo>
                  <a:pt x="1514" y="276"/>
                </a:lnTo>
                <a:lnTo>
                  <a:pt x="1525" y="239"/>
                </a:lnTo>
                <a:lnTo>
                  <a:pt x="1542" y="202"/>
                </a:lnTo>
                <a:lnTo>
                  <a:pt x="1554" y="170"/>
                </a:lnTo>
                <a:lnTo>
                  <a:pt x="1565" y="138"/>
                </a:lnTo>
                <a:lnTo>
                  <a:pt x="1582" y="106"/>
                </a:lnTo>
                <a:lnTo>
                  <a:pt x="1593" y="85"/>
                </a:lnTo>
                <a:lnTo>
                  <a:pt x="1605" y="58"/>
                </a:lnTo>
                <a:lnTo>
                  <a:pt x="1622" y="42"/>
                </a:lnTo>
                <a:lnTo>
                  <a:pt x="1633" y="26"/>
                </a:lnTo>
                <a:lnTo>
                  <a:pt x="1650" y="16"/>
                </a:lnTo>
                <a:lnTo>
                  <a:pt x="1661" y="5"/>
                </a:lnTo>
                <a:lnTo>
                  <a:pt x="1673" y="0"/>
                </a:lnTo>
                <a:lnTo>
                  <a:pt x="1690" y="0"/>
                </a:lnTo>
                <a:lnTo>
                  <a:pt x="1701" y="0"/>
                </a:lnTo>
                <a:lnTo>
                  <a:pt x="1712" y="5"/>
                </a:lnTo>
                <a:lnTo>
                  <a:pt x="1729" y="16"/>
                </a:lnTo>
                <a:lnTo>
                  <a:pt x="1741" y="26"/>
                </a:lnTo>
                <a:lnTo>
                  <a:pt x="1758" y="42"/>
                </a:lnTo>
                <a:lnTo>
                  <a:pt x="1769" y="58"/>
                </a:lnTo>
                <a:lnTo>
                  <a:pt x="1780" y="85"/>
                </a:lnTo>
                <a:lnTo>
                  <a:pt x="1797" y="106"/>
                </a:lnTo>
                <a:lnTo>
                  <a:pt x="1809" y="138"/>
                </a:lnTo>
                <a:lnTo>
                  <a:pt x="1826" y="170"/>
                </a:lnTo>
                <a:lnTo>
                  <a:pt x="1837" y="202"/>
                </a:lnTo>
                <a:lnTo>
                  <a:pt x="1848" y="239"/>
                </a:lnTo>
                <a:lnTo>
                  <a:pt x="1865" y="276"/>
                </a:lnTo>
                <a:lnTo>
                  <a:pt x="1877" y="319"/>
                </a:lnTo>
                <a:lnTo>
                  <a:pt x="1888" y="361"/>
                </a:lnTo>
                <a:lnTo>
                  <a:pt x="1905" y="409"/>
                </a:lnTo>
                <a:lnTo>
                  <a:pt x="1916" y="452"/>
                </a:lnTo>
                <a:lnTo>
                  <a:pt x="1945" y="553"/>
                </a:lnTo>
                <a:lnTo>
                  <a:pt x="1956" y="606"/>
                </a:lnTo>
                <a:lnTo>
                  <a:pt x="1984" y="707"/>
                </a:lnTo>
                <a:lnTo>
                  <a:pt x="2013" y="813"/>
                </a:lnTo>
                <a:lnTo>
                  <a:pt x="2064" y="1026"/>
                </a:lnTo>
                <a:lnTo>
                  <a:pt x="2092" y="1132"/>
                </a:lnTo>
                <a:lnTo>
                  <a:pt x="2121" y="1233"/>
                </a:lnTo>
                <a:lnTo>
                  <a:pt x="2149" y="1334"/>
                </a:lnTo>
                <a:lnTo>
                  <a:pt x="2160" y="1382"/>
                </a:lnTo>
                <a:lnTo>
                  <a:pt x="2189" y="1472"/>
                </a:lnTo>
                <a:lnTo>
                  <a:pt x="2200" y="1514"/>
                </a:lnTo>
                <a:lnTo>
                  <a:pt x="2228" y="1594"/>
                </a:lnTo>
                <a:lnTo>
                  <a:pt x="2240" y="1631"/>
                </a:lnTo>
                <a:lnTo>
                  <a:pt x="2257" y="1669"/>
                </a:lnTo>
                <a:lnTo>
                  <a:pt x="2268" y="1706"/>
                </a:lnTo>
                <a:lnTo>
                  <a:pt x="2279" y="1738"/>
                </a:lnTo>
                <a:lnTo>
                  <a:pt x="2296" y="1770"/>
                </a:lnTo>
                <a:lnTo>
                  <a:pt x="2308" y="1801"/>
                </a:lnTo>
                <a:lnTo>
                  <a:pt x="2325" y="1833"/>
                </a:lnTo>
                <a:lnTo>
                  <a:pt x="2336" y="1860"/>
                </a:lnTo>
                <a:lnTo>
                  <a:pt x="2347" y="1887"/>
                </a:lnTo>
                <a:lnTo>
                  <a:pt x="2376" y="1934"/>
                </a:lnTo>
                <a:lnTo>
                  <a:pt x="2393" y="1956"/>
                </a:lnTo>
                <a:lnTo>
                  <a:pt x="2415" y="1993"/>
                </a:lnTo>
                <a:lnTo>
                  <a:pt x="2432" y="2014"/>
                </a:lnTo>
                <a:lnTo>
                  <a:pt x="2455" y="2046"/>
                </a:lnTo>
                <a:lnTo>
                  <a:pt x="2483" y="2073"/>
                </a:lnTo>
                <a:lnTo>
                  <a:pt x="2512" y="2099"/>
                </a:lnTo>
                <a:lnTo>
                  <a:pt x="2540" y="2115"/>
                </a:lnTo>
                <a:lnTo>
                  <a:pt x="2563" y="2136"/>
                </a:lnTo>
                <a:lnTo>
                  <a:pt x="2591" y="2147"/>
                </a:lnTo>
                <a:lnTo>
                  <a:pt x="2619" y="2158"/>
                </a:lnTo>
                <a:lnTo>
                  <a:pt x="2648" y="2168"/>
                </a:lnTo>
                <a:lnTo>
                  <a:pt x="2670" y="2179"/>
                </a:lnTo>
                <a:lnTo>
                  <a:pt x="2699" y="2184"/>
                </a:lnTo>
                <a:lnTo>
                  <a:pt x="2755" y="2195"/>
                </a:lnTo>
                <a:lnTo>
                  <a:pt x="2784" y="2200"/>
                </a:lnTo>
                <a:lnTo>
                  <a:pt x="2835" y="2200"/>
                </a:lnTo>
                <a:lnTo>
                  <a:pt x="2891" y="2205"/>
                </a:lnTo>
                <a:lnTo>
                  <a:pt x="2942" y="2205"/>
                </a:lnTo>
                <a:lnTo>
                  <a:pt x="2999" y="2205"/>
                </a:lnTo>
                <a:lnTo>
                  <a:pt x="3050" y="2211"/>
                </a:lnTo>
                <a:lnTo>
                  <a:pt x="3107" y="2211"/>
                </a:lnTo>
                <a:lnTo>
                  <a:pt x="3158" y="2211"/>
                </a:lnTo>
                <a:lnTo>
                  <a:pt x="3215" y="2211"/>
                </a:lnTo>
                <a:lnTo>
                  <a:pt x="3322" y="2211"/>
                </a:lnTo>
                <a:lnTo>
                  <a:pt x="3373" y="2211"/>
                </a:lnTo>
              </a:path>
            </a:pathLst>
          </a:custGeom>
          <a:noFill/>
          <a:ln w="0">
            <a:solidFill>
              <a:srgbClr val="13007C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5112" name="Text Box 57"/>
          <p:cNvSpPr txBox="1">
            <a:spLocks noChangeArrowheads="1"/>
          </p:cNvSpPr>
          <p:nvPr/>
        </p:nvSpPr>
        <p:spPr bwMode="auto">
          <a:xfrm>
            <a:off x="4572000" y="6019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x</a:t>
            </a:r>
          </a:p>
        </p:txBody>
      </p:sp>
      <p:sp>
        <p:nvSpPr>
          <p:cNvPr id="45113" name="Text Box 58"/>
          <p:cNvSpPr txBox="1">
            <a:spLocks noChangeArrowheads="1"/>
          </p:cNvSpPr>
          <p:nvPr/>
        </p:nvSpPr>
        <p:spPr bwMode="auto">
          <a:xfrm rot="-5400000">
            <a:off x="273050" y="3649663"/>
            <a:ext cx="173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probability</a:t>
            </a:r>
          </a:p>
        </p:txBody>
      </p:sp>
      <p:sp>
        <p:nvSpPr>
          <p:cNvPr id="45114" name="Text Box 59"/>
          <p:cNvSpPr txBox="1">
            <a:spLocks noChangeArrowheads="1"/>
          </p:cNvSpPr>
          <p:nvPr/>
        </p:nvSpPr>
        <p:spPr bwMode="auto">
          <a:xfrm>
            <a:off x="2209800" y="3313113"/>
            <a:ext cx="1857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normal </a:t>
            </a:r>
          </a:p>
          <a:p>
            <a:r>
              <a:rPr lang="en-US" altLang="zh-TW" b="1">
                <a:ea typeface="PMingLiU" pitchFamily="18" charset="-120"/>
              </a:rPr>
              <a:t>distribution</a:t>
            </a:r>
          </a:p>
        </p:txBody>
      </p:sp>
      <p:sp>
        <p:nvSpPr>
          <p:cNvPr id="45115" name="Text Box 60"/>
          <p:cNvSpPr txBox="1">
            <a:spLocks noChangeArrowheads="1"/>
          </p:cNvSpPr>
          <p:nvPr/>
        </p:nvSpPr>
        <p:spPr bwMode="auto">
          <a:xfrm>
            <a:off x="464978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</a:t>
            </a:r>
          </a:p>
        </p:txBody>
      </p:sp>
      <p:sp>
        <p:nvSpPr>
          <p:cNvPr id="45116" name="Text Box 61"/>
          <p:cNvSpPr txBox="1">
            <a:spLocks noChangeArrowheads="1"/>
          </p:cNvSpPr>
          <p:nvPr/>
        </p:nvSpPr>
        <p:spPr bwMode="auto">
          <a:xfrm>
            <a:off x="514826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1</a:t>
            </a:r>
          </a:p>
        </p:txBody>
      </p:sp>
      <p:sp>
        <p:nvSpPr>
          <p:cNvPr id="45117" name="Text Box 62"/>
          <p:cNvSpPr txBox="1">
            <a:spLocks noChangeArrowheads="1"/>
          </p:cNvSpPr>
          <p:nvPr/>
        </p:nvSpPr>
        <p:spPr bwMode="auto">
          <a:xfrm>
            <a:off x="564673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2</a:t>
            </a:r>
          </a:p>
        </p:txBody>
      </p:sp>
      <p:sp>
        <p:nvSpPr>
          <p:cNvPr id="45118" name="Text Box 63"/>
          <p:cNvSpPr txBox="1">
            <a:spLocks noChangeArrowheads="1"/>
          </p:cNvSpPr>
          <p:nvPr/>
        </p:nvSpPr>
        <p:spPr bwMode="auto">
          <a:xfrm>
            <a:off x="614521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3</a:t>
            </a:r>
          </a:p>
        </p:txBody>
      </p:sp>
      <p:sp>
        <p:nvSpPr>
          <p:cNvPr id="45119" name="Text Box 64"/>
          <p:cNvSpPr txBox="1">
            <a:spLocks noChangeArrowheads="1"/>
          </p:cNvSpPr>
          <p:nvPr/>
        </p:nvSpPr>
        <p:spPr bwMode="auto">
          <a:xfrm>
            <a:off x="664368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4</a:t>
            </a:r>
          </a:p>
        </p:txBody>
      </p:sp>
      <p:sp>
        <p:nvSpPr>
          <p:cNvPr id="45120" name="Text Box 65"/>
          <p:cNvSpPr txBox="1">
            <a:spLocks noChangeArrowheads="1"/>
          </p:cNvSpPr>
          <p:nvPr/>
        </p:nvSpPr>
        <p:spPr bwMode="auto">
          <a:xfrm>
            <a:off x="714216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5</a:t>
            </a:r>
          </a:p>
        </p:txBody>
      </p:sp>
      <p:sp>
        <p:nvSpPr>
          <p:cNvPr id="45121" name="Text Box 66"/>
          <p:cNvSpPr txBox="1">
            <a:spLocks noChangeArrowheads="1"/>
          </p:cNvSpPr>
          <p:nvPr/>
        </p:nvSpPr>
        <p:spPr bwMode="auto">
          <a:xfrm>
            <a:off x="4083050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-1</a:t>
            </a:r>
          </a:p>
        </p:txBody>
      </p:sp>
      <p:sp>
        <p:nvSpPr>
          <p:cNvPr id="45122" name="Text Box 67"/>
          <p:cNvSpPr txBox="1">
            <a:spLocks noChangeArrowheads="1"/>
          </p:cNvSpPr>
          <p:nvPr/>
        </p:nvSpPr>
        <p:spPr bwMode="auto">
          <a:xfrm>
            <a:off x="3516313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-2</a:t>
            </a:r>
          </a:p>
        </p:txBody>
      </p:sp>
      <p:sp>
        <p:nvSpPr>
          <p:cNvPr id="45123" name="Text Box 68"/>
          <p:cNvSpPr txBox="1">
            <a:spLocks noChangeArrowheads="1"/>
          </p:cNvSpPr>
          <p:nvPr/>
        </p:nvSpPr>
        <p:spPr bwMode="auto">
          <a:xfrm>
            <a:off x="2949575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-3</a:t>
            </a:r>
          </a:p>
        </p:txBody>
      </p:sp>
      <p:sp>
        <p:nvSpPr>
          <p:cNvPr id="45124" name="Text Box 69"/>
          <p:cNvSpPr txBox="1">
            <a:spLocks noChangeArrowheads="1"/>
          </p:cNvSpPr>
          <p:nvPr/>
        </p:nvSpPr>
        <p:spPr bwMode="auto">
          <a:xfrm>
            <a:off x="2382838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-4</a:t>
            </a:r>
          </a:p>
        </p:txBody>
      </p:sp>
      <p:sp>
        <p:nvSpPr>
          <p:cNvPr id="45125" name="Text Box 70"/>
          <p:cNvSpPr txBox="1">
            <a:spLocks noChangeArrowheads="1"/>
          </p:cNvSpPr>
          <p:nvPr/>
        </p:nvSpPr>
        <p:spPr bwMode="auto">
          <a:xfrm>
            <a:off x="1817688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-5</a:t>
            </a:r>
          </a:p>
        </p:txBody>
      </p:sp>
      <p:sp>
        <p:nvSpPr>
          <p:cNvPr id="45126" name="Text Box 71"/>
          <p:cNvSpPr txBox="1">
            <a:spLocks noChangeArrowheads="1"/>
          </p:cNvSpPr>
          <p:nvPr/>
        </p:nvSpPr>
        <p:spPr bwMode="auto">
          <a:xfrm>
            <a:off x="1425575" y="49720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0.05</a:t>
            </a:r>
          </a:p>
        </p:txBody>
      </p:sp>
      <p:sp>
        <p:nvSpPr>
          <p:cNvPr id="45127" name="Text Box 72"/>
          <p:cNvSpPr txBox="1">
            <a:spLocks noChangeArrowheads="1"/>
          </p:cNvSpPr>
          <p:nvPr/>
        </p:nvSpPr>
        <p:spPr bwMode="auto">
          <a:xfrm>
            <a:off x="1425575" y="45339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0.10</a:t>
            </a:r>
          </a:p>
        </p:txBody>
      </p:sp>
      <p:sp>
        <p:nvSpPr>
          <p:cNvPr id="45128" name="Text Box 73"/>
          <p:cNvSpPr txBox="1">
            <a:spLocks noChangeArrowheads="1"/>
          </p:cNvSpPr>
          <p:nvPr/>
        </p:nvSpPr>
        <p:spPr bwMode="auto">
          <a:xfrm>
            <a:off x="1425575" y="40957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0.15</a:t>
            </a:r>
          </a:p>
        </p:txBody>
      </p:sp>
      <p:sp>
        <p:nvSpPr>
          <p:cNvPr id="45129" name="Text Box 74"/>
          <p:cNvSpPr txBox="1">
            <a:spLocks noChangeArrowheads="1"/>
          </p:cNvSpPr>
          <p:nvPr/>
        </p:nvSpPr>
        <p:spPr bwMode="auto">
          <a:xfrm>
            <a:off x="1425575" y="3657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0.20</a:t>
            </a:r>
          </a:p>
        </p:txBody>
      </p:sp>
      <p:sp>
        <p:nvSpPr>
          <p:cNvPr id="45130" name="Text Box 75"/>
          <p:cNvSpPr txBox="1">
            <a:spLocks noChangeArrowheads="1"/>
          </p:cNvSpPr>
          <p:nvPr/>
        </p:nvSpPr>
        <p:spPr bwMode="auto">
          <a:xfrm>
            <a:off x="1425575" y="32194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0.25</a:t>
            </a:r>
          </a:p>
        </p:txBody>
      </p:sp>
      <p:sp>
        <p:nvSpPr>
          <p:cNvPr id="45131" name="Text Box 76"/>
          <p:cNvSpPr txBox="1">
            <a:spLocks noChangeArrowheads="1"/>
          </p:cNvSpPr>
          <p:nvPr/>
        </p:nvSpPr>
        <p:spPr bwMode="auto">
          <a:xfrm>
            <a:off x="1425575" y="27813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0.30</a:t>
            </a:r>
          </a:p>
        </p:txBody>
      </p:sp>
      <p:sp>
        <p:nvSpPr>
          <p:cNvPr id="45132" name="Text Box 77"/>
          <p:cNvSpPr txBox="1">
            <a:spLocks noChangeArrowheads="1"/>
          </p:cNvSpPr>
          <p:nvPr/>
        </p:nvSpPr>
        <p:spPr bwMode="auto">
          <a:xfrm>
            <a:off x="1425575" y="23431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0.35</a:t>
            </a:r>
          </a:p>
        </p:txBody>
      </p:sp>
      <p:sp>
        <p:nvSpPr>
          <p:cNvPr id="45133" name="Text Box 78"/>
          <p:cNvSpPr txBox="1">
            <a:spLocks noChangeArrowheads="1"/>
          </p:cNvSpPr>
          <p:nvPr/>
        </p:nvSpPr>
        <p:spPr bwMode="auto">
          <a:xfrm>
            <a:off x="1425575" y="19050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0.40</a:t>
            </a:r>
          </a:p>
        </p:txBody>
      </p:sp>
      <p:sp>
        <p:nvSpPr>
          <p:cNvPr id="45134" name="Text Box 79"/>
          <p:cNvSpPr txBox="1">
            <a:spLocks noChangeArrowheads="1"/>
          </p:cNvSpPr>
          <p:nvPr/>
        </p:nvSpPr>
        <p:spPr bwMode="auto">
          <a:xfrm>
            <a:off x="1708150" y="5410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9263" y="1539875"/>
            <a:ext cx="5705475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4572000" y="6019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x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 rot="-5400000">
            <a:off x="273050" y="3649663"/>
            <a:ext cx="173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probability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5562600" y="3389313"/>
            <a:ext cx="185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extreme </a:t>
            </a:r>
          </a:p>
          <a:p>
            <a:r>
              <a:rPr lang="en-US" altLang="zh-TW" b="1">
                <a:ea typeface="PMingLiU" pitchFamily="18" charset="-120"/>
              </a:rPr>
              <a:t>value </a:t>
            </a:r>
          </a:p>
          <a:p>
            <a:r>
              <a:rPr lang="en-US" altLang="zh-TW" b="1">
                <a:ea typeface="PMingLiU" pitchFamily="18" charset="-120"/>
              </a:rPr>
              <a:t>distribution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2209800" y="3313113"/>
            <a:ext cx="1857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normal </a:t>
            </a:r>
          </a:p>
          <a:p>
            <a:r>
              <a:rPr lang="en-US" altLang="zh-TW" b="1">
                <a:ea typeface="PMingLiU" pitchFamily="18" charset="-120"/>
              </a:rPr>
              <a:t>distribution</a:t>
            </a:r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1143000" y="107950"/>
            <a:ext cx="70818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ea typeface="PMingLiU" pitchFamily="18" charset="-120"/>
              </a:rPr>
              <a:t>The probability density function of the extreme </a:t>
            </a:r>
          </a:p>
          <a:p>
            <a:pPr algn="ctr"/>
            <a:r>
              <a:rPr lang="en-US" altLang="zh-TW" b="1">
                <a:ea typeface="PMingLiU" pitchFamily="18" charset="-120"/>
              </a:rPr>
              <a:t>value distribution (characteristic value u=0 and </a:t>
            </a:r>
          </a:p>
          <a:p>
            <a:pPr algn="ctr"/>
            <a:r>
              <a:rPr lang="en-US" altLang="zh-TW" b="1">
                <a:ea typeface="PMingLiU" pitchFamily="18" charset="-120"/>
              </a:rPr>
              <a:t>decay constant </a:t>
            </a:r>
            <a:r>
              <a:rPr lang="en-US" altLang="zh-TW" b="1">
                <a:latin typeface="Symbol" pitchFamily="18" charset="2"/>
                <a:ea typeface="PMingLiU" pitchFamily="18" charset="-120"/>
              </a:rPr>
              <a:t>l</a:t>
            </a:r>
            <a:r>
              <a:rPr lang="en-US" altLang="zh-TW" b="1">
                <a:ea typeface="PMingLiU" pitchFamily="18" charset="-120"/>
              </a:rPr>
              <a:t>=1)</a:t>
            </a:r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464978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514826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1</a:t>
            </a:r>
          </a:p>
        </p:txBody>
      </p:sp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564673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2</a:t>
            </a:r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614521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3</a:t>
            </a: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664368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4</a:t>
            </a:r>
          </a:p>
        </p:txBody>
      </p:sp>
      <p:sp>
        <p:nvSpPr>
          <p:cNvPr id="47116" name="Text Box 13"/>
          <p:cNvSpPr txBox="1">
            <a:spLocks noChangeArrowheads="1"/>
          </p:cNvSpPr>
          <p:nvPr/>
        </p:nvSpPr>
        <p:spPr bwMode="auto">
          <a:xfrm>
            <a:off x="714216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5</a:t>
            </a: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4083050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-1</a:t>
            </a:r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auto">
          <a:xfrm>
            <a:off x="3516313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-2</a:t>
            </a:r>
          </a:p>
        </p:txBody>
      </p:sp>
      <p:sp>
        <p:nvSpPr>
          <p:cNvPr id="47119" name="Text Box 16"/>
          <p:cNvSpPr txBox="1">
            <a:spLocks noChangeArrowheads="1"/>
          </p:cNvSpPr>
          <p:nvPr/>
        </p:nvSpPr>
        <p:spPr bwMode="auto">
          <a:xfrm>
            <a:off x="2949575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-3</a:t>
            </a:r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2382838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-4</a:t>
            </a:r>
          </a:p>
        </p:txBody>
      </p:sp>
      <p:sp>
        <p:nvSpPr>
          <p:cNvPr id="47121" name="Text Box 18"/>
          <p:cNvSpPr txBox="1">
            <a:spLocks noChangeArrowheads="1"/>
          </p:cNvSpPr>
          <p:nvPr/>
        </p:nvSpPr>
        <p:spPr bwMode="auto">
          <a:xfrm>
            <a:off x="1817688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-5</a:t>
            </a:r>
          </a:p>
        </p:txBody>
      </p:sp>
      <p:sp>
        <p:nvSpPr>
          <p:cNvPr id="47122" name="Text Box 19"/>
          <p:cNvSpPr txBox="1">
            <a:spLocks noChangeArrowheads="1"/>
          </p:cNvSpPr>
          <p:nvPr/>
        </p:nvSpPr>
        <p:spPr bwMode="auto">
          <a:xfrm>
            <a:off x="1425575" y="49720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0.05</a:t>
            </a:r>
          </a:p>
        </p:txBody>
      </p:sp>
      <p:sp>
        <p:nvSpPr>
          <p:cNvPr id="47123" name="Text Box 20"/>
          <p:cNvSpPr txBox="1">
            <a:spLocks noChangeArrowheads="1"/>
          </p:cNvSpPr>
          <p:nvPr/>
        </p:nvSpPr>
        <p:spPr bwMode="auto">
          <a:xfrm>
            <a:off x="1425575" y="45339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0.10</a:t>
            </a:r>
          </a:p>
        </p:txBody>
      </p:sp>
      <p:sp>
        <p:nvSpPr>
          <p:cNvPr id="47124" name="Text Box 21"/>
          <p:cNvSpPr txBox="1">
            <a:spLocks noChangeArrowheads="1"/>
          </p:cNvSpPr>
          <p:nvPr/>
        </p:nvSpPr>
        <p:spPr bwMode="auto">
          <a:xfrm>
            <a:off x="1425575" y="40957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0.15</a:t>
            </a:r>
          </a:p>
        </p:txBody>
      </p:sp>
      <p:sp>
        <p:nvSpPr>
          <p:cNvPr id="47125" name="Text Box 22"/>
          <p:cNvSpPr txBox="1">
            <a:spLocks noChangeArrowheads="1"/>
          </p:cNvSpPr>
          <p:nvPr/>
        </p:nvSpPr>
        <p:spPr bwMode="auto">
          <a:xfrm>
            <a:off x="1425575" y="3657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0.20</a:t>
            </a:r>
          </a:p>
        </p:txBody>
      </p:sp>
      <p:sp>
        <p:nvSpPr>
          <p:cNvPr id="47126" name="Text Box 23"/>
          <p:cNvSpPr txBox="1">
            <a:spLocks noChangeArrowheads="1"/>
          </p:cNvSpPr>
          <p:nvPr/>
        </p:nvSpPr>
        <p:spPr bwMode="auto">
          <a:xfrm>
            <a:off x="1425575" y="32194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0.25</a:t>
            </a:r>
          </a:p>
        </p:txBody>
      </p:sp>
      <p:sp>
        <p:nvSpPr>
          <p:cNvPr id="47127" name="Text Box 24"/>
          <p:cNvSpPr txBox="1">
            <a:spLocks noChangeArrowheads="1"/>
          </p:cNvSpPr>
          <p:nvPr/>
        </p:nvSpPr>
        <p:spPr bwMode="auto">
          <a:xfrm>
            <a:off x="1425575" y="27813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0.30</a:t>
            </a:r>
          </a:p>
        </p:txBody>
      </p:sp>
      <p:sp>
        <p:nvSpPr>
          <p:cNvPr id="47128" name="Text Box 25"/>
          <p:cNvSpPr txBox="1">
            <a:spLocks noChangeArrowheads="1"/>
          </p:cNvSpPr>
          <p:nvPr/>
        </p:nvSpPr>
        <p:spPr bwMode="auto">
          <a:xfrm>
            <a:off x="1425575" y="23431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0.35</a:t>
            </a:r>
          </a:p>
        </p:txBody>
      </p:sp>
      <p:sp>
        <p:nvSpPr>
          <p:cNvPr id="47129" name="Text Box 26"/>
          <p:cNvSpPr txBox="1">
            <a:spLocks noChangeArrowheads="1"/>
          </p:cNvSpPr>
          <p:nvPr/>
        </p:nvSpPr>
        <p:spPr bwMode="auto">
          <a:xfrm>
            <a:off x="1425575" y="19050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0.40</a:t>
            </a:r>
          </a:p>
        </p:txBody>
      </p:sp>
      <p:sp>
        <p:nvSpPr>
          <p:cNvPr id="47130" name="Text Box 27"/>
          <p:cNvSpPr txBox="1">
            <a:spLocks noChangeArrowheads="1"/>
          </p:cNvSpPr>
          <p:nvPr/>
        </p:nvSpPr>
        <p:spPr bwMode="auto">
          <a:xfrm>
            <a:off x="1708150" y="5410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to evaluate the E-value?</a:t>
            </a:r>
            <a:endParaRPr lang="zh-CN" altLang="en-US" smtClean="0"/>
          </a:p>
        </p:txBody>
      </p:sp>
      <p:pic>
        <p:nvPicPr>
          <p:cNvPr id="4915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531938"/>
            <a:ext cx="7572375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标注 2"/>
          <p:cNvSpPr/>
          <p:nvPr/>
        </p:nvSpPr>
        <p:spPr>
          <a:xfrm>
            <a:off x="4611688" y="3009900"/>
            <a:ext cx="1682750" cy="523875"/>
          </a:xfrm>
          <a:prstGeom prst="wedgeRectCallout">
            <a:avLst>
              <a:gd name="adj1" fmla="val -115008"/>
              <a:gd name="adj2" fmla="val -49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Euler-</a:t>
            </a:r>
            <a:r>
              <a:rPr lang="en-US" altLang="zh-CN" sz="1400" dirty="0" err="1"/>
              <a:t>Mascheroni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costant</a:t>
            </a:r>
            <a:endParaRPr lang="zh-CN" altLang="en-US" sz="14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993775" y="4376738"/>
            <a:ext cx="5513388" cy="26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Sequence Alignment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Smith-Waterman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Algorithm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E-value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BLAST from NCBI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p-value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Reference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BLAST</a:t>
            </a:r>
            <a:endParaRPr lang="zh-CN" altLang="en-US" smtClean="0"/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Basic Local Alignment Search Tool or BLAST allows rapid sequence comparison of a sequence against a database.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" y="334963"/>
            <a:ext cx="8405813" cy="63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12763"/>
            <a:ext cx="8462963" cy="596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268288"/>
            <a:ext cx="9043987" cy="593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0025"/>
            <a:ext cx="7770813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Sequence </a:t>
            </a:r>
            <a:r>
              <a:rPr lang="en-US" altLang="zh-CN" dirty="0" smtClean="0"/>
              <a:t>Alignment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Smith-Waterman Algorithm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E-value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P-value and FDR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BLAST from NCBI and HOMEWORK 1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Reference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00013"/>
            <a:ext cx="8869362" cy="664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/>
          <p:cNvSpPr txBox="1">
            <a:spLocks noChangeArrowheads="1"/>
          </p:cNvSpPr>
          <p:nvPr/>
        </p:nvSpPr>
        <p:spPr bwMode="auto">
          <a:xfrm>
            <a:off x="1524000" y="533400"/>
            <a:ext cx="5553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b="1"/>
              <a:t>How a BLAST search works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57346" name="Text Box 3"/>
          <p:cNvSpPr txBox="1">
            <a:spLocks noChangeArrowheads="1"/>
          </p:cNvSpPr>
          <p:nvPr/>
        </p:nvSpPr>
        <p:spPr bwMode="auto">
          <a:xfrm>
            <a:off x="1547813" y="2263775"/>
            <a:ext cx="5667375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/>
              <a:t>“The central idea of the BLAST</a:t>
            </a:r>
          </a:p>
          <a:p>
            <a:pPr eaLnBrk="0" hangingPunct="0"/>
            <a:r>
              <a:rPr lang="en-US" altLang="en-US" sz="2800"/>
              <a:t>algorithm is to confine attention</a:t>
            </a:r>
          </a:p>
          <a:p>
            <a:pPr eaLnBrk="0" hangingPunct="0"/>
            <a:r>
              <a:rPr lang="en-US" altLang="en-US" sz="2800"/>
              <a:t>to segment pairs that contain a</a:t>
            </a:r>
          </a:p>
          <a:p>
            <a:pPr eaLnBrk="0" hangingPunct="0"/>
            <a:r>
              <a:rPr lang="en-US" altLang="en-US" sz="2800"/>
              <a:t>word pair of length  </a:t>
            </a:r>
            <a:r>
              <a:rPr lang="en-US" altLang="en-US" sz="2800" i="1"/>
              <a:t>w</a:t>
            </a:r>
            <a:r>
              <a:rPr lang="en-US" altLang="en-US" sz="2800"/>
              <a:t>  with a score</a:t>
            </a:r>
          </a:p>
          <a:p>
            <a:pPr eaLnBrk="0" hangingPunct="0"/>
            <a:r>
              <a:rPr lang="en-US" altLang="en-US" sz="2800"/>
              <a:t>of at least </a:t>
            </a:r>
            <a:r>
              <a:rPr lang="en-US" altLang="en-US" sz="2800" i="1"/>
              <a:t>T</a:t>
            </a:r>
            <a:r>
              <a:rPr lang="en-US" altLang="en-US" sz="2800"/>
              <a:t>.”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		Altschul et al. (1990)</a:t>
            </a:r>
            <a:endParaRPr lang="en-US" altLang="en-US" sz="2000">
              <a:latin typeface="Calibri" pitchFamily="34" charset="0"/>
            </a:endParaRPr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533400" y="1600200"/>
            <a:ext cx="76962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2"/>
          <p:cNvSpPr txBox="1">
            <a:spLocks noChangeArrowheads="1"/>
          </p:cNvSpPr>
          <p:nvPr/>
        </p:nvSpPr>
        <p:spPr bwMode="auto">
          <a:xfrm>
            <a:off x="127000" y="531813"/>
            <a:ext cx="83026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3200" b="1"/>
              <a:t>How the original BLAST algorithm works: </a:t>
            </a:r>
          </a:p>
          <a:p>
            <a:pPr algn="ctr" eaLnBrk="0" hangingPunct="0"/>
            <a:r>
              <a:rPr lang="en-US" altLang="en-US" sz="3200" b="1"/>
              <a:t>3 phases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59394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71501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/>
              <a:t>Phase 1: compile a list of word pairs (w = 3)</a:t>
            </a:r>
          </a:p>
          <a:p>
            <a:pPr eaLnBrk="0" hangingPunct="0"/>
            <a:r>
              <a:rPr lang="en-US" altLang="en-US" sz="2800"/>
              <a:t>above threshold T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Example: for a human RBP query</a:t>
            </a:r>
          </a:p>
          <a:p>
            <a:pPr eaLnBrk="0" hangingPunct="0"/>
            <a:r>
              <a:rPr lang="en-US" altLang="en-US" sz="2800"/>
              <a:t>…FS</a:t>
            </a:r>
            <a:r>
              <a:rPr lang="en-US" altLang="en-US" sz="2800">
                <a:solidFill>
                  <a:srgbClr val="00B050"/>
                </a:solidFill>
              </a:rPr>
              <a:t>GTW</a:t>
            </a:r>
            <a:r>
              <a:rPr lang="en-US" altLang="en-US" sz="2800"/>
              <a:t>YA…</a:t>
            </a:r>
            <a:endParaRPr lang="en-US" altLang="en-US" sz="2800" b="1">
              <a:solidFill>
                <a:schemeClr val="bg1"/>
              </a:solidFill>
            </a:endParaRPr>
          </a:p>
          <a:p>
            <a:pPr eaLnBrk="0" hangingPunct="0"/>
            <a:r>
              <a:rPr lang="en-US" altLang="en-US" sz="2800" b="1"/>
              <a:t>A list of words (w = 3) is:</a:t>
            </a:r>
          </a:p>
          <a:p>
            <a:pPr eaLnBrk="0" hangingPunct="0"/>
            <a:r>
              <a:rPr lang="en-US" altLang="en-US" sz="3200" b="1">
                <a:latin typeface="Courier New" pitchFamily="49" charset="0"/>
              </a:rPr>
              <a:t>FSG SGT </a:t>
            </a:r>
            <a:r>
              <a:rPr lang="en-US" altLang="en-US" sz="3200" b="1">
                <a:solidFill>
                  <a:srgbClr val="00B050"/>
                </a:solidFill>
                <a:latin typeface="Courier New" pitchFamily="49" charset="0"/>
              </a:rPr>
              <a:t>GTW</a:t>
            </a:r>
            <a:r>
              <a:rPr lang="en-US" altLang="en-US" sz="3200" b="1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en-US" sz="3200" b="1">
                <a:latin typeface="Courier New" pitchFamily="49" charset="0"/>
              </a:rPr>
              <a:t>TWY WYA</a:t>
            </a:r>
          </a:p>
          <a:p>
            <a:pPr eaLnBrk="0" hangingPunct="0"/>
            <a:r>
              <a:rPr lang="en-US" altLang="en-US" sz="3200" b="1">
                <a:latin typeface="Courier New" pitchFamily="49" charset="0"/>
              </a:rPr>
              <a:t>YSG TGT </a:t>
            </a:r>
            <a:r>
              <a:rPr lang="en-US" altLang="en-US" sz="3200" b="1">
                <a:solidFill>
                  <a:srgbClr val="00B050"/>
                </a:solidFill>
                <a:latin typeface="Courier New" pitchFamily="49" charset="0"/>
              </a:rPr>
              <a:t>ATW</a:t>
            </a:r>
            <a:r>
              <a:rPr lang="en-US" altLang="en-US" sz="3200" b="1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en-US" sz="3200" b="1">
                <a:latin typeface="Courier New" pitchFamily="49" charset="0"/>
              </a:rPr>
              <a:t>SWY WFA</a:t>
            </a:r>
          </a:p>
          <a:p>
            <a:pPr eaLnBrk="0" hangingPunct="0"/>
            <a:r>
              <a:rPr lang="en-US" altLang="en-US" sz="3200" b="1">
                <a:latin typeface="Courier New" pitchFamily="49" charset="0"/>
              </a:rPr>
              <a:t>FTG SVT </a:t>
            </a:r>
            <a:r>
              <a:rPr lang="en-US" altLang="en-US" sz="3200" b="1">
                <a:solidFill>
                  <a:srgbClr val="00B050"/>
                </a:solidFill>
                <a:latin typeface="Courier New" pitchFamily="49" charset="0"/>
              </a:rPr>
              <a:t>GSW</a:t>
            </a:r>
            <a:r>
              <a:rPr lang="en-US" altLang="en-US" sz="3200" b="1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en-US" sz="3200" b="1">
                <a:latin typeface="Courier New" pitchFamily="49" charset="0"/>
              </a:rPr>
              <a:t>TWF WYS</a:t>
            </a:r>
            <a:endParaRPr lang="en-US" altLang="en-US" sz="2000">
              <a:latin typeface="Calibri" pitchFamily="34" charset="0"/>
            </a:endParaRPr>
          </a:p>
        </p:txBody>
      </p:sp>
      <p:sp>
        <p:nvSpPr>
          <p:cNvPr id="59395" name="Line 4"/>
          <p:cNvSpPr>
            <a:spLocks noChangeShapeType="1"/>
          </p:cNvSpPr>
          <p:nvPr/>
        </p:nvSpPr>
        <p:spPr bwMode="auto">
          <a:xfrm>
            <a:off x="533400" y="1600200"/>
            <a:ext cx="769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Line 6"/>
          <p:cNvSpPr>
            <a:spLocks noChangeShapeType="1"/>
          </p:cNvSpPr>
          <p:nvPr/>
        </p:nvSpPr>
        <p:spPr bwMode="auto">
          <a:xfrm>
            <a:off x="611188" y="5445125"/>
            <a:ext cx="6985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7500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b="1"/>
              <a:t>Phase 1: compile a list of words (w=3)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757078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		</a:t>
            </a:r>
            <a:r>
              <a:rPr lang="en-US" altLang="en-US" sz="3200" b="1">
                <a:latin typeface="Courier New" pitchFamily="49" charset="0"/>
              </a:rPr>
              <a:t>		GTW  6,5,11 22	</a:t>
            </a:r>
          </a:p>
          <a:p>
            <a:pPr eaLnBrk="0" hangingPunct="0"/>
            <a:r>
              <a:rPr lang="en-US" altLang="en-US" sz="3200" b="1">
                <a:latin typeface="Courier New" pitchFamily="49" charset="0"/>
              </a:rPr>
              <a:t>neighborhood	GSW  6,1,11 18</a:t>
            </a:r>
          </a:p>
          <a:p>
            <a:pPr eaLnBrk="0" hangingPunct="0"/>
            <a:r>
              <a:rPr lang="en-US" altLang="en-US" sz="3200" b="1">
                <a:latin typeface="Courier New" pitchFamily="49" charset="0"/>
              </a:rPr>
              <a:t>word hits		ATW  0,5,11	 16</a:t>
            </a:r>
          </a:p>
          <a:p>
            <a:pPr eaLnBrk="0" hangingPunct="0"/>
            <a:r>
              <a:rPr lang="en-US" altLang="en-US" sz="3200" b="1">
                <a:latin typeface="Courier New" pitchFamily="49" charset="0"/>
              </a:rPr>
              <a:t>&gt; threshold 	DTW -1,5,11	 15</a:t>
            </a:r>
          </a:p>
          <a:p>
            <a:pPr eaLnBrk="0" hangingPunct="0"/>
            <a:r>
              <a:rPr lang="en-US" altLang="en-US" sz="3200" b="1">
                <a:latin typeface="Courier New" pitchFamily="49" charset="0"/>
              </a:rPr>
              <a:t>				GTY  6,5, 2	 13</a:t>
            </a:r>
          </a:p>
          <a:p>
            <a:pPr eaLnBrk="0" hangingPunct="0"/>
            <a:r>
              <a:rPr lang="en-US" altLang="en-US" sz="3200" b="1">
                <a:latin typeface="Courier New" pitchFamily="49" charset="0"/>
              </a:rPr>
              <a:t>	 			GNW			 10</a:t>
            </a:r>
          </a:p>
          <a:p>
            <a:pPr eaLnBrk="0" hangingPunct="0"/>
            <a:r>
              <a:rPr lang="en-US" altLang="en-US" sz="3200" b="1">
                <a:latin typeface="Courier New" pitchFamily="49" charset="0"/>
              </a:rPr>
              <a:t>            	GAW			  9</a:t>
            </a:r>
          </a:p>
          <a:p>
            <a:pPr eaLnBrk="0" hangingPunct="0"/>
            <a:r>
              <a:rPr lang="en-US" altLang="en-US" sz="3200" b="1">
                <a:latin typeface="Courier New" pitchFamily="49" charset="0"/>
              </a:rPr>
              <a:t>word hits</a:t>
            </a:r>
          </a:p>
          <a:p>
            <a:pPr eaLnBrk="0" hangingPunct="0"/>
            <a:r>
              <a:rPr lang="en-US" altLang="en-US" sz="3200" b="1">
                <a:latin typeface="Courier New" pitchFamily="49" charset="0"/>
              </a:rPr>
              <a:t>below threshold</a:t>
            </a:r>
          </a:p>
        </p:txBody>
      </p:sp>
      <p:sp>
        <p:nvSpPr>
          <p:cNvPr id="61443" name="Line 4"/>
          <p:cNvSpPr>
            <a:spLocks noChangeShapeType="1"/>
          </p:cNvSpPr>
          <p:nvPr/>
        </p:nvSpPr>
        <p:spPr bwMode="auto">
          <a:xfrm>
            <a:off x="533400" y="1143000"/>
            <a:ext cx="769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1" name="Line 5"/>
          <p:cNvSpPr>
            <a:spLocks noChangeShapeType="1"/>
          </p:cNvSpPr>
          <p:nvPr/>
        </p:nvSpPr>
        <p:spPr bwMode="auto">
          <a:xfrm flipH="1">
            <a:off x="4572000" y="4314825"/>
            <a:ext cx="4267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 rot="16200000" flipH="1">
            <a:off x="3352800" y="3095625"/>
            <a:ext cx="24384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 flipH="1">
            <a:off x="304800" y="4314825"/>
            <a:ext cx="4267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1219200" y="4038600"/>
            <a:ext cx="1651000" cy="5794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bg1"/>
                </a:solidFill>
                <a:latin typeface="Courier New" pitchFamily="49" charset="0"/>
              </a:rPr>
              <a:t>(T=11)</a:t>
            </a:r>
            <a:endParaRPr lang="en-US" altLang="zh-TW" sz="3200" b="1">
              <a:solidFill>
                <a:schemeClr val="bg1"/>
              </a:solidFill>
              <a:latin typeface="Courier New" pitchFamily="49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7535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b="1"/>
              <a:t>How a BLAST search works: 3 phases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900113" y="1916113"/>
            <a:ext cx="73437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2800"/>
              <a:t>Phase 2: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Scan the database for entries that match the</a:t>
            </a:r>
          </a:p>
          <a:p>
            <a:pPr eaLnBrk="0" hangingPunct="0"/>
            <a:r>
              <a:rPr lang="en-US" altLang="en-US" sz="2800"/>
              <a:t>compiled list.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This is fast and relatively easy.</a:t>
            </a:r>
            <a:endParaRPr lang="en-US" altLang="en-US" sz="2800">
              <a:latin typeface="Calibri" pitchFamily="34" charset="0"/>
            </a:endParaRPr>
          </a:p>
        </p:txBody>
      </p:sp>
      <p:sp>
        <p:nvSpPr>
          <p:cNvPr id="63491" name="Line 4"/>
          <p:cNvSpPr>
            <a:spLocks noChangeShapeType="1"/>
          </p:cNvSpPr>
          <p:nvPr/>
        </p:nvSpPr>
        <p:spPr bwMode="auto">
          <a:xfrm>
            <a:off x="533400" y="1600200"/>
            <a:ext cx="769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2"/>
          <p:cNvSpPr txBox="1">
            <a:spLocks noChangeArrowheads="1"/>
          </p:cNvSpPr>
          <p:nvPr/>
        </p:nvSpPr>
        <p:spPr bwMode="auto">
          <a:xfrm>
            <a:off x="838200" y="304800"/>
            <a:ext cx="7535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b="1"/>
              <a:t>How a BLAST search works: 3 phases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1066800" y="1244600"/>
            <a:ext cx="7551738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/>
              <a:t>Phase 3: when you manage to find a hit</a:t>
            </a:r>
          </a:p>
          <a:p>
            <a:pPr eaLnBrk="0" hangingPunct="0"/>
            <a:r>
              <a:rPr lang="en-US" altLang="en-US" sz="2800"/>
              <a:t>(i.e. a match between a “word” and a database</a:t>
            </a:r>
          </a:p>
          <a:p>
            <a:pPr eaLnBrk="0" hangingPunct="0"/>
            <a:r>
              <a:rPr lang="en-US" altLang="en-US" sz="2800"/>
              <a:t>entry), extend the hit in either direction.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Keep track of the score (use a scoring matrix)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Stop when the score drops below some cutoff.</a:t>
            </a:r>
            <a:endParaRPr lang="en-US" altLang="en-US" sz="2800">
              <a:latin typeface="Calibri" pitchFamily="34" charset="0"/>
            </a:endParaRPr>
          </a:p>
        </p:txBody>
      </p:sp>
      <p:sp>
        <p:nvSpPr>
          <p:cNvPr id="65539" name="Line 4"/>
          <p:cNvSpPr>
            <a:spLocks noChangeShapeType="1"/>
          </p:cNvSpPr>
          <p:nvPr/>
        </p:nvSpPr>
        <p:spPr bwMode="auto">
          <a:xfrm>
            <a:off x="533400" y="1143000"/>
            <a:ext cx="769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479425" y="4656138"/>
            <a:ext cx="792003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>
                <a:latin typeface="Courier New" pitchFamily="49" charset="0"/>
                <a:ea typeface="PMingLiU" pitchFamily="18" charset="-120"/>
              </a:rPr>
              <a:t>KENFDKARFSGTWYAMAKKDPEG 50 </a:t>
            </a:r>
            <a:r>
              <a:rPr lang="en-US" altLang="zh-TW" b="1">
                <a:ea typeface="PMingLiU" pitchFamily="18" charset="-120"/>
              </a:rPr>
              <a:t>RBP (query)</a:t>
            </a:r>
            <a:endParaRPr lang="en-US" altLang="zh-TW" sz="2800">
              <a:latin typeface="Courier New" pitchFamily="49" charset="0"/>
              <a:ea typeface="PMingLiU" pitchFamily="18" charset="-120"/>
            </a:endParaRPr>
          </a:p>
          <a:p>
            <a:pPr eaLnBrk="0" hangingPunct="0"/>
            <a:r>
              <a:rPr lang="en-US" altLang="zh-TW" sz="2800">
                <a:latin typeface="Courier New" pitchFamily="49" charset="0"/>
                <a:ea typeface="PMingLiU" pitchFamily="18" charset="-120"/>
              </a:rPr>
              <a:t>MKGLDIQKVAGTWYSLAMAASD. 44 </a:t>
            </a:r>
            <a:r>
              <a:rPr lang="en-US" altLang="zh-TW" b="1">
                <a:ea typeface="PMingLiU" pitchFamily="18" charset="-120"/>
              </a:rPr>
              <a:t>lactoglobulin (hit)</a:t>
            </a:r>
            <a:endParaRPr lang="en-US" altLang="zh-TW" sz="280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2724150" y="4427538"/>
            <a:ext cx="609600" cy="1447800"/>
          </a:xfrm>
          <a:prstGeom prst="rect">
            <a:avLst/>
          </a:prstGeom>
          <a:noFill/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2605088" y="5897563"/>
            <a:ext cx="860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>
                <a:ea typeface="PMingLiU" pitchFamily="18" charset="-120"/>
              </a:rPr>
              <a:t>Hit!</a:t>
            </a:r>
          </a:p>
        </p:txBody>
      </p:sp>
      <p:sp>
        <p:nvSpPr>
          <p:cNvPr id="65543" name="Text Box 8"/>
          <p:cNvSpPr txBox="1">
            <a:spLocks noChangeArrowheads="1"/>
          </p:cNvSpPr>
          <p:nvPr/>
        </p:nvSpPr>
        <p:spPr bwMode="auto">
          <a:xfrm>
            <a:off x="3562350" y="5600700"/>
            <a:ext cx="1490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>
                <a:ea typeface="PMingLiU" pitchFamily="18" charset="-120"/>
              </a:rPr>
              <a:t>extend</a:t>
            </a:r>
          </a:p>
        </p:txBody>
      </p:sp>
      <p:sp>
        <p:nvSpPr>
          <p:cNvPr id="65544" name="Text Box 9"/>
          <p:cNvSpPr txBox="1">
            <a:spLocks noChangeArrowheads="1"/>
          </p:cNvSpPr>
          <p:nvPr/>
        </p:nvSpPr>
        <p:spPr bwMode="auto">
          <a:xfrm>
            <a:off x="971550" y="5600700"/>
            <a:ext cx="1490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1">
                <a:ea typeface="PMingLiU" pitchFamily="18" charset="-120"/>
              </a:rPr>
              <a:t>extend</a:t>
            </a:r>
          </a:p>
        </p:txBody>
      </p:sp>
      <p:sp>
        <p:nvSpPr>
          <p:cNvPr id="65545" name="AutoShape 10"/>
          <p:cNvSpPr>
            <a:spLocks noChangeArrowheads="1"/>
          </p:cNvSpPr>
          <p:nvPr/>
        </p:nvSpPr>
        <p:spPr bwMode="auto">
          <a:xfrm>
            <a:off x="3486150" y="6027738"/>
            <a:ext cx="2362200" cy="304800"/>
          </a:xfrm>
          <a:prstGeom prst="rightArrow">
            <a:avLst>
              <a:gd name="adj1" fmla="val 50000"/>
              <a:gd name="adj2" fmla="val 1937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46" name="AutoShape 11"/>
          <p:cNvSpPr>
            <a:spLocks noChangeArrowheads="1"/>
          </p:cNvSpPr>
          <p:nvPr/>
        </p:nvSpPr>
        <p:spPr bwMode="auto">
          <a:xfrm flipH="1">
            <a:off x="209550" y="6027738"/>
            <a:ext cx="2362200" cy="304800"/>
          </a:xfrm>
          <a:prstGeom prst="rightArrow">
            <a:avLst>
              <a:gd name="adj1" fmla="val 50000"/>
              <a:gd name="adj2" fmla="val 19375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2"/>
          <p:cNvSpPr txBox="1">
            <a:spLocks noChangeArrowheads="1"/>
          </p:cNvSpPr>
          <p:nvPr/>
        </p:nvSpPr>
        <p:spPr bwMode="auto">
          <a:xfrm>
            <a:off x="838200" y="304800"/>
            <a:ext cx="7535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b="1"/>
              <a:t>How a BLAST search works: 3 phases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67586" name="Text Box 3"/>
          <p:cNvSpPr txBox="1">
            <a:spLocks noChangeArrowheads="1"/>
          </p:cNvSpPr>
          <p:nvPr/>
        </p:nvSpPr>
        <p:spPr bwMode="auto">
          <a:xfrm>
            <a:off x="568325" y="1628775"/>
            <a:ext cx="8251825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2800"/>
              <a:t>Phase 3: 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In the original (1990) implementation of BLAST,</a:t>
            </a:r>
          </a:p>
          <a:p>
            <a:pPr eaLnBrk="0" hangingPunct="0"/>
            <a:r>
              <a:rPr lang="en-US" altLang="en-US" sz="2800"/>
              <a:t>hits were extended in either direction.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In a 1997 refinement of BLAST, two independent</a:t>
            </a:r>
          </a:p>
          <a:p>
            <a:pPr eaLnBrk="0" hangingPunct="0"/>
            <a:r>
              <a:rPr lang="en-US" altLang="en-US" sz="2800"/>
              <a:t>hits are required. The hits must occur in close</a:t>
            </a:r>
          </a:p>
          <a:p>
            <a:pPr eaLnBrk="0" hangingPunct="0"/>
            <a:r>
              <a:rPr lang="en-US" altLang="en-US" sz="2800"/>
              <a:t>proximity to each other (40 nt). With this modification, only one seventh as many extensions occur, greatly speeding the time required for a search.</a:t>
            </a:r>
            <a:endParaRPr lang="en-US" altLang="en-US" sz="2800">
              <a:latin typeface="Calibri" pitchFamily="34" charset="0"/>
            </a:endParaRPr>
          </a:p>
        </p:txBody>
      </p:sp>
      <p:sp>
        <p:nvSpPr>
          <p:cNvPr id="67587" name="Line 4"/>
          <p:cNvSpPr>
            <a:spLocks noChangeShapeType="1"/>
          </p:cNvSpPr>
          <p:nvPr/>
        </p:nvSpPr>
        <p:spPr bwMode="auto">
          <a:xfrm>
            <a:off x="533400" y="1143000"/>
            <a:ext cx="769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2"/>
          <p:cNvSpPr txBox="1">
            <a:spLocks noChangeArrowheads="1"/>
          </p:cNvSpPr>
          <p:nvPr/>
        </p:nvSpPr>
        <p:spPr bwMode="auto">
          <a:xfrm>
            <a:off x="838200" y="304800"/>
            <a:ext cx="7648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 b="1"/>
              <a:t>How a BLAST search works: threshold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1219200" y="2082800"/>
            <a:ext cx="66198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/>
              <a:t>You can modify the threshold parameter.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The default value for blastp is 11. 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To change it, enter “-f 16” or “-f 5” in the </a:t>
            </a:r>
          </a:p>
          <a:p>
            <a:pPr eaLnBrk="0" hangingPunct="0"/>
            <a:r>
              <a:rPr lang="en-US" altLang="en-US" sz="2800"/>
              <a:t>advanced options.</a:t>
            </a:r>
            <a:endParaRPr lang="en-US" altLang="en-US" sz="2800">
              <a:latin typeface="Calibri" pitchFamily="34" charset="0"/>
            </a:endParaRP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>
            <a:off x="533400" y="1143000"/>
            <a:ext cx="769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7707313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/>
              <a:t>The expect value </a:t>
            </a:r>
            <a:r>
              <a:rPr lang="en-US" altLang="en-US" sz="2800" i="1"/>
              <a:t>E</a:t>
            </a:r>
            <a:r>
              <a:rPr lang="en-US" altLang="en-US" sz="2800"/>
              <a:t> is the number of alignments</a:t>
            </a:r>
          </a:p>
          <a:p>
            <a:pPr eaLnBrk="0" hangingPunct="0"/>
            <a:r>
              <a:rPr lang="en-US" altLang="en-US" sz="2800"/>
              <a:t>with scores greater than or equal to score </a:t>
            </a:r>
            <a:r>
              <a:rPr lang="en-US" altLang="en-US" sz="2800" i="1"/>
              <a:t>S</a:t>
            </a:r>
          </a:p>
          <a:p>
            <a:pPr eaLnBrk="0" hangingPunct="0"/>
            <a:r>
              <a:rPr lang="en-US" altLang="en-US" sz="2800"/>
              <a:t>that are expected to occur by chance in a </a:t>
            </a:r>
          </a:p>
          <a:p>
            <a:pPr eaLnBrk="0" hangingPunct="0"/>
            <a:r>
              <a:rPr lang="en-US" altLang="en-US" sz="2800"/>
              <a:t>database search.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An </a:t>
            </a:r>
            <a:r>
              <a:rPr lang="en-US" altLang="en-US" sz="2800" i="1"/>
              <a:t>E</a:t>
            </a:r>
            <a:r>
              <a:rPr lang="en-US" altLang="en-US" sz="2800"/>
              <a:t> value is related to a probability value </a:t>
            </a:r>
            <a:r>
              <a:rPr lang="en-US" altLang="en-US" sz="2800" i="1"/>
              <a:t>p</a:t>
            </a:r>
            <a:r>
              <a:rPr lang="en-US" altLang="en-US" sz="2800"/>
              <a:t>.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The key equation describing an </a:t>
            </a:r>
            <a:r>
              <a:rPr lang="en-US" altLang="en-US" sz="2800" i="1"/>
              <a:t>E</a:t>
            </a:r>
            <a:r>
              <a:rPr lang="en-US" altLang="en-US" sz="2800"/>
              <a:t> value is: </a:t>
            </a:r>
          </a:p>
          <a:p>
            <a:pPr eaLnBrk="0" hangingPunct="0"/>
            <a:endParaRPr lang="en-US" altLang="en-US" sz="2800" b="1"/>
          </a:p>
          <a:p>
            <a:pPr eaLnBrk="0" hangingPunct="0"/>
            <a:r>
              <a:rPr lang="en-US" altLang="en-US" sz="2800" b="1" i="1"/>
              <a:t>E</a:t>
            </a:r>
            <a:r>
              <a:rPr lang="en-US" altLang="en-US" sz="2800" b="1"/>
              <a:t> = </a:t>
            </a:r>
            <a:r>
              <a:rPr lang="en-US" altLang="en-US" sz="2800" b="1" i="1"/>
              <a:t>Kmn</a:t>
            </a:r>
            <a:r>
              <a:rPr lang="en-US" altLang="en-US" sz="2800" b="1"/>
              <a:t> e</a:t>
            </a:r>
            <a:r>
              <a:rPr lang="en-US" altLang="en-US" sz="2800" b="1" baseline="30000"/>
              <a:t>-</a:t>
            </a:r>
            <a:r>
              <a:rPr lang="en-US" altLang="en-US" sz="2800" b="1" baseline="30000">
                <a:latin typeface="Symbol" pitchFamily="18" charset="2"/>
              </a:rPr>
              <a:t>l</a:t>
            </a:r>
            <a:r>
              <a:rPr lang="en-US" altLang="en-US" sz="2800" b="1" i="1" baseline="30000"/>
              <a:t>S</a:t>
            </a:r>
          </a:p>
        </p:txBody>
      </p:sp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099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How to interpret a BLAST search: expect value</a:t>
            </a:r>
            <a:endParaRPr lang="en-US" altLang="en-US" sz="2800">
              <a:latin typeface="Calibri" pitchFamily="34" charset="0"/>
            </a:endParaRP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2"/>
          <p:cNvSpPr txBox="1">
            <a:spLocks noChangeArrowheads="1"/>
          </p:cNvSpPr>
          <p:nvPr/>
        </p:nvSpPr>
        <p:spPr bwMode="auto">
          <a:xfrm>
            <a:off x="611188" y="1125538"/>
            <a:ext cx="8281987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2800"/>
              <a:t>This equation is derived from a description</a:t>
            </a:r>
          </a:p>
          <a:p>
            <a:pPr eaLnBrk="0" hangingPunct="0"/>
            <a:r>
              <a:rPr lang="en-US" altLang="en-US" sz="2800"/>
              <a:t>of the extreme value distribution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 i="1"/>
              <a:t>S</a:t>
            </a:r>
            <a:r>
              <a:rPr lang="en-US" altLang="en-US" sz="2800"/>
              <a:t> = the score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 i="1"/>
              <a:t>E</a:t>
            </a:r>
            <a:r>
              <a:rPr lang="en-US" altLang="en-US" sz="2800"/>
              <a:t> = the expect value = the average number of HSPs (High Score Pairs) expected to occur with</a:t>
            </a:r>
          </a:p>
          <a:p>
            <a:pPr eaLnBrk="0" hangingPunct="0"/>
            <a:r>
              <a:rPr lang="en-US" altLang="en-US" sz="2800"/>
              <a:t>a score of at least </a:t>
            </a:r>
            <a:r>
              <a:rPr lang="en-US" altLang="en-US" sz="2800" i="1"/>
              <a:t>S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 i="1"/>
              <a:t>m</a:t>
            </a:r>
            <a:r>
              <a:rPr lang="en-US" altLang="en-US" sz="2800"/>
              <a:t>, </a:t>
            </a:r>
            <a:r>
              <a:rPr lang="en-US" altLang="en-US" sz="2800" i="1"/>
              <a:t>n</a:t>
            </a:r>
            <a:r>
              <a:rPr lang="en-US" altLang="en-US" sz="2800"/>
              <a:t> = the length of two sequences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>
                <a:latin typeface="Symbol" pitchFamily="18" charset="2"/>
              </a:rPr>
              <a:t>l</a:t>
            </a:r>
            <a:r>
              <a:rPr lang="en-US" altLang="en-US" sz="2800"/>
              <a:t>, </a:t>
            </a:r>
            <a:r>
              <a:rPr lang="en-US" altLang="en-US" sz="2800" i="1"/>
              <a:t>K</a:t>
            </a:r>
            <a:r>
              <a:rPr lang="en-US" altLang="en-US" sz="2800"/>
              <a:t> = Karlin-Altschul statistics</a:t>
            </a:r>
            <a:endParaRPr lang="en-US" altLang="en-US" sz="2800" baseline="30000"/>
          </a:p>
        </p:txBody>
      </p:sp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3276600" y="3048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i="1"/>
              <a:t>E</a:t>
            </a:r>
            <a:r>
              <a:rPr lang="en-US" altLang="en-US" sz="2800" b="1"/>
              <a:t> = </a:t>
            </a:r>
            <a:r>
              <a:rPr lang="en-US" altLang="en-US" sz="2800" b="1" i="1"/>
              <a:t>Kmn</a:t>
            </a:r>
            <a:r>
              <a:rPr lang="en-US" altLang="en-US" sz="2800" b="1"/>
              <a:t> e</a:t>
            </a:r>
            <a:r>
              <a:rPr lang="en-US" altLang="en-US" sz="2800" b="1" baseline="30000"/>
              <a:t>-</a:t>
            </a:r>
            <a:r>
              <a:rPr lang="en-US" altLang="en-US" sz="2800" b="1" baseline="30000">
                <a:latin typeface="Symbol" pitchFamily="18" charset="2"/>
              </a:rPr>
              <a:t>l</a:t>
            </a:r>
            <a:r>
              <a:rPr lang="en-US" altLang="en-US" sz="2800" b="1" i="1" baseline="30000"/>
              <a:t>S</a:t>
            </a:r>
            <a:endParaRPr lang="en-US" altLang="en-US" sz="2000" i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1"/>
          <p:cNvPicPr>
            <a:picLocks noChangeAspect="1"/>
          </p:cNvPicPr>
          <p:nvPr/>
        </p:nvPicPr>
        <p:blipFill>
          <a:blip r:embed="rId2"/>
          <a:srcRect t="1778" r="3239"/>
          <a:stretch>
            <a:fillRect/>
          </a:stretch>
        </p:blipFill>
        <p:spPr bwMode="auto">
          <a:xfrm>
            <a:off x="1514475" y="133350"/>
            <a:ext cx="5614988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2"/>
          <p:cNvSpPr txBox="1">
            <a:spLocks noChangeArrowheads="1"/>
          </p:cNvSpPr>
          <p:nvPr/>
        </p:nvSpPr>
        <p:spPr bwMode="auto">
          <a:xfrm>
            <a:off x="228600" y="1752600"/>
            <a:ext cx="86106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2800"/>
              <a:t>The expected value </a:t>
            </a:r>
            <a:r>
              <a:rPr lang="en-US" altLang="en-US" sz="2800" i="1"/>
              <a:t>E</a:t>
            </a:r>
            <a:r>
              <a:rPr lang="en-US" altLang="en-US" sz="2800"/>
              <a:t> is the number of alignments</a:t>
            </a:r>
          </a:p>
          <a:p>
            <a:pPr eaLnBrk="0" hangingPunct="0"/>
            <a:r>
              <a:rPr lang="en-US" altLang="en-US" sz="2800"/>
              <a:t>with scores greater than or equal to score </a:t>
            </a:r>
            <a:r>
              <a:rPr lang="en-US" altLang="en-US" sz="2800" i="1"/>
              <a:t>S</a:t>
            </a:r>
          </a:p>
          <a:p>
            <a:pPr eaLnBrk="0" hangingPunct="0"/>
            <a:r>
              <a:rPr lang="en-US" altLang="en-US" sz="2800"/>
              <a:t>that are expected to occur by chance in a </a:t>
            </a:r>
          </a:p>
          <a:p>
            <a:pPr eaLnBrk="0" hangingPunct="0"/>
            <a:r>
              <a:rPr lang="en-US" altLang="en-US" sz="2800"/>
              <a:t>database search. A </a:t>
            </a:r>
            <a:r>
              <a:rPr lang="en-US" altLang="en-US" sz="2800" i="1"/>
              <a:t>p</a:t>
            </a:r>
            <a:r>
              <a:rPr lang="en-US" altLang="en-US" sz="2800"/>
              <a:t> value is a different way of</a:t>
            </a:r>
          </a:p>
          <a:p>
            <a:pPr eaLnBrk="0" hangingPunct="0"/>
            <a:r>
              <a:rPr lang="en-US" altLang="en-US" sz="2800"/>
              <a:t>representing the significance of an alignment.</a:t>
            </a:r>
          </a:p>
          <a:p>
            <a:pPr eaLnBrk="0" hangingPunct="0"/>
            <a:endParaRPr lang="en-US" altLang="en-US" sz="2800" b="1"/>
          </a:p>
          <a:p>
            <a:pPr eaLnBrk="0" hangingPunct="0"/>
            <a:r>
              <a:rPr lang="en-US" altLang="en-US" sz="2800" i="1"/>
              <a:t>p</a:t>
            </a:r>
            <a:r>
              <a:rPr lang="en-US" altLang="en-US" sz="2800"/>
              <a:t> = 1 - e</a:t>
            </a:r>
            <a:r>
              <a:rPr lang="en-US" altLang="en-US" sz="2800" baseline="30000"/>
              <a:t>-</a:t>
            </a:r>
            <a:r>
              <a:rPr lang="en-US" altLang="en-US" sz="2800" i="1" baseline="30000">
                <a:latin typeface="Symbol" pitchFamily="18" charset="2"/>
              </a:rPr>
              <a:t>E</a:t>
            </a:r>
          </a:p>
          <a:p>
            <a:pPr eaLnBrk="0" hangingPunct="0"/>
            <a:endParaRPr lang="en-US" altLang="en-US" sz="2800" i="1"/>
          </a:p>
          <a:p>
            <a:pPr eaLnBrk="0" hangingPunct="0"/>
            <a:r>
              <a:rPr lang="en-US" altLang="en-US" sz="2800" i="1"/>
              <a:t>“p</a:t>
            </a:r>
            <a:r>
              <a:rPr lang="en-US" altLang="en-US" sz="2800"/>
              <a:t> value” is the probability that  a random alignment occurring with a score bigger than or equal to “S”.</a:t>
            </a:r>
          </a:p>
        </p:txBody>
      </p:sp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11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How to interpret BLAST: </a:t>
            </a:r>
            <a:r>
              <a:rPr lang="en-US" altLang="en-US" sz="2800" b="1" i="1"/>
              <a:t>E</a:t>
            </a:r>
            <a:r>
              <a:rPr lang="en-US" altLang="en-US" sz="2800" b="1"/>
              <a:t> values and </a:t>
            </a:r>
            <a:r>
              <a:rPr lang="en-US" altLang="en-US" sz="2800" b="1" i="1"/>
              <a:t>p</a:t>
            </a:r>
            <a:r>
              <a:rPr lang="en-US" altLang="en-US" sz="2800" b="1"/>
              <a:t> values</a:t>
            </a:r>
            <a:endParaRPr lang="en-US" altLang="en-US" sz="2800">
              <a:latin typeface="Calibri" pitchFamily="34" charset="0"/>
            </a:endParaRP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/>
          <p:cNvSpPr txBox="1">
            <a:spLocks noChangeArrowheads="1"/>
          </p:cNvSpPr>
          <p:nvPr/>
        </p:nvSpPr>
        <p:spPr bwMode="auto">
          <a:xfrm>
            <a:off x="914400" y="1676400"/>
            <a:ext cx="532765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Very small </a:t>
            </a:r>
            <a:r>
              <a:rPr lang="en-US" altLang="en-US" i="1"/>
              <a:t>E</a:t>
            </a:r>
            <a:r>
              <a:rPr lang="en-US" altLang="en-US"/>
              <a:t> values are very similar to </a:t>
            </a:r>
            <a:r>
              <a:rPr lang="en-US" altLang="en-US" i="1"/>
              <a:t>p</a:t>
            </a:r>
            <a:r>
              <a:rPr lang="en-US" altLang="en-US"/>
              <a:t> values. </a:t>
            </a:r>
          </a:p>
          <a:p>
            <a:pPr eaLnBrk="0" hangingPunct="0"/>
            <a:r>
              <a:rPr lang="en-US" altLang="en-US" i="1"/>
              <a:t>E</a:t>
            </a:r>
            <a:r>
              <a:rPr lang="en-US" altLang="en-US"/>
              <a:t> values of about 1 to 10 are far easier to interpret</a:t>
            </a:r>
          </a:p>
          <a:p>
            <a:pPr eaLnBrk="0" hangingPunct="0"/>
            <a:r>
              <a:rPr lang="en-US" altLang="en-US"/>
              <a:t>than corresponding </a:t>
            </a:r>
            <a:r>
              <a:rPr lang="en-US" altLang="en-US" i="1"/>
              <a:t>p</a:t>
            </a:r>
            <a:r>
              <a:rPr lang="en-US" altLang="en-US"/>
              <a:t> values.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E		p</a:t>
            </a:r>
          </a:p>
          <a:p>
            <a:pPr eaLnBrk="0" hangingPunct="0"/>
            <a:r>
              <a:rPr lang="en-US" altLang="en-US"/>
              <a:t>10		0.99995460</a:t>
            </a:r>
          </a:p>
          <a:p>
            <a:pPr eaLnBrk="0" hangingPunct="0"/>
            <a:r>
              <a:rPr lang="en-US" altLang="en-US"/>
              <a:t>5		0.99326205</a:t>
            </a:r>
          </a:p>
          <a:p>
            <a:pPr eaLnBrk="0" hangingPunct="0"/>
            <a:r>
              <a:rPr lang="en-US" altLang="en-US"/>
              <a:t>2		0.86466472</a:t>
            </a:r>
          </a:p>
          <a:p>
            <a:pPr eaLnBrk="0" hangingPunct="0"/>
            <a:r>
              <a:rPr lang="en-US" altLang="en-US"/>
              <a:t>1		0.63212056</a:t>
            </a:r>
          </a:p>
          <a:p>
            <a:pPr eaLnBrk="0" hangingPunct="0"/>
            <a:r>
              <a:rPr lang="en-US" altLang="en-US"/>
              <a:t>0.1		0.09516258 (about 0.1)</a:t>
            </a:r>
          </a:p>
          <a:p>
            <a:pPr eaLnBrk="0" hangingPunct="0"/>
            <a:r>
              <a:rPr lang="en-US" altLang="en-US"/>
              <a:t>0.05		0.04877058 (about 0.05)</a:t>
            </a:r>
          </a:p>
          <a:p>
            <a:pPr eaLnBrk="0" hangingPunct="0"/>
            <a:r>
              <a:rPr lang="en-US" altLang="en-US"/>
              <a:t>0.001		0.00099950 (about 0.001)</a:t>
            </a:r>
          </a:p>
          <a:p>
            <a:pPr eaLnBrk="0" hangingPunct="0"/>
            <a:r>
              <a:rPr lang="en-US" altLang="en-US"/>
              <a:t>0.0001	              0.0001000</a:t>
            </a:r>
          </a:p>
        </p:txBody>
      </p:sp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11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How to interpret BLAST: </a:t>
            </a:r>
            <a:r>
              <a:rPr lang="en-US" altLang="en-US" sz="2800" b="1" i="1"/>
              <a:t>E</a:t>
            </a:r>
            <a:r>
              <a:rPr lang="en-US" altLang="en-US" sz="2800" b="1"/>
              <a:t> values and </a:t>
            </a:r>
            <a:r>
              <a:rPr lang="en-US" altLang="en-US" sz="2800" b="1" i="1"/>
              <a:t>p</a:t>
            </a:r>
            <a:r>
              <a:rPr lang="en-US" altLang="en-US" sz="2800" b="1"/>
              <a:t> values</a:t>
            </a:r>
            <a:endParaRPr lang="en-US" altLang="en-US" sz="2800">
              <a:latin typeface="Calibri" pitchFamily="34" charset="0"/>
            </a:endParaRPr>
          </a:p>
        </p:txBody>
      </p:sp>
      <p:sp>
        <p:nvSpPr>
          <p:cNvPr id="77827" name="Line 5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Sequence Alignment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Smith-Waterman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Algorithm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E-value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BLAST from NCBI 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p-value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Reference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296863"/>
            <a:ext cx="8477250" cy="626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85738"/>
            <a:ext cx="8367712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3363"/>
            <a:ext cx="8867775" cy="66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434975"/>
            <a:ext cx="8758237" cy="642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38" y="288925"/>
            <a:ext cx="8423275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179388"/>
            <a:ext cx="8820150" cy="667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80963"/>
            <a:ext cx="8689975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  Align Sequences?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Similar sequences may have similar function.</a:t>
            </a:r>
          </a:p>
          <a:p>
            <a:r>
              <a:rPr lang="en-US" altLang="zh-CN" smtClean="0"/>
              <a:t>Similar sequences may have a common ancestor.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What is sequence alignment?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Global-local-alignment.png (243×109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6738" y="3414713"/>
            <a:ext cx="4111625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Note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Let X have continuous </a:t>
            </a:r>
            <a:r>
              <a:rPr lang="en-US" altLang="zh-CN" dirty="0" err="1" smtClean="0"/>
              <a:t>cdf</a:t>
            </a:r>
            <a:r>
              <a:rPr lang="en-US" altLang="zh-CN" dirty="0" smtClean="0"/>
              <a:t> </a:t>
            </a:r>
            <a:r>
              <a:rPr lang="en-US" altLang="zh-CN" sz="2400" dirty="0" err="1" smtClean="0"/>
              <a:t>F</a:t>
            </a:r>
            <a:r>
              <a:rPr lang="en-US" altLang="zh-CN" sz="2000" dirty="0" err="1" smtClean="0"/>
              <a:t>x</a:t>
            </a:r>
            <a:r>
              <a:rPr lang="en-US" altLang="zh-CN" sz="1800" dirty="0" smtClean="0"/>
              <a:t>(X</a:t>
            </a:r>
            <a:r>
              <a:rPr lang="en-US" altLang="zh-CN" sz="2000" dirty="0" smtClean="0"/>
              <a:t>) and define Y = </a:t>
            </a:r>
            <a:r>
              <a:rPr lang="en-US" altLang="zh-CN" sz="2000" dirty="0" err="1" smtClean="0"/>
              <a:t>Fx</a:t>
            </a:r>
            <a:r>
              <a:rPr lang="en-US" altLang="zh-CN" sz="2000" dirty="0" smtClean="0"/>
              <a:t>(X). Then Y is uniformly distribution on (0,1).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For discrete random variables, we have: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dirty="0" smtClean="0"/>
              <a:t>	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</a:t>
            </a:r>
            <a:endParaRPr lang="zh-CN" altLang="en-US" dirty="0"/>
          </a:p>
        </p:txBody>
      </p:sp>
      <p:pic>
        <p:nvPicPr>
          <p:cNvPr id="8806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2582863"/>
            <a:ext cx="35194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0" y="3781425"/>
            <a:ext cx="34734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425450"/>
            <a:ext cx="8140700" cy="611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p-value	</a:t>
            </a:r>
            <a:endParaRPr lang="zh-CN" altLang="en-US" smtClean="0"/>
          </a:p>
        </p:txBody>
      </p:sp>
      <p:sp>
        <p:nvSpPr>
          <p:cNvPr id="90114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A test statistic.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The probability of observing more extreme value of the realized test statistic under the null hypothesis.</a:t>
            </a:r>
          </a:p>
          <a:p>
            <a:r>
              <a:rPr lang="en-US" altLang="zh-CN" smtClean="0"/>
              <a:t>Usually uniformly distributed under the null hypothesis.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Simulation of a p-value is important.</a:t>
            </a:r>
            <a:endParaRPr lang="zh-CN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Homework 1</a:t>
            </a:r>
            <a:endParaRPr lang="zh-CN" altLang="en-US" smtClean="0"/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smtClean="0"/>
              <a:t>Implement the Swiss-Waterman algorithm. (Matlab, C/C++, Perl, Python…)</a:t>
            </a:r>
          </a:p>
          <a:p>
            <a:r>
              <a:rPr lang="en-US" altLang="zh-CN" sz="2400" smtClean="0"/>
              <a:t>Blast: (See the word document).</a:t>
            </a:r>
          </a:p>
          <a:p>
            <a:r>
              <a:rPr lang="en-US" altLang="zh-CN" sz="2400" smtClean="0"/>
              <a:t>Read blast from WiKi.</a:t>
            </a:r>
          </a:p>
          <a:p>
            <a:r>
              <a:rPr lang="en-US" altLang="zh-CN" sz="2400" smtClean="0"/>
              <a:t>*E-value: </a:t>
            </a:r>
          </a:p>
          <a:p>
            <a:pPr marL="342900" lvl="1" indent="0">
              <a:buFont typeface="Arial" charset="0"/>
              <a:buNone/>
            </a:pPr>
            <a:r>
              <a:rPr lang="en-US" altLang="zh-CN" sz="2400" smtClean="0"/>
              <a:t>    Read the paper “relating protein pharmacology by ligand chemistry”(Nature Biotechnology 2007)    and  its supplementary information. </a:t>
            </a:r>
          </a:p>
          <a:p>
            <a:pPr marL="342900" lvl="1" indent="0">
              <a:buFont typeface="Arial" charset="0"/>
              <a:buNone/>
            </a:pPr>
            <a:r>
              <a:rPr lang="en-US" altLang="zh-CN" sz="2400" smtClean="0"/>
              <a:t>    Can you understand how the author applied the idea of E-value in the method?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</a:t>
            </a:r>
            <a:endParaRPr lang="zh-CN" altLang="en-US" smtClean="0"/>
          </a:p>
        </p:txBody>
      </p:sp>
      <p:sp>
        <p:nvSpPr>
          <p:cNvPr id="92162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The Book “Bioinformatics –Sequence and Genome Analysis ” by David W.Mount</a:t>
            </a:r>
          </a:p>
          <a:p>
            <a:r>
              <a:rPr lang="en-US" altLang="zh-CN" smtClean="0"/>
              <a:t>Extreme Value Distribution (</a:t>
            </a:r>
            <a:r>
              <a:rPr lang="en-US" altLang="zh-CN" smtClean="0">
                <a:hlinkClick r:id="rId2"/>
              </a:rPr>
              <a:t>http://mathworld.wolfram.com/ExtremeValueDistribution.html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PPT of Sequence Alignment from Lakshmanan Iyer, Ph. D.</a:t>
            </a:r>
          </a:p>
          <a:p>
            <a:r>
              <a:rPr lang="en-US" altLang="zh-CN" smtClean="0"/>
              <a:t>PPT of Dynamic_Programming.ppt on line. </a:t>
            </a:r>
          </a:p>
          <a:p>
            <a:r>
              <a:rPr lang="en-US" altLang="zh-CN" smtClean="0"/>
              <a:t>PPT of BLAST Similarity Searching   Clark University, Spring 2008</a:t>
            </a:r>
          </a:p>
          <a:p>
            <a:r>
              <a:rPr lang="en-US" altLang="zh-CN" smtClean="0"/>
              <a:t>Dynamic Programming: WiKi.</a:t>
            </a:r>
          </a:p>
          <a:p>
            <a:r>
              <a:rPr lang="en-US" altLang="zh-CN" smtClean="0"/>
              <a:t>PPT of Statistical Inference from Rui Jiang </a:t>
            </a:r>
          </a:p>
          <a:p>
            <a:r>
              <a:rPr lang="en-US" altLang="zh-CN" smtClean="0"/>
              <a:t>The Book “Statistical Inference” by George Casella and Roger L.Berger.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Methods of Sequence Alignment</a:t>
            </a:r>
            <a:endParaRPr lang="zh-CN" altLang="en-US" smtClean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Pair-wise Sequence Alignment</a:t>
            </a:r>
          </a:p>
          <a:p>
            <a:pPr lvl="1"/>
            <a:r>
              <a:rPr lang="en-US" altLang="zh-CN" smtClean="0"/>
              <a:t>Dot Matrix Analysis</a:t>
            </a:r>
          </a:p>
          <a:p>
            <a:pPr lvl="1"/>
            <a:r>
              <a:rPr lang="en-US" altLang="zh-CN" smtClean="0"/>
              <a:t>Dynamic Programming Algorithm</a:t>
            </a:r>
          </a:p>
          <a:p>
            <a:pPr lvl="1"/>
            <a:r>
              <a:rPr lang="en-US" altLang="zh-CN" smtClean="0"/>
              <a:t>Word or k-tuple methods (BLAST,FASTA,BLAT)</a:t>
            </a:r>
          </a:p>
          <a:p>
            <a:r>
              <a:rPr lang="en-US" altLang="zh-CN" smtClean="0"/>
              <a:t>Multiple Sequence  Alignment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Methods of Sequence Alignment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Pair-wise Sequence Alignment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Dot Matrix Analysis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b="1" dirty="0" smtClean="0"/>
              <a:t>Dynamic Programming Algorithm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Word or k-tuple methods (BLAST,FASTA,BLAT)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Multiple Sequence  Alignment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Dynamic Programming</a:t>
            </a:r>
            <a:endParaRPr lang="zh-CN" altLang="en-US" smtClean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 general algorithm design technique for solving problems defined by recurrences with overlapping sub problems.</a:t>
            </a:r>
          </a:p>
          <a:p>
            <a:r>
              <a:rPr lang="en-US" altLang="zh-CN" smtClean="0"/>
              <a:t>Global alignment : Needleman-Wunsch </a:t>
            </a:r>
          </a:p>
          <a:p>
            <a:r>
              <a:rPr lang="en-US" altLang="zh-CN" smtClean="0"/>
              <a:t>Local alignment : Smith-Waterman </a:t>
            </a:r>
          </a:p>
          <a:p>
            <a:r>
              <a:rPr lang="en-US" altLang="zh-CN" smtClean="0"/>
              <a:t>Both of them used dynamic programming.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smtClean="0"/>
              <a:t>Global Alignment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79501-C0C3-424C-AF38-ED6B9DD44C91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197635" name="Object 272"/>
          <p:cNvGraphicFramePr>
            <a:graphicFrameLocks noChangeAspect="1"/>
          </p:cNvGraphicFramePr>
          <p:nvPr/>
        </p:nvGraphicFramePr>
        <p:xfrm>
          <a:off x="762000" y="3581400"/>
          <a:ext cx="7886700" cy="495300"/>
        </p:xfrm>
        <a:graphic>
          <a:graphicData uri="http://schemas.openxmlformats.org/presentationml/2006/ole">
            <p:oleObj spid="_x0000_s1296" name="Equation" r:id="rId4" imgW="7886700" imgH="495300" progId="Equation.3">
              <p:embed/>
            </p:oleObj>
          </a:graphicData>
        </a:graphic>
      </p:graphicFrame>
      <p:graphicFrame>
        <p:nvGraphicFramePr>
          <p:cNvPr id="197636" name="Object 273"/>
          <p:cNvGraphicFramePr>
            <a:graphicFrameLocks noChangeAspect="1"/>
          </p:cNvGraphicFramePr>
          <p:nvPr/>
        </p:nvGraphicFramePr>
        <p:xfrm>
          <a:off x="2286000" y="2235200"/>
          <a:ext cx="4622800" cy="1066800"/>
        </p:xfrm>
        <a:graphic>
          <a:graphicData uri="http://schemas.openxmlformats.org/presentationml/2006/ole">
            <p:oleObj spid="_x0000_s1297" name="Equation" r:id="rId5" imgW="4622800" imgH="1066800" progId="Equation.3">
              <p:embed/>
            </p:oleObj>
          </a:graphicData>
        </a:graphic>
      </p:graphicFrame>
      <p:graphicFrame>
        <p:nvGraphicFramePr>
          <p:cNvPr id="197637" name="Object 274"/>
          <p:cNvGraphicFramePr>
            <a:graphicFrameLocks noChangeAspect="1"/>
          </p:cNvGraphicFramePr>
          <p:nvPr/>
        </p:nvGraphicFramePr>
        <p:xfrm>
          <a:off x="2330450" y="4438650"/>
          <a:ext cx="3835400" cy="1016000"/>
        </p:xfrm>
        <a:graphic>
          <a:graphicData uri="http://schemas.openxmlformats.org/presentationml/2006/ole">
            <p:oleObj spid="_x0000_s1298" name="Equation" r:id="rId6" imgW="3835400" imgH="1016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4372</TotalTime>
  <Words>1527</Words>
  <Application>Microsoft Office PowerPoint</Application>
  <PresentationFormat>全屏显示(4:3)</PresentationFormat>
  <Paragraphs>478</Paragraphs>
  <Slides>54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Calibri</vt:lpstr>
      <vt:lpstr>宋体</vt:lpstr>
      <vt:lpstr>Arial</vt:lpstr>
      <vt:lpstr>Calibri Light</vt:lpstr>
      <vt:lpstr>Times New Roman</vt:lpstr>
      <vt:lpstr>Comic Sans MS</vt:lpstr>
      <vt:lpstr>Symbol</vt:lpstr>
      <vt:lpstr>Courier New</vt:lpstr>
      <vt:lpstr>Arial Unicode MS</vt:lpstr>
      <vt:lpstr>PMingLiU</vt:lpstr>
      <vt:lpstr>Office 主题</vt:lpstr>
      <vt:lpstr>Equation</vt:lpstr>
      <vt:lpstr>          Sequence Alignment</vt:lpstr>
      <vt:lpstr>CONTENT</vt:lpstr>
      <vt:lpstr>CONTENT</vt:lpstr>
      <vt:lpstr>幻灯片 4</vt:lpstr>
      <vt:lpstr>Why  Align Sequences?</vt:lpstr>
      <vt:lpstr>Methods of Sequence Alignment</vt:lpstr>
      <vt:lpstr>Methods of Sequence Alignment</vt:lpstr>
      <vt:lpstr>Dynamic Programming</vt:lpstr>
      <vt:lpstr>Global Alignment</vt:lpstr>
      <vt:lpstr>幻灯片 10</vt:lpstr>
      <vt:lpstr>Justification</vt:lpstr>
      <vt:lpstr>Example</vt:lpstr>
      <vt:lpstr>Computation Procedure</vt:lpstr>
      <vt:lpstr>幻灯片 14</vt:lpstr>
      <vt:lpstr>幻灯片 15</vt:lpstr>
      <vt:lpstr>Local alignment </vt:lpstr>
      <vt:lpstr>幻灯片 17</vt:lpstr>
      <vt:lpstr>CONTENT</vt:lpstr>
      <vt:lpstr>E-value</vt:lpstr>
      <vt:lpstr>How to evaluate the E-value?</vt:lpstr>
      <vt:lpstr>幻灯片 21</vt:lpstr>
      <vt:lpstr>幻灯片 22</vt:lpstr>
      <vt:lpstr>How to evaluate the E-value?</vt:lpstr>
      <vt:lpstr>CONTENT</vt:lpstr>
      <vt:lpstr>BLAST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CONTENT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Note</vt:lpstr>
      <vt:lpstr>幻灯片 51</vt:lpstr>
      <vt:lpstr>p-value </vt:lpstr>
      <vt:lpstr>Homework 1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user</cp:lastModifiedBy>
  <cp:revision>116</cp:revision>
  <dcterms:created xsi:type="dcterms:W3CDTF">2013-09-27T02:59:14Z</dcterms:created>
  <dcterms:modified xsi:type="dcterms:W3CDTF">2013-10-08T07:11:43Z</dcterms:modified>
</cp:coreProperties>
</file>