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.xml" ContentType="application/vnd.openxmlformats-officedocument.presentationml.tags+xml"/>
  <Override PartName="/ppt/notesSlides/notesSlide6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6" r:id="rId1"/>
  </p:sldMasterIdLst>
  <p:notesMasterIdLst>
    <p:notesMasterId r:id="rId38"/>
  </p:notesMasterIdLst>
  <p:handoutMasterIdLst>
    <p:handoutMasterId r:id="rId3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B2"/>
    <a:srgbClr val="41719C"/>
    <a:srgbClr val="203864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06799F8-075E-4A3A-A7F6-7FBC6576F1A4}" styleName="主题样式 2 - 强调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9" autoAdjust="0"/>
    <p:restoredTop sz="94660"/>
  </p:normalViewPr>
  <p:slideViewPr>
    <p:cSldViewPr snapToGrid="0">
      <p:cViewPr varScale="1">
        <p:scale>
          <a:sx n="138" d="100"/>
          <a:sy n="138" d="100"/>
        </p:scale>
        <p:origin x="606" y="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4" d="100"/>
          <a:sy n="104" d="100"/>
        </p:scale>
        <p:origin x="3294" y="1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259F21-D001-4BAF-9D49-EB7BB12405E8}" type="datetimeFigureOut">
              <a:rPr lang="zh-CN" altLang="en-US" smtClean="0"/>
              <a:t>2015/10/28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BE3A55-48BC-4590-9ECF-3E80911748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88828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88DD6ACD-547D-43C7-8FC6-96781EDC5DBE}" type="datetimeFigureOut">
              <a:rPr lang="zh-CN" altLang="en-US"/>
              <a:pPr>
                <a:defRPr/>
              </a:pPr>
              <a:t>2015/10/28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0F27CCE8-098A-4A1E-B855-25C986F7CAB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1301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47241EE-F097-4EB7-9AA4-7450B3B476FD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altLang="zh-CN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ES" altLang="zh-CN" smtClean="0"/>
          </a:p>
        </p:txBody>
      </p:sp>
    </p:spTree>
    <p:extLst>
      <p:ext uri="{BB962C8B-B14F-4D97-AF65-F5344CB8AC3E}">
        <p14:creationId xmlns:p14="http://schemas.microsoft.com/office/powerpoint/2010/main" val="39819038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71767E5-AA6F-463B-AE9B-89D86935A565}" type="slidenum">
              <a:rPr lang="zh-TW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en-US" altLang="zh-TW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24752333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53C2CB6-18A3-4273-B691-2109F8720C02}" type="slidenum">
              <a:rPr lang="zh-TW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en-US" altLang="zh-TW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23760482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D809780-FB3F-45F4-9049-59606E353DD2}" type="slidenum">
              <a:rPr lang="zh-TW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en-US" altLang="zh-TW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30920298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699D99B-89D5-40F4-B1B0-0018E665E7B1}" type="slidenum">
              <a:rPr lang="zh-TW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en-US" altLang="zh-TW"/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1282365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458DEA4-ED1F-4A5B-B51E-183206EBC69D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 altLang="zh-CN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ES" altLang="zh-CN" smtClean="0"/>
          </a:p>
        </p:txBody>
      </p:sp>
    </p:spTree>
    <p:extLst>
      <p:ext uri="{BB962C8B-B14F-4D97-AF65-F5344CB8AC3E}">
        <p14:creationId xmlns:p14="http://schemas.microsoft.com/office/powerpoint/2010/main" val="344952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BBCAE08-5870-4956-8B9C-093AA402CB81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 altLang="zh-CN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ES" altLang="zh-CN" smtClean="0"/>
          </a:p>
        </p:txBody>
      </p:sp>
    </p:spTree>
    <p:extLst>
      <p:ext uri="{BB962C8B-B14F-4D97-AF65-F5344CB8AC3E}">
        <p14:creationId xmlns:p14="http://schemas.microsoft.com/office/powerpoint/2010/main" val="40311263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1EAD3A4-82C0-4A15-97C6-E7CCDB89E350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 altLang="zh-CN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8117189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FD94E32-C1BF-49A7-A9FB-548A0514CAF3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 altLang="zh-CN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ES" altLang="zh-CN" smtClean="0"/>
          </a:p>
        </p:txBody>
      </p:sp>
    </p:spTree>
    <p:extLst>
      <p:ext uri="{BB962C8B-B14F-4D97-AF65-F5344CB8AC3E}">
        <p14:creationId xmlns:p14="http://schemas.microsoft.com/office/powerpoint/2010/main" val="15325893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05A57C9-72F2-4130-9C76-A46D65D7B201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 altLang="zh-CN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zh-CN" smtClean="0"/>
              <a:t>We first compute T[</a:t>
            </a:r>
            <a:r>
              <a:rPr lang="en-US" altLang="zh-CN" i="1" smtClean="0"/>
              <a:t>i, j</a:t>
            </a:r>
            <a:r>
              <a:rPr lang="en-US" altLang="zh-CN" smtClean="0"/>
              <a:t>] for the smallest possible values of i and j, then for increasing values of i and j</a:t>
            </a:r>
          </a:p>
          <a:p>
            <a:pPr>
              <a:spcBef>
                <a:spcPct val="0"/>
              </a:spcBef>
            </a:pPr>
            <a:endParaRPr lang="en-US" altLang="zh-CN" smtClean="0"/>
          </a:p>
          <a:p>
            <a:pPr>
              <a:spcBef>
                <a:spcPct val="0"/>
              </a:spcBef>
            </a:pPr>
            <a:r>
              <a:rPr lang="en-US" altLang="zh-CN" smtClean="0"/>
              <a:t>Usually performed with a table of size 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   (n + 1) X (m + 1)</a:t>
            </a:r>
          </a:p>
          <a:p>
            <a:pPr>
              <a:spcBef>
                <a:spcPct val="0"/>
              </a:spcBef>
            </a:pP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5996220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1F55B2C-89C1-4FD3-89CF-EB2AFA4A1AB8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 altLang="zh-CN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zh-CN" smtClean="0"/>
              <a:t>We first compute T[</a:t>
            </a:r>
            <a:r>
              <a:rPr lang="en-US" altLang="zh-CN" i="1" smtClean="0"/>
              <a:t>i, j</a:t>
            </a:r>
            <a:r>
              <a:rPr lang="en-US" altLang="zh-CN" smtClean="0"/>
              <a:t>] for the smallest possible values of i and j, then for increasing values of i and j</a:t>
            </a:r>
          </a:p>
          <a:p>
            <a:pPr>
              <a:spcBef>
                <a:spcPct val="0"/>
              </a:spcBef>
            </a:pPr>
            <a:endParaRPr lang="en-US" altLang="zh-CN" smtClean="0"/>
          </a:p>
          <a:p>
            <a:pPr>
              <a:spcBef>
                <a:spcPct val="0"/>
              </a:spcBef>
            </a:pPr>
            <a:r>
              <a:rPr lang="en-US" altLang="zh-CN" smtClean="0"/>
              <a:t>Usually performed with a table of size </a:t>
            </a:r>
          </a:p>
          <a:p>
            <a:pPr>
              <a:spcBef>
                <a:spcPct val="0"/>
              </a:spcBef>
            </a:pPr>
            <a:r>
              <a:rPr lang="en-US" altLang="zh-CN" smtClean="0"/>
              <a:t>   (n + 1) X (m + 1)</a:t>
            </a:r>
          </a:p>
          <a:p>
            <a:pPr>
              <a:spcBef>
                <a:spcPct val="0"/>
              </a:spcBef>
            </a:pP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2469054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B4BB31D-7982-44E4-9DDA-11545BFC2DAF}" type="slidenum">
              <a:rPr lang="zh-TW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US" altLang="zh-TW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19814239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863262B-82AF-446A-B45B-3ABCE229B4E1}" type="slidenum">
              <a:rPr lang="zh-TW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en-US" altLang="zh-TW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810320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Songpeng Zu</a:t>
            </a:r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TCMMapping &amp; Quantitative Model on CPIs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36A3DD-18C9-47FF-B97C-D83E934F991A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Songpeng Zu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TCMMapping &amp; Quantitative Model on CPIs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0720D4-1922-43F4-AEF1-0BE6A3E44FE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Songpeng Zu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TCMMapping &amp; Quantitative Model on CPIs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F66CB3-3314-4D8A-860B-66B77B68D88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Songpeng Zu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TCMMapping &amp; Quantitative Model on CPIs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28365E-40A6-40D7-955C-D8E5CB2F9AD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499050" y="6455487"/>
            <a:ext cx="8515350" cy="166850"/>
          </a:xfrm>
          <a:prstGeom prst="rect">
            <a:avLst/>
          </a:prstGeom>
          <a:solidFill>
            <a:srgbClr val="203864"/>
          </a:solidFill>
          <a:ln>
            <a:solidFill>
              <a:srgbClr val="203864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1932"/>
          </a:xfrm>
        </p:spPr>
        <p:txBody>
          <a:bodyPr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28650" y="1454400"/>
            <a:ext cx="8064000" cy="4802399"/>
          </a:xfrm>
        </p:spPr>
        <p:txBody>
          <a:bodyPr/>
          <a:lstStyle>
            <a:lvl1pPr>
              <a:lnSpc>
                <a:spcPts val="2500"/>
              </a:lnSpc>
              <a:buClr>
                <a:schemeClr val="accent5">
                  <a:lumMod val="75000"/>
                </a:schemeClr>
              </a:buClr>
              <a:buSzPct val="70000"/>
              <a:defRPr baseline="0"/>
            </a:lvl1pPr>
            <a:lvl2pPr>
              <a:buClr>
                <a:schemeClr val="accent5">
                  <a:lumMod val="75000"/>
                </a:schemeClr>
              </a:buClr>
              <a:buSzPct val="70000"/>
              <a:defRPr/>
            </a:lvl2pPr>
            <a:lvl3pPr>
              <a:buClr>
                <a:schemeClr val="accent5">
                  <a:lumMod val="75000"/>
                </a:schemeClr>
              </a:buClr>
              <a:buSzPct val="70000"/>
              <a:defRPr/>
            </a:lvl3pPr>
            <a:lvl4pPr>
              <a:buClr>
                <a:schemeClr val="accent5">
                  <a:lumMod val="75000"/>
                </a:schemeClr>
              </a:buClr>
              <a:buSzPct val="70000"/>
              <a:defRPr/>
            </a:lvl4pPr>
            <a:lvl5pPr>
              <a:buClr>
                <a:schemeClr val="accent5">
                  <a:lumMod val="75000"/>
                </a:schemeClr>
              </a:buClr>
              <a:buSzPct val="70000"/>
              <a:defRPr/>
            </a:lvl5pPr>
          </a:lstStyle>
          <a:p>
            <a:pPr lvl="0"/>
            <a:r>
              <a:rPr lang="zh-CN" altLang="en-US" dirty="0" smtClean="0"/>
              <a:t> 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altLang="zh-CN" dirty="0" smtClean="0"/>
              <a:t>Songpeng Zu</a:t>
            </a:r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altLang="zh-CN" dirty="0" smtClean="0"/>
              <a:t>Statistical Learning on Compound-Protein Interactions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636A3DD-18C9-47FF-B97C-D83E934F991A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512904" y="6538912"/>
            <a:ext cx="8515350" cy="1668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333B2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74964"/>
          </a:xfrm>
          <a:gradFill>
            <a:gsLst>
              <a:gs pos="100000">
                <a:srgbClr val="3333B2"/>
              </a:gs>
              <a:gs pos="0">
                <a:schemeClr val="tx1"/>
              </a:gs>
            </a:gsLst>
            <a:lin ang="10800000" scaled="1"/>
          </a:gra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51350" y="921000"/>
            <a:ext cx="8064000" cy="4802399"/>
          </a:xfrm>
        </p:spPr>
        <p:txBody>
          <a:bodyPr/>
          <a:lstStyle>
            <a:lvl1pPr>
              <a:lnSpc>
                <a:spcPts val="2500"/>
              </a:lnSpc>
              <a:buClr>
                <a:srgbClr val="3333B2"/>
              </a:buClr>
              <a:buSzPct val="70000"/>
              <a:defRPr baseline="0"/>
            </a:lvl1pPr>
            <a:lvl2pPr>
              <a:buClr>
                <a:srgbClr val="3333B2"/>
              </a:buClr>
              <a:buSzPct val="70000"/>
              <a:defRPr/>
            </a:lvl2pPr>
            <a:lvl3pPr>
              <a:buClr>
                <a:srgbClr val="3333B2"/>
              </a:buClr>
              <a:buSzPct val="70000"/>
              <a:defRPr/>
            </a:lvl3pPr>
            <a:lvl4pPr>
              <a:buClr>
                <a:srgbClr val="3333B2"/>
              </a:buClr>
              <a:buSzPct val="70000"/>
              <a:defRPr/>
            </a:lvl4pPr>
            <a:lvl5pPr>
              <a:buClr>
                <a:srgbClr val="3333B2"/>
              </a:buClr>
              <a:buSzPct val="70000"/>
              <a:defRPr/>
            </a:lvl5pPr>
          </a:lstStyle>
          <a:p>
            <a:pPr lvl="0"/>
            <a:r>
              <a:rPr lang="zh-CN" altLang="en-US" dirty="0" smtClean="0"/>
              <a:t> 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28650" y="6439774"/>
            <a:ext cx="2057400" cy="3651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 dirty="0" smtClean="0"/>
              <a:t>祖松鹏</a:t>
            </a: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028950" y="6439773"/>
            <a:ext cx="3086100" cy="3651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zh-CN" altLang="en-US" dirty="0" smtClean="0"/>
              <a:t>第二次习题课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457950" y="6439772"/>
            <a:ext cx="2057400" cy="3651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636A3DD-18C9-47FF-B97C-D83E934F991A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16945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Songpeng Zu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TCMMapping &amp; Quantitative Model on CPIs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40A2CC-35A8-4098-9406-566F68C1157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Songpeng Zu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TCMMapping &amp; Quantitative Model on CPIs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0A34E3-8FBC-45BC-B148-6F7E9D74174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Songpeng Zu</a:t>
            </a: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TCMMapping &amp; Quantitative Model on CPIs</a:t>
            </a: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275A76-807A-4275-8546-BDE9F43591A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99050" y="6455487"/>
            <a:ext cx="8515350" cy="166850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altLang="zh-CN" smtClean="0"/>
              <a:t>Songpeng Zu</a:t>
            </a:r>
            <a:endParaRPr lang="zh-CN" altLang="en-US" dirty="0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altLang="zh-CN" dirty="0" smtClean="0"/>
              <a:t>TCMMapping &amp; Quantitative Model on CPIs</a:t>
            </a:r>
            <a:endParaRPr lang="zh-CN" altLang="en-US" dirty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989A3FC5-E140-4927-8C63-3DDF5E89FA9E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499050" y="6455487"/>
            <a:ext cx="8515350" cy="166850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altLang="zh-CN" smtClean="0"/>
              <a:t>Songpeng Zu</a:t>
            </a:r>
            <a:endParaRPr lang="zh-CN" altLang="en-US" dirty="0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altLang="zh-CN" dirty="0" smtClean="0"/>
              <a:t>TCMMapping &amp; Quantitative Model on CPIs</a:t>
            </a:r>
            <a:endParaRPr lang="zh-CN" altLang="en-US" dirty="0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989A3FC5-E140-4927-8C63-3DDF5E89FA9E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Songpeng Zu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TCMMapping &amp; Quantitative Model on CPIs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DAE064-ABBE-4801-8465-F4EE5A81F1B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占位符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78867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0" y="1408024"/>
            <a:ext cx="8424000" cy="4834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CN" smtClean="0"/>
              <a:t>Songpeng Zu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CN" smtClean="0"/>
              <a:t>TCMMapping &amp; Quantitative Model on CPIs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636A3DD-18C9-47FF-B97C-D83E934F991A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5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</p:sldLayoutIdLst>
  <p:timing>
    <p:tnLst>
      <p:par>
        <p:cTn id="1" dur="indefinite" restart="never" nodeType="tmRoot"/>
      </p:par>
    </p:tnLst>
  </p:timing>
  <p:hf hdr="0"/>
  <p:txStyles>
    <p:titleStyle>
      <a:lvl1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2pPr>
      <a:lvl3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3pPr>
      <a:lvl4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4pPr>
      <a:lvl5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9pPr>
    </p:titleStyle>
    <p:bodyStyle>
      <a:lvl1pPr marL="171450" indent="-171450" algn="l" defTabSz="685800" rtl="0" fontAlgn="base">
        <a:lnSpc>
          <a:spcPct val="90000"/>
        </a:lnSpc>
        <a:spcBef>
          <a:spcPts val="750"/>
        </a:spcBef>
        <a:spcAft>
          <a:spcPct val="0"/>
        </a:spcAft>
        <a:buClr>
          <a:srgbClr val="002060"/>
        </a:buClr>
        <a:buFont typeface="Times New Roman" panose="02020603050405020304" pitchFamily="18" charset="0"/>
        <a:buChar char="►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6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9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4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ctrTitle"/>
          </p:nvPr>
        </p:nvSpPr>
        <p:spPr>
          <a:xfrm>
            <a:off x="435769" y="2057400"/>
            <a:ext cx="8272462" cy="881062"/>
          </a:xfrm>
          <a:solidFill>
            <a:srgbClr val="3333B2"/>
          </a:solidFill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 smtClean="0">
                <a:solidFill>
                  <a:schemeClr val="bg1"/>
                </a:solidFill>
              </a:rPr>
              <a:t>生物</a:t>
            </a:r>
            <a:r>
              <a:rPr lang="zh-CN" altLang="en-US" sz="3200" dirty="0" smtClean="0">
                <a:solidFill>
                  <a:schemeClr val="bg1"/>
                </a:solidFill>
              </a:rPr>
              <a:t>信息学概论 习题课 </a:t>
            </a:r>
            <a:r>
              <a:rPr lang="en-US" altLang="zh-CN" sz="3200" dirty="0" smtClean="0">
                <a:solidFill>
                  <a:schemeClr val="bg1"/>
                </a:solidFill>
              </a:rPr>
              <a:t>II </a:t>
            </a:r>
            <a:endParaRPr lang="zh-CN" altLang="en-US" sz="3200" dirty="0" smtClean="0">
              <a:solidFill>
                <a:schemeClr val="bg1"/>
              </a:solidFill>
            </a:endParaRPr>
          </a:p>
        </p:txBody>
      </p:sp>
      <p:sp>
        <p:nvSpPr>
          <p:cNvPr id="14338" name="副标题 2"/>
          <p:cNvSpPr>
            <a:spLocks noGrp="1"/>
          </p:cNvSpPr>
          <p:nvPr>
            <p:ph type="subTitle" idx="1"/>
          </p:nvPr>
        </p:nvSpPr>
        <p:spPr bwMode="auto">
          <a:xfrm>
            <a:off x="2860964" y="3629747"/>
            <a:ext cx="4184073" cy="1655762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zh-CN" altLang="en-US" b="1" dirty="0" smtClean="0"/>
              <a:t>主讲教师：李梢教授</a:t>
            </a:r>
            <a:endParaRPr lang="en-US" altLang="zh-CN" b="1" dirty="0" smtClean="0"/>
          </a:p>
          <a:p>
            <a:pPr algn="l"/>
            <a:r>
              <a:rPr lang="zh-CN" altLang="en-US" b="1" dirty="0" smtClean="0"/>
              <a:t>        助教：直博生 祖松鹏</a:t>
            </a:r>
            <a:r>
              <a:rPr lang="en-US" altLang="zh-CN" b="1" dirty="0" smtClean="0"/>
              <a:t>, </a:t>
            </a:r>
            <a:r>
              <a:rPr lang="zh-CN" altLang="en-US" b="1" dirty="0" smtClean="0"/>
              <a:t>张鹏</a:t>
            </a:r>
            <a:r>
              <a:rPr lang="en-US" altLang="zh-CN" b="1" dirty="0" smtClean="0"/>
              <a:t> </a:t>
            </a:r>
          </a:p>
          <a:p>
            <a:pPr algn="l"/>
            <a:r>
              <a:rPr lang="zh-CN" altLang="en-US" b="1" dirty="0" smtClean="0"/>
              <a:t>        日期：</a:t>
            </a:r>
            <a:r>
              <a:rPr lang="en-US" altLang="zh-CN" b="1" dirty="0" smtClean="0"/>
              <a:t>2015-10-28</a:t>
            </a:r>
            <a:endParaRPr lang="zh-CN" alt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altLang="zh-CN" smtClean="0"/>
              <a:t>Example</a:t>
            </a:r>
          </a:p>
        </p:txBody>
      </p:sp>
      <p:sp>
        <p:nvSpPr>
          <p:cNvPr id="24" name="灯片编号占位符 2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/>
          <a:p>
            <a:pPr>
              <a:defRPr/>
            </a:pPr>
            <a:fld id="{EE249576-9ACA-4B15-9209-C26A29B786D3}" type="slidenum">
              <a:rPr lang="en-US" altLang="zh-CN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61444" name="Text Box 4"/>
          <p:cNvSpPr txBox="1">
            <a:spLocks noChangeArrowheads="1"/>
          </p:cNvSpPr>
          <p:nvPr/>
        </p:nvSpPr>
        <p:spPr bwMode="auto">
          <a:xfrm>
            <a:off x="1524000" y="1466850"/>
            <a:ext cx="28114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Comic Sans MS"/>
              </a:rPr>
              <a:t>Case 1: Line up S</a:t>
            </a:r>
            <a:r>
              <a:rPr lang="en-US" altLang="zh-CN" baseline="-25000">
                <a:latin typeface="Comic Sans MS"/>
              </a:rPr>
              <a:t>i</a:t>
            </a:r>
            <a:r>
              <a:rPr lang="en-US" altLang="zh-CN">
                <a:latin typeface="Comic Sans MS"/>
              </a:rPr>
              <a:t> with T</a:t>
            </a:r>
            <a:r>
              <a:rPr lang="en-US" altLang="zh-CN" baseline="-25000">
                <a:latin typeface="Comic Sans MS"/>
              </a:rPr>
              <a:t>j</a:t>
            </a:r>
          </a:p>
        </p:txBody>
      </p:sp>
      <p:sp>
        <p:nvSpPr>
          <p:cNvPr id="61446" name="Text Box 6"/>
          <p:cNvSpPr txBox="1">
            <a:spLocks noChangeArrowheads="1"/>
          </p:cNvSpPr>
          <p:nvPr/>
        </p:nvSpPr>
        <p:spPr bwMode="auto">
          <a:xfrm>
            <a:off x="2090738" y="1976438"/>
            <a:ext cx="35972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>
                <a:latin typeface="Courier New" pitchFamily="49" charset="0"/>
              </a:rPr>
              <a:t>   S: C  A  T  T  C  A  C</a:t>
            </a:r>
          </a:p>
          <a:p>
            <a:r>
              <a:rPr lang="en-US" altLang="zh-CN" b="1">
                <a:latin typeface="Courier New" pitchFamily="49" charset="0"/>
              </a:rPr>
              <a:t>   T: C  -  T  T  C  A  G</a:t>
            </a:r>
          </a:p>
        </p:txBody>
      </p:sp>
      <p:sp>
        <p:nvSpPr>
          <p:cNvPr id="61447" name="Line 7"/>
          <p:cNvSpPr>
            <a:spLocks noChangeShapeType="1"/>
          </p:cNvSpPr>
          <p:nvPr/>
        </p:nvSpPr>
        <p:spPr bwMode="auto">
          <a:xfrm>
            <a:off x="5334000" y="18288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457" name="Text Box 17"/>
          <p:cNvSpPr txBox="1">
            <a:spLocks noChangeArrowheads="1"/>
          </p:cNvSpPr>
          <p:nvPr/>
        </p:nvSpPr>
        <p:spPr bwMode="auto">
          <a:xfrm>
            <a:off x="4665663" y="1633538"/>
            <a:ext cx="5826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  <a:latin typeface="Comic Sans MS"/>
              </a:rPr>
              <a:t>i - 1</a:t>
            </a:r>
          </a:p>
        </p:txBody>
      </p:sp>
      <p:sp>
        <p:nvSpPr>
          <p:cNvPr id="61458" name="Text Box 18"/>
          <p:cNvSpPr txBox="1">
            <a:spLocks noChangeArrowheads="1"/>
          </p:cNvSpPr>
          <p:nvPr/>
        </p:nvSpPr>
        <p:spPr bwMode="auto">
          <a:xfrm>
            <a:off x="5410200" y="1600200"/>
            <a:ext cx="247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  <a:latin typeface="Comic Sans MS"/>
              </a:rPr>
              <a:t>i</a:t>
            </a:r>
          </a:p>
        </p:txBody>
      </p:sp>
      <p:sp>
        <p:nvSpPr>
          <p:cNvPr id="61459" name="Text Box 19"/>
          <p:cNvSpPr txBox="1">
            <a:spLocks noChangeArrowheads="1"/>
          </p:cNvSpPr>
          <p:nvPr/>
        </p:nvSpPr>
        <p:spPr bwMode="auto">
          <a:xfrm>
            <a:off x="5410200" y="2514600"/>
            <a:ext cx="2762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  <a:latin typeface="Comic Sans MS"/>
              </a:rPr>
              <a:t>j</a:t>
            </a:r>
          </a:p>
        </p:txBody>
      </p:sp>
      <p:sp>
        <p:nvSpPr>
          <p:cNvPr id="61460" name="Text Box 20"/>
          <p:cNvSpPr txBox="1">
            <a:spLocks noChangeArrowheads="1"/>
          </p:cNvSpPr>
          <p:nvPr/>
        </p:nvSpPr>
        <p:spPr bwMode="auto">
          <a:xfrm>
            <a:off x="4665663" y="2533650"/>
            <a:ext cx="5429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  <a:latin typeface="Comic Sans MS"/>
              </a:rPr>
              <a:t>j -1</a:t>
            </a:r>
          </a:p>
        </p:txBody>
      </p:sp>
      <p:sp>
        <p:nvSpPr>
          <p:cNvPr id="61450" name="Text Box 10"/>
          <p:cNvSpPr txBox="1">
            <a:spLocks noChangeArrowheads="1"/>
          </p:cNvSpPr>
          <p:nvPr/>
        </p:nvSpPr>
        <p:spPr bwMode="auto">
          <a:xfrm>
            <a:off x="2006600" y="3584575"/>
            <a:ext cx="4552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>
                <a:latin typeface="Courier New" pitchFamily="49" charset="0"/>
              </a:rPr>
              <a:t>   S: C  A  T  T  C  A  -  C    </a:t>
            </a:r>
          </a:p>
          <a:p>
            <a:r>
              <a:rPr lang="en-US" altLang="zh-CN" b="1">
                <a:latin typeface="Courier New" pitchFamily="49" charset="0"/>
              </a:rPr>
              <a:t>   T: C  -  T  T  C  A  G  -  </a:t>
            </a:r>
          </a:p>
        </p:txBody>
      </p:sp>
      <p:sp>
        <p:nvSpPr>
          <p:cNvPr id="61451" name="Line 11"/>
          <p:cNvSpPr>
            <a:spLocks noChangeShapeType="1"/>
          </p:cNvSpPr>
          <p:nvPr/>
        </p:nvSpPr>
        <p:spPr bwMode="auto">
          <a:xfrm>
            <a:off x="5638800" y="34290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456" name="Text Box 16"/>
          <p:cNvSpPr txBox="1">
            <a:spLocks noChangeArrowheads="1"/>
          </p:cNvSpPr>
          <p:nvPr/>
        </p:nvSpPr>
        <p:spPr bwMode="auto">
          <a:xfrm>
            <a:off x="1447800" y="3124200"/>
            <a:ext cx="32242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Comic Sans MS"/>
              </a:rPr>
              <a:t>Case 2: Line up S</a:t>
            </a:r>
            <a:r>
              <a:rPr lang="en-US" altLang="zh-CN" baseline="-25000">
                <a:latin typeface="Comic Sans MS"/>
              </a:rPr>
              <a:t>i</a:t>
            </a:r>
            <a:r>
              <a:rPr lang="en-US" altLang="zh-CN">
                <a:latin typeface="Comic Sans MS"/>
              </a:rPr>
              <a:t> with space</a:t>
            </a:r>
          </a:p>
        </p:txBody>
      </p:sp>
      <p:sp>
        <p:nvSpPr>
          <p:cNvPr id="61466" name="Text Box 26"/>
          <p:cNvSpPr txBox="1">
            <a:spLocks noChangeArrowheads="1"/>
          </p:cNvSpPr>
          <p:nvPr/>
        </p:nvSpPr>
        <p:spPr bwMode="auto">
          <a:xfrm>
            <a:off x="5029200" y="3276600"/>
            <a:ext cx="5826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  <a:latin typeface="Comic Sans MS"/>
              </a:rPr>
              <a:t>i - 1</a:t>
            </a:r>
          </a:p>
        </p:txBody>
      </p:sp>
      <p:sp>
        <p:nvSpPr>
          <p:cNvPr id="61467" name="Text Box 27"/>
          <p:cNvSpPr txBox="1">
            <a:spLocks noChangeArrowheads="1"/>
          </p:cNvSpPr>
          <p:nvPr/>
        </p:nvSpPr>
        <p:spPr bwMode="auto">
          <a:xfrm>
            <a:off x="5715000" y="3276600"/>
            <a:ext cx="247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  <a:latin typeface="Comic Sans MS"/>
              </a:rPr>
              <a:t>i</a:t>
            </a:r>
          </a:p>
        </p:txBody>
      </p:sp>
      <p:sp>
        <p:nvSpPr>
          <p:cNvPr id="61469" name="Text Box 29"/>
          <p:cNvSpPr txBox="1">
            <a:spLocks noChangeArrowheads="1"/>
          </p:cNvSpPr>
          <p:nvPr/>
        </p:nvSpPr>
        <p:spPr bwMode="auto">
          <a:xfrm>
            <a:off x="5334000" y="419100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FF0000"/>
                </a:solidFill>
                <a:latin typeface="Comic Sans MS"/>
              </a:rPr>
              <a:t>j </a:t>
            </a:r>
          </a:p>
        </p:txBody>
      </p:sp>
      <p:sp>
        <p:nvSpPr>
          <p:cNvPr id="61476" name="Line 36"/>
          <p:cNvSpPr>
            <a:spLocks noChangeShapeType="1"/>
          </p:cNvSpPr>
          <p:nvPr/>
        </p:nvSpPr>
        <p:spPr bwMode="auto">
          <a:xfrm>
            <a:off x="1066800" y="2971800"/>
            <a:ext cx="716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477" name="Line 37"/>
          <p:cNvSpPr>
            <a:spLocks noChangeShapeType="1"/>
          </p:cNvSpPr>
          <p:nvPr/>
        </p:nvSpPr>
        <p:spPr bwMode="auto">
          <a:xfrm>
            <a:off x="1066800" y="4648200"/>
            <a:ext cx="716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479" name="Line 39"/>
          <p:cNvSpPr>
            <a:spLocks noChangeShapeType="1"/>
          </p:cNvSpPr>
          <p:nvPr/>
        </p:nvSpPr>
        <p:spPr bwMode="auto">
          <a:xfrm>
            <a:off x="5638800" y="51816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480" name="Text Box 40"/>
          <p:cNvSpPr txBox="1">
            <a:spLocks noChangeArrowheads="1"/>
          </p:cNvSpPr>
          <p:nvPr/>
        </p:nvSpPr>
        <p:spPr bwMode="auto">
          <a:xfrm>
            <a:off x="2025650" y="5275263"/>
            <a:ext cx="42799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>
                <a:latin typeface="Courier New" pitchFamily="49" charset="0"/>
              </a:rPr>
              <a:t>   S: C  A  T  T  C  A  C  -  </a:t>
            </a:r>
          </a:p>
          <a:p>
            <a:r>
              <a:rPr lang="en-US" altLang="zh-CN" b="1">
                <a:latin typeface="Courier New" pitchFamily="49" charset="0"/>
              </a:rPr>
              <a:t>   T: C  -  T  T  C  A  -  G</a:t>
            </a:r>
          </a:p>
        </p:txBody>
      </p:sp>
      <p:sp>
        <p:nvSpPr>
          <p:cNvPr id="61481" name="Text Box 41"/>
          <p:cNvSpPr txBox="1">
            <a:spLocks noChangeArrowheads="1"/>
          </p:cNvSpPr>
          <p:nvPr/>
        </p:nvSpPr>
        <p:spPr bwMode="auto">
          <a:xfrm>
            <a:off x="1447800" y="4800600"/>
            <a:ext cx="32400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latin typeface="Comic Sans MS"/>
              </a:rPr>
              <a:t>Case 3: Line up T</a:t>
            </a:r>
            <a:r>
              <a:rPr lang="en-US" altLang="zh-CN" baseline="-25000">
                <a:latin typeface="Comic Sans MS"/>
              </a:rPr>
              <a:t>j</a:t>
            </a:r>
            <a:r>
              <a:rPr lang="en-US" altLang="zh-CN">
                <a:latin typeface="Comic Sans MS"/>
              </a:rPr>
              <a:t> with space</a:t>
            </a:r>
          </a:p>
        </p:txBody>
      </p:sp>
      <p:sp>
        <p:nvSpPr>
          <p:cNvPr id="61482" name="Text Box 42"/>
          <p:cNvSpPr txBox="1">
            <a:spLocks noChangeArrowheads="1"/>
          </p:cNvSpPr>
          <p:nvPr/>
        </p:nvSpPr>
        <p:spPr bwMode="auto">
          <a:xfrm>
            <a:off x="5334000" y="4953000"/>
            <a:ext cx="3159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  <a:latin typeface="Comic Sans MS"/>
              </a:rPr>
              <a:t>i </a:t>
            </a:r>
          </a:p>
        </p:txBody>
      </p:sp>
      <p:sp>
        <p:nvSpPr>
          <p:cNvPr id="61483" name="Text Box 43"/>
          <p:cNvSpPr txBox="1">
            <a:spLocks noChangeArrowheads="1"/>
          </p:cNvSpPr>
          <p:nvPr/>
        </p:nvSpPr>
        <p:spPr bwMode="auto">
          <a:xfrm>
            <a:off x="5791200" y="5867400"/>
            <a:ext cx="2762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  <a:latin typeface="Comic Sans MS"/>
              </a:rPr>
              <a:t>j</a:t>
            </a:r>
          </a:p>
        </p:txBody>
      </p:sp>
      <p:sp>
        <p:nvSpPr>
          <p:cNvPr id="61484" name="Text Box 44"/>
          <p:cNvSpPr txBox="1">
            <a:spLocks noChangeArrowheads="1"/>
          </p:cNvSpPr>
          <p:nvPr/>
        </p:nvSpPr>
        <p:spPr bwMode="auto">
          <a:xfrm>
            <a:off x="5029200" y="5867400"/>
            <a:ext cx="5429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  <a:latin typeface="Comic Sans MS"/>
              </a:rPr>
              <a:t>j -1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Songpeng Zu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Introduction to Bioinformatics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7125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1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1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1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1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1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1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1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1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61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61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1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61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61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61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61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61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61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61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61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61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4" grpId="0"/>
      <p:bldP spid="61446" grpId="0"/>
      <p:bldP spid="61447" grpId="0" animBg="1"/>
      <p:bldP spid="61457" grpId="0"/>
      <p:bldP spid="61458" grpId="0"/>
      <p:bldP spid="61459" grpId="0"/>
      <p:bldP spid="61460" grpId="0"/>
      <p:bldP spid="61450" grpId="0"/>
      <p:bldP spid="61451" grpId="0" animBg="1"/>
      <p:bldP spid="61456" grpId="0"/>
      <p:bldP spid="61466" grpId="0"/>
      <p:bldP spid="61467" grpId="0"/>
      <p:bldP spid="61469" grpId="0"/>
      <p:bldP spid="61476" grpId="0" animBg="1"/>
      <p:bldP spid="61477" grpId="0" animBg="1"/>
      <p:bldP spid="61479" grpId="0" animBg="1"/>
      <p:bldP spid="61480" grpId="0"/>
      <p:bldP spid="61481" grpId="0"/>
      <p:bldP spid="61482" grpId="0"/>
      <p:bldP spid="61483" grpId="0"/>
      <p:bldP spid="6148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zh-CN" smtClean="0"/>
              <a:t>Computation Procedure</a:t>
            </a:r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2B871E-E813-481E-97DC-CFAB7F6992BD}" type="slidenum">
              <a:rPr lang="en-US" altLang="zh-CN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3167" name="Rectangle 3"/>
          <p:cNvSpPr>
            <a:spLocks noChangeArrowheads="1"/>
          </p:cNvSpPr>
          <p:nvPr/>
        </p:nvSpPr>
        <p:spPr bwMode="auto">
          <a:xfrm>
            <a:off x="3114675" y="2682875"/>
            <a:ext cx="2990850" cy="14239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3168" name="Line 4"/>
          <p:cNvSpPr>
            <a:spLocks noChangeShapeType="1"/>
          </p:cNvSpPr>
          <p:nvPr/>
        </p:nvSpPr>
        <p:spPr bwMode="auto">
          <a:xfrm>
            <a:off x="4610100" y="2682875"/>
            <a:ext cx="0" cy="1423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69" name="Line 5"/>
          <p:cNvSpPr>
            <a:spLocks noChangeShapeType="1"/>
          </p:cNvSpPr>
          <p:nvPr/>
        </p:nvSpPr>
        <p:spPr bwMode="auto">
          <a:xfrm>
            <a:off x="3114675" y="3394075"/>
            <a:ext cx="29908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70" name="Rectangle 6"/>
          <p:cNvSpPr>
            <a:spLocks noChangeArrowheads="1"/>
          </p:cNvSpPr>
          <p:nvPr/>
        </p:nvSpPr>
        <p:spPr bwMode="auto">
          <a:xfrm>
            <a:off x="1905000" y="1828800"/>
            <a:ext cx="5410200" cy="31321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3171" name="Text Box 7"/>
          <p:cNvSpPr txBox="1">
            <a:spLocks noChangeArrowheads="1"/>
          </p:cNvSpPr>
          <p:nvPr/>
        </p:nvSpPr>
        <p:spPr bwMode="auto">
          <a:xfrm>
            <a:off x="6176963" y="4511675"/>
            <a:ext cx="10715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Comic Sans MS"/>
              </a:rPr>
              <a:t>C(n,m)</a:t>
            </a:r>
          </a:p>
        </p:txBody>
      </p:sp>
      <p:sp>
        <p:nvSpPr>
          <p:cNvPr id="3172" name="Text Box 8"/>
          <p:cNvSpPr txBox="1">
            <a:spLocks noChangeArrowheads="1"/>
          </p:cNvSpPr>
          <p:nvPr/>
        </p:nvSpPr>
        <p:spPr bwMode="auto">
          <a:xfrm>
            <a:off x="1905000" y="1878013"/>
            <a:ext cx="10461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Comic Sans MS"/>
              </a:rPr>
              <a:t>C(0,0)</a:t>
            </a:r>
          </a:p>
        </p:txBody>
      </p:sp>
      <p:sp>
        <p:nvSpPr>
          <p:cNvPr id="3173" name="Line 9"/>
          <p:cNvSpPr>
            <a:spLocks noChangeShapeType="1"/>
          </p:cNvSpPr>
          <p:nvPr/>
        </p:nvSpPr>
        <p:spPr bwMode="auto">
          <a:xfrm>
            <a:off x="1905000" y="2327275"/>
            <a:ext cx="11382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74" name="Line 10"/>
          <p:cNvSpPr>
            <a:spLocks noChangeShapeType="1"/>
          </p:cNvSpPr>
          <p:nvPr/>
        </p:nvSpPr>
        <p:spPr bwMode="auto">
          <a:xfrm flipV="1">
            <a:off x="3043238" y="1828800"/>
            <a:ext cx="0" cy="498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75" name="Line 11"/>
          <p:cNvSpPr>
            <a:spLocks noChangeShapeType="1"/>
          </p:cNvSpPr>
          <p:nvPr/>
        </p:nvSpPr>
        <p:spPr bwMode="auto">
          <a:xfrm flipV="1">
            <a:off x="6246813" y="4462463"/>
            <a:ext cx="0" cy="498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76" name="Line 12"/>
          <p:cNvSpPr>
            <a:spLocks noChangeShapeType="1"/>
          </p:cNvSpPr>
          <p:nvPr/>
        </p:nvSpPr>
        <p:spPr bwMode="auto">
          <a:xfrm>
            <a:off x="6246813" y="4462463"/>
            <a:ext cx="10683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3789" name="Rectangle 13"/>
          <p:cNvSpPr>
            <a:spLocks noChangeArrowheads="1"/>
          </p:cNvSpPr>
          <p:nvPr/>
        </p:nvSpPr>
        <p:spPr bwMode="auto">
          <a:xfrm>
            <a:off x="4926013" y="3536950"/>
            <a:ext cx="9350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FF0000"/>
                </a:solidFill>
                <a:latin typeface="Comic Sans MS"/>
              </a:rPr>
              <a:t>C(i,j)</a:t>
            </a:r>
          </a:p>
        </p:txBody>
      </p:sp>
      <p:graphicFrame>
        <p:nvGraphicFramePr>
          <p:cNvPr id="203790" name="Object 92"/>
          <p:cNvGraphicFramePr>
            <a:graphicFrameLocks noChangeAspect="1"/>
          </p:cNvGraphicFramePr>
          <p:nvPr/>
        </p:nvGraphicFramePr>
        <p:xfrm>
          <a:off x="533400" y="5029200"/>
          <a:ext cx="82169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8" name="Equation" r:id="rId4" imgW="8216900" imgH="914400" progId="Equation.3">
                  <p:embed/>
                </p:oleObj>
              </mc:Choice>
              <mc:Fallback>
                <p:oleObj name="Equation" r:id="rId4" imgW="82169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5029200"/>
                        <a:ext cx="82169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3791" name="Group 15"/>
          <p:cNvGrpSpPr>
            <a:grpSpLocks/>
          </p:cNvGrpSpPr>
          <p:nvPr/>
        </p:nvGrpSpPr>
        <p:grpSpPr bwMode="auto">
          <a:xfrm>
            <a:off x="3200400" y="2795588"/>
            <a:ext cx="2767013" cy="1184275"/>
            <a:chOff x="2016" y="1761"/>
            <a:chExt cx="1743" cy="746"/>
          </a:xfrm>
        </p:grpSpPr>
        <p:sp>
          <p:nvSpPr>
            <p:cNvPr id="3179" name="Line 16"/>
            <p:cNvSpPr>
              <a:spLocks noChangeShapeType="1"/>
            </p:cNvSpPr>
            <p:nvPr/>
          </p:nvSpPr>
          <p:spPr bwMode="auto">
            <a:xfrm>
              <a:off x="2814" y="2049"/>
              <a:ext cx="225" cy="22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0" name="Line 17"/>
            <p:cNvSpPr>
              <a:spLocks noChangeShapeType="1"/>
            </p:cNvSpPr>
            <p:nvPr/>
          </p:nvSpPr>
          <p:spPr bwMode="auto">
            <a:xfrm>
              <a:off x="2814" y="2363"/>
              <a:ext cx="225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1" name="Line 18"/>
            <p:cNvSpPr>
              <a:spLocks noChangeShapeType="1"/>
            </p:cNvSpPr>
            <p:nvPr/>
          </p:nvSpPr>
          <p:spPr bwMode="auto">
            <a:xfrm>
              <a:off x="3398" y="2049"/>
              <a:ext cx="0" cy="179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2" name="Rectangle 19"/>
            <p:cNvSpPr>
              <a:spLocks noChangeArrowheads="1"/>
            </p:cNvSpPr>
            <p:nvPr/>
          </p:nvSpPr>
          <p:spPr bwMode="auto">
            <a:xfrm>
              <a:off x="3037" y="1761"/>
              <a:ext cx="72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latin typeface="Comic Sans MS"/>
                </a:rPr>
                <a:t>C(i-1,j)</a:t>
              </a:r>
            </a:p>
          </p:txBody>
        </p:sp>
        <p:sp>
          <p:nvSpPr>
            <p:cNvPr id="3183" name="Rectangle 20"/>
            <p:cNvSpPr>
              <a:spLocks noChangeArrowheads="1"/>
            </p:cNvSpPr>
            <p:nvPr/>
          </p:nvSpPr>
          <p:spPr bwMode="auto">
            <a:xfrm>
              <a:off x="2016" y="1761"/>
              <a:ext cx="8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latin typeface="Comic Sans MS"/>
                </a:rPr>
                <a:t>C(i-1,j-1)</a:t>
              </a:r>
            </a:p>
          </p:txBody>
        </p:sp>
        <p:sp>
          <p:nvSpPr>
            <p:cNvPr id="3184" name="Rectangle 21"/>
            <p:cNvSpPr>
              <a:spLocks noChangeArrowheads="1"/>
            </p:cNvSpPr>
            <p:nvPr/>
          </p:nvSpPr>
          <p:spPr bwMode="auto">
            <a:xfrm>
              <a:off x="2092" y="2219"/>
              <a:ext cx="72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>
                  <a:latin typeface="Comic Sans MS"/>
                </a:rPr>
                <a:t>C(i,j-1)</a:t>
              </a:r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Songpeng Zu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Introduction to Bioinformatics 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20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3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3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3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8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灯片编号占位符 47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/>
          <a:p>
            <a:pPr>
              <a:defRPr/>
            </a:pPr>
            <a:fld id="{D19708B8-10ED-4869-9404-90FC04F689D2}" type="slidenum">
              <a:rPr lang="en-US" altLang="zh-CN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35842" name="Text Box 94"/>
          <p:cNvSpPr txBox="1">
            <a:spLocks noChangeArrowheads="1"/>
          </p:cNvSpPr>
          <p:nvPr/>
        </p:nvSpPr>
        <p:spPr bwMode="auto">
          <a:xfrm>
            <a:off x="1752600" y="727075"/>
            <a:ext cx="685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l-GR" altLang="zh-CN" sz="240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>
                <a:latin typeface="Times New Roman" pitchFamily="18" charset="0"/>
              </a:rPr>
              <a:t>       C       T        C       G       C       A        G       C</a:t>
            </a:r>
          </a:p>
        </p:txBody>
      </p:sp>
      <p:sp>
        <p:nvSpPr>
          <p:cNvPr id="35843" name="Text Box 95"/>
          <p:cNvSpPr txBox="1">
            <a:spLocks noChangeArrowheads="1"/>
          </p:cNvSpPr>
          <p:nvPr/>
        </p:nvSpPr>
        <p:spPr bwMode="auto">
          <a:xfrm>
            <a:off x="914400" y="24384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itchFamily="18" charset="0"/>
              </a:rPr>
              <a:t>A</a:t>
            </a:r>
          </a:p>
        </p:txBody>
      </p:sp>
      <p:sp>
        <p:nvSpPr>
          <p:cNvPr id="35844" name="Text Box 96"/>
          <p:cNvSpPr txBox="1">
            <a:spLocks noChangeArrowheads="1"/>
          </p:cNvSpPr>
          <p:nvPr/>
        </p:nvSpPr>
        <p:spPr bwMode="auto">
          <a:xfrm>
            <a:off x="914400" y="19812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itchFamily="18" charset="0"/>
              </a:rPr>
              <a:t>C</a:t>
            </a:r>
          </a:p>
        </p:txBody>
      </p:sp>
      <p:sp>
        <p:nvSpPr>
          <p:cNvPr id="35845" name="Text Box 97"/>
          <p:cNvSpPr txBox="1">
            <a:spLocks noChangeArrowheads="1"/>
          </p:cNvSpPr>
          <p:nvPr/>
        </p:nvSpPr>
        <p:spPr bwMode="auto">
          <a:xfrm>
            <a:off x="914400" y="29718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itchFamily="18" charset="0"/>
              </a:rPr>
              <a:t>T</a:t>
            </a:r>
          </a:p>
        </p:txBody>
      </p:sp>
      <p:sp>
        <p:nvSpPr>
          <p:cNvPr id="35846" name="Text Box 98"/>
          <p:cNvSpPr txBox="1">
            <a:spLocks noChangeArrowheads="1"/>
          </p:cNvSpPr>
          <p:nvPr/>
        </p:nvSpPr>
        <p:spPr bwMode="auto">
          <a:xfrm>
            <a:off x="914400" y="35052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itchFamily="18" charset="0"/>
              </a:rPr>
              <a:t>T</a:t>
            </a:r>
          </a:p>
        </p:txBody>
      </p:sp>
      <p:sp>
        <p:nvSpPr>
          <p:cNvPr id="35847" name="Text Box 99"/>
          <p:cNvSpPr txBox="1">
            <a:spLocks noChangeArrowheads="1"/>
          </p:cNvSpPr>
          <p:nvPr/>
        </p:nvSpPr>
        <p:spPr bwMode="auto">
          <a:xfrm>
            <a:off x="914400" y="40386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itchFamily="18" charset="0"/>
              </a:rPr>
              <a:t>C</a:t>
            </a:r>
          </a:p>
        </p:txBody>
      </p:sp>
      <p:sp>
        <p:nvSpPr>
          <p:cNvPr id="35848" name="Text Box 100"/>
          <p:cNvSpPr txBox="1">
            <a:spLocks noChangeArrowheads="1"/>
          </p:cNvSpPr>
          <p:nvPr/>
        </p:nvSpPr>
        <p:spPr bwMode="auto">
          <a:xfrm>
            <a:off x="914400" y="44958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itchFamily="18" charset="0"/>
              </a:rPr>
              <a:t>A</a:t>
            </a:r>
          </a:p>
        </p:txBody>
      </p:sp>
      <p:sp>
        <p:nvSpPr>
          <p:cNvPr id="35849" name="Text Box 101"/>
          <p:cNvSpPr txBox="1">
            <a:spLocks noChangeArrowheads="1"/>
          </p:cNvSpPr>
          <p:nvPr/>
        </p:nvSpPr>
        <p:spPr bwMode="auto">
          <a:xfrm>
            <a:off x="914400" y="50292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itchFamily="18" charset="0"/>
              </a:rPr>
              <a:t>C</a:t>
            </a:r>
          </a:p>
        </p:txBody>
      </p:sp>
      <p:sp>
        <p:nvSpPr>
          <p:cNvPr id="33901" name="Line 109"/>
          <p:cNvSpPr>
            <a:spLocks noChangeShapeType="1"/>
          </p:cNvSpPr>
          <p:nvPr/>
        </p:nvSpPr>
        <p:spPr bwMode="auto">
          <a:xfrm flipH="1">
            <a:off x="2895600" y="1752600"/>
            <a:ext cx="0" cy="457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902" name="Line 110"/>
          <p:cNvSpPr>
            <a:spLocks noChangeShapeType="1"/>
          </p:cNvSpPr>
          <p:nvPr/>
        </p:nvSpPr>
        <p:spPr bwMode="auto">
          <a:xfrm flipV="1">
            <a:off x="2133600" y="2209800"/>
            <a:ext cx="3048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903" name="Line 111"/>
          <p:cNvSpPr>
            <a:spLocks noChangeShapeType="1"/>
          </p:cNvSpPr>
          <p:nvPr/>
        </p:nvSpPr>
        <p:spPr bwMode="auto">
          <a:xfrm>
            <a:off x="2057400" y="1752600"/>
            <a:ext cx="457200" cy="381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904" name="Line 112"/>
          <p:cNvSpPr>
            <a:spLocks noChangeShapeType="1"/>
          </p:cNvSpPr>
          <p:nvPr/>
        </p:nvSpPr>
        <p:spPr bwMode="auto">
          <a:xfrm flipH="1">
            <a:off x="3657600" y="1752600"/>
            <a:ext cx="0" cy="457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905" name="Line 113"/>
          <p:cNvSpPr>
            <a:spLocks noChangeShapeType="1"/>
          </p:cNvSpPr>
          <p:nvPr/>
        </p:nvSpPr>
        <p:spPr bwMode="auto">
          <a:xfrm flipV="1">
            <a:off x="2895600" y="2209800"/>
            <a:ext cx="3048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906" name="Line 114"/>
          <p:cNvSpPr>
            <a:spLocks noChangeShapeType="1"/>
          </p:cNvSpPr>
          <p:nvPr/>
        </p:nvSpPr>
        <p:spPr bwMode="auto">
          <a:xfrm>
            <a:off x="2895600" y="1752600"/>
            <a:ext cx="457200" cy="3810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856" name="Text Box 115"/>
          <p:cNvSpPr txBox="1">
            <a:spLocks noChangeArrowheads="1"/>
          </p:cNvSpPr>
          <p:nvPr/>
        </p:nvSpPr>
        <p:spPr bwMode="auto">
          <a:xfrm>
            <a:off x="2133600" y="5718175"/>
            <a:ext cx="6102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chemeClr val="accent2"/>
                </a:solidFill>
                <a:latin typeface="Calibri" pitchFamily="34" charset="0"/>
              </a:rPr>
              <a:t>+10 for match, -2 for mismatch, -5 for space</a:t>
            </a:r>
          </a:p>
        </p:txBody>
      </p:sp>
      <p:sp>
        <p:nvSpPr>
          <p:cNvPr id="33909" name="Line 117"/>
          <p:cNvSpPr>
            <a:spLocks noChangeShapeType="1"/>
          </p:cNvSpPr>
          <p:nvPr/>
        </p:nvSpPr>
        <p:spPr bwMode="auto">
          <a:xfrm flipH="1" flipV="1">
            <a:off x="2133600" y="1828800"/>
            <a:ext cx="304800" cy="304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858" name="Text Box 119"/>
          <p:cNvSpPr txBox="1">
            <a:spLocks noChangeArrowheads="1"/>
          </p:cNvSpPr>
          <p:nvPr/>
        </p:nvSpPr>
        <p:spPr bwMode="auto">
          <a:xfrm>
            <a:off x="2955925" y="1103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zh-CN"/>
          </a:p>
        </p:txBody>
      </p:sp>
      <p:sp>
        <p:nvSpPr>
          <p:cNvPr id="35859" name="Rectangle 120"/>
          <p:cNvSpPr>
            <a:spLocks noChangeArrowheads="1"/>
          </p:cNvSpPr>
          <p:nvPr/>
        </p:nvSpPr>
        <p:spPr bwMode="auto">
          <a:xfrm>
            <a:off x="1447800" y="1371600"/>
            <a:ext cx="7086600" cy="4191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35860" name="Line 121"/>
          <p:cNvSpPr>
            <a:spLocks noChangeShapeType="1"/>
          </p:cNvSpPr>
          <p:nvPr/>
        </p:nvSpPr>
        <p:spPr bwMode="auto">
          <a:xfrm>
            <a:off x="2286000" y="13716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861" name="Line 122"/>
          <p:cNvSpPr>
            <a:spLocks noChangeShapeType="1"/>
          </p:cNvSpPr>
          <p:nvPr/>
        </p:nvSpPr>
        <p:spPr bwMode="auto">
          <a:xfrm>
            <a:off x="3048000" y="13716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862" name="Line 123"/>
          <p:cNvSpPr>
            <a:spLocks noChangeShapeType="1"/>
          </p:cNvSpPr>
          <p:nvPr/>
        </p:nvSpPr>
        <p:spPr bwMode="auto">
          <a:xfrm>
            <a:off x="3810000" y="13716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863" name="Line 124"/>
          <p:cNvSpPr>
            <a:spLocks noChangeShapeType="1"/>
          </p:cNvSpPr>
          <p:nvPr/>
        </p:nvSpPr>
        <p:spPr bwMode="auto">
          <a:xfrm>
            <a:off x="4572000" y="13716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864" name="Line 125"/>
          <p:cNvSpPr>
            <a:spLocks noChangeShapeType="1"/>
          </p:cNvSpPr>
          <p:nvPr/>
        </p:nvSpPr>
        <p:spPr bwMode="auto">
          <a:xfrm>
            <a:off x="5334000" y="13716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865" name="Line 126"/>
          <p:cNvSpPr>
            <a:spLocks noChangeShapeType="1"/>
          </p:cNvSpPr>
          <p:nvPr/>
        </p:nvSpPr>
        <p:spPr bwMode="auto">
          <a:xfrm>
            <a:off x="6096000" y="13716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866" name="Line 127"/>
          <p:cNvSpPr>
            <a:spLocks noChangeShapeType="1"/>
          </p:cNvSpPr>
          <p:nvPr/>
        </p:nvSpPr>
        <p:spPr bwMode="auto">
          <a:xfrm flipH="1">
            <a:off x="6858000" y="13716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867" name="Line 128"/>
          <p:cNvSpPr>
            <a:spLocks noChangeShapeType="1"/>
          </p:cNvSpPr>
          <p:nvPr/>
        </p:nvSpPr>
        <p:spPr bwMode="auto">
          <a:xfrm>
            <a:off x="7696200" y="13716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868" name="Line 129"/>
          <p:cNvSpPr>
            <a:spLocks noChangeShapeType="1"/>
          </p:cNvSpPr>
          <p:nvPr/>
        </p:nvSpPr>
        <p:spPr bwMode="auto">
          <a:xfrm>
            <a:off x="1447800" y="1905000"/>
            <a:ext cx="708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869" name="Line 130"/>
          <p:cNvSpPr>
            <a:spLocks noChangeShapeType="1"/>
          </p:cNvSpPr>
          <p:nvPr/>
        </p:nvSpPr>
        <p:spPr bwMode="auto">
          <a:xfrm>
            <a:off x="1447800" y="2438400"/>
            <a:ext cx="708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870" name="Line 131"/>
          <p:cNvSpPr>
            <a:spLocks noChangeShapeType="1"/>
          </p:cNvSpPr>
          <p:nvPr/>
        </p:nvSpPr>
        <p:spPr bwMode="auto">
          <a:xfrm>
            <a:off x="1447800" y="2971800"/>
            <a:ext cx="708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871" name="Line 132"/>
          <p:cNvSpPr>
            <a:spLocks noChangeShapeType="1"/>
          </p:cNvSpPr>
          <p:nvPr/>
        </p:nvSpPr>
        <p:spPr bwMode="auto">
          <a:xfrm>
            <a:off x="1447800" y="3505200"/>
            <a:ext cx="708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872" name="Line 133"/>
          <p:cNvSpPr>
            <a:spLocks noChangeShapeType="1"/>
          </p:cNvSpPr>
          <p:nvPr/>
        </p:nvSpPr>
        <p:spPr bwMode="auto">
          <a:xfrm>
            <a:off x="1447800" y="4038600"/>
            <a:ext cx="708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873" name="Line 134"/>
          <p:cNvSpPr>
            <a:spLocks noChangeShapeType="1"/>
          </p:cNvSpPr>
          <p:nvPr/>
        </p:nvSpPr>
        <p:spPr bwMode="auto">
          <a:xfrm>
            <a:off x="1447800" y="4572000"/>
            <a:ext cx="708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874" name="Line 135"/>
          <p:cNvSpPr>
            <a:spLocks noChangeShapeType="1"/>
          </p:cNvSpPr>
          <p:nvPr/>
        </p:nvSpPr>
        <p:spPr bwMode="auto">
          <a:xfrm>
            <a:off x="1447800" y="5029200"/>
            <a:ext cx="708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928" name="Text Box 136"/>
          <p:cNvSpPr txBox="1">
            <a:spLocks noChangeArrowheads="1"/>
          </p:cNvSpPr>
          <p:nvPr/>
        </p:nvSpPr>
        <p:spPr bwMode="auto">
          <a:xfrm>
            <a:off x="1600200" y="1393825"/>
            <a:ext cx="69310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600">
                <a:latin typeface="Courier New" pitchFamily="49" charset="0"/>
              </a:rPr>
              <a:t> 0  -5 -10 -15 -20 -25 -30 -35 -40</a:t>
            </a:r>
          </a:p>
        </p:txBody>
      </p:sp>
      <p:grpSp>
        <p:nvGrpSpPr>
          <p:cNvPr id="33937" name="Group 145"/>
          <p:cNvGrpSpPr>
            <a:grpSpLocks/>
          </p:cNvGrpSpPr>
          <p:nvPr/>
        </p:nvGrpSpPr>
        <p:grpSpPr bwMode="auto">
          <a:xfrm>
            <a:off x="1430338" y="1905000"/>
            <a:ext cx="796925" cy="3657600"/>
            <a:chOff x="901" y="1200"/>
            <a:chExt cx="502" cy="2304"/>
          </a:xfrm>
        </p:grpSpPr>
        <p:sp>
          <p:nvSpPr>
            <p:cNvPr id="35881" name="Text Box 138"/>
            <p:cNvSpPr txBox="1">
              <a:spLocks noChangeArrowheads="1"/>
            </p:cNvSpPr>
            <p:nvPr/>
          </p:nvSpPr>
          <p:spPr bwMode="auto">
            <a:xfrm>
              <a:off x="1008" y="1200"/>
              <a:ext cx="366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600">
                  <a:latin typeface="Courier New" pitchFamily="49" charset="0"/>
                </a:rPr>
                <a:t>-5</a:t>
              </a:r>
            </a:p>
          </p:txBody>
        </p:sp>
        <p:sp>
          <p:nvSpPr>
            <p:cNvPr id="35882" name="Text Box 139"/>
            <p:cNvSpPr txBox="1">
              <a:spLocks noChangeArrowheads="1"/>
            </p:cNvSpPr>
            <p:nvPr/>
          </p:nvSpPr>
          <p:spPr bwMode="auto">
            <a:xfrm>
              <a:off x="901" y="1536"/>
              <a:ext cx="491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600">
                  <a:latin typeface="Courier New" pitchFamily="49" charset="0"/>
                </a:rPr>
                <a:t>-10</a:t>
              </a:r>
            </a:p>
          </p:txBody>
        </p:sp>
        <p:sp>
          <p:nvSpPr>
            <p:cNvPr id="35883" name="Text Box 140"/>
            <p:cNvSpPr txBox="1">
              <a:spLocks noChangeArrowheads="1"/>
            </p:cNvSpPr>
            <p:nvPr/>
          </p:nvSpPr>
          <p:spPr bwMode="auto">
            <a:xfrm>
              <a:off x="901" y="1872"/>
              <a:ext cx="491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600">
                  <a:latin typeface="Courier New" pitchFamily="49" charset="0"/>
                </a:rPr>
                <a:t>-15</a:t>
              </a:r>
            </a:p>
          </p:txBody>
        </p:sp>
        <p:sp>
          <p:nvSpPr>
            <p:cNvPr id="35884" name="Text Box 141"/>
            <p:cNvSpPr txBox="1">
              <a:spLocks noChangeArrowheads="1"/>
            </p:cNvSpPr>
            <p:nvPr/>
          </p:nvSpPr>
          <p:spPr bwMode="auto">
            <a:xfrm>
              <a:off x="901" y="2236"/>
              <a:ext cx="491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600">
                  <a:latin typeface="Courier New" pitchFamily="49" charset="0"/>
                </a:rPr>
                <a:t>-20</a:t>
              </a:r>
            </a:p>
          </p:txBody>
        </p:sp>
        <p:sp>
          <p:nvSpPr>
            <p:cNvPr id="35885" name="Text Box 142"/>
            <p:cNvSpPr txBox="1">
              <a:spLocks noChangeArrowheads="1"/>
            </p:cNvSpPr>
            <p:nvPr/>
          </p:nvSpPr>
          <p:spPr bwMode="auto">
            <a:xfrm>
              <a:off x="912" y="2572"/>
              <a:ext cx="491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600">
                  <a:latin typeface="Courier New" pitchFamily="49" charset="0"/>
                </a:rPr>
                <a:t>-25</a:t>
              </a:r>
            </a:p>
          </p:txBody>
        </p:sp>
        <p:sp>
          <p:nvSpPr>
            <p:cNvPr id="35886" name="Text Box 143"/>
            <p:cNvSpPr txBox="1">
              <a:spLocks noChangeArrowheads="1"/>
            </p:cNvSpPr>
            <p:nvPr/>
          </p:nvSpPr>
          <p:spPr bwMode="auto">
            <a:xfrm>
              <a:off x="912" y="2880"/>
              <a:ext cx="491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600">
                  <a:latin typeface="Courier New" pitchFamily="49" charset="0"/>
                </a:rPr>
                <a:t>-30</a:t>
              </a:r>
            </a:p>
          </p:txBody>
        </p:sp>
        <p:sp>
          <p:nvSpPr>
            <p:cNvPr id="35887" name="Text Box 144"/>
            <p:cNvSpPr txBox="1">
              <a:spLocks noChangeArrowheads="1"/>
            </p:cNvSpPr>
            <p:nvPr/>
          </p:nvSpPr>
          <p:spPr bwMode="auto">
            <a:xfrm>
              <a:off x="912" y="3196"/>
              <a:ext cx="491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600">
                  <a:latin typeface="Courier New" pitchFamily="49" charset="0"/>
                </a:rPr>
                <a:t>-35</a:t>
              </a:r>
            </a:p>
          </p:txBody>
        </p:sp>
      </p:grpSp>
      <p:sp>
        <p:nvSpPr>
          <p:cNvPr id="33938" name="Text Box 146"/>
          <p:cNvSpPr txBox="1">
            <a:spLocks noChangeArrowheads="1"/>
          </p:cNvSpPr>
          <p:nvPr/>
        </p:nvSpPr>
        <p:spPr bwMode="auto">
          <a:xfrm>
            <a:off x="2390775" y="1905000"/>
            <a:ext cx="5810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600">
                <a:latin typeface="Courier New" pitchFamily="49" charset="0"/>
              </a:rPr>
              <a:t>10</a:t>
            </a:r>
          </a:p>
        </p:txBody>
      </p:sp>
      <p:sp>
        <p:nvSpPr>
          <p:cNvPr id="33941" name="Text Box 149"/>
          <p:cNvSpPr txBox="1">
            <a:spLocks noChangeArrowheads="1"/>
          </p:cNvSpPr>
          <p:nvPr/>
        </p:nvSpPr>
        <p:spPr bwMode="auto">
          <a:xfrm>
            <a:off x="3200400" y="1905000"/>
            <a:ext cx="5810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600">
                <a:latin typeface="Courier New" pitchFamily="49" charset="0"/>
              </a:rPr>
              <a:t> 5</a:t>
            </a:r>
          </a:p>
        </p:txBody>
      </p:sp>
      <p:sp>
        <p:nvSpPr>
          <p:cNvPr id="33943" name="Line 151"/>
          <p:cNvSpPr>
            <a:spLocks noChangeShapeType="1"/>
          </p:cNvSpPr>
          <p:nvPr/>
        </p:nvSpPr>
        <p:spPr bwMode="auto">
          <a:xfrm flipH="1" flipV="1">
            <a:off x="2895600" y="2133600"/>
            <a:ext cx="381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880" name="Text Box 152"/>
          <p:cNvSpPr txBox="1">
            <a:spLocks noChangeArrowheads="1"/>
          </p:cNvSpPr>
          <p:nvPr/>
        </p:nvSpPr>
        <p:spPr bwMode="auto">
          <a:xfrm>
            <a:off x="963613" y="1447800"/>
            <a:ext cx="3317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l-GR" altLang="zh-CN" sz="2400">
                <a:latin typeface="Times New Roman" pitchFamily="18" charset="0"/>
                <a:cs typeface="Times New Roman" pitchFamily="18" charset="0"/>
              </a:rPr>
              <a:t>λ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Songpeng Zu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Introduction to Bioinformatics </a:t>
            </a:r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28069420"/>
      </p:ext>
    </p:extLst>
  </p:cSld>
  <p:clrMapOvr>
    <a:masterClrMapping/>
  </p:clrMapOvr>
  <p:transition advTm="17636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901" grpId="0" animBg="1"/>
      <p:bldP spid="33901" grpId="1" animBg="1"/>
      <p:bldP spid="33902" grpId="0" animBg="1"/>
      <p:bldP spid="33902" grpId="1" animBg="1"/>
      <p:bldP spid="33903" grpId="0" animBg="1"/>
      <p:bldP spid="33903" grpId="1" animBg="1"/>
      <p:bldP spid="33904" grpId="0" animBg="1"/>
      <p:bldP spid="33904" grpId="1" animBg="1"/>
      <p:bldP spid="33905" grpId="0" animBg="1"/>
      <p:bldP spid="33905" grpId="1" animBg="1"/>
      <p:bldP spid="33906" grpId="0" animBg="1"/>
      <p:bldP spid="33906" grpId="1" animBg="1"/>
      <p:bldP spid="33909" grpId="0" animBg="1"/>
      <p:bldP spid="33909" grpId="1" animBg="1"/>
      <p:bldP spid="33928" grpId="0"/>
      <p:bldP spid="33938" grpId="0"/>
      <p:bldP spid="33941" grpId="0"/>
      <p:bldP spid="33943" grpId="0" animBg="1"/>
      <p:bldP spid="33943" grpId="1" animBg="1"/>
      <p:bldP spid="33943" grpId="2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灯片编号占位符 118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/>
          <a:p>
            <a:pPr>
              <a:defRPr/>
            </a:pPr>
            <a:fld id="{EEF781A7-FD1F-4B9D-A865-462D6A099B2D}" type="slidenum">
              <a:rPr lang="en-US" altLang="zh-CN"/>
              <a:pPr>
                <a:defRPr/>
              </a:pPr>
              <a:t>13</a:t>
            </a:fld>
            <a:endParaRPr lang="en-US" altLang="zh-CN"/>
          </a:p>
        </p:txBody>
      </p:sp>
      <p:graphicFrame>
        <p:nvGraphicFramePr>
          <p:cNvPr id="8329" name="Group 137"/>
          <p:cNvGraphicFramePr>
            <a:graphicFrameLocks noGrp="1"/>
          </p:cNvGraphicFramePr>
          <p:nvPr/>
        </p:nvGraphicFramePr>
        <p:xfrm>
          <a:off x="1447800" y="1397000"/>
          <a:ext cx="6858000" cy="4145280"/>
        </p:xfrm>
        <a:graphic>
          <a:graphicData uri="http://schemas.openxmlformats.org/drawingml/2006/table">
            <a:tbl>
              <a:tblPr/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 Unicode MS" pitchFamily="34" charset="-122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 Unicode MS" pitchFamily="34" charset="-122"/>
                          <a:ea typeface="宋体" charset="-122"/>
                        </a:rPr>
                        <a:t>-5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 Unicode MS" pitchFamily="34" charset="-122"/>
                          <a:ea typeface="宋体" charset="-122"/>
                        </a:rPr>
                        <a:t>-10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 Unicode MS" pitchFamily="34" charset="-122"/>
                          <a:ea typeface="宋体" charset="-122"/>
                        </a:rPr>
                        <a:t>-15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 Unicode MS" pitchFamily="34" charset="-122"/>
                          <a:ea typeface="宋体" charset="-122"/>
                        </a:rPr>
                        <a:t>-20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 Unicode MS" pitchFamily="34" charset="-122"/>
                          <a:ea typeface="宋体" charset="-122"/>
                        </a:rPr>
                        <a:t>-25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 Unicode MS" pitchFamily="34" charset="-122"/>
                          <a:ea typeface="宋体" charset="-122"/>
                        </a:rPr>
                        <a:t>-30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 Unicode MS" pitchFamily="34" charset="-122"/>
                          <a:ea typeface="宋体" charset="-122"/>
                        </a:rPr>
                        <a:t>-35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 Unicode MS" pitchFamily="34" charset="-122"/>
                          <a:ea typeface="宋体" charset="-122"/>
                        </a:rPr>
                        <a:t>-40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 Unicode MS" pitchFamily="34" charset="-122"/>
                          <a:ea typeface="宋体" charset="-122"/>
                        </a:rPr>
                        <a:t>-5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 Unicode MS" pitchFamily="34" charset="-122"/>
                          <a:ea typeface="宋体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 Unicode MS" pitchFamily="34" charset="-122"/>
                          <a:ea typeface="宋体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 Unicode MS" pitchFamily="34" charset="-122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 Unicode MS" pitchFamily="34" charset="-122"/>
                          <a:ea typeface="宋体" charset="-122"/>
                        </a:rPr>
                        <a:t>-5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 Unicode MS" pitchFamily="34" charset="-122"/>
                          <a:ea typeface="宋体" charset="-122"/>
                        </a:rPr>
                        <a:t>-10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 Unicode MS" pitchFamily="34" charset="-122"/>
                          <a:ea typeface="宋体" charset="-122"/>
                        </a:rPr>
                        <a:t>-15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 Unicode MS" pitchFamily="34" charset="-122"/>
                          <a:ea typeface="宋体" charset="-122"/>
                        </a:rPr>
                        <a:t>-20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 Unicode MS" pitchFamily="34" charset="-122"/>
                          <a:ea typeface="宋体" charset="-122"/>
                        </a:rPr>
                        <a:t>-25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 Unicode MS" pitchFamily="34" charset="-122"/>
                          <a:ea typeface="宋体" charset="-122"/>
                        </a:rPr>
                        <a:t>-10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 Unicode MS" pitchFamily="34" charset="-122"/>
                          <a:ea typeface="宋体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 Unicode MS" pitchFamily="34" charset="-122"/>
                          <a:ea typeface="宋体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 Unicode MS" pitchFamily="34" charset="-122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 Unicode MS" pitchFamily="34" charset="-122"/>
                          <a:ea typeface="宋体" charset="-122"/>
                        </a:rPr>
                        <a:t>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 Unicode MS" pitchFamily="34" charset="-122"/>
                          <a:ea typeface="宋体" charset="-122"/>
                        </a:rPr>
                        <a:t>-7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 Unicode MS" pitchFamily="34" charset="-122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 Unicode MS" pitchFamily="34" charset="-122"/>
                          <a:ea typeface="宋体" charset="-122"/>
                        </a:rPr>
                        <a:t>-5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 Unicode MS" pitchFamily="34" charset="-122"/>
                          <a:ea typeface="宋体" charset="-122"/>
                        </a:rPr>
                        <a:t>-10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 Unicode MS" pitchFamily="34" charset="-122"/>
                          <a:ea typeface="宋体" charset="-122"/>
                        </a:rPr>
                        <a:t>-15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 Unicode MS" pitchFamily="34" charset="-122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 Unicode MS" pitchFamily="34" charset="-122"/>
                          <a:ea typeface="宋体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 Unicode MS" pitchFamily="34" charset="-122"/>
                          <a:ea typeface="宋体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 Unicode MS" pitchFamily="34" charset="-122"/>
                          <a:ea typeface="宋体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 Unicode MS" pitchFamily="34" charset="-122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 Unicode MS" pitchFamily="34" charset="-122"/>
                          <a:ea typeface="宋体" charset="-122"/>
                        </a:rPr>
                        <a:t>-5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 Unicode MS" pitchFamily="34" charset="-122"/>
                          <a:ea typeface="宋体" charset="-122"/>
                        </a:rPr>
                        <a:t>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 Unicode MS" pitchFamily="34" charset="-122"/>
                          <a:ea typeface="宋体" charset="-122"/>
                        </a:rPr>
                        <a:t>-7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 Unicode MS" pitchFamily="34" charset="-122"/>
                          <a:ea typeface="宋体" charset="-122"/>
                        </a:rPr>
                        <a:t>-20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 Unicode MS" pitchFamily="34" charset="-122"/>
                          <a:ea typeface="宋体" charset="-122"/>
                        </a:rPr>
                        <a:t>-5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 Unicode MS" pitchFamily="34" charset="-122"/>
                          <a:ea typeface="宋体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 Unicode MS" pitchFamily="34" charset="-122"/>
                          <a:ea typeface="宋体" charset="-122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 Unicode MS" pitchFamily="34" charset="-122"/>
                          <a:ea typeface="宋体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 Unicode MS" pitchFamily="34" charset="-122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 Unicode MS" pitchFamily="34" charset="-122"/>
                          <a:ea typeface="宋体" charset="-122"/>
                        </a:rPr>
                        <a:t>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 Unicode MS" pitchFamily="34" charset="-122"/>
                          <a:ea typeface="宋体" charset="-122"/>
                        </a:rPr>
                        <a:t>-7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 Unicode MS" pitchFamily="34" charset="-122"/>
                          <a:ea typeface="宋体" charset="-122"/>
                        </a:rPr>
                        <a:t>-4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 Unicode MS" pitchFamily="34" charset="-122"/>
                          <a:ea typeface="宋体" charset="-122"/>
                        </a:rPr>
                        <a:t>-25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 Unicode MS" pitchFamily="34" charset="-122"/>
                          <a:ea typeface="宋体" charset="-122"/>
                        </a:rPr>
                        <a:t>-10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 Unicode MS" pitchFamily="34" charset="-122"/>
                          <a:ea typeface="宋体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 Unicode MS" pitchFamily="34" charset="-122"/>
                          <a:ea typeface="宋体" charset="-122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 Unicode MS" pitchFamily="34" charset="-122"/>
                          <a:ea typeface="宋体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 Unicode MS" pitchFamily="34" charset="-122"/>
                          <a:ea typeface="宋体" charset="-12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 Unicode MS" pitchFamily="34" charset="-122"/>
                          <a:ea typeface="宋体" charset="-122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 Unicode MS" pitchFamily="34" charset="-122"/>
                          <a:ea typeface="宋体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 Unicode MS" pitchFamily="34" charset="-122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 Unicode MS" pitchFamily="34" charset="-122"/>
                          <a:ea typeface="宋体" charset="-122"/>
                        </a:rPr>
                        <a:t>-30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 Unicode MS" pitchFamily="34" charset="-122"/>
                          <a:ea typeface="宋体" charset="-122"/>
                        </a:rPr>
                        <a:t>-15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 Unicode MS" pitchFamily="34" charset="-122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 Unicode MS" pitchFamily="34" charset="-122"/>
                          <a:ea typeface="宋体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 Unicode MS" pitchFamily="34" charset="-122"/>
                          <a:ea typeface="宋体" charset="-12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 Unicode MS" pitchFamily="34" charset="-122"/>
                          <a:ea typeface="宋体" charset="-122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 Unicode MS" pitchFamily="34" charset="-122"/>
                          <a:ea typeface="宋体" charset="-122"/>
                        </a:rPr>
                        <a:t>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 Unicode MS" pitchFamily="34" charset="-122"/>
                          <a:ea typeface="宋体" charset="-122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 Unicode MS" pitchFamily="34" charset="-122"/>
                          <a:ea typeface="宋体" charset="-12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 Unicode MS" pitchFamily="34" charset="-122"/>
                          <a:ea typeface="宋体" charset="-122"/>
                        </a:rPr>
                        <a:t>-35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 Unicode MS" pitchFamily="34" charset="-122"/>
                          <a:ea typeface="宋体" charset="-122"/>
                        </a:rPr>
                        <a:t>-20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 Unicode MS" pitchFamily="34" charset="-122"/>
                          <a:ea typeface="宋体" charset="-122"/>
                        </a:rPr>
                        <a:t>-5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 Unicode MS" pitchFamily="34" charset="-122"/>
                          <a:ea typeface="宋体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 Unicode MS" pitchFamily="34" charset="-122"/>
                          <a:ea typeface="宋体" charset="-122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 Unicode MS" pitchFamily="34" charset="-122"/>
                          <a:ea typeface="宋体" charset="-122"/>
                        </a:rPr>
                        <a:t>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 Unicode MS" pitchFamily="34" charset="-122"/>
                          <a:ea typeface="宋体" charset="-122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 Unicode MS" pitchFamily="34" charset="-122"/>
                          <a:ea typeface="宋体" charset="-122"/>
                        </a:rPr>
                        <a:t>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 Unicode MS" pitchFamily="34" charset="-122"/>
                          <a:ea typeface="宋体" charset="-122"/>
                        </a:rPr>
                        <a:t>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7982" name="Text Box 94"/>
          <p:cNvSpPr txBox="1">
            <a:spLocks noChangeArrowheads="1"/>
          </p:cNvSpPr>
          <p:nvPr/>
        </p:nvSpPr>
        <p:spPr bwMode="auto">
          <a:xfrm>
            <a:off x="1600200" y="727075"/>
            <a:ext cx="716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l-GR" altLang="zh-CN" sz="240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altLang="zh-CN" sz="2400">
                <a:latin typeface="Times New Roman" pitchFamily="18" charset="0"/>
              </a:rPr>
              <a:t>        C       T        C       G       C       A        G       C</a:t>
            </a:r>
          </a:p>
        </p:txBody>
      </p:sp>
      <p:sp>
        <p:nvSpPr>
          <p:cNvPr id="37983" name="Text Box 95"/>
          <p:cNvSpPr txBox="1">
            <a:spLocks noChangeArrowheads="1"/>
          </p:cNvSpPr>
          <p:nvPr/>
        </p:nvSpPr>
        <p:spPr bwMode="auto">
          <a:xfrm>
            <a:off x="914400" y="24384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itchFamily="18" charset="0"/>
              </a:rPr>
              <a:t>A</a:t>
            </a:r>
          </a:p>
        </p:txBody>
      </p:sp>
      <p:sp>
        <p:nvSpPr>
          <p:cNvPr id="37984" name="Text Box 96"/>
          <p:cNvSpPr txBox="1">
            <a:spLocks noChangeArrowheads="1"/>
          </p:cNvSpPr>
          <p:nvPr/>
        </p:nvSpPr>
        <p:spPr bwMode="auto">
          <a:xfrm>
            <a:off x="914400" y="19812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itchFamily="18" charset="0"/>
              </a:rPr>
              <a:t>C</a:t>
            </a:r>
          </a:p>
        </p:txBody>
      </p:sp>
      <p:sp>
        <p:nvSpPr>
          <p:cNvPr id="37985" name="Text Box 97"/>
          <p:cNvSpPr txBox="1">
            <a:spLocks noChangeArrowheads="1"/>
          </p:cNvSpPr>
          <p:nvPr/>
        </p:nvSpPr>
        <p:spPr bwMode="auto">
          <a:xfrm>
            <a:off x="914400" y="29718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itchFamily="18" charset="0"/>
              </a:rPr>
              <a:t>T</a:t>
            </a:r>
          </a:p>
        </p:txBody>
      </p:sp>
      <p:sp>
        <p:nvSpPr>
          <p:cNvPr id="37986" name="Text Box 98"/>
          <p:cNvSpPr txBox="1">
            <a:spLocks noChangeArrowheads="1"/>
          </p:cNvSpPr>
          <p:nvPr/>
        </p:nvSpPr>
        <p:spPr bwMode="auto">
          <a:xfrm>
            <a:off x="914400" y="35052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itchFamily="18" charset="0"/>
              </a:rPr>
              <a:t>T</a:t>
            </a:r>
          </a:p>
        </p:txBody>
      </p:sp>
      <p:sp>
        <p:nvSpPr>
          <p:cNvPr id="37987" name="Text Box 99"/>
          <p:cNvSpPr txBox="1">
            <a:spLocks noChangeArrowheads="1"/>
          </p:cNvSpPr>
          <p:nvPr/>
        </p:nvSpPr>
        <p:spPr bwMode="auto">
          <a:xfrm>
            <a:off x="914400" y="40386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itchFamily="18" charset="0"/>
              </a:rPr>
              <a:t>C</a:t>
            </a:r>
          </a:p>
        </p:txBody>
      </p:sp>
      <p:sp>
        <p:nvSpPr>
          <p:cNvPr id="37988" name="Text Box 100"/>
          <p:cNvSpPr txBox="1">
            <a:spLocks noChangeArrowheads="1"/>
          </p:cNvSpPr>
          <p:nvPr/>
        </p:nvSpPr>
        <p:spPr bwMode="auto">
          <a:xfrm>
            <a:off x="914400" y="44958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itchFamily="18" charset="0"/>
              </a:rPr>
              <a:t>A</a:t>
            </a:r>
          </a:p>
        </p:txBody>
      </p:sp>
      <p:sp>
        <p:nvSpPr>
          <p:cNvPr id="37989" name="Text Box 101"/>
          <p:cNvSpPr txBox="1">
            <a:spLocks noChangeArrowheads="1"/>
          </p:cNvSpPr>
          <p:nvPr/>
        </p:nvSpPr>
        <p:spPr bwMode="auto">
          <a:xfrm>
            <a:off x="914400" y="50292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itchFamily="18" charset="0"/>
              </a:rPr>
              <a:t>C</a:t>
            </a:r>
          </a:p>
        </p:txBody>
      </p:sp>
      <p:sp>
        <p:nvSpPr>
          <p:cNvPr id="8305" name="Oval 113"/>
          <p:cNvSpPr>
            <a:spLocks noChangeArrowheads="1"/>
          </p:cNvSpPr>
          <p:nvPr/>
        </p:nvSpPr>
        <p:spPr bwMode="auto">
          <a:xfrm>
            <a:off x="7391400" y="4953000"/>
            <a:ext cx="990600" cy="762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37991" name="Text Box 114"/>
          <p:cNvSpPr txBox="1">
            <a:spLocks noChangeArrowheads="1"/>
          </p:cNvSpPr>
          <p:nvPr/>
        </p:nvSpPr>
        <p:spPr bwMode="auto">
          <a:xfrm>
            <a:off x="963613" y="1447800"/>
            <a:ext cx="3317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l-GR" altLang="zh-CN" sz="2400">
                <a:latin typeface="Times New Roman" pitchFamily="18" charset="0"/>
                <a:cs typeface="Times New Roman" pitchFamily="18" charset="0"/>
              </a:rPr>
              <a:t>λ</a:t>
            </a:r>
          </a:p>
        </p:txBody>
      </p:sp>
      <p:sp>
        <p:nvSpPr>
          <p:cNvPr id="8307" name="Text Box 115"/>
          <p:cNvSpPr txBox="1">
            <a:spLocks noChangeArrowheads="1"/>
          </p:cNvSpPr>
          <p:nvPr/>
        </p:nvSpPr>
        <p:spPr bwMode="auto">
          <a:xfrm>
            <a:off x="2209800" y="5867400"/>
            <a:ext cx="4832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/>
              <a:t>Traceback can yield both optimum alignments</a:t>
            </a:r>
          </a:p>
        </p:txBody>
      </p:sp>
      <p:grpSp>
        <p:nvGrpSpPr>
          <p:cNvPr id="8327" name="Group 135"/>
          <p:cNvGrpSpPr>
            <a:grpSpLocks/>
          </p:cNvGrpSpPr>
          <p:nvPr/>
        </p:nvGrpSpPr>
        <p:grpSpPr bwMode="auto">
          <a:xfrm>
            <a:off x="2057400" y="1828800"/>
            <a:ext cx="5638800" cy="3352800"/>
            <a:chOff x="1296" y="1152"/>
            <a:chExt cx="3552" cy="2112"/>
          </a:xfrm>
        </p:grpSpPr>
        <p:sp>
          <p:nvSpPr>
            <p:cNvPr id="37994" name="Line 103"/>
            <p:cNvSpPr>
              <a:spLocks noChangeShapeType="1"/>
            </p:cNvSpPr>
            <p:nvPr/>
          </p:nvSpPr>
          <p:spPr bwMode="auto">
            <a:xfrm flipH="1" flipV="1">
              <a:off x="4656" y="3072"/>
              <a:ext cx="192" cy="19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95" name="Line 106"/>
            <p:cNvSpPr>
              <a:spLocks noChangeShapeType="1"/>
            </p:cNvSpPr>
            <p:nvPr/>
          </p:nvSpPr>
          <p:spPr bwMode="auto">
            <a:xfrm flipH="1" flipV="1">
              <a:off x="3648" y="2784"/>
              <a:ext cx="240" cy="19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96" name="Line 107"/>
            <p:cNvSpPr>
              <a:spLocks noChangeShapeType="1"/>
            </p:cNvSpPr>
            <p:nvPr/>
          </p:nvSpPr>
          <p:spPr bwMode="auto">
            <a:xfrm flipH="1" flipV="1">
              <a:off x="3168" y="2400"/>
              <a:ext cx="240" cy="24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97" name="Line 108"/>
            <p:cNvSpPr>
              <a:spLocks noChangeShapeType="1"/>
            </p:cNvSpPr>
            <p:nvPr/>
          </p:nvSpPr>
          <p:spPr bwMode="auto">
            <a:xfrm flipH="1" flipV="1">
              <a:off x="2736" y="2112"/>
              <a:ext cx="192" cy="19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98" name="Line 111"/>
            <p:cNvSpPr>
              <a:spLocks noChangeShapeType="1"/>
            </p:cNvSpPr>
            <p:nvPr/>
          </p:nvSpPr>
          <p:spPr bwMode="auto">
            <a:xfrm flipH="1" flipV="1">
              <a:off x="1296" y="1152"/>
              <a:ext cx="192" cy="14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99" name="Line 112"/>
            <p:cNvSpPr>
              <a:spLocks noChangeShapeType="1"/>
            </p:cNvSpPr>
            <p:nvPr/>
          </p:nvSpPr>
          <p:spPr bwMode="auto">
            <a:xfrm flipH="1">
              <a:off x="4176" y="3024"/>
              <a:ext cx="192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00" name="Line 128"/>
            <p:cNvSpPr>
              <a:spLocks noChangeShapeType="1"/>
            </p:cNvSpPr>
            <p:nvPr/>
          </p:nvSpPr>
          <p:spPr bwMode="auto">
            <a:xfrm flipH="1">
              <a:off x="2736" y="2352"/>
              <a:ext cx="240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01" name="Line 129"/>
            <p:cNvSpPr>
              <a:spLocks noChangeShapeType="1"/>
            </p:cNvSpPr>
            <p:nvPr/>
          </p:nvSpPr>
          <p:spPr bwMode="auto">
            <a:xfrm flipH="1" flipV="1">
              <a:off x="2256" y="2112"/>
              <a:ext cx="192" cy="19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02" name="Line 130"/>
            <p:cNvSpPr>
              <a:spLocks noChangeShapeType="1"/>
            </p:cNvSpPr>
            <p:nvPr/>
          </p:nvSpPr>
          <p:spPr bwMode="auto">
            <a:xfrm flipH="1" flipV="1">
              <a:off x="1632" y="1440"/>
              <a:ext cx="0" cy="14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03" name="Line 131"/>
            <p:cNvSpPr>
              <a:spLocks noChangeShapeType="1"/>
            </p:cNvSpPr>
            <p:nvPr/>
          </p:nvSpPr>
          <p:spPr bwMode="auto">
            <a:xfrm flipH="1" flipV="1">
              <a:off x="1776" y="1776"/>
              <a:ext cx="192" cy="24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04" name="Line 132"/>
            <p:cNvSpPr>
              <a:spLocks noChangeShapeType="1"/>
            </p:cNvSpPr>
            <p:nvPr/>
          </p:nvSpPr>
          <p:spPr bwMode="auto">
            <a:xfrm flipH="1">
              <a:off x="2256" y="2016"/>
              <a:ext cx="192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05" name="Text Box 133"/>
            <p:cNvSpPr txBox="1">
              <a:spLocks noChangeArrowheads="1"/>
            </p:cNvSpPr>
            <p:nvPr/>
          </p:nvSpPr>
          <p:spPr bwMode="auto">
            <a:xfrm>
              <a:off x="2832" y="2016"/>
              <a:ext cx="1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FF0000"/>
                  </a:solidFill>
                </a:rPr>
                <a:t>*</a:t>
              </a:r>
            </a:p>
          </p:txBody>
        </p:sp>
        <p:sp>
          <p:nvSpPr>
            <p:cNvPr id="38006" name="Text Box 134"/>
            <p:cNvSpPr txBox="1">
              <a:spLocks noChangeArrowheads="1"/>
            </p:cNvSpPr>
            <p:nvPr/>
          </p:nvSpPr>
          <p:spPr bwMode="auto">
            <a:xfrm>
              <a:off x="2208" y="2208"/>
              <a:ext cx="1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FF0000"/>
                  </a:solidFill>
                </a:rPr>
                <a:t>*</a:t>
              </a:r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Songpeng Zu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Introduction to Bioinformatics </a:t>
            </a:r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53894570"/>
      </p:ext>
    </p:extLst>
  </p:cSld>
  <p:clrMapOvr>
    <a:masterClrMapping/>
  </p:clrMapOvr>
  <p:transition advTm="17636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05" grpId="0" animBg="1"/>
      <p:bldP spid="830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Local alignment </a:t>
            </a:r>
            <a:endParaRPr lang="zh-CN" altLang="en-US" smtClean="0"/>
          </a:p>
        </p:txBody>
      </p:sp>
      <p:sp>
        <p:nvSpPr>
          <p:cNvPr id="38914" name="内容占位符 2"/>
          <p:cNvSpPr>
            <a:spLocks noGrp="1"/>
          </p:cNvSpPr>
          <p:nvPr>
            <p:ph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/>
              <a:t>Initialize with zeros (free gaps at start).</a:t>
            </a:r>
          </a:p>
          <a:p>
            <a:r>
              <a:rPr lang="en-US" altLang="zh-CN" smtClean="0"/>
              <a:t>Locate max position.</a:t>
            </a:r>
            <a:endParaRPr lang="zh-CN" altLang="en-US" smtClean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Songpeng Zu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Introduction to Bioinformatics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36A3DD-18C9-47FF-B97C-D83E934F991A}" type="slidenum">
              <a:rPr lang="zh-CN" altLang="en-US" smtClean="0"/>
              <a:pPr>
                <a:defRPr/>
              </a:pPr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8963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灯片编号占位符 6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/>
          <a:p>
            <a:pPr>
              <a:defRPr/>
            </a:pPr>
            <a:fld id="{B58680C2-73BE-4D84-B8A9-84A9C3B9F9CB}" type="slidenum">
              <a:rPr lang="en-US" altLang="zh-CN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69680" name="Text Box 48"/>
          <p:cNvSpPr txBox="1">
            <a:spLocks noChangeArrowheads="1"/>
          </p:cNvSpPr>
          <p:nvPr/>
        </p:nvSpPr>
        <p:spPr bwMode="auto">
          <a:xfrm>
            <a:off x="2381250" y="1949450"/>
            <a:ext cx="622935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600">
                <a:latin typeface="Courier New" pitchFamily="49" charset="0"/>
              </a:rPr>
              <a:t>10   5  10   5  10   5   0  10</a:t>
            </a:r>
          </a:p>
        </p:txBody>
      </p:sp>
      <p:sp>
        <p:nvSpPr>
          <p:cNvPr id="39939" name="Text Box 2"/>
          <p:cNvSpPr txBox="1">
            <a:spLocks noChangeArrowheads="1"/>
          </p:cNvSpPr>
          <p:nvPr/>
        </p:nvSpPr>
        <p:spPr bwMode="auto">
          <a:xfrm>
            <a:off x="1752600" y="727075"/>
            <a:ext cx="685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l-GR" altLang="zh-CN" sz="240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altLang="zh-CN" sz="2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>
                <a:latin typeface="Times New Roman" pitchFamily="18" charset="0"/>
              </a:rPr>
              <a:t>       C       T        C       G       C       A        G       C</a:t>
            </a:r>
          </a:p>
        </p:txBody>
      </p:sp>
      <p:sp>
        <p:nvSpPr>
          <p:cNvPr id="39940" name="Text Box 3"/>
          <p:cNvSpPr txBox="1">
            <a:spLocks noChangeArrowheads="1"/>
          </p:cNvSpPr>
          <p:nvPr/>
        </p:nvSpPr>
        <p:spPr bwMode="auto">
          <a:xfrm>
            <a:off x="914400" y="24384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itchFamily="18" charset="0"/>
              </a:rPr>
              <a:t>A</a:t>
            </a:r>
          </a:p>
        </p:txBody>
      </p:sp>
      <p:sp>
        <p:nvSpPr>
          <p:cNvPr id="39941" name="Text Box 4"/>
          <p:cNvSpPr txBox="1">
            <a:spLocks noChangeArrowheads="1"/>
          </p:cNvSpPr>
          <p:nvPr/>
        </p:nvSpPr>
        <p:spPr bwMode="auto">
          <a:xfrm>
            <a:off x="914400" y="19812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itchFamily="18" charset="0"/>
              </a:rPr>
              <a:t>C</a:t>
            </a:r>
          </a:p>
        </p:txBody>
      </p:sp>
      <p:sp>
        <p:nvSpPr>
          <p:cNvPr id="39942" name="Text Box 5"/>
          <p:cNvSpPr txBox="1">
            <a:spLocks noChangeArrowheads="1"/>
          </p:cNvSpPr>
          <p:nvPr/>
        </p:nvSpPr>
        <p:spPr bwMode="auto">
          <a:xfrm>
            <a:off x="914400" y="29718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itchFamily="18" charset="0"/>
              </a:rPr>
              <a:t>T</a:t>
            </a:r>
          </a:p>
        </p:txBody>
      </p:sp>
      <p:sp>
        <p:nvSpPr>
          <p:cNvPr id="39943" name="Text Box 6"/>
          <p:cNvSpPr txBox="1">
            <a:spLocks noChangeArrowheads="1"/>
          </p:cNvSpPr>
          <p:nvPr/>
        </p:nvSpPr>
        <p:spPr bwMode="auto">
          <a:xfrm>
            <a:off x="914400" y="35052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itchFamily="18" charset="0"/>
              </a:rPr>
              <a:t>T</a:t>
            </a:r>
          </a:p>
        </p:txBody>
      </p:sp>
      <p:sp>
        <p:nvSpPr>
          <p:cNvPr id="39944" name="Text Box 7"/>
          <p:cNvSpPr txBox="1">
            <a:spLocks noChangeArrowheads="1"/>
          </p:cNvSpPr>
          <p:nvPr/>
        </p:nvSpPr>
        <p:spPr bwMode="auto">
          <a:xfrm>
            <a:off x="914400" y="40386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itchFamily="18" charset="0"/>
              </a:rPr>
              <a:t>C</a:t>
            </a:r>
          </a:p>
        </p:txBody>
      </p:sp>
      <p:sp>
        <p:nvSpPr>
          <p:cNvPr id="39945" name="Text Box 8"/>
          <p:cNvSpPr txBox="1">
            <a:spLocks noChangeArrowheads="1"/>
          </p:cNvSpPr>
          <p:nvPr/>
        </p:nvSpPr>
        <p:spPr bwMode="auto">
          <a:xfrm>
            <a:off x="914400" y="44958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itchFamily="18" charset="0"/>
              </a:rPr>
              <a:t>A</a:t>
            </a:r>
          </a:p>
        </p:txBody>
      </p:sp>
      <p:sp>
        <p:nvSpPr>
          <p:cNvPr id="39946" name="Text Box 9"/>
          <p:cNvSpPr txBox="1">
            <a:spLocks noChangeArrowheads="1"/>
          </p:cNvSpPr>
          <p:nvPr/>
        </p:nvSpPr>
        <p:spPr bwMode="auto">
          <a:xfrm>
            <a:off x="914400" y="50292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itchFamily="18" charset="0"/>
              </a:rPr>
              <a:t>G</a:t>
            </a:r>
          </a:p>
        </p:txBody>
      </p:sp>
      <p:sp>
        <p:nvSpPr>
          <p:cNvPr id="39947" name="Text Box 16"/>
          <p:cNvSpPr txBox="1">
            <a:spLocks noChangeArrowheads="1"/>
          </p:cNvSpPr>
          <p:nvPr/>
        </p:nvSpPr>
        <p:spPr bwMode="auto">
          <a:xfrm>
            <a:off x="2362200" y="5715000"/>
            <a:ext cx="5362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itchFamily="18" charset="0"/>
              </a:rPr>
              <a:t>+10 for match, -2 for mismatch, -5 for gap</a:t>
            </a:r>
          </a:p>
        </p:txBody>
      </p:sp>
      <p:sp>
        <p:nvSpPr>
          <p:cNvPr id="39948" name="Text Box 18"/>
          <p:cNvSpPr txBox="1">
            <a:spLocks noChangeArrowheads="1"/>
          </p:cNvSpPr>
          <p:nvPr/>
        </p:nvSpPr>
        <p:spPr bwMode="auto">
          <a:xfrm>
            <a:off x="2955925" y="1103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zh-CN"/>
          </a:p>
        </p:txBody>
      </p:sp>
      <p:sp>
        <p:nvSpPr>
          <p:cNvPr id="39949" name="Rectangle 19"/>
          <p:cNvSpPr>
            <a:spLocks noChangeArrowheads="1"/>
          </p:cNvSpPr>
          <p:nvPr/>
        </p:nvSpPr>
        <p:spPr bwMode="auto">
          <a:xfrm>
            <a:off x="1447800" y="1371600"/>
            <a:ext cx="7086600" cy="4191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39950" name="Line 20"/>
          <p:cNvSpPr>
            <a:spLocks noChangeShapeType="1"/>
          </p:cNvSpPr>
          <p:nvPr/>
        </p:nvSpPr>
        <p:spPr bwMode="auto">
          <a:xfrm>
            <a:off x="2286000" y="13716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951" name="Line 21"/>
          <p:cNvSpPr>
            <a:spLocks noChangeShapeType="1"/>
          </p:cNvSpPr>
          <p:nvPr/>
        </p:nvSpPr>
        <p:spPr bwMode="auto">
          <a:xfrm>
            <a:off x="3048000" y="13716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952" name="Line 22"/>
          <p:cNvSpPr>
            <a:spLocks noChangeShapeType="1"/>
          </p:cNvSpPr>
          <p:nvPr/>
        </p:nvSpPr>
        <p:spPr bwMode="auto">
          <a:xfrm>
            <a:off x="3810000" y="13716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953" name="Line 23"/>
          <p:cNvSpPr>
            <a:spLocks noChangeShapeType="1"/>
          </p:cNvSpPr>
          <p:nvPr/>
        </p:nvSpPr>
        <p:spPr bwMode="auto">
          <a:xfrm>
            <a:off x="4572000" y="13716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954" name="Line 24"/>
          <p:cNvSpPr>
            <a:spLocks noChangeShapeType="1"/>
          </p:cNvSpPr>
          <p:nvPr/>
        </p:nvSpPr>
        <p:spPr bwMode="auto">
          <a:xfrm>
            <a:off x="5334000" y="13716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955" name="Line 25"/>
          <p:cNvSpPr>
            <a:spLocks noChangeShapeType="1"/>
          </p:cNvSpPr>
          <p:nvPr/>
        </p:nvSpPr>
        <p:spPr bwMode="auto">
          <a:xfrm>
            <a:off x="6096000" y="13716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956" name="Line 26"/>
          <p:cNvSpPr>
            <a:spLocks noChangeShapeType="1"/>
          </p:cNvSpPr>
          <p:nvPr/>
        </p:nvSpPr>
        <p:spPr bwMode="auto">
          <a:xfrm flipH="1">
            <a:off x="6858000" y="13716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957" name="Line 27"/>
          <p:cNvSpPr>
            <a:spLocks noChangeShapeType="1"/>
          </p:cNvSpPr>
          <p:nvPr/>
        </p:nvSpPr>
        <p:spPr bwMode="auto">
          <a:xfrm>
            <a:off x="7696200" y="13716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958" name="Line 28"/>
          <p:cNvSpPr>
            <a:spLocks noChangeShapeType="1"/>
          </p:cNvSpPr>
          <p:nvPr/>
        </p:nvSpPr>
        <p:spPr bwMode="auto">
          <a:xfrm>
            <a:off x="1447800" y="1905000"/>
            <a:ext cx="708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959" name="Line 29"/>
          <p:cNvSpPr>
            <a:spLocks noChangeShapeType="1"/>
          </p:cNvSpPr>
          <p:nvPr/>
        </p:nvSpPr>
        <p:spPr bwMode="auto">
          <a:xfrm>
            <a:off x="1447800" y="2438400"/>
            <a:ext cx="708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960" name="Line 30"/>
          <p:cNvSpPr>
            <a:spLocks noChangeShapeType="1"/>
          </p:cNvSpPr>
          <p:nvPr/>
        </p:nvSpPr>
        <p:spPr bwMode="auto">
          <a:xfrm>
            <a:off x="1447800" y="2971800"/>
            <a:ext cx="708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961" name="Line 31"/>
          <p:cNvSpPr>
            <a:spLocks noChangeShapeType="1"/>
          </p:cNvSpPr>
          <p:nvPr/>
        </p:nvSpPr>
        <p:spPr bwMode="auto">
          <a:xfrm>
            <a:off x="1447800" y="3505200"/>
            <a:ext cx="708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962" name="Line 32"/>
          <p:cNvSpPr>
            <a:spLocks noChangeShapeType="1"/>
          </p:cNvSpPr>
          <p:nvPr/>
        </p:nvSpPr>
        <p:spPr bwMode="auto">
          <a:xfrm>
            <a:off x="1447800" y="4038600"/>
            <a:ext cx="708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963" name="Line 33"/>
          <p:cNvSpPr>
            <a:spLocks noChangeShapeType="1"/>
          </p:cNvSpPr>
          <p:nvPr/>
        </p:nvSpPr>
        <p:spPr bwMode="auto">
          <a:xfrm>
            <a:off x="1447800" y="4572000"/>
            <a:ext cx="708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964" name="Line 34"/>
          <p:cNvSpPr>
            <a:spLocks noChangeShapeType="1"/>
          </p:cNvSpPr>
          <p:nvPr/>
        </p:nvSpPr>
        <p:spPr bwMode="auto">
          <a:xfrm>
            <a:off x="1447800" y="5029200"/>
            <a:ext cx="708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69687" name="Group 55"/>
          <p:cNvGrpSpPr>
            <a:grpSpLocks/>
          </p:cNvGrpSpPr>
          <p:nvPr/>
        </p:nvGrpSpPr>
        <p:grpSpPr bwMode="auto">
          <a:xfrm>
            <a:off x="1430338" y="1393825"/>
            <a:ext cx="7100887" cy="4168775"/>
            <a:chOff x="901" y="878"/>
            <a:chExt cx="4473" cy="2626"/>
          </a:xfrm>
        </p:grpSpPr>
        <p:sp>
          <p:nvSpPr>
            <p:cNvPr id="39993" name="Text Box 35"/>
            <p:cNvSpPr txBox="1">
              <a:spLocks noChangeArrowheads="1"/>
            </p:cNvSpPr>
            <p:nvPr/>
          </p:nvSpPr>
          <p:spPr bwMode="auto">
            <a:xfrm>
              <a:off x="1008" y="878"/>
              <a:ext cx="4366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600">
                  <a:latin typeface="Courier New" pitchFamily="49" charset="0"/>
                </a:rPr>
                <a:t> 0   0   0   0   0   0   0   0   0</a:t>
              </a:r>
            </a:p>
          </p:txBody>
        </p:sp>
        <p:grpSp>
          <p:nvGrpSpPr>
            <p:cNvPr id="39994" name="Group 36"/>
            <p:cNvGrpSpPr>
              <a:grpSpLocks/>
            </p:cNvGrpSpPr>
            <p:nvPr/>
          </p:nvGrpSpPr>
          <p:grpSpPr bwMode="auto">
            <a:xfrm>
              <a:off x="901" y="1200"/>
              <a:ext cx="502" cy="2304"/>
              <a:chOff x="901" y="1200"/>
              <a:chExt cx="502" cy="2304"/>
            </a:xfrm>
          </p:grpSpPr>
          <p:sp>
            <p:nvSpPr>
              <p:cNvPr id="39995" name="Text Box 37"/>
              <p:cNvSpPr txBox="1">
                <a:spLocks noChangeArrowheads="1"/>
              </p:cNvSpPr>
              <p:nvPr/>
            </p:nvSpPr>
            <p:spPr bwMode="auto">
              <a:xfrm>
                <a:off x="1008" y="1200"/>
                <a:ext cx="366" cy="3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600">
                    <a:latin typeface="Courier New" pitchFamily="49" charset="0"/>
                  </a:rPr>
                  <a:t> 0</a:t>
                </a:r>
              </a:p>
            </p:txBody>
          </p:sp>
          <p:sp>
            <p:nvSpPr>
              <p:cNvPr id="39996" name="Text Box 38"/>
              <p:cNvSpPr txBox="1">
                <a:spLocks noChangeArrowheads="1"/>
              </p:cNvSpPr>
              <p:nvPr/>
            </p:nvSpPr>
            <p:spPr bwMode="auto">
              <a:xfrm>
                <a:off x="901" y="1536"/>
                <a:ext cx="491" cy="3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600">
                    <a:latin typeface="Courier New" pitchFamily="49" charset="0"/>
                  </a:rPr>
                  <a:t>  0</a:t>
                </a:r>
              </a:p>
            </p:txBody>
          </p:sp>
          <p:sp>
            <p:nvSpPr>
              <p:cNvPr id="39997" name="Text Box 39"/>
              <p:cNvSpPr txBox="1">
                <a:spLocks noChangeArrowheads="1"/>
              </p:cNvSpPr>
              <p:nvPr/>
            </p:nvSpPr>
            <p:spPr bwMode="auto">
              <a:xfrm>
                <a:off x="901" y="1872"/>
                <a:ext cx="491" cy="3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600">
                    <a:latin typeface="Courier New" pitchFamily="49" charset="0"/>
                  </a:rPr>
                  <a:t>  0</a:t>
                </a:r>
              </a:p>
            </p:txBody>
          </p:sp>
          <p:sp>
            <p:nvSpPr>
              <p:cNvPr id="39998" name="Text Box 40"/>
              <p:cNvSpPr txBox="1">
                <a:spLocks noChangeArrowheads="1"/>
              </p:cNvSpPr>
              <p:nvPr/>
            </p:nvSpPr>
            <p:spPr bwMode="auto">
              <a:xfrm>
                <a:off x="901" y="2236"/>
                <a:ext cx="491" cy="3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600">
                    <a:latin typeface="Courier New" pitchFamily="49" charset="0"/>
                  </a:rPr>
                  <a:t>  0</a:t>
                </a:r>
              </a:p>
            </p:txBody>
          </p:sp>
          <p:sp>
            <p:nvSpPr>
              <p:cNvPr id="39999" name="Text Box 41"/>
              <p:cNvSpPr txBox="1">
                <a:spLocks noChangeArrowheads="1"/>
              </p:cNvSpPr>
              <p:nvPr/>
            </p:nvSpPr>
            <p:spPr bwMode="auto">
              <a:xfrm>
                <a:off x="912" y="2572"/>
                <a:ext cx="491" cy="3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600">
                    <a:latin typeface="Courier New" pitchFamily="49" charset="0"/>
                  </a:rPr>
                  <a:t>  0</a:t>
                </a:r>
              </a:p>
            </p:txBody>
          </p:sp>
          <p:sp>
            <p:nvSpPr>
              <p:cNvPr id="40000" name="Text Box 42"/>
              <p:cNvSpPr txBox="1">
                <a:spLocks noChangeArrowheads="1"/>
              </p:cNvSpPr>
              <p:nvPr/>
            </p:nvSpPr>
            <p:spPr bwMode="auto">
              <a:xfrm>
                <a:off x="912" y="2880"/>
                <a:ext cx="491" cy="3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600">
                    <a:latin typeface="Courier New" pitchFamily="49" charset="0"/>
                  </a:rPr>
                  <a:t>  0</a:t>
                </a:r>
              </a:p>
            </p:txBody>
          </p:sp>
          <p:sp>
            <p:nvSpPr>
              <p:cNvPr id="40001" name="Text Box 43"/>
              <p:cNvSpPr txBox="1">
                <a:spLocks noChangeArrowheads="1"/>
              </p:cNvSpPr>
              <p:nvPr/>
            </p:nvSpPr>
            <p:spPr bwMode="auto">
              <a:xfrm>
                <a:off x="912" y="3196"/>
                <a:ext cx="491" cy="3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600">
                    <a:latin typeface="Courier New" pitchFamily="49" charset="0"/>
                  </a:rPr>
                  <a:t>  0</a:t>
                </a:r>
              </a:p>
            </p:txBody>
          </p:sp>
        </p:grpSp>
      </p:grpSp>
      <p:sp>
        <p:nvSpPr>
          <p:cNvPr id="39966" name="Text Box 47"/>
          <p:cNvSpPr txBox="1">
            <a:spLocks noChangeArrowheads="1"/>
          </p:cNvSpPr>
          <p:nvPr/>
        </p:nvSpPr>
        <p:spPr bwMode="auto">
          <a:xfrm>
            <a:off x="963613" y="1447800"/>
            <a:ext cx="3317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l-GR" altLang="zh-CN" sz="2400">
                <a:latin typeface="Times New Roman" pitchFamily="18" charset="0"/>
                <a:cs typeface="Times New Roman" pitchFamily="18" charset="0"/>
              </a:rPr>
              <a:t>λ</a:t>
            </a:r>
          </a:p>
        </p:txBody>
      </p:sp>
      <p:grpSp>
        <p:nvGrpSpPr>
          <p:cNvPr id="69698" name="Group 66"/>
          <p:cNvGrpSpPr>
            <a:grpSpLocks/>
          </p:cNvGrpSpPr>
          <p:nvPr/>
        </p:nvGrpSpPr>
        <p:grpSpPr bwMode="auto">
          <a:xfrm>
            <a:off x="2362200" y="2482850"/>
            <a:ext cx="6324600" cy="3079750"/>
            <a:chOff x="1488" y="1564"/>
            <a:chExt cx="3984" cy="1940"/>
          </a:xfrm>
        </p:grpSpPr>
        <p:sp>
          <p:nvSpPr>
            <p:cNvPr id="39987" name="Text Box 49"/>
            <p:cNvSpPr txBox="1">
              <a:spLocks noChangeArrowheads="1"/>
            </p:cNvSpPr>
            <p:nvPr/>
          </p:nvSpPr>
          <p:spPr bwMode="auto">
            <a:xfrm>
              <a:off x="1488" y="1564"/>
              <a:ext cx="3984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600">
                  <a:latin typeface="Courier New" pitchFamily="49" charset="0"/>
                </a:rPr>
                <a:t> 5   8   5   8   5  20  15  10</a:t>
              </a:r>
            </a:p>
          </p:txBody>
        </p:sp>
        <p:sp>
          <p:nvSpPr>
            <p:cNvPr id="39988" name="Text Box 50"/>
            <p:cNvSpPr txBox="1">
              <a:spLocks noChangeArrowheads="1"/>
            </p:cNvSpPr>
            <p:nvPr/>
          </p:nvSpPr>
          <p:spPr bwMode="auto">
            <a:xfrm>
              <a:off x="1488" y="1900"/>
              <a:ext cx="3888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600">
                  <a:latin typeface="Courier New" pitchFamily="49" charset="0"/>
                </a:rPr>
                <a:t> 0  15  10   5   6  15  18  13</a:t>
              </a:r>
            </a:p>
          </p:txBody>
        </p:sp>
        <p:sp>
          <p:nvSpPr>
            <p:cNvPr id="39989" name="Text Box 51"/>
            <p:cNvSpPr txBox="1">
              <a:spLocks noChangeArrowheads="1"/>
            </p:cNvSpPr>
            <p:nvPr/>
          </p:nvSpPr>
          <p:spPr bwMode="auto">
            <a:xfrm>
              <a:off x="1488" y="2236"/>
              <a:ext cx="3936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600">
                  <a:latin typeface="Courier New" pitchFamily="49" charset="0"/>
                </a:rPr>
                <a:t>-2  10  13   8   3  10  13  16</a:t>
              </a:r>
            </a:p>
          </p:txBody>
        </p:sp>
        <p:sp>
          <p:nvSpPr>
            <p:cNvPr id="39990" name="Text Box 52"/>
            <p:cNvSpPr txBox="1">
              <a:spLocks noChangeArrowheads="1"/>
            </p:cNvSpPr>
            <p:nvPr/>
          </p:nvSpPr>
          <p:spPr bwMode="auto">
            <a:xfrm>
              <a:off x="1488" y="2572"/>
              <a:ext cx="3888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600">
                  <a:latin typeface="Courier New" pitchFamily="49" charset="0"/>
                </a:rPr>
                <a:t>10   5  20  15  18  13   8  23</a:t>
              </a:r>
            </a:p>
          </p:txBody>
        </p:sp>
        <p:sp>
          <p:nvSpPr>
            <p:cNvPr id="39991" name="Text Box 53"/>
            <p:cNvSpPr txBox="1">
              <a:spLocks noChangeArrowheads="1"/>
            </p:cNvSpPr>
            <p:nvPr/>
          </p:nvSpPr>
          <p:spPr bwMode="auto">
            <a:xfrm>
              <a:off x="1488" y="2860"/>
              <a:ext cx="3888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600">
                  <a:latin typeface="Courier New" pitchFamily="49" charset="0"/>
                </a:rPr>
                <a:t> 5   8  15  18  13  28  23  18</a:t>
              </a:r>
            </a:p>
          </p:txBody>
        </p:sp>
        <p:sp>
          <p:nvSpPr>
            <p:cNvPr id="39992" name="Text Box 54"/>
            <p:cNvSpPr txBox="1">
              <a:spLocks noChangeArrowheads="1"/>
            </p:cNvSpPr>
            <p:nvPr/>
          </p:nvSpPr>
          <p:spPr bwMode="auto">
            <a:xfrm>
              <a:off x="1488" y="3196"/>
              <a:ext cx="3984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2600">
                  <a:latin typeface="Courier New" pitchFamily="49" charset="0"/>
                </a:rPr>
                <a:t> 0   3  10  25  20  23  38  33</a:t>
              </a:r>
            </a:p>
          </p:txBody>
        </p:sp>
      </p:grpSp>
      <p:grpSp>
        <p:nvGrpSpPr>
          <p:cNvPr id="69709" name="Group 77"/>
          <p:cNvGrpSpPr>
            <a:grpSpLocks/>
          </p:cNvGrpSpPr>
          <p:nvPr/>
        </p:nvGrpSpPr>
        <p:grpSpPr bwMode="auto">
          <a:xfrm>
            <a:off x="2133600" y="1752600"/>
            <a:ext cx="5715000" cy="457200"/>
            <a:chOff x="1344" y="1104"/>
            <a:chExt cx="3600" cy="288"/>
          </a:xfrm>
        </p:grpSpPr>
        <p:sp>
          <p:nvSpPr>
            <p:cNvPr id="39978" name="Line 57"/>
            <p:cNvSpPr>
              <a:spLocks noChangeShapeType="1"/>
            </p:cNvSpPr>
            <p:nvPr/>
          </p:nvSpPr>
          <p:spPr bwMode="auto">
            <a:xfrm flipH="1" flipV="1">
              <a:off x="2304" y="1104"/>
              <a:ext cx="144" cy="19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79" name="Line 58"/>
            <p:cNvSpPr>
              <a:spLocks noChangeShapeType="1"/>
            </p:cNvSpPr>
            <p:nvPr/>
          </p:nvSpPr>
          <p:spPr bwMode="auto">
            <a:xfrm flipH="1" flipV="1">
              <a:off x="3312" y="1152"/>
              <a:ext cx="144" cy="19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80" name="Line 59"/>
            <p:cNvSpPr>
              <a:spLocks noChangeShapeType="1"/>
            </p:cNvSpPr>
            <p:nvPr/>
          </p:nvSpPr>
          <p:spPr bwMode="auto">
            <a:xfrm flipH="1" flipV="1">
              <a:off x="4800" y="1104"/>
              <a:ext cx="144" cy="19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9981" name="Group 76"/>
            <p:cNvGrpSpPr>
              <a:grpSpLocks/>
            </p:cNvGrpSpPr>
            <p:nvPr/>
          </p:nvGrpSpPr>
          <p:grpSpPr bwMode="auto">
            <a:xfrm>
              <a:off x="1344" y="1104"/>
              <a:ext cx="768" cy="240"/>
              <a:chOff x="1344" y="1104"/>
              <a:chExt cx="768" cy="240"/>
            </a:xfrm>
          </p:grpSpPr>
          <p:sp>
            <p:nvSpPr>
              <p:cNvPr id="39985" name="Line 56"/>
              <p:cNvSpPr>
                <a:spLocks noChangeShapeType="1"/>
              </p:cNvSpPr>
              <p:nvPr/>
            </p:nvSpPr>
            <p:spPr bwMode="auto">
              <a:xfrm flipH="1" flipV="1">
                <a:off x="1344" y="1104"/>
                <a:ext cx="144" cy="192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86" name="Line 60"/>
              <p:cNvSpPr>
                <a:spLocks noChangeShapeType="1"/>
              </p:cNvSpPr>
              <p:nvPr/>
            </p:nvSpPr>
            <p:spPr bwMode="auto">
              <a:xfrm flipH="1">
                <a:off x="1872" y="1344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9982" name="Line 61"/>
            <p:cNvSpPr>
              <a:spLocks noChangeShapeType="1"/>
            </p:cNvSpPr>
            <p:nvPr/>
          </p:nvSpPr>
          <p:spPr bwMode="auto">
            <a:xfrm flipH="1">
              <a:off x="2784" y="1344"/>
              <a:ext cx="240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83" name="Line 62"/>
            <p:cNvSpPr>
              <a:spLocks noChangeShapeType="1"/>
            </p:cNvSpPr>
            <p:nvPr/>
          </p:nvSpPr>
          <p:spPr bwMode="auto">
            <a:xfrm flipH="1">
              <a:off x="3792" y="1344"/>
              <a:ext cx="240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84" name="Line 63"/>
            <p:cNvSpPr>
              <a:spLocks noChangeShapeType="1"/>
            </p:cNvSpPr>
            <p:nvPr/>
          </p:nvSpPr>
          <p:spPr bwMode="auto">
            <a:xfrm flipH="1">
              <a:off x="4272" y="1392"/>
              <a:ext cx="240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9697" name="Oval 65"/>
          <p:cNvSpPr>
            <a:spLocks noChangeArrowheads="1"/>
          </p:cNvSpPr>
          <p:nvPr/>
        </p:nvSpPr>
        <p:spPr bwMode="auto">
          <a:xfrm>
            <a:off x="6781800" y="4876800"/>
            <a:ext cx="1066800" cy="9144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grpSp>
        <p:nvGrpSpPr>
          <p:cNvPr id="69706" name="Group 74"/>
          <p:cNvGrpSpPr>
            <a:grpSpLocks/>
          </p:cNvGrpSpPr>
          <p:nvPr/>
        </p:nvGrpSpPr>
        <p:grpSpPr bwMode="auto">
          <a:xfrm>
            <a:off x="2057400" y="1752600"/>
            <a:ext cx="5029200" cy="3429000"/>
            <a:chOff x="1296" y="1104"/>
            <a:chExt cx="3168" cy="2160"/>
          </a:xfrm>
        </p:grpSpPr>
        <p:sp>
          <p:nvSpPr>
            <p:cNvPr id="39971" name="Line 67"/>
            <p:cNvSpPr>
              <a:spLocks noChangeShapeType="1"/>
            </p:cNvSpPr>
            <p:nvPr/>
          </p:nvSpPr>
          <p:spPr bwMode="auto">
            <a:xfrm flipH="1" flipV="1">
              <a:off x="4224" y="3072"/>
              <a:ext cx="240" cy="19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72" name="Line 68"/>
            <p:cNvSpPr>
              <a:spLocks noChangeShapeType="1"/>
            </p:cNvSpPr>
            <p:nvPr/>
          </p:nvSpPr>
          <p:spPr bwMode="auto">
            <a:xfrm flipH="1" flipV="1">
              <a:off x="3744" y="2832"/>
              <a:ext cx="240" cy="19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73" name="Line 69"/>
            <p:cNvSpPr>
              <a:spLocks noChangeShapeType="1"/>
            </p:cNvSpPr>
            <p:nvPr/>
          </p:nvSpPr>
          <p:spPr bwMode="auto">
            <a:xfrm flipH="1" flipV="1">
              <a:off x="3264" y="2448"/>
              <a:ext cx="240" cy="19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74" name="Line 70"/>
            <p:cNvSpPr>
              <a:spLocks noChangeShapeType="1"/>
            </p:cNvSpPr>
            <p:nvPr/>
          </p:nvSpPr>
          <p:spPr bwMode="auto">
            <a:xfrm flipH="1" flipV="1">
              <a:off x="2784" y="2112"/>
              <a:ext cx="240" cy="19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75" name="Line 71"/>
            <p:cNvSpPr>
              <a:spLocks noChangeShapeType="1"/>
            </p:cNvSpPr>
            <p:nvPr/>
          </p:nvSpPr>
          <p:spPr bwMode="auto">
            <a:xfrm flipH="1" flipV="1">
              <a:off x="2256" y="1824"/>
              <a:ext cx="240" cy="19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76" name="Line 72"/>
            <p:cNvSpPr>
              <a:spLocks noChangeShapeType="1"/>
            </p:cNvSpPr>
            <p:nvPr/>
          </p:nvSpPr>
          <p:spPr bwMode="auto">
            <a:xfrm flipH="1" flipV="1">
              <a:off x="1824" y="1440"/>
              <a:ext cx="240" cy="19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77" name="Line 73"/>
            <p:cNvSpPr>
              <a:spLocks noChangeShapeType="1"/>
            </p:cNvSpPr>
            <p:nvPr/>
          </p:nvSpPr>
          <p:spPr bwMode="auto">
            <a:xfrm flipH="1" flipV="1">
              <a:off x="1296" y="1104"/>
              <a:ext cx="240" cy="19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Songpeng Zu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Introduction to Bioinformatics </a:t>
            </a:r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82450245"/>
      </p:ext>
    </p:extLst>
  </p:cSld>
  <p:clrMapOvr>
    <a:masterClrMapping/>
  </p:clrMapOvr>
  <p:transition advTm="17636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80" grpId="0"/>
      <p:bldP spid="6969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E-value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/>
              <a:t>Assesse the statistical significance of a particular alignment.</a:t>
            </a:r>
          </a:p>
          <a:p>
            <a:endParaRPr lang="en-US" altLang="zh-CN" smtClean="0"/>
          </a:p>
          <a:p>
            <a:r>
              <a:rPr lang="en-US" altLang="zh-CN" smtClean="0"/>
              <a:t>E-value: The expected (average) number of alignments with scores bigger than or equal to “S” that are expected to occur </a:t>
            </a:r>
            <a:r>
              <a:rPr lang="en-US" altLang="zh-CN" smtClean="0">
                <a:solidFill>
                  <a:srgbClr val="FF0000"/>
                </a:solidFill>
              </a:rPr>
              <a:t>by chance</a:t>
            </a:r>
            <a:r>
              <a:rPr lang="en-US" altLang="zh-CN" smtClean="0"/>
              <a:t>.</a:t>
            </a:r>
          </a:p>
          <a:p>
            <a:endParaRPr lang="en-US" altLang="zh-CN" smtClean="0"/>
          </a:p>
          <a:p>
            <a:r>
              <a:rPr lang="en-US" altLang="zh-CN" smtClean="0"/>
              <a:t>How to evaluate the E-value?</a:t>
            </a:r>
          </a:p>
          <a:p>
            <a:endParaRPr lang="zh-CN" altLang="en-US" smtClean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Songpeng Zu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Introduction to Bioinformatics 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36A3DD-18C9-47FF-B97C-D83E934F991A}" type="slidenum">
              <a:rPr lang="zh-CN" altLang="en-US" smtClean="0"/>
              <a:pPr>
                <a:defRPr/>
              </a:pPr>
              <a:t>16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7469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How to evaluate the E-value?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/>
              <a:t>The random sequence alignment scores follow a distribution called the </a:t>
            </a:r>
            <a:r>
              <a:rPr lang="en-US" altLang="zh-CN" smtClean="0">
                <a:solidFill>
                  <a:srgbClr val="FF0000"/>
                </a:solidFill>
              </a:rPr>
              <a:t>extreme value distribution</a:t>
            </a:r>
            <a:r>
              <a:rPr lang="en-US" altLang="zh-CN" smtClean="0"/>
              <a:t>.</a:t>
            </a:r>
          </a:p>
          <a:p>
            <a:endParaRPr lang="en-US" altLang="zh-CN" smtClean="0"/>
          </a:p>
          <a:p>
            <a:r>
              <a:rPr lang="en-US" altLang="zh-CN" smtClean="0"/>
              <a:t>The number of matched regions that exceeds the alignment score could be predicted by the Poisson distribution where the mean of the Poisson distribution is given by the alignment score. </a:t>
            </a:r>
            <a:endParaRPr lang="zh-CN" altLang="en-US" smtClean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Songpeng Zu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Introduction to Bioinformatics 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36A3DD-18C9-47FF-B97C-D83E934F991A}" type="slidenum">
              <a:rPr lang="zh-CN" altLang="en-US" smtClean="0"/>
              <a:pPr>
                <a:defRPr/>
              </a:pPr>
              <a:t>17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830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Freeform 2"/>
          <p:cNvSpPr>
            <a:spLocks/>
          </p:cNvSpPr>
          <p:nvPr/>
        </p:nvSpPr>
        <p:spPr bwMode="auto">
          <a:xfrm>
            <a:off x="1979613" y="1641475"/>
            <a:ext cx="5354637" cy="3965575"/>
          </a:xfrm>
          <a:custGeom>
            <a:avLst/>
            <a:gdLst>
              <a:gd name="T0" fmla="*/ 0 w 3373"/>
              <a:gd name="T1" fmla="*/ 3965575 h 2498"/>
              <a:gd name="T2" fmla="*/ 0 w 3373"/>
              <a:gd name="T3" fmla="*/ 0 h 2498"/>
              <a:gd name="T4" fmla="*/ 5354637 w 3373"/>
              <a:gd name="T5" fmla="*/ 0 h 2498"/>
              <a:gd name="T6" fmla="*/ 5354637 w 3373"/>
              <a:gd name="T7" fmla="*/ 3965575 h 2498"/>
              <a:gd name="T8" fmla="*/ 0 w 3373"/>
              <a:gd name="T9" fmla="*/ 3965575 h 2498"/>
              <a:gd name="T10" fmla="*/ 0 w 3373"/>
              <a:gd name="T11" fmla="*/ 3965575 h 249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373"/>
              <a:gd name="T19" fmla="*/ 0 h 2498"/>
              <a:gd name="T20" fmla="*/ 3373 w 3373"/>
              <a:gd name="T21" fmla="*/ 2498 h 249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373" h="2498">
                <a:moveTo>
                  <a:pt x="0" y="2498"/>
                </a:moveTo>
                <a:lnTo>
                  <a:pt x="0" y="0"/>
                </a:lnTo>
                <a:lnTo>
                  <a:pt x="3373" y="0"/>
                </a:lnTo>
                <a:lnTo>
                  <a:pt x="3373" y="2498"/>
                </a:lnTo>
                <a:lnTo>
                  <a:pt x="0" y="2498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45058" name="Rectangle 3"/>
          <p:cNvSpPr>
            <a:spLocks noChangeArrowheads="1"/>
          </p:cNvSpPr>
          <p:nvPr/>
        </p:nvSpPr>
        <p:spPr bwMode="auto">
          <a:xfrm>
            <a:off x="1979613" y="1641475"/>
            <a:ext cx="5354637" cy="3965575"/>
          </a:xfrm>
          <a:prstGeom prst="rect">
            <a:avLst/>
          </a:prstGeom>
          <a:noFill/>
          <a:ln w="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45059" name="Line 4"/>
          <p:cNvSpPr>
            <a:spLocks noChangeShapeType="1"/>
          </p:cNvSpPr>
          <p:nvPr/>
        </p:nvSpPr>
        <p:spPr bwMode="auto">
          <a:xfrm>
            <a:off x="1979613" y="1641475"/>
            <a:ext cx="5354637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060" name="Line 5"/>
          <p:cNvSpPr>
            <a:spLocks noChangeShapeType="1"/>
          </p:cNvSpPr>
          <p:nvPr/>
        </p:nvSpPr>
        <p:spPr bwMode="auto">
          <a:xfrm>
            <a:off x="1979613" y="5607050"/>
            <a:ext cx="5354637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061" name="Line 6"/>
          <p:cNvSpPr>
            <a:spLocks noChangeShapeType="1"/>
          </p:cNvSpPr>
          <p:nvPr/>
        </p:nvSpPr>
        <p:spPr bwMode="auto">
          <a:xfrm flipV="1">
            <a:off x="7334250" y="1641475"/>
            <a:ext cx="1588" cy="39655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062" name="Line 7"/>
          <p:cNvSpPr>
            <a:spLocks noChangeShapeType="1"/>
          </p:cNvSpPr>
          <p:nvPr/>
        </p:nvSpPr>
        <p:spPr bwMode="auto">
          <a:xfrm flipV="1">
            <a:off x="1979613" y="1641475"/>
            <a:ext cx="1587" cy="39655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063" name="Line 8"/>
          <p:cNvSpPr>
            <a:spLocks noChangeShapeType="1"/>
          </p:cNvSpPr>
          <p:nvPr/>
        </p:nvSpPr>
        <p:spPr bwMode="auto">
          <a:xfrm>
            <a:off x="1979613" y="5607050"/>
            <a:ext cx="5354637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064" name="Line 9"/>
          <p:cNvSpPr>
            <a:spLocks noChangeShapeType="1"/>
          </p:cNvSpPr>
          <p:nvPr/>
        </p:nvSpPr>
        <p:spPr bwMode="auto">
          <a:xfrm flipV="1">
            <a:off x="1979613" y="1641475"/>
            <a:ext cx="1587" cy="39655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065" name="Line 10"/>
          <p:cNvSpPr>
            <a:spLocks noChangeShapeType="1"/>
          </p:cNvSpPr>
          <p:nvPr/>
        </p:nvSpPr>
        <p:spPr bwMode="auto">
          <a:xfrm flipV="1">
            <a:off x="1979613" y="5556250"/>
            <a:ext cx="1587" cy="508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066" name="Line 11"/>
          <p:cNvSpPr>
            <a:spLocks noChangeShapeType="1"/>
          </p:cNvSpPr>
          <p:nvPr/>
        </p:nvSpPr>
        <p:spPr bwMode="auto">
          <a:xfrm>
            <a:off x="1979613" y="1641475"/>
            <a:ext cx="1587" cy="508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067" name="Line 12"/>
          <p:cNvSpPr>
            <a:spLocks noChangeShapeType="1"/>
          </p:cNvSpPr>
          <p:nvPr/>
        </p:nvSpPr>
        <p:spPr bwMode="auto">
          <a:xfrm flipV="1">
            <a:off x="2520950" y="5556250"/>
            <a:ext cx="1588" cy="508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068" name="Line 13"/>
          <p:cNvSpPr>
            <a:spLocks noChangeShapeType="1"/>
          </p:cNvSpPr>
          <p:nvPr/>
        </p:nvSpPr>
        <p:spPr bwMode="auto">
          <a:xfrm>
            <a:off x="2520950" y="1641475"/>
            <a:ext cx="1588" cy="508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069" name="Line 14"/>
          <p:cNvSpPr>
            <a:spLocks noChangeShapeType="1"/>
          </p:cNvSpPr>
          <p:nvPr/>
        </p:nvSpPr>
        <p:spPr bwMode="auto">
          <a:xfrm flipV="1">
            <a:off x="3051175" y="5556250"/>
            <a:ext cx="1588" cy="508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070" name="Line 15"/>
          <p:cNvSpPr>
            <a:spLocks noChangeShapeType="1"/>
          </p:cNvSpPr>
          <p:nvPr/>
        </p:nvSpPr>
        <p:spPr bwMode="auto">
          <a:xfrm>
            <a:off x="3051175" y="1641475"/>
            <a:ext cx="1588" cy="508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071" name="Line 16"/>
          <p:cNvSpPr>
            <a:spLocks noChangeShapeType="1"/>
          </p:cNvSpPr>
          <p:nvPr/>
        </p:nvSpPr>
        <p:spPr bwMode="auto">
          <a:xfrm flipV="1">
            <a:off x="3590925" y="5556250"/>
            <a:ext cx="1588" cy="508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072" name="Line 17"/>
          <p:cNvSpPr>
            <a:spLocks noChangeShapeType="1"/>
          </p:cNvSpPr>
          <p:nvPr/>
        </p:nvSpPr>
        <p:spPr bwMode="auto">
          <a:xfrm>
            <a:off x="3590925" y="1641475"/>
            <a:ext cx="1588" cy="508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073" name="Line 18"/>
          <p:cNvSpPr>
            <a:spLocks noChangeShapeType="1"/>
          </p:cNvSpPr>
          <p:nvPr/>
        </p:nvSpPr>
        <p:spPr bwMode="auto">
          <a:xfrm flipV="1">
            <a:off x="4122738" y="5556250"/>
            <a:ext cx="1587" cy="508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074" name="Line 19"/>
          <p:cNvSpPr>
            <a:spLocks noChangeShapeType="1"/>
          </p:cNvSpPr>
          <p:nvPr/>
        </p:nvSpPr>
        <p:spPr bwMode="auto">
          <a:xfrm>
            <a:off x="4122738" y="1641475"/>
            <a:ext cx="1587" cy="508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075" name="Line 20"/>
          <p:cNvSpPr>
            <a:spLocks noChangeShapeType="1"/>
          </p:cNvSpPr>
          <p:nvPr/>
        </p:nvSpPr>
        <p:spPr bwMode="auto">
          <a:xfrm flipV="1">
            <a:off x="4662488" y="5556250"/>
            <a:ext cx="1587" cy="508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076" name="Line 21"/>
          <p:cNvSpPr>
            <a:spLocks noChangeShapeType="1"/>
          </p:cNvSpPr>
          <p:nvPr/>
        </p:nvSpPr>
        <p:spPr bwMode="auto">
          <a:xfrm>
            <a:off x="4662488" y="1641475"/>
            <a:ext cx="1587" cy="508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077" name="Line 22"/>
          <p:cNvSpPr>
            <a:spLocks noChangeShapeType="1"/>
          </p:cNvSpPr>
          <p:nvPr/>
        </p:nvSpPr>
        <p:spPr bwMode="auto">
          <a:xfrm flipV="1">
            <a:off x="5192713" y="5556250"/>
            <a:ext cx="1587" cy="508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078" name="Line 23"/>
          <p:cNvSpPr>
            <a:spLocks noChangeShapeType="1"/>
          </p:cNvSpPr>
          <p:nvPr/>
        </p:nvSpPr>
        <p:spPr bwMode="auto">
          <a:xfrm>
            <a:off x="5192713" y="1641475"/>
            <a:ext cx="1587" cy="508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079" name="Line 24"/>
          <p:cNvSpPr>
            <a:spLocks noChangeShapeType="1"/>
          </p:cNvSpPr>
          <p:nvPr/>
        </p:nvSpPr>
        <p:spPr bwMode="auto">
          <a:xfrm flipV="1">
            <a:off x="5732463" y="5556250"/>
            <a:ext cx="1587" cy="508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080" name="Line 25"/>
          <p:cNvSpPr>
            <a:spLocks noChangeShapeType="1"/>
          </p:cNvSpPr>
          <p:nvPr/>
        </p:nvSpPr>
        <p:spPr bwMode="auto">
          <a:xfrm>
            <a:off x="5732463" y="1641475"/>
            <a:ext cx="1587" cy="508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081" name="Line 26"/>
          <p:cNvSpPr>
            <a:spLocks noChangeShapeType="1"/>
          </p:cNvSpPr>
          <p:nvPr/>
        </p:nvSpPr>
        <p:spPr bwMode="auto">
          <a:xfrm flipV="1">
            <a:off x="6264275" y="5556250"/>
            <a:ext cx="1588" cy="508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082" name="Line 27"/>
          <p:cNvSpPr>
            <a:spLocks noChangeShapeType="1"/>
          </p:cNvSpPr>
          <p:nvPr/>
        </p:nvSpPr>
        <p:spPr bwMode="auto">
          <a:xfrm>
            <a:off x="6264275" y="1641475"/>
            <a:ext cx="1588" cy="508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083" name="Line 28"/>
          <p:cNvSpPr>
            <a:spLocks noChangeShapeType="1"/>
          </p:cNvSpPr>
          <p:nvPr/>
        </p:nvSpPr>
        <p:spPr bwMode="auto">
          <a:xfrm flipV="1">
            <a:off x="6804025" y="5556250"/>
            <a:ext cx="1588" cy="508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084" name="Line 29"/>
          <p:cNvSpPr>
            <a:spLocks noChangeShapeType="1"/>
          </p:cNvSpPr>
          <p:nvPr/>
        </p:nvSpPr>
        <p:spPr bwMode="auto">
          <a:xfrm>
            <a:off x="6804025" y="1641475"/>
            <a:ext cx="1588" cy="508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085" name="Line 30"/>
          <p:cNvSpPr>
            <a:spLocks noChangeShapeType="1"/>
          </p:cNvSpPr>
          <p:nvPr/>
        </p:nvSpPr>
        <p:spPr bwMode="auto">
          <a:xfrm flipV="1">
            <a:off x="7334250" y="5556250"/>
            <a:ext cx="1588" cy="508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086" name="Line 31"/>
          <p:cNvSpPr>
            <a:spLocks noChangeShapeType="1"/>
          </p:cNvSpPr>
          <p:nvPr/>
        </p:nvSpPr>
        <p:spPr bwMode="auto">
          <a:xfrm>
            <a:off x="7334250" y="1641475"/>
            <a:ext cx="1588" cy="5080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087" name="Line 32"/>
          <p:cNvSpPr>
            <a:spLocks noChangeShapeType="1"/>
          </p:cNvSpPr>
          <p:nvPr/>
        </p:nvSpPr>
        <p:spPr bwMode="auto">
          <a:xfrm>
            <a:off x="1979613" y="5607050"/>
            <a:ext cx="5397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088" name="Line 33"/>
          <p:cNvSpPr>
            <a:spLocks noChangeShapeType="1"/>
          </p:cNvSpPr>
          <p:nvPr/>
        </p:nvSpPr>
        <p:spPr bwMode="auto">
          <a:xfrm flipH="1">
            <a:off x="7280275" y="5607050"/>
            <a:ext cx="5397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089" name="Line 34"/>
          <p:cNvSpPr>
            <a:spLocks noChangeShapeType="1"/>
          </p:cNvSpPr>
          <p:nvPr/>
        </p:nvSpPr>
        <p:spPr bwMode="auto">
          <a:xfrm>
            <a:off x="1979613" y="5167313"/>
            <a:ext cx="5397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090" name="Line 35"/>
          <p:cNvSpPr>
            <a:spLocks noChangeShapeType="1"/>
          </p:cNvSpPr>
          <p:nvPr/>
        </p:nvSpPr>
        <p:spPr bwMode="auto">
          <a:xfrm flipH="1">
            <a:off x="7280275" y="5167313"/>
            <a:ext cx="5397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091" name="Line 36"/>
          <p:cNvSpPr>
            <a:spLocks noChangeShapeType="1"/>
          </p:cNvSpPr>
          <p:nvPr/>
        </p:nvSpPr>
        <p:spPr bwMode="auto">
          <a:xfrm>
            <a:off x="1979613" y="4721225"/>
            <a:ext cx="5397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092" name="Line 37"/>
          <p:cNvSpPr>
            <a:spLocks noChangeShapeType="1"/>
          </p:cNvSpPr>
          <p:nvPr/>
        </p:nvSpPr>
        <p:spPr bwMode="auto">
          <a:xfrm flipH="1">
            <a:off x="7280275" y="4721225"/>
            <a:ext cx="5397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093" name="Line 38"/>
          <p:cNvSpPr>
            <a:spLocks noChangeShapeType="1"/>
          </p:cNvSpPr>
          <p:nvPr/>
        </p:nvSpPr>
        <p:spPr bwMode="auto">
          <a:xfrm>
            <a:off x="1979613" y="4281488"/>
            <a:ext cx="5397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094" name="Line 39"/>
          <p:cNvSpPr>
            <a:spLocks noChangeShapeType="1"/>
          </p:cNvSpPr>
          <p:nvPr/>
        </p:nvSpPr>
        <p:spPr bwMode="auto">
          <a:xfrm flipH="1">
            <a:off x="7280275" y="4281488"/>
            <a:ext cx="5397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095" name="Line 40"/>
          <p:cNvSpPr>
            <a:spLocks noChangeShapeType="1"/>
          </p:cNvSpPr>
          <p:nvPr/>
        </p:nvSpPr>
        <p:spPr bwMode="auto">
          <a:xfrm>
            <a:off x="1979613" y="3843338"/>
            <a:ext cx="5397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096" name="Line 41"/>
          <p:cNvSpPr>
            <a:spLocks noChangeShapeType="1"/>
          </p:cNvSpPr>
          <p:nvPr/>
        </p:nvSpPr>
        <p:spPr bwMode="auto">
          <a:xfrm flipH="1">
            <a:off x="7280275" y="3843338"/>
            <a:ext cx="5397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097" name="Line 42"/>
          <p:cNvSpPr>
            <a:spLocks noChangeShapeType="1"/>
          </p:cNvSpPr>
          <p:nvPr/>
        </p:nvSpPr>
        <p:spPr bwMode="auto">
          <a:xfrm>
            <a:off x="1979613" y="3405188"/>
            <a:ext cx="5397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098" name="Line 43"/>
          <p:cNvSpPr>
            <a:spLocks noChangeShapeType="1"/>
          </p:cNvSpPr>
          <p:nvPr/>
        </p:nvSpPr>
        <p:spPr bwMode="auto">
          <a:xfrm flipH="1">
            <a:off x="7280275" y="3405188"/>
            <a:ext cx="5397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099" name="Line 44"/>
          <p:cNvSpPr>
            <a:spLocks noChangeShapeType="1"/>
          </p:cNvSpPr>
          <p:nvPr/>
        </p:nvSpPr>
        <p:spPr bwMode="auto">
          <a:xfrm>
            <a:off x="1979613" y="2965450"/>
            <a:ext cx="5397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100" name="Line 45"/>
          <p:cNvSpPr>
            <a:spLocks noChangeShapeType="1"/>
          </p:cNvSpPr>
          <p:nvPr/>
        </p:nvSpPr>
        <p:spPr bwMode="auto">
          <a:xfrm flipH="1">
            <a:off x="7280275" y="2965450"/>
            <a:ext cx="5397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101" name="Line 46"/>
          <p:cNvSpPr>
            <a:spLocks noChangeShapeType="1"/>
          </p:cNvSpPr>
          <p:nvPr/>
        </p:nvSpPr>
        <p:spPr bwMode="auto">
          <a:xfrm>
            <a:off x="1979613" y="2527300"/>
            <a:ext cx="5397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102" name="Line 47"/>
          <p:cNvSpPr>
            <a:spLocks noChangeShapeType="1"/>
          </p:cNvSpPr>
          <p:nvPr/>
        </p:nvSpPr>
        <p:spPr bwMode="auto">
          <a:xfrm flipH="1">
            <a:off x="7280275" y="2527300"/>
            <a:ext cx="5397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103" name="Line 48"/>
          <p:cNvSpPr>
            <a:spLocks noChangeShapeType="1"/>
          </p:cNvSpPr>
          <p:nvPr/>
        </p:nvSpPr>
        <p:spPr bwMode="auto">
          <a:xfrm>
            <a:off x="1979613" y="2079625"/>
            <a:ext cx="5397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104" name="Line 49"/>
          <p:cNvSpPr>
            <a:spLocks noChangeShapeType="1"/>
          </p:cNvSpPr>
          <p:nvPr/>
        </p:nvSpPr>
        <p:spPr bwMode="auto">
          <a:xfrm flipH="1">
            <a:off x="7280275" y="2079625"/>
            <a:ext cx="5397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105" name="Line 50"/>
          <p:cNvSpPr>
            <a:spLocks noChangeShapeType="1"/>
          </p:cNvSpPr>
          <p:nvPr/>
        </p:nvSpPr>
        <p:spPr bwMode="auto">
          <a:xfrm>
            <a:off x="1979613" y="1641475"/>
            <a:ext cx="5397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106" name="Line 51"/>
          <p:cNvSpPr>
            <a:spLocks noChangeShapeType="1"/>
          </p:cNvSpPr>
          <p:nvPr/>
        </p:nvSpPr>
        <p:spPr bwMode="auto">
          <a:xfrm flipH="1">
            <a:off x="7280275" y="1641475"/>
            <a:ext cx="5397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107" name="Line 52"/>
          <p:cNvSpPr>
            <a:spLocks noChangeShapeType="1"/>
          </p:cNvSpPr>
          <p:nvPr/>
        </p:nvSpPr>
        <p:spPr bwMode="auto">
          <a:xfrm>
            <a:off x="1979613" y="1641475"/>
            <a:ext cx="5354637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108" name="Line 53"/>
          <p:cNvSpPr>
            <a:spLocks noChangeShapeType="1"/>
          </p:cNvSpPr>
          <p:nvPr/>
        </p:nvSpPr>
        <p:spPr bwMode="auto">
          <a:xfrm>
            <a:off x="1979613" y="5607050"/>
            <a:ext cx="5354637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109" name="Line 54"/>
          <p:cNvSpPr>
            <a:spLocks noChangeShapeType="1"/>
          </p:cNvSpPr>
          <p:nvPr/>
        </p:nvSpPr>
        <p:spPr bwMode="auto">
          <a:xfrm flipV="1">
            <a:off x="7334250" y="1641475"/>
            <a:ext cx="1588" cy="39655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110" name="Line 55"/>
          <p:cNvSpPr>
            <a:spLocks noChangeShapeType="1"/>
          </p:cNvSpPr>
          <p:nvPr/>
        </p:nvSpPr>
        <p:spPr bwMode="auto">
          <a:xfrm flipV="1">
            <a:off x="1979613" y="1641475"/>
            <a:ext cx="1587" cy="39655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111" name="Freeform 56"/>
          <p:cNvSpPr>
            <a:spLocks/>
          </p:cNvSpPr>
          <p:nvPr/>
        </p:nvSpPr>
        <p:spPr bwMode="auto">
          <a:xfrm>
            <a:off x="1979613" y="2097088"/>
            <a:ext cx="5354637" cy="3509962"/>
          </a:xfrm>
          <a:custGeom>
            <a:avLst/>
            <a:gdLst>
              <a:gd name="T0" fmla="*/ 46037 w 3373"/>
              <a:gd name="T1" fmla="*/ 3509962 h 2211"/>
              <a:gd name="T2" fmla="*/ 100012 w 3373"/>
              <a:gd name="T3" fmla="*/ 3509962 h 2211"/>
              <a:gd name="T4" fmla="*/ 153987 w 3373"/>
              <a:gd name="T5" fmla="*/ 3509962 h 2211"/>
              <a:gd name="T6" fmla="*/ 207963 w 3373"/>
              <a:gd name="T7" fmla="*/ 3509962 h 2211"/>
              <a:gd name="T8" fmla="*/ 261937 w 3373"/>
              <a:gd name="T9" fmla="*/ 3509962 h 2211"/>
              <a:gd name="T10" fmla="*/ 315912 w 3373"/>
              <a:gd name="T11" fmla="*/ 3509962 h 2211"/>
              <a:gd name="T12" fmla="*/ 369887 w 3373"/>
              <a:gd name="T13" fmla="*/ 3509962 h 2211"/>
              <a:gd name="T14" fmla="*/ 423863 w 3373"/>
              <a:gd name="T15" fmla="*/ 3509962 h 2211"/>
              <a:gd name="T16" fmla="*/ 477838 w 3373"/>
              <a:gd name="T17" fmla="*/ 3509962 h 2211"/>
              <a:gd name="T18" fmla="*/ 531812 w 3373"/>
              <a:gd name="T19" fmla="*/ 3509962 h 2211"/>
              <a:gd name="T20" fmla="*/ 585787 w 3373"/>
              <a:gd name="T21" fmla="*/ 3509962 h 2211"/>
              <a:gd name="T22" fmla="*/ 639762 w 3373"/>
              <a:gd name="T23" fmla="*/ 3500437 h 2211"/>
              <a:gd name="T24" fmla="*/ 684212 w 3373"/>
              <a:gd name="T25" fmla="*/ 3500437 h 2211"/>
              <a:gd name="T26" fmla="*/ 738187 w 3373"/>
              <a:gd name="T27" fmla="*/ 3500437 h 2211"/>
              <a:gd name="T28" fmla="*/ 792162 w 3373"/>
              <a:gd name="T29" fmla="*/ 3500437 h 2211"/>
              <a:gd name="T30" fmla="*/ 846138 w 3373"/>
              <a:gd name="T31" fmla="*/ 3500437 h 2211"/>
              <a:gd name="T32" fmla="*/ 900113 w 3373"/>
              <a:gd name="T33" fmla="*/ 3492500 h 2211"/>
              <a:gd name="T34" fmla="*/ 954088 w 3373"/>
              <a:gd name="T35" fmla="*/ 3484562 h 2211"/>
              <a:gd name="T36" fmla="*/ 1008063 w 3373"/>
              <a:gd name="T37" fmla="*/ 3484562 h 2211"/>
              <a:gd name="T38" fmla="*/ 1062037 w 3373"/>
              <a:gd name="T39" fmla="*/ 3467100 h 2211"/>
              <a:gd name="T40" fmla="*/ 1116012 w 3373"/>
              <a:gd name="T41" fmla="*/ 3459162 h 2211"/>
              <a:gd name="T42" fmla="*/ 1169987 w 3373"/>
              <a:gd name="T43" fmla="*/ 3441700 h 2211"/>
              <a:gd name="T44" fmla="*/ 1223962 w 3373"/>
              <a:gd name="T45" fmla="*/ 3416300 h 2211"/>
              <a:gd name="T46" fmla="*/ 1277937 w 3373"/>
              <a:gd name="T47" fmla="*/ 3390900 h 2211"/>
              <a:gd name="T48" fmla="*/ 1331912 w 3373"/>
              <a:gd name="T49" fmla="*/ 3357562 h 2211"/>
              <a:gd name="T50" fmla="*/ 1385887 w 3373"/>
              <a:gd name="T51" fmla="*/ 3314700 h 2211"/>
              <a:gd name="T52" fmla="*/ 1439862 w 3373"/>
              <a:gd name="T53" fmla="*/ 3273425 h 2211"/>
              <a:gd name="T54" fmla="*/ 1493837 w 3373"/>
              <a:gd name="T55" fmla="*/ 3205161 h 2211"/>
              <a:gd name="T56" fmla="*/ 1547812 w 3373"/>
              <a:gd name="T57" fmla="*/ 3138486 h 2211"/>
              <a:gd name="T58" fmla="*/ 1601787 w 3373"/>
              <a:gd name="T59" fmla="*/ 3054349 h 2211"/>
              <a:gd name="T60" fmla="*/ 1655763 w 3373"/>
              <a:gd name="T61" fmla="*/ 2952749 h 2211"/>
              <a:gd name="T62" fmla="*/ 1709738 w 3373"/>
              <a:gd name="T63" fmla="*/ 2835274 h 2211"/>
              <a:gd name="T64" fmla="*/ 1755775 w 3373"/>
              <a:gd name="T65" fmla="*/ 2708274 h 2211"/>
              <a:gd name="T66" fmla="*/ 1809750 w 3373"/>
              <a:gd name="T67" fmla="*/ 2563812 h 2211"/>
              <a:gd name="T68" fmla="*/ 1863725 w 3373"/>
              <a:gd name="T69" fmla="*/ 2403474 h 2211"/>
              <a:gd name="T70" fmla="*/ 1917700 w 3373"/>
              <a:gd name="T71" fmla="*/ 2227262 h 2211"/>
              <a:gd name="T72" fmla="*/ 1971675 w 3373"/>
              <a:gd name="T73" fmla="*/ 2041525 h 2211"/>
              <a:gd name="T74" fmla="*/ 2035175 w 3373"/>
              <a:gd name="T75" fmla="*/ 1797050 h 2211"/>
              <a:gd name="T76" fmla="*/ 2170112 w 3373"/>
              <a:gd name="T77" fmla="*/ 1290637 h 2211"/>
              <a:gd name="T78" fmla="*/ 2295525 w 3373"/>
              <a:gd name="T79" fmla="*/ 801687 h 2211"/>
              <a:gd name="T80" fmla="*/ 2403475 w 3373"/>
              <a:gd name="T81" fmla="*/ 438150 h 2211"/>
              <a:gd name="T82" fmla="*/ 2511425 w 3373"/>
              <a:gd name="T83" fmla="*/ 168275 h 2211"/>
              <a:gd name="T84" fmla="*/ 2619375 w 3373"/>
              <a:gd name="T85" fmla="*/ 25400 h 2211"/>
              <a:gd name="T86" fmla="*/ 2717800 w 3373"/>
              <a:gd name="T87" fmla="*/ 7937 h 2211"/>
              <a:gd name="T88" fmla="*/ 2825750 w 3373"/>
              <a:gd name="T89" fmla="*/ 134937 h 2211"/>
              <a:gd name="T90" fmla="*/ 2933700 w 3373"/>
              <a:gd name="T91" fmla="*/ 379412 h 2211"/>
              <a:gd name="T92" fmla="*/ 3041650 w 3373"/>
              <a:gd name="T93" fmla="*/ 717550 h 2211"/>
              <a:gd name="T94" fmla="*/ 3276600 w 3373"/>
              <a:gd name="T95" fmla="*/ 1628775 h 2211"/>
              <a:gd name="T96" fmla="*/ 3475038 w 3373"/>
              <a:gd name="T97" fmla="*/ 2336799 h 2211"/>
              <a:gd name="T98" fmla="*/ 3600450 w 3373"/>
              <a:gd name="T99" fmla="*/ 2708274 h 2211"/>
              <a:gd name="T100" fmla="*/ 3708400 w 3373"/>
              <a:gd name="T101" fmla="*/ 2952749 h 2211"/>
              <a:gd name="T102" fmla="*/ 3860800 w 3373"/>
              <a:gd name="T103" fmla="*/ 3197224 h 2211"/>
              <a:gd name="T104" fmla="*/ 4068762 w 3373"/>
              <a:gd name="T105" fmla="*/ 3390900 h 2211"/>
              <a:gd name="T106" fmla="*/ 4284662 w 3373"/>
              <a:gd name="T107" fmla="*/ 3467100 h 2211"/>
              <a:gd name="T108" fmla="*/ 4670425 w 3373"/>
              <a:gd name="T109" fmla="*/ 3500437 h 2211"/>
              <a:gd name="T110" fmla="*/ 5103812 w 3373"/>
              <a:gd name="T111" fmla="*/ 3509962 h 2211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3373"/>
              <a:gd name="T169" fmla="*/ 0 h 2211"/>
              <a:gd name="T170" fmla="*/ 3373 w 3373"/>
              <a:gd name="T171" fmla="*/ 2211 h 2211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3373" h="2211">
                <a:moveTo>
                  <a:pt x="0" y="2211"/>
                </a:moveTo>
                <a:lnTo>
                  <a:pt x="6" y="2211"/>
                </a:lnTo>
                <a:lnTo>
                  <a:pt x="17" y="2211"/>
                </a:lnTo>
                <a:lnTo>
                  <a:pt x="23" y="2211"/>
                </a:lnTo>
                <a:lnTo>
                  <a:pt x="29" y="2211"/>
                </a:lnTo>
                <a:lnTo>
                  <a:pt x="34" y="2211"/>
                </a:lnTo>
                <a:lnTo>
                  <a:pt x="40" y="2211"/>
                </a:lnTo>
                <a:lnTo>
                  <a:pt x="51" y="2211"/>
                </a:lnTo>
                <a:lnTo>
                  <a:pt x="57" y="2211"/>
                </a:lnTo>
                <a:lnTo>
                  <a:pt x="63" y="2211"/>
                </a:lnTo>
                <a:lnTo>
                  <a:pt x="68" y="2211"/>
                </a:lnTo>
                <a:lnTo>
                  <a:pt x="74" y="2211"/>
                </a:lnTo>
                <a:lnTo>
                  <a:pt x="85" y="2211"/>
                </a:lnTo>
                <a:lnTo>
                  <a:pt x="91" y="2211"/>
                </a:lnTo>
                <a:lnTo>
                  <a:pt x="97" y="2211"/>
                </a:lnTo>
                <a:lnTo>
                  <a:pt x="102" y="2211"/>
                </a:lnTo>
                <a:lnTo>
                  <a:pt x="108" y="2211"/>
                </a:lnTo>
                <a:lnTo>
                  <a:pt x="119" y="2211"/>
                </a:lnTo>
                <a:lnTo>
                  <a:pt x="125" y="2211"/>
                </a:lnTo>
                <a:lnTo>
                  <a:pt x="131" y="2211"/>
                </a:lnTo>
                <a:lnTo>
                  <a:pt x="136" y="2211"/>
                </a:lnTo>
                <a:lnTo>
                  <a:pt x="142" y="2211"/>
                </a:lnTo>
                <a:lnTo>
                  <a:pt x="148" y="2211"/>
                </a:lnTo>
                <a:lnTo>
                  <a:pt x="159" y="2211"/>
                </a:lnTo>
                <a:lnTo>
                  <a:pt x="165" y="2211"/>
                </a:lnTo>
                <a:lnTo>
                  <a:pt x="170" y="2211"/>
                </a:lnTo>
                <a:lnTo>
                  <a:pt x="176" y="2211"/>
                </a:lnTo>
                <a:lnTo>
                  <a:pt x="182" y="2211"/>
                </a:lnTo>
                <a:lnTo>
                  <a:pt x="193" y="2211"/>
                </a:lnTo>
                <a:lnTo>
                  <a:pt x="199" y="2211"/>
                </a:lnTo>
                <a:lnTo>
                  <a:pt x="204" y="2211"/>
                </a:lnTo>
                <a:lnTo>
                  <a:pt x="210" y="2211"/>
                </a:lnTo>
                <a:lnTo>
                  <a:pt x="216" y="2211"/>
                </a:lnTo>
                <a:lnTo>
                  <a:pt x="227" y="2211"/>
                </a:lnTo>
                <a:lnTo>
                  <a:pt x="233" y="2211"/>
                </a:lnTo>
                <a:lnTo>
                  <a:pt x="238" y="2211"/>
                </a:lnTo>
                <a:lnTo>
                  <a:pt x="244" y="2211"/>
                </a:lnTo>
                <a:lnTo>
                  <a:pt x="250" y="2211"/>
                </a:lnTo>
                <a:lnTo>
                  <a:pt x="261" y="2211"/>
                </a:lnTo>
                <a:lnTo>
                  <a:pt x="267" y="2211"/>
                </a:lnTo>
                <a:lnTo>
                  <a:pt x="272" y="2211"/>
                </a:lnTo>
                <a:lnTo>
                  <a:pt x="278" y="2211"/>
                </a:lnTo>
                <a:lnTo>
                  <a:pt x="284" y="2211"/>
                </a:lnTo>
                <a:lnTo>
                  <a:pt x="290" y="2211"/>
                </a:lnTo>
                <a:lnTo>
                  <a:pt x="301" y="2211"/>
                </a:lnTo>
                <a:lnTo>
                  <a:pt x="307" y="2211"/>
                </a:lnTo>
                <a:lnTo>
                  <a:pt x="312" y="2211"/>
                </a:lnTo>
                <a:lnTo>
                  <a:pt x="318" y="2211"/>
                </a:lnTo>
                <a:lnTo>
                  <a:pt x="324" y="2211"/>
                </a:lnTo>
                <a:lnTo>
                  <a:pt x="335" y="2211"/>
                </a:lnTo>
                <a:lnTo>
                  <a:pt x="341" y="2211"/>
                </a:lnTo>
                <a:lnTo>
                  <a:pt x="346" y="2211"/>
                </a:lnTo>
                <a:lnTo>
                  <a:pt x="352" y="2211"/>
                </a:lnTo>
                <a:lnTo>
                  <a:pt x="358" y="2211"/>
                </a:lnTo>
                <a:lnTo>
                  <a:pt x="369" y="2211"/>
                </a:lnTo>
                <a:lnTo>
                  <a:pt x="375" y="2211"/>
                </a:lnTo>
                <a:lnTo>
                  <a:pt x="380" y="2205"/>
                </a:lnTo>
                <a:lnTo>
                  <a:pt x="386" y="2205"/>
                </a:lnTo>
                <a:lnTo>
                  <a:pt x="392" y="2205"/>
                </a:lnTo>
                <a:lnTo>
                  <a:pt x="403" y="2205"/>
                </a:lnTo>
                <a:lnTo>
                  <a:pt x="409" y="2205"/>
                </a:lnTo>
                <a:lnTo>
                  <a:pt x="414" y="2205"/>
                </a:lnTo>
                <a:lnTo>
                  <a:pt x="420" y="2205"/>
                </a:lnTo>
                <a:lnTo>
                  <a:pt x="426" y="2205"/>
                </a:lnTo>
                <a:lnTo>
                  <a:pt x="431" y="2205"/>
                </a:lnTo>
                <a:lnTo>
                  <a:pt x="443" y="2205"/>
                </a:lnTo>
                <a:lnTo>
                  <a:pt x="448" y="2205"/>
                </a:lnTo>
                <a:lnTo>
                  <a:pt x="454" y="2205"/>
                </a:lnTo>
                <a:lnTo>
                  <a:pt x="460" y="2205"/>
                </a:lnTo>
                <a:lnTo>
                  <a:pt x="465" y="2205"/>
                </a:lnTo>
                <a:lnTo>
                  <a:pt x="477" y="2205"/>
                </a:lnTo>
                <a:lnTo>
                  <a:pt x="482" y="2205"/>
                </a:lnTo>
                <a:lnTo>
                  <a:pt x="488" y="2205"/>
                </a:lnTo>
                <a:lnTo>
                  <a:pt x="494" y="2205"/>
                </a:lnTo>
                <a:lnTo>
                  <a:pt x="499" y="2205"/>
                </a:lnTo>
                <a:lnTo>
                  <a:pt x="511" y="2205"/>
                </a:lnTo>
                <a:lnTo>
                  <a:pt x="516" y="2205"/>
                </a:lnTo>
                <a:lnTo>
                  <a:pt x="522" y="2205"/>
                </a:lnTo>
                <a:lnTo>
                  <a:pt x="528" y="2205"/>
                </a:lnTo>
                <a:lnTo>
                  <a:pt x="533" y="2205"/>
                </a:lnTo>
                <a:lnTo>
                  <a:pt x="539" y="2200"/>
                </a:lnTo>
                <a:lnTo>
                  <a:pt x="550" y="2200"/>
                </a:lnTo>
                <a:lnTo>
                  <a:pt x="556" y="2200"/>
                </a:lnTo>
                <a:lnTo>
                  <a:pt x="562" y="2200"/>
                </a:lnTo>
                <a:lnTo>
                  <a:pt x="567" y="2200"/>
                </a:lnTo>
                <a:lnTo>
                  <a:pt x="573" y="2200"/>
                </a:lnTo>
                <a:lnTo>
                  <a:pt x="584" y="2200"/>
                </a:lnTo>
                <a:lnTo>
                  <a:pt x="590" y="2200"/>
                </a:lnTo>
                <a:lnTo>
                  <a:pt x="596" y="2200"/>
                </a:lnTo>
                <a:lnTo>
                  <a:pt x="601" y="2195"/>
                </a:lnTo>
                <a:lnTo>
                  <a:pt x="607" y="2195"/>
                </a:lnTo>
                <a:lnTo>
                  <a:pt x="618" y="2195"/>
                </a:lnTo>
                <a:lnTo>
                  <a:pt x="624" y="2195"/>
                </a:lnTo>
                <a:lnTo>
                  <a:pt x="630" y="2195"/>
                </a:lnTo>
                <a:lnTo>
                  <a:pt x="635" y="2195"/>
                </a:lnTo>
                <a:lnTo>
                  <a:pt x="641" y="2189"/>
                </a:lnTo>
                <a:lnTo>
                  <a:pt x="652" y="2189"/>
                </a:lnTo>
                <a:lnTo>
                  <a:pt x="658" y="2189"/>
                </a:lnTo>
                <a:lnTo>
                  <a:pt x="664" y="2189"/>
                </a:lnTo>
                <a:lnTo>
                  <a:pt x="669" y="2184"/>
                </a:lnTo>
                <a:lnTo>
                  <a:pt x="675" y="2184"/>
                </a:lnTo>
                <a:lnTo>
                  <a:pt x="681" y="2184"/>
                </a:lnTo>
                <a:lnTo>
                  <a:pt x="692" y="2184"/>
                </a:lnTo>
                <a:lnTo>
                  <a:pt x="698" y="2179"/>
                </a:lnTo>
                <a:lnTo>
                  <a:pt x="703" y="2179"/>
                </a:lnTo>
                <a:lnTo>
                  <a:pt x="709" y="2179"/>
                </a:lnTo>
                <a:lnTo>
                  <a:pt x="715" y="2174"/>
                </a:lnTo>
                <a:lnTo>
                  <a:pt x="726" y="2174"/>
                </a:lnTo>
                <a:lnTo>
                  <a:pt x="732" y="2168"/>
                </a:lnTo>
                <a:lnTo>
                  <a:pt x="737" y="2168"/>
                </a:lnTo>
                <a:lnTo>
                  <a:pt x="743" y="2163"/>
                </a:lnTo>
                <a:lnTo>
                  <a:pt x="749" y="2163"/>
                </a:lnTo>
                <a:lnTo>
                  <a:pt x="760" y="2158"/>
                </a:lnTo>
                <a:lnTo>
                  <a:pt x="766" y="2158"/>
                </a:lnTo>
                <a:lnTo>
                  <a:pt x="771" y="2152"/>
                </a:lnTo>
                <a:lnTo>
                  <a:pt x="777" y="2152"/>
                </a:lnTo>
                <a:lnTo>
                  <a:pt x="783" y="2147"/>
                </a:lnTo>
                <a:lnTo>
                  <a:pt x="794" y="2147"/>
                </a:lnTo>
                <a:lnTo>
                  <a:pt x="800" y="2142"/>
                </a:lnTo>
                <a:lnTo>
                  <a:pt x="805" y="2136"/>
                </a:lnTo>
                <a:lnTo>
                  <a:pt x="811" y="2136"/>
                </a:lnTo>
                <a:lnTo>
                  <a:pt x="817" y="2131"/>
                </a:lnTo>
                <a:lnTo>
                  <a:pt x="822" y="2126"/>
                </a:lnTo>
                <a:lnTo>
                  <a:pt x="834" y="2120"/>
                </a:lnTo>
                <a:lnTo>
                  <a:pt x="839" y="2115"/>
                </a:lnTo>
                <a:lnTo>
                  <a:pt x="845" y="2110"/>
                </a:lnTo>
                <a:lnTo>
                  <a:pt x="851" y="2110"/>
                </a:lnTo>
                <a:lnTo>
                  <a:pt x="856" y="2104"/>
                </a:lnTo>
                <a:lnTo>
                  <a:pt x="868" y="2099"/>
                </a:lnTo>
                <a:lnTo>
                  <a:pt x="873" y="2088"/>
                </a:lnTo>
                <a:lnTo>
                  <a:pt x="879" y="2083"/>
                </a:lnTo>
                <a:lnTo>
                  <a:pt x="885" y="2078"/>
                </a:lnTo>
                <a:lnTo>
                  <a:pt x="890" y="2073"/>
                </a:lnTo>
                <a:lnTo>
                  <a:pt x="902" y="2067"/>
                </a:lnTo>
                <a:lnTo>
                  <a:pt x="907" y="2062"/>
                </a:lnTo>
                <a:lnTo>
                  <a:pt x="913" y="2051"/>
                </a:lnTo>
                <a:lnTo>
                  <a:pt x="919" y="2046"/>
                </a:lnTo>
                <a:lnTo>
                  <a:pt x="924" y="2035"/>
                </a:lnTo>
                <a:lnTo>
                  <a:pt x="936" y="2030"/>
                </a:lnTo>
                <a:lnTo>
                  <a:pt x="941" y="2019"/>
                </a:lnTo>
                <a:lnTo>
                  <a:pt x="947" y="2014"/>
                </a:lnTo>
                <a:lnTo>
                  <a:pt x="953" y="2003"/>
                </a:lnTo>
                <a:lnTo>
                  <a:pt x="958" y="1993"/>
                </a:lnTo>
                <a:lnTo>
                  <a:pt x="964" y="1987"/>
                </a:lnTo>
                <a:lnTo>
                  <a:pt x="975" y="1977"/>
                </a:lnTo>
                <a:lnTo>
                  <a:pt x="981" y="1966"/>
                </a:lnTo>
                <a:lnTo>
                  <a:pt x="987" y="1956"/>
                </a:lnTo>
                <a:lnTo>
                  <a:pt x="992" y="1945"/>
                </a:lnTo>
                <a:lnTo>
                  <a:pt x="998" y="1934"/>
                </a:lnTo>
                <a:lnTo>
                  <a:pt x="1009" y="1924"/>
                </a:lnTo>
                <a:lnTo>
                  <a:pt x="1015" y="1908"/>
                </a:lnTo>
                <a:lnTo>
                  <a:pt x="1021" y="1897"/>
                </a:lnTo>
                <a:lnTo>
                  <a:pt x="1026" y="1887"/>
                </a:lnTo>
                <a:lnTo>
                  <a:pt x="1032" y="1871"/>
                </a:lnTo>
                <a:lnTo>
                  <a:pt x="1043" y="1860"/>
                </a:lnTo>
                <a:lnTo>
                  <a:pt x="1049" y="1844"/>
                </a:lnTo>
                <a:lnTo>
                  <a:pt x="1055" y="1833"/>
                </a:lnTo>
                <a:lnTo>
                  <a:pt x="1060" y="1817"/>
                </a:lnTo>
                <a:lnTo>
                  <a:pt x="1066" y="1801"/>
                </a:lnTo>
                <a:lnTo>
                  <a:pt x="1077" y="1786"/>
                </a:lnTo>
                <a:lnTo>
                  <a:pt x="1083" y="1770"/>
                </a:lnTo>
                <a:lnTo>
                  <a:pt x="1089" y="1754"/>
                </a:lnTo>
                <a:lnTo>
                  <a:pt x="1094" y="1738"/>
                </a:lnTo>
                <a:lnTo>
                  <a:pt x="1100" y="1722"/>
                </a:lnTo>
                <a:lnTo>
                  <a:pt x="1106" y="1706"/>
                </a:lnTo>
                <a:lnTo>
                  <a:pt x="1117" y="1690"/>
                </a:lnTo>
                <a:lnTo>
                  <a:pt x="1123" y="1669"/>
                </a:lnTo>
                <a:lnTo>
                  <a:pt x="1128" y="1653"/>
                </a:lnTo>
                <a:lnTo>
                  <a:pt x="1134" y="1631"/>
                </a:lnTo>
                <a:lnTo>
                  <a:pt x="1140" y="1615"/>
                </a:lnTo>
                <a:lnTo>
                  <a:pt x="1151" y="1594"/>
                </a:lnTo>
                <a:lnTo>
                  <a:pt x="1157" y="1573"/>
                </a:lnTo>
                <a:lnTo>
                  <a:pt x="1162" y="1552"/>
                </a:lnTo>
                <a:lnTo>
                  <a:pt x="1168" y="1536"/>
                </a:lnTo>
                <a:lnTo>
                  <a:pt x="1174" y="1514"/>
                </a:lnTo>
                <a:lnTo>
                  <a:pt x="1185" y="1493"/>
                </a:lnTo>
                <a:lnTo>
                  <a:pt x="1191" y="1472"/>
                </a:lnTo>
                <a:lnTo>
                  <a:pt x="1197" y="1445"/>
                </a:lnTo>
                <a:lnTo>
                  <a:pt x="1202" y="1424"/>
                </a:lnTo>
                <a:lnTo>
                  <a:pt x="1208" y="1403"/>
                </a:lnTo>
                <a:lnTo>
                  <a:pt x="1219" y="1382"/>
                </a:lnTo>
                <a:lnTo>
                  <a:pt x="1225" y="1355"/>
                </a:lnTo>
                <a:lnTo>
                  <a:pt x="1231" y="1334"/>
                </a:lnTo>
                <a:lnTo>
                  <a:pt x="1236" y="1307"/>
                </a:lnTo>
                <a:lnTo>
                  <a:pt x="1242" y="1286"/>
                </a:lnTo>
                <a:lnTo>
                  <a:pt x="1248" y="1259"/>
                </a:lnTo>
                <a:lnTo>
                  <a:pt x="1259" y="1233"/>
                </a:lnTo>
                <a:lnTo>
                  <a:pt x="1265" y="1212"/>
                </a:lnTo>
                <a:lnTo>
                  <a:pt x="1276" y="1158"/>
                </a:lnTo>
                <a:lnTo>
                  <a:pt x="1282" y="1132"/>
                </a:lnTo>
                <a:lnTo>
                  <a:pt x="1299" y="1079"/>
                </a:lnTo>
                <a:lnTo>
                  <a:pt x="1310" y="1026"/>
                </a:lnTo>
                <a:lnTo>
                  <a:pt x="1327" y="972"/>
                </a:lnTo>
                <a:lnTo>
                  <a:pt x="1338" y="919"/>
                </a:lnTo>
                <a:lnTo>
                  <a:pt x="1367" y="813"/>
                </a:lnTo>
                <a:lnTo>
                  <a:pt x="1389" y="707"/>
                </a:lnTo>
                <a:lnTo>
                  <a:pt x="1406" y="653"/>
                </a:lnTo>
                <a:lnTo>
                  <a:pt x="1418" y="606"/>
                </a:lnTo>
                <a:lnTo>
                  <a:pt x="1435" y="553"/>
                </a:lnTo>
                <a:lnTo>
                  <a:pt x="1446" y="505"/>
                </a:lnTo>
                <a:lnTo>
                  <a:pt x="1457" y="452"/>
                </a:lnTo>
                <a:lnTo>
                  <a:pt x="1474" y="409"/>
                </a:lnTo>
                <a:lnTo>
                  <a:pt x="1486" y="361"/>
                </a:lnTo>
                <a:lnTo>
                  <a:pt x="1497" y="319"/>
                </a:lnTo>
                <a:lnTo>
                  <a:pt x="1514" y="276"/>
                </a:lnTo>
                <a:lnTo>
                  <a:pt x="1525" y="239"/>
                </a:lnTo>
                <a:lnTo>
                  <a:pt x="1542" y="202"/>
                </a:lnTo>
                <a:lnTo>
                  <a:pt x="1554" y="170"/>
                </a:lnTo>
                <a:lnTo>
                  <a:pt x="1565" y="138"/>
                </a:lnTo>
                <a:lnTo>
                  <a:pt x="1582" y="106"/>
                </a:lnTo>
                <a:lnTo>
                  <a:pt x="1593" y="85"/>
                </a:lnTo>
                <a:lnTo>
                  <a:pt x="1605" y="58"/>
                </a:lnTo>
                <a:lnTo>
                  <a:pt x="1622" y="42"/>
                </a:lnTo>
                <a:lnTo>
                  <a:pt x="1633" y="26"/>
                </a:lnTo>
                <a:lnTo>
                  <a:pt x="1650" y="16"/>
                </a:lnTo>
                <a:lnTo>
                  <a:pt x="1661" y="5"/>
                </a:lnTo>
                <a:lnTo>
                  <a:pt x="1673" y="0"/>
                </a:lnTo>
                <a:lnTo>
                  <a:pt x="1690" y="0"/>
                </a:lnTo>
                <a:lnTo>
                  <a:pt x="1701" y="0"/>
                </a:lnTo>
                <a:lnTo>
                  <a:pt x="1712" y="5"/>
                </a:lnTo>
                <a:lnTo>
                  <a:pt x="1729" y="16"/>
                </a:lnTo>
                <a:lnTo>
                  <a:pt x="1741" y="26"/>
                </a:lnTo>
                <a:lnTo>
                  <a:pt x="1758" y="42"/>
                </a:lnTo>
                <a:lnTo>
                  <a:pt x="1769" y="58"/>
                </a:lnTo>
                <a:lnTo>
                  <a:pt x="1780" y="85"/>
                </a:lnTo>
                <a:lnTo>
                  <a:pt x="1797" y="106"/>
                </a:lnTo>
                <a:lnTo>
                  <a:pt x="1809" y="138"/>
                </a:lnTo>
                <a:lnTo>
                  <a:pt x="1826" y="170"/>
                </a:lnTo>
                <a:lnTo>
                  <a:pt x="1837" y="202"/>
                </a:lnTo>
                <a:lnTo>
                  <a:pt x="1848" y="239"/>
                </a:lnTo>
                <a:lnTo>
                  <a:pt x="1865" y="276"/>
                </a:lnTo>
                <a:lnTo>
                  <a:pt x="1877" y="319"/>
                </a:lnTo>
                <a:lnTo>
                  <a:pt x="1888" y="361"/>
                </a:lnTo>
                <a:lnTo>
                  <a:pt x="1905" y="409"/>
                </a:lnTo>
                <a:lnTo>
                  <a:pt x="1916" y="452"/>
                </a:lnTo>
                <a:lnTo>
                  <a:pt x="1945" y="553"/>
                </a:lnTo>
                <a:lnTo>
                  <a:pt x="1956" y="606"/>
                </a:lnTo>
                <a:lnTo>
                  <a:pt x="1984" y="707"/>
                </a:lnTo>
                <a:lnTo>
                  <a:pt x="2013" y="813"/>
                </a:lnTo>
                <a:lnTo>
                  <a:pt x="2064" y="1026"/>
                </a:lnTo>
                <a:lnTo>
                  <a:pt x="2092" y="1132"/>
                </a:lnTo>
                <a:lnTo>
                  <a:pt x="2121" y="1233"/>
                </a:lnTo>
                <a:lnTo>
                  <a:pt x="2149" y="1334"/>
                </a:lnTo>
                <a:lnTo>
                  <a:pt x="2160" y="1382"/>
                </a:lnTo>
                <a:lnTo>
                  <a:pt x="2189" y="1472"/>
                </a:lnTo>
                <a:lnTo>
                  <a:pt x="2200" y="1514"/>
                </a:lnTo>
                <a:lnTo>
                  <a:pt x="2228" y="1594"/>
                </a:lnTo>
                <a:lnTo>
                  <a:pt x="2240" y="1631"/>
                </a:lnTo>
                <a:lnTo>
                  <a:pt x="2257" y="1669"/>
                </a:lnTo>
                <a:lnTo>
                  <a:pt x="2268" y="1706"/>
                </a:lnTo>
                <a:lnTo>
                  <a:pt x="2279" y="1738"/>
                </a:lnTo>
                <a:lnTo>
                  <a:pt x="2296" y="1770"/>
                </a:lnTo>
                <a:lnTo>
                  <a:pt x="2308" y="1801"/>
                </a:lnTo>
                <a:lnTo>
                  <a:pt x="2325" y="1833"/>
                </a:lnTo>
                <a:lnTo>
                  <a:pt x="2336" y="1860"/>
                </a:lnTo>
                <a:lnTo>
                  <a:pt x="2347" y="1887"/>
                </a:lnTo>
                <a:lnTo>
                  <a:pt x="2376" y="1934"/>
                </a:lnTo>
                <a:lnTo>
                  <a:pt x="2393" y="1956"/>
                </a:lnTo>
                <a:lnTo>
                  <a:pt x="2415" y="1993"/>
                </a:lnTo>
                <a:lnTo>
                  <a:pt x="2432" y="2014"/>
                </a:lnTo>
                <a:lnTo>
                  <a:pt x="2455" y="2046"/>
                </a:lnTo>
                <a:lnTo>
                  <a:pt x="2483" y="2073"/>
                </a:lnTo>
                <a:lnTo>
                  <a:pt x="2512" y="2099"/>
                </a:lnTo>
                <a:lnTo>
                  <a:pt x="2540" y="2115"/>
                </a:lnTo>
                <a:lnTo>
                  <a:pt x="2563" y="2136"/>
                </a:lnTo>
                <a:lnTo>
                  <a:pt x="2591" y="2147"/>
                </a:lnTo>
                <a:lnTo>
                  <a:pt x="2619" y="2158"/>
                </a:lnTo>
                <a:lnTo>
                  <a:pt x="2648" y="2168"/>
                </a:lnTo>
                <a:lnTo>
                  <a:pt x="2670" y="2179"/>
                </a:lnTo>
                <a:lnTo>
                  <a:pt x="2699" y="2184"/>
                </a:lnTo>
                <a:lnTo>
                  <a:pt x="2755" y="2195"/>
                </a:lnTo>
                <a:lnTo>
                  <a:pt x="2784" y="2200"/>
                </a:lnTo>
                <a:lnTo>
                  <a:pt x="2835" y="2200"/>
                </a:lnTo>
                <a:lnTo>
                  <a:pt x="2891" y="2205"/>
                </a:lnTo>
                <a:lnTo>
                  <a:pt x="2942" y="2205"/>
                </a:lnTo>
                <a:lnTo>
                  <a:pt x="2999" y="2205"/>
                </a:lnTo>
                <a:lnTo>
                  <a:pt x="3050" y="2211"/>
                </a:lnTo>
                <a:lnTo>
                  <a:pt x="3107" y="2211"/>
                </a:lnTo>
                <a:lnTo>
                  <a:pt x="3158" y="2211"/>
                </a:lnTo>
                <a:lnTo>
                  <a:pt x="3215" y="2211"/>
                </a:lnTo>
                <a:lnTo>
                  <a:pt x="3322" y="2211"/>
                </a:lnTo>
                <a:lnTo>
                  <a:pt x="3373" y="2211"/>
                </a:lnTo>
              </a:path>
            </a:pathLst>
          </a:custGeom>
          <a:noFill/>
          <a:ln w="0">
            <a:solidFill>
              <a:srgbClr val="13007C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45112" name="Text Box 57"/>
          <p:cNvSpPr txBox="1">
            <a:spLocks noChangeArrowheads="1"/>
          </p:cNvSpPr>
          <p:nvPr/>
        </p:nvSpPr>
        <p:spPr bwMode="auto">
          <a:xfrm>
            <a:off x="4572000" y="60198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="1">
                <a:ea typeface="PMingLiU" pitchFamily="18" charset="-120"/>
              </a:rPr>
              <a:t>x</a:t>
            </a:r>
          </a:p>
        </p:txBody>
      </p:sp>
      <p:sp>
        <p:nvSpPr>
          <p:cNvPr id="45113" name="Text Box 58"/>
          <p:cNvSpPr txBox="1">
            <a:spLocks noChangeArrowheads="1"/>
          </p:cNvSpPr>
          <p:nvPr/>
        </p:nvSpPr>
        <p:spPr bwMode="auto">
          <a:xfrm rot="-5400000">
            <a:off x="273050" y="3649663"/>
            <a:ext cx="1739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="1">
                <a:ea typeface="PMingLiU" pitchFamily="18" charset="-120"/>
              </a:rPr>
              <a:t>probability</a:t>
            </a:r>
          </a:p>
        </p:txBody>
      </p:sp>
      <p:sp>
        <p:nvSpPr>
          <p:cNvPr id="45114" name="Text Box 59"/>
          <p:cNvSpPr txBox="1">
            <a:spLocks noChangeArrowheads="1"/>
          </p:cNvSpPr>
          <p:nvPr/>
        </p:nvSpPr>
        <p:spPr bwMode="auto">
          <a:xfrm>
            <a:off x="2209800" y="3313113"/>
            <a:ext cx="18573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="1">
                <a:ea typeface="PMingLiU" pitchFamily="18" charset="-120"/>
              </a:rPr>
              <a:t>normal </a:t>
            </a:r>
          </a:p>
          <a:p>
            <a:r>
              <a:rPr lang="en-US" altLang="zh-TW" b="1">
                <a:ea typeface="PMingLiU" pitchFamily="18" charset="-120"/>
              </a:rPr>
              <a:t>distribution</a:t>
            </a:r>
          </a:p>
        </p:txBody>
      </p:sp>
      <p:sp>
        <p:nvSpPr>
          <p:cNvPr id="45115" name="Text Box 60"/>
          <p:cNvSpPr txBox="1">
            <a:spLocks noChangeArrowheads="1"/>
          </p:cNvSpPr>
          <p:nvPr/>
        </p:nvSpPr>
        <p:spPr bwMode="auto">
          <a:xfrm>
            <a:off x="4649788" y="5607050"/>
            <a:ext cx="296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600" b="1">
                <a:ea typeface="PMingLiU" pitchFamily="18" charset="-120"/>
              </a:rPr>
              <a:t>0</a:t>
            </a:r>
          </a:p>
        </p:txBody>
      </p:sp>
      <p:sp>
        <p:nvSpPr>
          <p:cNvPr id="45116" name="Text Box 61"/>
          <p:cNvSpPr txBox="1">
            <a:spLocks noChangeArrowheads="1"/>
          </p:cNvSpPr>
          <p:nvPr/>
        </p:nvSpPr>
        <p:spPr bwMode="auto">
          <a:xfrm>
            <a:off x="5148263" y="5607050"/>
            <a:ext cx="296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600" b="1">
                <a:ea typeface="PMingLiU" pitchFamily="18" charset="-120"/>
              </a:rPr>
              <a:t>1</a:t>
            </a:r>
          </a:p>
        </p:txBody>
      </p:sp>
      <p:sp>
        <p:nvSpPr>
          <p:cNvPr id="45117" name="Text Box 62"/>
          <p:cNvSpPr txBox="1">
            <a:spLocks noChangeArrowheads="1"/>
          </p:cNvSpPr>
          <p:nvPr/>
        </p:nvSpPr>
        <p:spPr bwMode="auto">
          <a:xfrm>
            <a:off x="5646738" y="5607050"/>
            <a:ext cx="296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600" b="1">
                <a:ea typeface="PMingLiU" pitchFamily="18" charset="-120"/>
              </a:rPr>
              <a:t>2</a:t>
            </a:r>
          </a:p>
        </p:txBody>
      </p:sp>
      <p:sp>
        <p:nvSpPr>
          <p:cNvPr id="45118" name="Text Box 63"/>
          <p:cNvSpPr txBox="1">
            <a:spLocks noChangeArrowheads="1"/>
          </p:cNvSpPr>
          <p:nvPr/>
        </p:nvSpPr>
        <p:spPr bwMode="auto">
          <a:xfrm>
            <a:off x="6145213" y="5607050"/>
            <a:ext cx="296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600" b="1">
                <a:ea typeface="PMingLiU" pitchFamily="18" charset="-120"/>
              </a:rPr>
              <a:t>3</a:t>
            </a:r>
          </a:p>
        </p:txBody>
      </p:sp>
      <p:sp>
        <p:nvSpPr>
          <p:cNvPr id="45119" name="Text Box 64"/>
          <p:cNvSpPr txBox="1">
            <a:spLocks noChangeArrowheads="1"/>
          </p:cNvSpPr>
          <p:nvPr/>
        </p:nvSpPr>
        <p:spPr bwMode="auto">
          <a:xfrm>
            <a:off x="6643688" y="5607050"/>
            <a:ext cx="296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600" b="1">
                <a:ea typeface="PMingLiU" pitchFamily="18" charset="-120"/>
              </a:rPr>
              <a:t>4</a:t>
            </a:r>
          </a:p>
        </p:txBody>
      </p:sp>
      <p:sp>
        <p:nvSpPr>
          <p:cNvPr id="45120" name="Text Box 65"/>
          <p:cNvSpPr txBox="1">
            <a:spLocks noChangeArrowheads="1"/>
          </p:cNvSpPr>
          <p:nvPr/>
        </p:nvSpPr>
        <p:spPr bwMode="auto">
          <a:xfrm>
            <a:off x="7142163" y="5607050"/>
            <a:ext cx="296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600" b="1">
                <a:ea typeface="PMingLiU" pitchFamily="18" charset="-120"/>
              </a:rPr>
              <a:t>5</a:t>
            </a:r>
          </a:p>
        </p:txBody>
      </p:sp>
      <p:sp>
        <p:nvSpPr>
          <p:cNvPr id="45121" name="Text Box 66"/>
          <p:cNvSpPr txBox="1">
            <a:spLocks noChangeArrowheads="1"/>
          </p:cNvSpPr>
          <p:nvPr/>
        </p:nvSpPr>
        <p:spPr bwMode="auto">
          <a:xfrm>
            <a:off x="4083050" y="5607050"/>
            <a:ext cx="3651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600" b="1">
                <a:ea typeface="PMingLiU" pitchFamily="18" charset="-120"/>
              </a:rPr>
              <a:t>-1</a:t>
            </a:r>
          </a:p>
        </p:txBody>
      </p:sp>
      <p:sp>
        <p:nvSpPr>
          <p:cNvPr id="45122" name="Text Box 67"/>
          <p:cNvSpPr txBox="1">
            <a:spLocks noChangeArrowheads="1"/>
          </p:cNvSpPr>
          <p:nvPr/>
        </p:nvSpPr>
        <p:spPr bwMode="auto">
          <a:xfrm>
            <a:off x="3516313" y="5607050"/>
            <a:ext cx="3651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600" b="1">
                <a:ea typeface="PMingLiU" pitchFamily="18" charset="-120"/>
              </a:rPr>
              <a:t>-2</a:t>
            </a:r>
          </a:p>
        </p:txBody>
      </p:sp>
      <p:sp>
        <p:nvSpPr>
          <p:cNvPr id="45123" name="Text Box 68"/>
          <p:cNvSpPr txBox="1">
            <a:spLocks noChangeArrowheads="1"/>
          </p:cNvSpPr>
          <p:nvPr/>
        </p:nvSpPr>
        <p:spPr bwMode="auto">
          <a:xfrm>
            <a:off x="2949575" y="5607050"/>
            <a:ext cx="3651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600" b="1">
                <a:ea typeface="PMingLiU" pitchFamily="18" charset="-120"/>
              </a:rPr>
              <a:t>-3</a:t>
            </a:r>
          </a:p>
        </p:txBody>
      </p:sp>
      <p:sp>
        <p:nvSpPr>
          <p:cNvPr id="45124" name="Text Box 69"/>
          <p:cNvSpPr txBox="1">
            <a:spLocks noChangeArrowheads="1"/>
          </p:cNvSpPr>
          <p:nvPr/>
        </p:nvSpPr>
        <p:spPr bwMode="auto">
          <a:xfrm>
            <a:off x="2382838" y="5607050"/>
            <a:ext cx="3651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600" b="1">
                <a:ea typeface="PMingLiU" pitchFamily="18" charset="-120"/>
              </a:rPr>
              <a:t>-4</a:t>
            </a:r>
          </a:p>
        </p:txBody>
      </p:sp>
      <p:sp>
        <p:nvSpPr>
          <p:cNvPr id="45125" name="Text Box 70"/>
          <p:cNvSpPr txBox="1">
            <a:spLocks noChangeArrowheads="1"/>
          </p:cNvSpPr>
          <p:nvPr/>
        </p:nvSpPr>
        <p:spPr bwMode="auto">
          <a:xfrm>
            <a:off x="1817688" y="5607050"/>
            <a:ext cx="3651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600" b="1">
                <a:ea typeface="PMingLiU" pitchFamily="18" charset="-120"/>
              </a:rPr>
              <a:t>-5</a:t>
            </a:r>
          </a:p>
        </p:txBody>
      </p:sp>
      <p:sp>
        <p:nvSpPr>
          <p:cNvPr id="45126" name="Text Box 71"/>
          <p:cNvSpPr txBox="1">
            <a:spLocks noChangeArrowheads="1"/>
          </p:cNvSpPr>
          <p:nvPr/>
        </p:nvSpPr>
        <p:spPr bwMode="auto">
          <a:xfrm>
            <a:off x="1425575" y="4972050"/>
            <a:ext cx="5794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600" b="1">
                <a:ea typeface="PMingLiU" pitchFamily="18" charset="-120"/>
              </a:rPr>
              <a:t>0.05</a:t>
            </a:r>
          </a:p>
        </p:txBody>
      </p:sp>
      <p:sp>
        <p:nvSpPr>
          <p:cNvPr id="45127" name="Text Box 72"/>
          <p:cNvSpPr txBox="1">
            <a:spLocks noChangeArrowheads="1"/>
          </p:cNvSpPr>
          <p:nvPr/>
        </p:nvSpPr>
        <p:spPr bwMode="auto">
          <a:xfrm>
            <a:off x="1425575" y="4533900"/>
            <a:ext cx="5794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600" b="1">
                <a:ea typeface="PMingLiU" pitchFamily="18" charset="-120"/>
              </a:rPr>
              <a:t>0.10</a:t>
            </a:r>
          </a:p>
        </p:txBody>
      </p:sp>
      <p:sp>
        <p:nvSpPr>
          <p:cNvPr id="45128" name="Text Box 73"/>
          <p:cNvSpPr txBox="1">
            <a:spLocks noChangeArrowheads="1"/>
          </p:cNvSpPr>
          <p:nvPr/>
        </p:nvSpPr>
        <p:spPr bwMode="auto">
          <a:xfrm>
            <a:off x="1425575" y="4095750"/>
            <a:ext cx="5794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600" b="1">
                <a:ea typeface="PMingLiU" pitchFamily="18" charset="-120"/>
              </a:rPr>
              <a:t>0.15</a:t>
            </a:r>
          </a:p>
        </p:txBody>
      </p:sp>
      <p:sp>
        <p:nvSpPr>
          <p:cNvPr id="45129" name="Text Box 74"/>
          <p:cNvSpPr txBox="1">
            <a:spLocks noChangeArrowheads="1"/>
          </p:cNvSpPr>
          <p:nvPr/>
        </p:nvSpPr>
        <p:spPr bwMode="auto">
          <a:xfrm>
            <a:off x="1425575" y="3657600"/>
            <a:ext cx="5794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600" b="1">
                <a:ea typeface="PMingLiU" pitchFamily="18" charset="-120"/>
              </a:rPr>
              <a:t>0.20</a:t>
            </a:r>
          </a:p>
        </p:txBody>
      </p:sp>
      <p:sp>
        <p:nvSpPr>
          <p:cNvPr id="45130" name="Text Box 75"/>
          <p:cNvSpPr txBox="1">
            <a:spLocks noChangeArrowheads="1"/>
          </p:cNvSpPr>
          <p:nvPr/>
        </p:nvSpPr>
        <p:spPr bwMode="auto">
          <a:xfrm>
            <a:off x="1425575" y="3219450"/>
            <a:ext cx="5794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600" b="1">
                <a:ea typeface="PMingLiU" pitchFamily="18" charset="-120"/>
              </a:rPr>
              <a:t>0.25</a:t>
            </a:r>
          </a:p>
        </p:txBody>
      </p:sp>
      <p:sp>
        <p:nvSpPr>
          <p:cNvPr id="45131" name="Text Box 76"/>
          <p:cNvSpPr txBox="1">
            <a:spLocks noChangeArrowheads="1"/>
          </p:cNvSpPr>
          <p:nvPr/>
        </p:nvSpPr>
        <p:spPr bwMode="auto">
          <a:xfrm>
            <a:off x="1425575" y="2781300"/>
            <a:ext cx="5794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600" b="1">
                <a:ea typeface="PMingLiU" pitchFamily="18" charset="-120"/>
              </a:rPr>
              <a:t>0.30</a:t>
            </a:r>
          </a:p>
        </p:txBody>
      </p:sp>
      <p:sp>
        <p:nvSpPr>
          <p:cNvPr id="45132" name="Text Box 77"/>
          <p:cNvSpPr txBox="1">
            <a:spLocks noChangeArrowheads="1"/>
          </p:cNvSpPr>
          <p:nvPr/>
        </p:nvSpPr>
        <p:spPr bwMode="auto">
          <a:xfrm>
            <a:off x="1425575" y="2343150"/>
            <a:ext cx="5794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600" b="1">
                <a:ea typeface="PMingLiU" pitchFamily="18" charset="-120"/>
              </a:rPr>
              <a:t>0.35</a:t>
            </a:r>
          </a:p>
        </p:txBody>
      </p:sp>
      <p:sp>
        <p:nvSpPr>
          <p:cNvPr id="45133" name="Text Box 78"/>
          <p:cNvSpPr txBox="1">
            <a:spLocks noChangeArrowheads="1"/>
          </p:cNvSpPr>
          <p:nvPr/>
        </p:nvSpPr>
        <p:spPr bwMode="auto">
          <a:xfrm>
            <a:off x="1425575" y="1905000"/>
            <a:ext cx="5794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600" b="1">
                <a:ea typeface="PMingLiU" pitchFamily="18" charset="-120"/>
              </a:rPr>
              <a:t>0.40</a:t>
            </a:r>
          </a:p>
        </p:txBody>
      </p:sp>
      <p:sp>
        <p:nvSpPr>
          <p:cNvPr id="45134" name="Text Box 79"/>
          <p:cNvSpPr txBox="1">
            <a:spLocks noChangeArrowheads="1"/>
          </p:cNvSpPr>
          <p:nvPr/>
        </p:nvSpPr>
        <p:spPr bwMode="auto">
          <a:xfrm>
            <a:off x="1708150" y="5410200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600" b="1">
                <a:ea typeface="PMingLiU" pitchFamily="18" charset="-120"/>
              </a:rPr>
              <a:t>0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Songpeng Zu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Introduction to Bioinformatics 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/>
          <a:p>
            <a:pPr>
              <a:defRPr/>
            </a:pPr>
            <a:fld id="{B1851BC7-F984-4463-BEBD-D3866C37E966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319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9263" y="1539875"/>
            <a:ext cx="5705475" cy="423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106" name="Text Box 3"/>
          <p:cNvSpPr txBox="1">
            <a:spLocks noChangeArrowheads="1"/>
          </p:cNvSpPr>
          <p:nvPr/>
        </p:nvSpPr>
        <p:spPr bwMode="auto">
          <a:xfrm>
            <a:off x="4572000" y="60198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="1">
                <a:ea typeface="PMingLiU" pitchFamily="18" charset="-120"/>
              </a:rPr>
              <a:t>x</a:t>
            </a:r>
          </a:p>
        </p:txBody>
      </p:sp>
      <p:sp>
        <p:nvSpPr>
          <p:cNvPr id="47107" name="Text Box 4"/>
          <p:cNvSpPr txBox="1">
            <a:spLocks noChangeArrowheads="1"/>
          </p:cNvSpPr>
          <p:nvPr/>
        </p:nvSpPr>
        <p:spPr bwMode="auto">
          <a:xfrm rot="-5400000">
            <a:off x="273050" y="3649663"/>
            <a:ext cx="1739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="1">
                <a:ea typeface="PMingLiU" pitchFamily="18" charset="-120"/>
              </a:rPr>
              <a:t>probability</a:t>
            </a:r>
          </a:p>
        </p:txBody>
      </p:sp>
      <p:sp>
        <p:nvSpPr>
          <p:cNvPr id="47108" name="Text Box 5"/>
          <p:cNvSpPr txBox="1">
            <a:spLocks noChangeArrowheads="1"/>
          </p:cNvSpPr>
          <p:nvPr/>
        </p:nvSpPr>
        <p:spPr bwMode="auto">
          <a:xfrm>
            <a:off x="5562600" y="3389313"/>
            <a:ext cx="185737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="1">
                <a:ea typeface="PMingLiU" pitchFamily="18" charset="-120"/>
              </a:rPr>
              <a:t>extreme </a:t>
            </a:r>
          </a:p>
          <a:p>
            <a:r>
              <a:rPr lang="en-US" altLang="zh-TW" b="1">
                <a:ea typeface="PMingLiU" pitchFamily="18" charset="-120"/>
              </a:rPr>
              <a:t>value </a:t>
            </a:r>
          </a:p>
          <a:p>
            <a:r>
              <a:rPr lang="en-US" altLang="zh-TW" b="1">
                <a:ea typeface="PMingLiU" pitchFamily="18" charset="-120"/>
              </a:rPr>
              <a:t>distribution</a:t>
            </a:r>
          </a:p>
        </p:txBody>
      </p:sp>
      <p:sp>
        <p:nvSpPr>
          <p:cNvPr id="47109" name="Text Box 6"/>
          <p:cNvSpPr txBox="1">
            <a:spLocks noChangeArrowheads="1"/>
          </p:cNvSpPr>
          <p:nvPr/>
        </p:nvSpPr>
        <p:spPr bwMode="auto">
          <a:xfrm>
            <a:off x="2209800" y="3313113"/>
            <a:ext cx="18573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="1">
                <a:ea typeface="PMingLiU" pitchFamily="18" charset="-120"/>
              </a:rPr>
              <a:t>normal </a:t>
            </a:r>
          </a:p>
          <a:p>
            <a:r>
              <a:rPr lang="en-US" altLang="zh-TW" b="1">
                <a:ea typeface="PMingLiU" pitchFamily="18" charset="-120"/>
              </a:rPr>
              <a:t>distribution</a:t>
            </a:r>
          </a:p>
        </p:txBody>
      </p:sp>
      <p:sp>
        <p:nvSpPr>
          <p:cNvPr id="47110" name="Text Box 7"/>
          <p:cNvSpPr txBox="1">
            <a:spLocks noChangeArrowheads="1"/>
          </p:cNvSpPr>
          <p:nvPr/>
        </p:nvSpPr>
        <p:spPr bwMode="auto">
          <a:xfrm>
            <a:off x="1143000" y="107950"/>
            <a:ext cx="7081838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b="1">
                <a:ea typeface="PMingLiU" pitchFamily="18" charset="-120"/>
              </a:rPr>
              <a:t>The probability density function of the extreme </a:t>
            </a:r>
          </a:p>
          <a:p>
            <a:pPr algn="ctr"/>
            <a:r>
              <a:rPr lang="en-US" altLang="zh-TW" b="1">
                <a:ea typeface="PMingLiU" pitchFamily="18" charset="-120"/>
              </a:rPr>
              <a:t>value distribution (characteristic value u=0 and </a:t>
            </a:r>
          </a:p>
          <a:p>
            <a:pPr algn="ctr"/>
            <a:r>
              <a:rPr lang="en-US" altLang="zh-TW" b="1">
                <a:ea typeface="PMingLiU" pitchFamily="18" charset="-120"/>
              </a:rPr>
              <a:t>decay constant </a:t>
            </a:r>
            <a:r>
              <a:rPr lang="en-US" altLang="zh-TW" b="1">
                <a:latin typeface="Symbol" pitchFamily="18" charset="2"/>
                <a:ea typeface="PMingLiU" pitchFamily="18" charset="-120"/>
              </a:rPr>
              <a:t>l</a:t>
            </a:r>
            <a:r>
              <a:rPr lang="en-US" altLang="zh-TW" b="1">
                <a:ea typeface="PMingLiU" pitchFamily="18" charset="-120"/>
              </a:rPr>
              <a:t>=1)</a:t>
            </a:r>
          </a:p>
        </p:txBody>
      </p:sp>
      <p:sp>
        <p:nvSpPr>
          <p:cNvPr id="47111" name="Text Box 8"/>
          <p:cNvSpPr txBox="1">
            <a:spLocks noChangeArrowheads="1"/>
          </p:cNvSpPr>
          <p:nvPr/>
        </p:nvSpPr>
        <p:spPr bwMode="auto">
          <a:xfrm>
            <a:off x="4649788" y="5607050"/>
            <a:ext cx="296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600" b="1">
                <a:ea typeface="PMingLiU" pitchFamily="18" charset="-120"/>
              </a:rPr>
              <a:t>0</a:t>
            </a:r>
          </a:p>
        </p:txBody>
      </p:sp>
      <p:sp>
        <p:nvSpPr>
          <p:cNvPr id="47112" name="Text Box 9"/>
          <p:cNvSpPr txBox="1">
            <a:spLocks noChangeArrowheads="1"/>
          </p:cNvSpPr>
          <p:nvPr/>
        </p:nvSpPr>
        <p:spPr bwMode="auto">
          <a:xfrm>
            <a:off x="5148263" y="5607050"/>
            <a:ext cx="296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600" b="1">
                <a:ea typeface="PMingLiU" pitchFamily="18" charset="-120"/>
              </a:rPr>
              <a:t>1</a:t>
            </a:r>
          </a:p>
        </p:txBody>
      </p:sp>
      <p:sp>
        <p:nvSpPr>
          <p:cNvPr id="47113" name="Text Box 10"/>
          <p:cNvSpPr txBox="1">
            <a:spLocks noChangeArrowheads="1"/>
          </p:cNvSpPr>
          <p:nvPr/>
        </p:nvSpPr>
        <p:spPr bwMode="auto">
          <a:xfrm>
            <a:off x="5646738" y="5607050"/>
            <a:ext cx="296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600" b="1">
                <a:ea typeface="PMingLiU" pitchFamily="18" charset="-120"/>
              </a:rPr>
              <a:t>2</a:t>
            </a:r>
          </a:p>
        </p:txBody>
      </p:sp>
      <p:sp>
        <p:nvSpPr>
          <p:cNvPr id="47114" name="Text Box 11"/>
          <p:cNvSpPr txBox="1">
            <a:spLocks noChangeArrowheads="1"/>
          </p:cNvSpPr>
          <p:nvPr/>
        </p:nvSpPr>
        <p:spPr bwMode="auto">
          <a:xfrm>
            <a:off x="6145213" y="5607050"/>
            <a:ext cx="296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600" b="1">
                <a:ea typeface="PMingLiU" pitchFamily="18" charset="-120"/>
              </a:rPr>
              <a:t>3</a:t>
            </a:r>
          </a:p>
        </p:txBody>
      </p:sp>
      <p:sp>
        <p:nvSpPr>
          <p:cNvPr id="47115" name="Text Box 12"/>
          <p:cNvSpPr txBox="1">
            <a:spLocks noChangeArrowheads="1"/>
          </p:cNvSpPr>
          <p:nvPr/>
        </p:nvSpPr>
        <p:spPr bwMode="auto">
          <a:xfrm>
            <a:off x="6643688" y="5607050"/>
            <a:ext cx="296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600" b="1">
                <a:ea typeface="PMingLiU" pitchFamily="18" charset="-120"/>
              </a:rPr>
              <a:t>4</a:t>
            </a:r>
          </a:p>
        </p:txBody>
      </p:sp>
      <p:sp>
        <p:nvSpPr>
          <p:cNvPr id="47116" name="Text Box 13"/>
          <p:cNvSpPr txBox="1">
            <a:spLocks noChangeArrowheads="1"/>
          </p:cNvSpPr>
          <p:nvPr/>
        </p:nvSpPr>
        <p:spPr bwMode="auto">
          <a:xfrm>
            <a:off x="7142163" y="5607050"/>
            <a:ext cx="296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600" b="1">
                <a:ea typeface="PMingLiU" pitchFamily="18" charset="-120"/>
              </a:rPr>
              <a:t>5</a:t>
            </a:r>
          </a:p>
        </p:txBody>
      </p:sp>
      <p:sp>
        <p:nvSpPr>
          <p:cNvPr id="47117" name="Text Box 14"/>
          <p:cNvSpPr txBox="1">
            <a:spLocks noChangeArrowheads="1"/>
          </p:cNvSpPr>
          <p:nvPr/>
        </p:nvSpPr>
        <p:spPr bwMode="auto">
          <a:xfrm>
            <a:off x="4083050" y="5607050"/>
            <a:ext cx="3651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600" b="1">
                <a:ea typeface="PMingLiU" pitchFamily="18" charset="-120"/>
              </a:rPr>
              <a:t>-1</a:t>
            </a:r>
          </a:p>
        </p:txBody>
      </p:sp>
      <p:sp>
        <p:nvSpPr>
          <p:cNvPr id="47118" name="Text Box 15"/>
          <p:cNvSpPr txBox="1">
            <a:spLocks noChangeArrowheads="1"/>
          </p:cNvSpPr>
          <p:nvPr/>
        </p:nvSpPr>
        <p:spPr bwMode="auto">
          <a:xfrm>
            <a:off x="3516313" y="5607050"/>
            <a:ext cx="3651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600" b="1">
                <a:ea typeface="PMingLiU" pitchFamily="18" charset="-120"/>
              </a:rPr>
              <a:t>-2</a:t>
            </a:r>
          </a:p>
        </p:txBody>
      </p:sp>
      <p:sp>
        <p:nvSpPr>
          <p:cNvPr id="47119" name="Text Box 16"/>
          <p:cNvSpPr txBox="1">
            <a:spLocks noChangeArrowheads="1"/>
          </p:cNvSpPr>
          <p:nvPr/>
        </p:nvSpPr>
        <p:spPr bwMode="auto">
          <a:xfrm>
            <a:off x="2949575" y="5607050"/>
            <a:ext cx="3651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600" b="1">
                <a:ea typeface="PMingLiU" pitchFamily="18" charset="-120"/>
              </a:rPr>
              <a:t>-3</a:t>
            </a:r>
          </a:p>
        </p:txBody>
      </p:sp>
      <p:sp>
        <p:nvSpPr>
          <p:cNvPr id="47120" name="Text Box 17"/>
          <p:cNvSpPr txBox="1">
            <a:spLocks noChangeArrowheads="1"/>
          </p:cNvSpPr>
          <p:nvPr/>
        </p:nvSpPr>
        <p:spPr bwMode="auto">
          <a:xfrm>
            <a:off x="2382838" y="5607050"/>
            <a:ext cx="3651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600" b="1">
                <a:ea typeface="PMingLiU" pitchFamily="18" charset="-120"/>
              </a:rPr>
              <a:t>-4</a:t>
            </a:r>
          </a:p>
        </p:txBody>
      </p:sp>
      <p:sp>
        <p:nvSpPr>
          <p:cNvPr id="47121" name="Text Box 18"/>
          <p:cNvSpPr txBox="1">
            <a:spLocks noChangeArrowheads="1"/>
          </p:cNvSpPr>
          <p:nvPr/>
        </p:nvSpPr>
        <p:spPr bwMode="auto">
          <a:xfrm>
            <a:off x="1817688" y="5607050"/>
            <a:ext cx="3651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600" b="1">
                <a:ea typeface="PMingLiU" pitchFamily="18" charset="-120"/>
              </a:rPr>
              <a:t>-5</a:t>
            </a:r>
          </a:p>
        </p:txBody>
      </p:sp>
      <p:sp>
        <p:nvSpPr>
          <p:cNvPr id="47122" name="Text Box 19"/>
          <p:cNvSpPr txBox="1">
            <a:spLocks noChangeArrowheads="1"/>
          </p:cNvSpPr>
          <p:nvPr/>
        </p:nvSpPr>
        <p:spPr bwMode="auto">
          <a:xfrm>
            <a:off x="1425575" y="4972050"/>
            <a:ext cx="5794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600" b="1">
                <a:ea typeface="PMingLiU" pitchFamily="18" charset="-120"/>
              </a:rPr>
              <a:t>0.05</a:t>
            </a:r>
          </a:p>
        </p:txBody>
      </p:sp>
      <p:sp>
        <p:nvSpPr>
          <p:cNvPr id="47123" name="Text Box 20"/>
          <p:cNvSpPr txBox="1">
            <a:spLocks noChangeArrowheads="1"/>
          </p:cNvSpPr>
          <p:nvPr/>
        </p:nvSpPr>
        <p:spPr bwMode="auto">
          <a:xfrm>
            <a:off x="1425575" y="4533900"/>
            <a:ext cx="5794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600" b="1">
                <a:ea typeface="PMingLiU" pitchFamily="18" charset="-120"/>
              </a:rPr>
              <a:t>0.10</a:t>
            </a:r>
          </a:p>
        </p:txBody>
      </p:sp>
      <p:sp>
        <p:nvSpPr>
          <p:cNvPr id="47124" name="Text Box 21"/>
          <p:cNvSpPr txBox="1">
            <a:spLocks noChangeArrowheads="1"/>
          </p:cNvSpPr>
          <p:nvPr/>
        </p:nvSpPr>
        <p:spPr bwMode="auto">
          <a:xfrm>
            <a:off x="1425575" y="4095750"/>
            <a:ext cx="5794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600" b="1">
                <a:ea typeface="PMingLiU" pitchFamily="18" charset="-120"/>
              </a:rPr>
              <a:t>0.15</a:t>
            </a:r>
          </a:p>
        </p:txBody>
      </p:sp>
      <p:sp>
        <p:nvSpPr>
          <p:cNvPr id="47125" name="Text Box 22"/>
          <p:cNvSpPr txBox="1">
            <a:spLocks noChangeArrowheads="1"/>
          </p:cNvSpPr>
          <p:nvPr/>
        </p:nvSpPr>
        <p:spPr bwMode="auto">
          <a:xfrm>
            <a:off x="1425575" y="3657600"/>
            <a:ext cx="5794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600" b="1">
                <a:ea typeface="PMingLiU" pitchFamily="18" charset="-120"/>
              </a:rPr>
              <a:t>0.20</a:t>
            </a:r>
          </a:p>
        </p:txBody>
      </p:sp>
      <p:sp>
        <p:nvSpPr>
          <p:cNvPr id="47126" name="Text Box 23"/>
          <p:cNvSpPr txBox="1">
            <a:spLocks noChangeArrowheads="1"/>
          </p:cNvSpPr>
          <p:nvPr/>
        </p:nvSpPr>
        <p:spPr bwMode="auto">
          <a:xfrm>
            <a:off x="1425575" y="3219450"/>
            <a:ext cx="5794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600" b="1">
                <a:ea typeface="PMingLiU" pitchFamily="18" charset="-120"/>
              </a:rPr>
              <a:t>0.25</a:t>
            </a:r>
          </a:p>
        </p:txBody>
      </p:sp>
      <p:sp>
        <p:nvSpPr>
          <p:cNvPr id="47127" name="Text Box 24"/>
          <p:cNvSpPr txBox="1">
            <a:spLocks noChangeArrowheads="1"/>
          </p:cNvSpPr>
          <p:nvPr/>
        </p:nvSpPr>
        <p:spPr bwMode="auto">
          <a:xfrm>
            <a:off x="1425575" y="2781300"/>
            <a:ext cx="5794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600" b="1">
                <a:ea typeface="PMingLiU" pitchFamily="18" charset="-120"/>
              </a:rPr>
              <a:t>0.30</a:t>
            </a:r>
          </a:p>
        </p:txBody>
      </p:sp>
      <p:sp>
        <p:nvSpPr>
          <p:cNvPr id="47128" name="Text Box 25"/>
          <p:cNvSpPr txBox="1">
            <a:spLocks noChangeArrowheads="1"/>
          </p:cNvSpPr>
          <p:nvPr/>
        </p:nvSpPr>
        <p:spPr bwMode="auto">
          <a:xfrm>
            <a:off x="1425575" y="2343150"/>
            <a:ext cx="5794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600" b="1">
                <a:ea typeface="PMingLiU" pitchFamily="18" charset="-120"/>
              </a:rPr>
              <a:t>0.35</a:t>
            </a:r>
          </a:p>
        </p:txBody>
      </p:sp>
      <p:sp>
        <p:nvSpPr>
          <p:cNvPr id="47129" name="Text Box 26"/>
          <p:cNvSpPr txBox="1">
            <a:spLocks noChangeArrowheads="1"/>
          </p:cNvSpPr>
          <p:nvPr/>
        </p:nvSpPr>
        <p:spPr bwMode="auto">
          <a:xfrm>
            <a:off x="1425575" y="1905000"/>
            <a:ext cx="5794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600" b="1">
                <a:ea typeface="PMingLiU" pitchFamily="18" charset="-120"/>
              </a:rPr>
              <a:t>0.40</a:t>
            </a:r>
          </a:p>
        </p:txBody>
      </p:sp>
      <p:sp>
        <p:nvSpPr>
          <p:cNvPr id="47130" name="Text Box 27"/>
          <p:cNvSpPr txBox="1">
            <a:spLocks noChangeArrowheads="1"/>
          </p:cNvSpPr>
          <p:nvPr/>
        </p:nvSpPr>
        <p:spPr bwMode="auto">
          <a:xfrm>
            <a:off x="1708150" y="5410200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600" b="1">
                <a:ea typeface="PMingLiU" pitchFamily="18" charset="-120"/>
              </a:rPr>
              <a:t>0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Songpeng Zu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Introduction to Bioinformatics 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/>
          <a:p>
            <a:pPr>
              <a:defRPr/>
            </a:pPr>
            <a:fld id="{B1851BC7-F984-4463-BEBD-D3866C37E966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74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37373"/>
            <a:ext cx="8064000" cy="4802399"/>
          </a:xfrm>
        </p:spPr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如何阅读文献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zh-CN" altLang="en-US" dirty="0" smtClean="0"/>
              <a:t>序列比对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zh-CN" altLang="en-US" dirty="0" smtClean="0"/>
              <a:t>课程作业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Coding </a:t>
            </a:r>
            <a:r>
              <a:rPr lang="zh-CN" altLang="en-US" dirty="0" smtClean="0"/>
              <a:t>作业及提交方式说明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文献阅读报告的安排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祖松鹏</a:t>
            </a:r>
            <a:endParaRPr lang="zh-CN" altLang="en-US" dirty="0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第</a:t>
            </a:r>
            <a:r>
              <a:rPr lang="zh-CN" altLang="en-US" dirty="0"/>
              <a:t>二</a:t>
            </a:r>
            <a:r>
              <a:rPr lang="zh-CN" altLang="en-US" dirty="0" smtClean="0"/>
              <a:t>次习题课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36A3DD-18C9-47FF-B97C-D83E934F991A}" type="slidenum">
              <a:rPr lang="zh-CN" altLang="en-US" smtClean="0"/>
              <a:pPr>
                <a:defRPr/>
              </a:pPr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3438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How to evaluate the E-value?</a:t>
            </a:r>
            <a:endParaRPr lang="zh-CN" altLang="en-US" smtClean="0"/>
          </a:p>
        </p:txBody>
      </p:sp>
      <p:pic>
        <p:nvPicPr>
          <p:cNvPr id="49154" name="图片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3" y="1531938"/>
            <a:ext cx="7572375" cy="4906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标注 2"/>
          <p:cNvSpPr/>
          <p:nvPr/>
        </p:nvSpPr>
        <p:spPr>
          <a:xfrm>
            <a:off x="4611688" y="3009900"/>
            <a:ext cx="1682750" cy="523875"/>
          </a:xfrm>
          <a:prstGeom prst="wedgeRectCallout">
            <a:avLst>
              <a:gd name="adj1" fmla="val -115008"/>
              <a:gd name="adj2" fmla="val -490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/>
              <a:t>Euler-</a:t>
            </a:r>
            <a:r>
              <a:rPr lang="en-US" altLang="zh-CN" sz="1400" dirty="0" err="1"/>
              <a:t>Mascheroni</a:t>
            </a:r>
            <a:r>
              <a:rPr lang="en-US" altLang="zh-CN" sz="1400" dirty="0"/>
              <a:t> </a:t>
            </a:r>
            <a:r>
              <a:rPr lang="en-US" altLang="zh-CN" sz="1400" dirty="0" err="1"/>
              <a:t>costant</a:t>
            </a:r>
            <a:endParaRPr lang="zh-CN" altLang="en-US" sz="1400" dirty="0"/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993775" y="4376738"/>
            <a:ext cx="5513388" cy="2698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Songpeng Zu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Introduction to Bioinformatics 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36A3DD-18C9-47FF-B97C-D83E934F991A}" type="slidenum">
              <a:rPr lang="zh-CN" altLang="en-US" smtClean="0"/>
              <a:pPr>
                <a:defRPr/>
              </a:pPr>
              <a:t>20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2774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ext Box 2"/>
          <p:cNvSpPr txBox="1">
            <a:spLocks noChangeArrowheads="1"/>
          </p:cNvSpPr>
          <p:nvPr/>
        </p:nvSpPr>
        <p:spPr bwMode="auto">
          <a:xfrm>
            <a:off x="533400" y="1828800"/>
            <a:ext cx="7707313" cy="436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800"/>
              <a:t>The expect value </a:t>
            </a:r>
            <a:r>
              <a:rPr lang="en-US" altLang="en-US" sz="2800" i="1"/>
              <a:t>E</a:t>
            </a:r>
            <a:r>
              <a:rPr lang="en-US" altLang="en-US" sz="2800"/>
              <a:t> is the number of alignments</a:t>
            </a:r>
          </a:p>
          <a:p>
            <a:pPr eaLnBrk="0" hangingPunct="0"/>
            <a:r>
              <a:rPr lang="en-US" altLang="en-US" sz="2800"/>
              <a:t>with scores greater than or equal to score </a:t>
            </a:r>
            <a:r>
              <a:rPr lang="en-US" altLang="en-US" sz="2800" i="1"/>
              <a:t>S</a:t>
            </a:r>
          </a:p>
          <a:p>
            <a:pPr eaLnBrk="0" hangingPunct="0"/>
            <a:r>
              <a:rPr lang="en-US" altLang="en-US" sz="2800"/>
              <a:t>that are expected to occur by chance in a </a:t>
            </a:r>
          </a:p>
          <a:p>
            <a:pPr eaLnBrk="0" hangingPunct="0"/>
            <a:r>
              <a:rPr lang="en-US" altLang="en-US" sz="2800"/>
              <a:t>database search.</a:t>
            </a:r>
          </a:p>
          <a:p>
            <a:pPr eaLnBrk="0" hangingPunct="0"/>
            <a:endParaRPr lang="en-US" altLang="en-US" sz="2800"/>
          </a:p>
          <a:p>
            <a:pPr eaLnBrk="0" hangingPunct="0"/>
            <a:r>
              <a:rPr lang="en-US" altLang="en-US" sz="2800"/>
              <a:t>An </a:t>
            </a:r>
            <a:r>
              <a:rPr lang="en-US" altLang="en-US" sz="2800" i="1"/>
              <a:t>E</a:t>
            </a:r>
            <a:r>
              <a:rPr lang="en-US" altLang="en-US" sz="2800"/>
              <a:t> value is related to a probability value </a:t>
            </a:r>
            <a:r>
              <a:rPr lang="en-US" altLang="en-US" sz="2800" i="1"/>
              <a:t>p</a:t>
            </a:r>
            <a:r>
              <a:rPr lang="en-US" altLang="en-US" sz="2800"/>
              <a:t>.</a:t>
            </a:r>
          </a:p>
          <a:p>
            <a:pPr eaLnBrk="0" hangingPunct="0"/>
            <a:endParaRPr lang="en-US" altLang="en-US" sz="2800"/>
          </a:p>
          <a:p>
            <a:pPr eaLnBrk="0" hangingPunct="0"/>
            <a:r>
              <a:rPr lang="en-US" altLang="en-US" sz="2800"/>
              <a:t>The key equation describing an </a:t>
            </a:r>
            <a:r>
              <a:rPr lang="en-US" altLang="en-US" sz="2800" i="1"/>
              <a:t>E</a:t>
            </a:r>
            <a:r>
              <a:rPr lang="en-US" altLang="en-US" sz="2800"/>
              <a:t> value is: </a:t>
            </a:r>
          </a:p>
          <a:p>
            <a:pPr eaLnBrk="0" hangingPunct="0"/>
            <a:endParaRPr lang="en-US" altLang="en-US" sz="2800" b="1"/>
          </a:p>
          <a:p>
            <a:pPr eaLnBrk="0" hangingPunct="0"/>
            <a:r>
              <a:rPr lang="en-US" altLang="en-US" sz="2800" b="1" i="1"/>
              <a:t>E</a:t>
            </a:r>
            <a:r>
              <a:rPr lang="en-US" altLang="en-US" sz="2800" b="1"/>
              <a:t> = </a:t>
            </a:r>
            <a:r>
              <a:rPr lang="en-US" altLang="en-US" sz="2800" b="1" i="1"/>
              <a:t>Kmn</a:t>
            </a:r>
            <a:r>
              <a:rPr lang="en-US" altLang="en-US" sz="2800" b="1"/>
              <a:t> e</a:t>
            </a:r>
            <a:r>
              <a:rPr lang="en-US" altLang="en-US" sz="2800" b="1" baseline="30000"/>
              <a:t>-</a:t>
            </a:r>
            <a:r>
              <a:rPr lang="en-US" altLang="en-US" sz="2800" b="1" baseline="30000">
                <a:latin typeface="Symbol" pitchFamily="18" charset="2"/>
              </a:rPr>
              <a:t>l</a:t>
            </a:r>
            <a:r>
              <a:rPr lang="en-US" altLang="en-US" sz="2800" b="1" i="1" baseline="30000"/>
              <a:t>S</a:t>
            </a:r>
          </a:p>
        </p:txBody>
      </p:sp>
      <p:sp>
        <p:nvSpPr>
          <p:cNvPr id="71682" name="Text Box 4"/>
          <p:cNvSpPr txBox="1">
            <a:spLocks noChangeArrowheads="1"/>
          </p:cNvSpPr>
          <p:nvPr/>
        </p:nvSpPr>
        <p:spPr bwMode="auto">
          <a:xfrm>
            <a:off x="533400" y="457200"/>
            <a:ext cx="80994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800" b="1"/>
              <a:t>How to interpret a BLAST search: expect value</a:t>
            </a:r>
            <a:endParaRPr lang="en-US" altLang="en-US" sz="2800">
              <a:latin typeface="Calibri" pitchFamily="34" charset="0"/>
            </a:endParaRPr>
          </a:p>
        </p:txBody>
      </p:sp>
      <p:sp>
        <p:nvSpPr>
          <p:cNvPr id="71683" name="Line 5"/>
          <p:cNvSpPr>
            <a:spLocks noChangeShapeType="1"/>
          </p:cNvSpPr>
          <p:nvPr/>
        </p:nvSpPr>
        <p:spPr bwMode="auto">
          <a:xfrm>
            <a:off x="457200" y="1295400"/>
            <a:ext cx="83058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Songpeng Zu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Introduction to Bioinformatics 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/>
          <a:p>
            <a:pPr>
              <a:defRPr/>
            </a:pPr>
            <a:fld id="{B1851BC7-F984-4463-BEBD-D3866C37E966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471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Text Box 2"/>
          <p:cNvSpPr txBox="1">
            <a:spLocks noChangeArrowheads="1"/>
          </p:cNvSpPr>
          <p:nvPr/>
        </p:nvSpPr>
        <p:spPr bwMode="auto">
          <a:xfrm>
            <a:off x="611188" y="1125538"/>
            <a:ext cx="8281987" cy="521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en-US" sz="2800"/>
              <a:t>This equation is derived from a description</a:t>
            </a:r>
          </a:p>
          <a:p>
            <a:pPr eaLnBrk="0" hangingPunct="0"/>
            <a:r>
              <a:rPr lang="en-US" altLang="en-US" sz="2800"/>
              <a:t>of the extreme value distribution</a:t>
            </a:r>
          </a:p>
          <a:p>
            <a:pPr eaLnBrk="0" hangingPunct="0"/>
            <a:endParaRPr lang="en-US" altLang="en-US" sz="2800"/>
          </a:p>
          <a:p>
            <a:pPr eaLnBrk="0" hangingPunct="0"/>
            <a:r>
              <a:rPr lang="en-US" altLang="en-US" sz="2800" i="1"/>
              <a:t>S</a:t>
            </a:r>
            <a:r>
              <a:rPr lang="en-US" altLang="en-US" sz="2800"/>
              <a:t> = the score</a:t>
            </a:r>
          </a:p>
          <a:p>
            <a:pPr eaLnBrk="0" hangingPunct="0"/>
            <a:endParaRPr lang="en-US" altLang="en-US" sz="2800"/>
          </a:p>
          <a:p>
            <a:pPr eaLnBrk="0" hangingPunct="0"/>
            <a:r>
              <a:rPr lang="en-US" altLang="en-US" sz="2800" i="1"/>
              <a:t>E</a:t>
            </a:r>
            <a:r>
              <a:rPr lang="en-US" altLang="en-US" sz="2800"/>
              <a:t> = the expect value = the average number of HSPs (High Score Pairs) expected to occur with</a:t>
            </a:r>
          </a:p>
          <a:p>
            <a:pPr eaLnBrk="0" hangingPunct="0"/>
            <a:r>
              <a:rPr lang="en-US" altLang="en-US" sz="2800"/>
              <a:t>a score of at least </a:t>
            </a:r>
            <a:r>
              <a:rPr lang="en-US" altLang="en-US" sz="2800" i="1"/>
              <a:t>S</a:t>
            </a:r>
          </a:p>
          <a:p>
            <a:pPr eaLnBrk="0" hangingPunct="0"/>
            <a:endParaRPr lang="en-US" altLang="en-US" sz="2800"/>
          </a:p>
          <a:p>
            <a:pPr eaLnBrk="0" hangingPunct="0"/>
            <a:r>
              <a:rPr lang="en-US" altLang="en-US" sz="2800" i="1"/>
              <a:t>m</a:t>
            </a:r>
            <a:r>
              <a:rPr lang="en-US" altLang="en-US" sz="2800"/>
              <a:t>, </a:t>
            </a:r>
            <a:r>
              <a:rPr lang="en-US" altLang="en-US" sz="2800" i="1"/>
              <a:t>n</a:t>
            </a:r>
            <a:r>
              <a:rPr lang="en-US" altLang="en-US" sz="2800"/>
              <a:t> = the length of two sequences</a:t>
            </a:r>
          </a:p>
          <a:p>
            <a:pPr eaLnBrk="0" hangingPunct="0"/>
            <a:endParaRPr lang="en-US" altLang="en-US" sz="2800"/>
          </a:p>
          <a:p>
            <a:pPr eaLnBrk="0" hangingPunct="0"/>
            <a:r>
              <a:rPr lang="en-US" altLang="en-US" sz="2800">
                <a:latin typeface="Symbol" pitchFamily="18" charset="2"/>
              </a:rPr>
              <a:t>l</a:t>
            </a:r>
            <a:r>
              <a:rPr lang="en-US" altLang="en-US" sz="2800"/>
              <a:t>, </a:t>
            </a:r>
            <a:r>
              <a:rPr lang="en-US" altLang="en-US" sz="2800" i="1"/>
              <a:t>K</a:t>
            </a:r>
            <a:r>
              <a:rPr lang="en-US" altLang="en-US" sz="2800"/>
              <a:t> = Karlin-Altschul statistics</a:t>
            </a:r>
            <a:endParaRPr lang="en-US" altLang="en-US" sz="2800" baseline="30000"/>
          </a:p>
        </p:txBody>
      </p:sp>
      <p:sp>
        <p:nvSpPr>
          <p:cNvPr id="73730" name="Text Box 3"/>
          <p:cNvSpPr txBox="1">
            <a:spLocks noChangeArrowheads="1"/>
          </p:cNvSpPr>
          <p:nvPr/>
        </p:nvSpPr>
        <p:spPr bwMode="auto">
          <a:xfrm>
            <a:off x="3276600" y="304800"/>
            <a:ext cx="2286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800" b="1" i="1"/>
              <a:t>E</a:t>
            </a:r>
            <a:r>
              <a:rPr lang="en-US" altLang="en-US" sz="2800" b="1"/>
              <a:t> = </a:t>
            </a:r>
            <a:r>
              <a:rPr lang="en-US" altLang="en-US" sz="2800" b="1" i="1"/>
              <a:t>Kmn</a:t>
            </a:r>
            <a:r>
              <a:rPr lang="en-US" altLang="en-US" sz="2800" b="1"/>
              <a:t> e</a:t>
            </a:r>
            <a:r>
              <a:rPr lang="en-US" altLang="en-US" sz="2800" b="1" baseline="30000"/>
              <a:t>-</a:t>
            </a:r>
            <a:r>
              <a:rPr lang="en-US" altLang="en-US" sz="2800" b="1" baseline="30000">
                <a:latin typeface="Symbol" pitchFamily="18" charset="2"/>
              </a:rPr>
              <a:t>l</a:t>
            </a:r>
            <a:r>
              <a:rPr lang="en-US" altLang="en-US" sz="2800" b="1" i="1" baseline="30000"/>
              <a:t>S</a:t>
            </a:r>
            <a:endParaRPr lang="en-US" altLang="en-US" sz="2000" i="1">
              <a:latin typeface="Calibri" pitchFamily="34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Songpeng Zu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Introduction to Bioinformatics 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/>
          <a:p>
            <a:pPr>
              <a:defRPr/>
            </a:pPr>
            <a:fld id="{B1851BC7-F984-4463-BEBD-D3866C37E966}" type="slidenum">
              <a:rPr lang="zh-CN" altLang="en-US" smtClean="0"/>
              <a:pPr>
                <a:defRPr/>
              </a:pPr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051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ext Box 2"/>
          <p:cNvSpPr txBox="1">
            <a:spLocks noChangeArrowheads="1"/>
          </p:cNvSpPr>
          <p:nvPr/>
        </p:nvSpPr>
        <p:spPr bwMode="auto">
          <a:xfrm>
            <a:off x="228600" y="1752600"/>
            <a:ext cx="8610600" cy="436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en-US" sz="2800"/>
              <a:t>The expected value </a:t>
            </a:r>
            <a:r>
              <a:rPr lang="en-US" altLang="en-US" sz="2800" i="1"/>
              <a:t>E</a:t>
            </a:r>
            <a:r>
              <a:rPr lang="en-US" altLang="en-US" sz="2800"/>
              <a:t> is the number of alignments</a:t>
            </a:r>
          </a:p>
          <a:p>
            <a:pPr eaLnBrk="0" hangingPunct="0"/>
            <a:r>
              <a:rPr lang="en-US" altLang="en-US" sz="2800"/>
              <a:t>with scores greater than or equal to score </a:t>
            </a:r>
            <a:r>
              <a:rPr lang="en-US" altLang="en-US" sz="2800" i="1"/>
              <a:t>S</a:t>
            </a:r>
          </a:p>
          <a:p>
            <a:pPr eaLnBrk="0" hangingPunct="0"/>
            <a:r>
              <a:rPr lang="en-US" altLang="en-US" sz="2800"/>
              <a:t>that are expected to occur by chance in a </a:t>
            </a:r>
          </a:p>
          <a:p>
            <a:pPr eaLnBrk="0" hangingPunct="0"/>
            <a:r>
              <a:rPr lang="en-US" altLang="en-US" sz="2800"/>
              <a:t>database search. A </a:t>
            </a:r>
            <a:r>
              <a:rPr lang="en-US" altLang="en-US" sz="2800" i="1"/>
              <a:t>p</a:t>
            </a:r>
            <a:r>
              <a:rPr lang="en-US" altLang="en-US" sz="2800"/>
              <a:t> value is a different way of</a:t>
            </a:r>
          </a:p>
          <a:p>
            <a:pPr eaLnBrk="0" hangingPunct="0"/>
            <a:r>
              <a:rPr lang="en-US" altLang="en-US" sz="2800"/>
              <a:t>representing the significance of an alignment.</a:t>
            </a:r>
          </a:p>
          <a:p>
            <a:pPr eaLnBrk="0" hangingPunct="0"/>
            <a:endParaRPr lang="en-US" altLang="en-US" sz="2800" b="1"/>
          </a:p>
          <a:p>
            <a:pPr eaLnBrk="0" hangingPunct="0"/>
            <a:r>
              <a:rPr lang="en-US" altLang="en-US" sz="2800" i="1"/>
              <a:t>p</a:t>
            </a:r>
            <a:r>
              <a:rPr lang="en-US" altLang="en-US" sz="2800"/>
              <a:t> = 1 - e</a:t>
            </a:r>
            <a:r>
              <a:rPr lang="en-US" altLang="en-US" sz="2800" baseline="30000"/>
              <a:t>-</a:t>
            </a:r>
            <a:r>
              <a:rPr lang="en-US" altLang="en-US" sz="2800" i="1" baseline="30000">
                <a:latin typeface="Symbol" pitchFamily="18" charset="2"/>
              </a:rPr>
              <a:t>E</a:t>
            </a:r>
          </a:p>
          <a:p>
            <a:pPr eaLnBrk="0" hangingPunct="0"/>
            <a:endParaRPr lang="en-US" altLang="en-US" sz="2800" i="1"/>
          </a:p>
          <a:p>
            <a:pPr eaLnBrk="0" hangingPunct="0"/>
            <a:r>
              <a:rPr lang="en-US" altLang="en-US" sz="2800" i="1"/>
              <a:t>“p</a:t>
            </a:r>
            <a:r>
              <a:rPr lang="en-US" altLang="en-US" sz="2800"/>
              <a:t> value” is the probability that  a random alignment occurring with a score bigger than or equal to “S”.</a:t>
            </a:r>
          </a:p>
        </p:txBody>
      </p:sp>
      <p:sp>
        <p:nvSpPr>
          <p:cNvPr id="75778" name="Text Box 4"/>
          <p:cNvSpPr txBox="1">
            <a:spLocks noChangeArrowheads="1"/>
          </p:cNvSpPr>
          <p:nvPr/>
        </p:nvSpPr>
        <p:spPr bwMode="auto">
          <a:xfrm>
            <a:off x="533400" y="457200"/>
            <a:ext cx="81153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800" b="1"/>
              <a:t>How to interpret BLAST: </a:t>
            </a:r>
            <a:r>
              <a:rPr lang="en-US" altLang="en-US" sz="2800" b="1" i="1"/>
              <a:t>E</a:t>
            </a:r>
            <a:r>
              <a:rPr lang="en-US" altLang="en-US" sz="2800" b="1"/>
              <a:t> values and </a:t>
            </a:r>
            <a:r>
              <a:rPr lang="en-US" altLang="en-US" sz="2800" b="1" i="1"/>
              <a:t>p</a:t>
            </a:r>
            <a:r>
              <a:rPr lang="en-US" altLang="en-US" sz="2800" b="1"/>
              <a:t> values</a:t>
            </a:r>
            <a:endParaRPr lang="en-US" altLang="en-US" sz="2800">
              <a:latin typeface="Calibri" pitchFamily="34" charset="0"/>
            </a:endParaRPr>
          </a:p>
        </p:txBody>
      </p:sp>
      <p:sp>
        <p:nvSpPr>
          <p:cNvPr id="75779" name="Line 5"/>
          <p:cNvSpPr>
            <a:spLocks noChangeShapeType="1"/>
          </p:cNvSpPr>
          <p:nvPr/>
        </p:nvSpPr>
        <p:spPr bwMode="auto">
          <a:xfrm>
            <a:off x="457200" y="1295400"/>
            <a:ext cx="83058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Songpeng Zu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Introduction to Bioinformatics 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/>
          <a:p>
            <a:pPr>
              <a:defRPr/>
            </a:pPr>
            <a:fld id="{B1851BC7-F984-4463-BEBD-D3866C37E966}" type="slidenum">
              <a:rPr lang="zh-CN" altLang="en-US" smtClean="0"/>
              <a:pPr>
                <a:defRPr/>
              </a:pPr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58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Text Box 2"/>
          <p:cNvSpPr txBox="1">
            <a:spLocks noChangeArrowheads="1"/>
          </p:cNvSpPr>
          <p:nvPr/>
        </p:nvSpPr>
        <p:spPr bwMode="auto">
          <a:xfrm>
            <a:off x="914400" y="1676400"/>
            <a:ext cx="5327650" cy="3694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en-US"/>
              <a:t>Very small </a:t>
            </a:r>
            <a:r>
              <a:rPr lang="en-US" altLang="en-US" i="1"/>
              <a:t>E</a:t>
            </a:r>
            <a:r>
              <a:rPr lang="en-US" altLang="en-US"/>
              <a:t> values are very similar to </a:t>
            </a:r>
            <a:r>
              <a:rPr lang="en-US" altLang="en-US" i="1"/>
              <a:t>p</a:t>
            </a:r>
            <a:r>
              <a:rPr lang="en-US" altLang="en-US"/>
              <a:t> values. </a:t>
            </a:r>
          </a:p>
          <a:p>
            <a:pPr eaLnBrk="0" hangingPunct="0"/>
            <a:r>
              <a:rPr lang="en-US" altLang="en-US" i="1"/>
              <a:t>E</a:t>
            </a:r>
            <a:r>
              <a:rPr lang="en-US" altLang="en-US"/>
              <a:t> values of about 1 to 10 are far easier to interpret</a:t>
            </a:r>
          </a:p>
          <a:p>
            <a:pPr eaLnBrk="0" hangingPunct="0"/>
            <a:r>
              <a:rPr lang="en-US" altLang="en-US"/>
              <a:t>than corresponding </a:t>
            </a:r>
            <a:r>
              <a:rPr lang="en-US" altLang="en-US" i="1"/>
              <a:t>p</a:t>
            </a:r>
            <a:r>
              <a:rPr lang="en-US" altLang="en-US"/>
              <a:t> values.</a:t>
            </a:r>
          </a:p>
          <a:p>
            <a:pPr eaLnBrk="0" hangingPunct="0"/>
            <a:endParaRPr lang="en-US" altLang="en-US"/>
          </a:p>
          <a:p>
            <a:pPr eaLnBrk="0" hangingPunct="0"/>
            <a:r>
              <a:rPr lang="en-US" altLang="en-US"/>
              <a:t>E		p</a:t>
            </a:r>
          </a:p>
          <a:p>
            <a:pPr eaLnBrk="0" hangingPunct="0"/>
            <a:r>
              <a:rPr lang="en-US" altLang="en-US"/>
              <a:t>10		0.99995460</a:t>
            </a:r>
          </a:p>
          <a:p>
            <a:pPr eaLnBrk="0" hangingPunct="0"/>
            <a:r>
              <a:rPr lang="en-US" altLang="en-US"/>
              <a:t>5		0.99326205</a:t>
            </a:r>
          </a:p>
          <a:p>
            <a:pPr eaLnBrk="0" hangingPunct="0"/>
            <a:r>
              <a:rPr lang="en-US" altLang="en-US"/>
              <a:t>2		0.86466472</a:t>
            </a:r>
          </a:p>
          <a:p>
            <a:pPr eaLnBrk="0" hangingPunct="0"/>
            <a:r>
              <a:rPr lang="en-US" altLang="en-US"/>
              <a:t>1		0.63212056</a:t>
            </a:r>
          </a:p>
          <a:p>
            <a:pPr eaLnBrk="0" hangingPunct="0"/>
            <a:r>
              <a:rPr lang="en-US" altLang="en-US"/>
              <a:t>0.1		0.09516258 (about 0.1)</a:t>
            </a:r>
          </a:p>
          <a:p>
            <a:pPr eaLnBrk="0" hangingPunct="0"/>
            <a:r>
              <a:rPr lang="en-US" altLang="en-US"/>
              <a:t>0.05		0.04877058 (about 0.05)</a:t>
            </a:r>
          </a:p>
          <a:p>
            <a:pPr eaLnBrk="0" hangingPunct="0"/>
            <a:r>
              <a:rPr lang="en-US" altLang="en-US"/>
              <a:t>0.001		0.00099950 (about 0.001)</a:t>
            </a:r>
          </a:p>
          <a:p>
            <a:pPr eaLnBrk="0" hangingPunct="0"/>
            <a:r>
              <a:rPr lang="en-US" altLang="en-US"/>
              <a:t>0.0001	              0.0001000</a:t>
            </a:r>
          </a:p>
        </p:txBody>
      </p:sp>
      <p:sp>
        <p:nvSpPr>
          <p:cNvPr id="77826" name="Text Box 4"/>
          <p:cNvSpPr txBox="1">
            <a:spLocks noChangeArrowheads="1"/>
          </p:cNvSpPr>
          <p:nvPr/>
        </p:nvSpPr>
        <p:spPr bwMode="auto">
          <a:xfrm>
            <a:off x="533400" y="457200"/>
            <a:ext cx="81153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800" b="1"/>
              <a:t>How to interpret BLAST: </a:t>
            </a:r>
            <a:r>
              <a:rPr lang="en-US" altLang="en-US" sz="2800" b="1" i="1"/>
              <a:t>E</a:t>
            </a:r>
            <a:r>
              <a:rPr lang="en-US" altLang="en-US" sz="2800" b="1"/>
              <a:t> values and </a:t>
            </a:r>
            <a:r>
              <a:rPr lang="en-US" altLang="en-US" sz="2800" b="1" i="1"/>
              <a:t>p</a:t>
            </a:r>
            <a:r>
              <a:rPr lang="en-US" altLang="en-US" sz="2800" b="1"/>
              <a:t> values</a:t>
            </a:r>
            <a:endParaRPr lang="en-US" altLang="en-US" sz="2800">
              <a:latin typeface="Calibri" pitchFamily="34" charset="0"/>
            </a:endParaRPr>
          </a:p>
        </p:txBody>
      </p:sp>
      <p:sp>
        <p:nvSpPr>
          <p:cNvPr id="77827" name="Line 5"/>
          <p:cNvSpPr>
            <a:spLocks noChangeShapeType="1"/>
          </p:cNvSpPr>
          <p:nvPr/>
        </p:nvSpPr>
        <p:spPr bwMode="auto">
          <a:xfrm>
            <a:off x="457200" y="1295400"/>
            <a:ext cx="83058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Songpeng Zu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Introduction to Bioinformatics 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/>
          <a:p>
            <a:pPr>
              <a:defRPr/>
            </a:pPr>
            <a:fld id="{B1851BC7-F984-4463-BEBD-D3866C37E966}" type="slidenum">
              <a:rPr lang="zh-CN" altLang="en-US" smtClean="0"/>
              <a:pPr>
                <a:defRPr/>
              </a:pPr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673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p-value</a:t>
            </a:r>
            <a:endParaRPr lang="zh-CN" altLang="en-US" dirty="0" smtClean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Songpeng Zu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Introduction to Bioinformatics 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36A3DD-18C9-47FF-B97C-D83E934F991A}" type="slidenum">
              <a:rPr lang="zh-CN" altLang="en-US" smtClean="0"/>
              <a:pPr>
                <a:defRPr/>
              </a:pPr>
              <a:t>25</a:t>
            </a:fld>
            <a:endParaRPr lang="zh-CN" altLang="en-US" dirty="0"/>
          </a:p>
        </p:txBody>
      </p:sp>
      <p:pic>
        <p:nvPicPr>
          <p:cNvPr id="8" name="图片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0577" y="838200"/>
            <a:ext cx="7469435" cy="551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1309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21" name="图片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8138" y="185738"/>
            <a:ext cx="8367712" cy="624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Songpeng Zu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Introduction to Bioinformatics 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/>
          <a:p>
            <a:pPr>
              <a:defRPr/>
            </a:pPr>
            <a:fld id="{B1851BC7-F984-4463-BEBD-D3866C37E966}" type="slidenum">
              <a:rPr lang="zh-CN" altLang="en-US" smtClean="0"/>
              <a:pPr>
                <a:defRPr/>
              </a:pPr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071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945" name="图片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33363"/>
            <a:ext cx="8867775" cy="662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Songpeng Zu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Introduction to Bioinformatics 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/>
          <a:p>
            <a:pPr>
              <a:defRPr/>
            </a:pPr>
            <a:fld id="{B1851BC7-F984-4463-BEBD-D3866C37E966}" type="slidenum">
              <a:rPr lang="zh-CN" altLang="en-US" smtClean="0"/>
              <a:pPr>
                <a:defRPr/>
              </a:pPr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093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969" name="图片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4380" y="455130"/>
            <a:ext cx="8046720" cy="5901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Songpeng Zu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Introduction to Bioinformatics 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/>
          <a:p>
            <a:pPr>
              <a:defRPr/>
            </a:pPr>
            <a:fld id="{B1851BC7-F984-4463-BEBD-D3866C37E966}" type="slidenum">
              <a:rPr lang="zh-CN" altLang="en-US" smtClean="0"/>
              <a:pPr>
                <a:defRPr/>
              </a:pPr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49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993" name="图片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9449" y="228600"/>
            <a:ext cx="7925901" cy="596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Songpeng Zu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Introduction to Bioinformatics 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/>
          <a:p>
            <a:pPr>
              <a:defRPr/>
            </a:pPr>
            <a:fld id="{B1851BC7-F984-4463-BEBD-D3866C37E966}" type="slidenum">
              <a:rPr lang="zh-CN" altLang="en-US" smtClean="0"/>
              <a:pPr>
                <a:defRPr/>
              </a:pPr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9826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/>
          <a:srcRect b="35211"/>
          <a:stretch/>
        </p:blipFill>
        <p:spPr>
          <a:xfrm>
            <a:off x="3758825" y="638747"/>
            <a:ext cx="5275506" cy="227598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如何阅读文献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1350" y="1239654"/>
            <a:ext cx="8064000" cy="4802399"/>
          </a:xfrm>
        </p:spPr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文献类别：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Review, </a:t>
            </a:r>
            <a:r>
              <a:rPr lang="en-US" altLang="zh-CN" b="1" dirty="0" smtClean="0">
                <a:solidFill>
                  <a:srgbClr val="FF0000"/>
                </a:solidFill>
              </a:rPr>
              <a:t>Article</a:t>
            </a:r>
            <a:r>
              <a:rPr lang="en-US" altLang="zh-CN" dirty="0" smtClean="0"/>
              <a:t>, Letter, Comment, …</a:t>
            </a:r>
          </a:p>
          <a:p>
            <a:r>
              <a:rPr lang="en-US" altLang="zh-CN" dirty="0"/>
              <a:t> </a:t>
            </a:r>
            <a:r>
              <a:rPr lang="zh-CN" altLang="en-US" dirty="0" smtClean="0"/>
              <a:t>文章如何发表：</a:t>
            </a:r>
            <a:endParaRPr lang="en-US" altLang="zh-CN" dirty="0" smtClean="0"/>
          </a:p>
          <a:p>
            <a:pPr lvl="1"/>
            <a:r>
              <a:rPr lang="zh-CN" altLang="en-US" dirty="0"/>
              <a:t>解决</a:t>
            </a:r>
            <a:r>
              <a:rPr lang="zh-CN" altLang="en-US" dirty="0" smtClean="0"/>
              <a:t>了什么问题</a:t>
            </a:r>
            <a:endParaRPr lang="en-US" altLang="zh-CN" dirty="0" smtClean="0"/>
          </a:p>
          <a:p>
            <a:pPr lvl="1"/>
            <a:r>
              <a:rPr lang="zh-CN" altLang="en-US" dirty="0"/>
              <a:t>有</a:t>
            </a:r>
            <a:r>
              <a:rPr lang="zh-CN" altLang="en-US" dirty="0" smtClean="0"/>
              <a:t>什么创新点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zh-CN" altLang="en-US" dirty="0" smtClean="0"/>
              <a:t>文章的结构：“八股文”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Title</a:t>
            </a:r>
          </a:p>
          <a:p>
            <a:pPr lvl="1"/>
            <a:r>
              <a:rPr lang="en-US" altLang="zh-CN" dirty="0" smtClean="0"/>
              <a:t>Abstract</a:t>
            </a:r>
          </a:p>
          <a:p>
            <a:pPr lvl="1"/>
            <a:r>
              <a:rPr lang="en-US" altLang="zh-CN" dirty="0" smtClean="0"/>
              <a:t>Introduction</a:t>
            </a:r>
          </a:p>
          <a:p>
            <a:pPr lvl="1"/>
            <a:r>
              <a:rPr lang="en-US" altLang="zh-CN" dirty="0" smtClean="0"/>
              <a:t>Methods</a:t>
            </a:r>
          </a:p>
          <a:p>
            <a:pPr lvl="1"/>
            <a:r>
              <a:rPr lang="en-US" altLang="zh-CN" dirty="0" smtClean="0"/>
              <a:t>Results</a:t>
            </a:r>
          </a:p>
          <a:p>
            <a:pPr lvl="1"/>
            <a:r>
              <a:rPr lang="en-US" altLang="zh-CN" dirty="0" smtClean="0"/>
              <a:t>Discussion/Conclusion</a:t>
            </a:r>
          </a:p>
          <a:p>
            <a:r>
              <a:rPr lang="en-US" altLang="zh-CN" dirty="0" smtClean="0"/>
              <a:t> </a:t>
            </a:r>
            <a:r>
              <a:rPr lang="zh-CN" altLang="en-US" dirty="0" smtClean="0"/>
              <a:t>文章的关键要素：</a:t>
            </a:r>
            <a:r>
              <a:rPr lang="en-US" altLang="zh-CN" b="1" dirty="0" smtClean="0">
                <a:solidFill>
                  <a:srgbClr val="3333B2"/>
                </a:solidFill>
              </a:rPr>
              <a:t>Figure</a:t>
            </a:r>
            <a:endParaRPr lang="zh-CN" altLang="en-US" b="1" dirty="0">
              <a:solidFill>
                <a:srgbClr val="3333B2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祖松鹏</a:t>
            </a:r>
            <a:endParaRPr lang="zh-CN" altLang="en-US" dirty="0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第二次习题课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36A3DD-18C9-47FF-B97C-D83E934F991A}" type="slidenum">
              <a:rPr lang="zh-CN" altLang="en-US" smtClean="0"/>
              <a:pPr>
                <a:defRPr/>
              </a:pPr>
              <a:t>3</a:t>
            </a:fld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8817" y="3173914"/>
            <a:ext cx="4975514" cy="197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142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017" name="图片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8650" y="267970"/>
            <a:ext cx="8040656" cy="6088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Songpeng Zu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Introduction to Bioinformatics 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/>
          <a:p>
            <a:pPr>
              <a:defRPr/>
            </a:pPr>
            <a:fld id="{B1851BC7-F984-4463-BEBD-D3866C37E966}" type="slidenum">
              <a:rPr lang="zh-CN" altLang="en-US" smtClean="0"/>
              <a:pPr>
                <a:defRPr/>
              </a:pPr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883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041" name="图片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1510" y="291199"/>
            <a:ext cx="7863840" cy="5990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Songpeng Zu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Introduction to Bioinformatics 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/>
          <a:p>
            <a:pPr>
              <a:defRPr/>
            </a:pPr>
            <a:fld id="{B1851BC7-F984-4463-BEBD-D3866C37E966}" type="slidenum">
              <a:rPr lang="zh-CN" altLang="en-US" smtClean="0"/>
              <a:pPr>
                <a:defRPr/>
              </a:pPr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0774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Note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dirty="0" smtClean="0"/>
              <a:t>Let X have continuous </a:t>
            </a:r>
            <a:r>
              <a:rPr lang="en-US" altLang="zh-CN" dirty="0" err="1" smtClean="0"/>
              <a:t>cdf</a:t>
            </a:r>
            <a:r>
              <a:rPr lang="en-US" altLang="zh-CN" dirty="0" smtClean="0"/>
              <a:t> </a:t>
            </a:r>
            <a:r>
              <a:rPr lang="en-US" altLang="zh-CN" sz="2400" dirty="0" err="1" smtClean="0"/>
              <a:t>F</a:t>
            </a:r>
            <a:r>
              <a:rPr lang="en-US" altLang="zh-CN" sz="2000" dirty="0" err="1" smtClean="0"/>
              <a:t>x</a:t>
            </a:r>
            <a:r>
              <a:rPr lang="en-US" altLang="zh-CN" sz="1800" dirty="0" smtClean="0"/>
              <a:t>(X</a:t>
            </a:r>
            <a:r>
              <a:rPr lang="en-US" altLang="zh-CN" sz="2000" dirty="0" smtClean="0"/>
              <a:t>) and define Y = </a:t>
            </a:r>
            <a:r>
              <a:rPr lang="en-US" altLang="zh-CN" sz="2000" dirty="0" err="1" smtClean="0"/>
              <a:t>Fx</a:t>
            </a:r>
            <a:r>
              <a:rPr lang="en-US" altLang="zh-CN" sz="2000" dirty="0" smtClean="0"/>
              <a:t>(X). Then Y is uniformly distribution on (0,1).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altLang="zh-CN" sz="2000" dirty="0" smtClean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altLang="zh-CN" sz="2000" dirty="0" smtClean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2000" dirty="0" smtClean="0"/>
              <a:t>For discrete random variables, we have: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2000" dirty="0" smtClean="0"/>
              <a:t>	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2000" dirty="0"/>
              <a:t>	</a:t>
            </a:r>
            <a:endParaRPr lang="zh-CN" altLang="en-US" dirty="0"/>
          </a:p>
        </p:txBody>
      </p:sp>
      <p:pic>
        <p:nvPicPr>
          <p:cNvPr id="88067" name="图片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27200" y="2289300"/>
            <a:ext cx="3519488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8068" name="图片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51000" y="3781425"/>
            <a:ext cx="347345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Songpeng Zu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Introduction to Bioinformatics 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36A3DD-18C9-47FF-B97C-D83E934F991A}" type="slidenum">
              <a:rPr lang="zh-CN" altLang="en-US" smtClean="0"/>
              <a:pPr>
                <a:defRPr/>
              </a:pPr>
              <a:t>32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454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089" name="图片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7675" y="246062"/>
            <a:ext cx="8140700" cy="6110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Songpeng Zu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/>
          <a:lstStyle/>
          <a:p>
            <a:pPr>
              <a:defRPr/>
            </a:pPr>
            <a:r>
              <a:rPr lang="en-US" altLang="zh-CN" smtClean="0"/>
              <a:t>Introduction to Bioinformatics 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/>
          <a:p>
            <a:pPr>
              <a:defRPr/>
            </a:pPr>
            <a:fld id="{B1851BC7-F984-4463-BEBD-D3866C37E966}" type="slidenum">
              <a:rPr lang="zh-CN" altLang="en-US" smtClean="0"/>
              <a:pPr>
                <a:defRPr/>
              </a:pPr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02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p-value	</a:t>
            </a:r>
            <a:endParaRPr lang="zh-CN" altLang="en-US" dirty="0" smtClean="0"/>
          </a:p>
        </p:txBody>
      </p:sp>
      <p:sp>
        <p:nvSpPr>
          <p:cNvPr id="90114" name="内容占位符 2"/>
          <p:cNvSpPr>
            <a:spLocks noGrp="1"/>
          </p:cNvSpPr>
          <p:nvPr>
            <p:ph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/>
              <a:t> A test statistic.</a:t>
            </a:r>
          </a:p>
          <a:p>
            <a:r>
              <a:rPr lang="en-US" altLang="zh-CN" smtClean="0">
                <a:solidFill>
                  <a:srgbClr val="FF0000"/>
                </a:solidFill>
              </a:rPr>
              <a:t>The probability of observing more extreme value of the realized test statistic under the null hypothesis.</a:t>
            </a:r>
          </a:p>
          <a:p>
            <a:r>
              <a:rPr lang="en-US" altLang="zh-CN" smtClean="0"/>
              <a:t>Usually uniformly distributed under the null hypothesis.</a:t>
            </a:r>
          </a:p>
          <a:p>
            <a:r>
              <a:rPr lang="en-US" altLang="zh-CN" smtClean="0">
                <a:solidFill>
                  <a:srgbClr val="FF0000"/>
                </a:solidFill>
              </a:rPr>
              <a:t>Simulation of a p-value is important.</a:t>
            </a:r>
            <a:endParaRPr lang="zh-CN" altLang="en-US" smtClean="0">
              <a:solidFill>
                <a:srgbClr val="FF0000"/>
              </a:solidFill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Songpeng Zu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Introduction to Bioinformatics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36A3DD-18C9-47FF-B97C-D83E934F991A}" type="slidenum">
              <a:rPr lang="zh-CN" altLang="en-US" smtClean="0"/>
              <a:pPr>
                <a:defRPr/>
              </a:pPr>
              <a:t>34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59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1450" lvl="1">
              <a:lnSpc>
                <a:spcPts val="2500"/>
              </a:lnSpc>
              <a:spcBef>
                <a:spcPts val="750"/>
              </a:spcBef>
              <a:buFont typeface="Times New Roman" panose="02020603050405020304" pitchFamily="18" charset="0"/>
              <a:buChar char="►"/>
            </a:pPr>
            <a:r>
              <a:rPr lang="en-US" altLang="zh-CN" dirty="0" smtClean="0"/>
              <a:t> </a:t>
            </a:r>
            <a:r>
              <a:rPr lang="en-US" altLang="zh-CN" sz="2100" dirty="0"/>
              <a:t>Coding </a:t>
            </a:r>
            <a:r>
              <a:rPr lang="zh-CN" altLang="en-US" sz="2100" dirty="0"/>
              <a:t>作业及提交方式</a:t>
            </a:r>
            <a:r>
              <a:rPr lang="zh-CN" altLang="en-US" sz="2100" dirty="0" smtClean="0"/>
              <a:t>说明</a:t>
            </a:r>
            <a:endParaRPr lang="en-US" altLang="zh-CN" sz="2100" dirty="0" smtClean="0"/>
          </a:p>
          <a:p>
            <a:pPr marL="514350" lvl="2">
              <a:lnSpc>
                <a:spcPts val="2500"/>
              </a:lnSpc>
              <a:spcBef>
                <a:spcPts val="750"/>
              </a:spcBef>
              <a:buFont typeface="Times New Roman" panose="02020603050405020304" pitchFamily="18" charset="0"/>
              <a:buChar char="►"/>
            </a:pPr>
            <a:r>
              <a:rPr lang="zh-CN" altLang="en-US" dirty="0" smtClean="0"/>
              <a:t>编写序列比对算法</a:t>
            </a:r>
            <a:endParaRPr lang="en-US" altLang="zh-CN" dirty="0" smtClean="0"/>
          </a:p>
          <a:p>
            <a:pPr marL="514350" lvl="2">
              <a:lnSpc>
                <a:spcPts val="2500"/>
              </a:lnSpc>
              <a:spcBef>
                <a:spcPts val="750"/>
              </a:spcBef>
              <a:buFont typeface="Times New Roman" panose="02020603050405020304" pitchFamily="18" charset="0"/>
              <a:buChar char="►"/>
            </a:pPr>
            <a:r>
              <a:rPr lang="en-US" altLang="zh-CN" dirty="0" smtClean="0"/>
              <a:t>Code </a:t>
            </a:r>
            <a:r>
              <a:rPr lang="zh-CN" altLang="en-US" dirty="0" smtClean="0"/>
              <a:t>提交到</a:t>
            </a:r>
            <a:r>
              <a:rPr lang="en-US" altLang="zh-CN" dirty="0" smtClean="0"/>
              <a:t>Github, Pull Request To me.</a:t>
            </a:r>
            <a:endParaRPr lang="en-US" altLang="zh-CN" dirty="0"/>
          </a:p>
          <a:p>
            <a:r>
              <a:rPr lang="en-US" altLang="zh-CN" dirty="0" smtClean="0"/>
              <a:t> </a:t>
            </a:r>
            <a:r>
              <a:rPr lang="zh-CN" altLang="en-US" dirty="0" smtClean="0"/>
              <a:t>文献阅读报告安排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祖松鹏</a:t>
            </a:r>
            <a:endParaRPr lang="zh-CN" altLang="en-US" dirty="0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第二次习题课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36A3DD-18C9-47FF-B97C-D83E934F991A}" type="slidenum">
              <a:rPr lang="zh-CN" altLang="en-US" smtClean="0"/>
              <a:pPr>
                <a:defRPr/>
              </a:pPr>
              <a:t>35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291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Notes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祖松鹏</a:t>
            </a:r>
            <a:endParaRPr lang="zh-CN" altLang="en-US" dirty="0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第二次习题课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36A3DD-18C9-47FF-B97C-D83E934F991A}" type="slidenum">
              <a:rPr lang="zh-CN" altLang="en-US" smtClean="0"/>
              <a:pPr>
                <a:defRPr/>
              </a:pPr>
              <a:t>36</a:t>
            </a:fld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686" y="3889402"/>
            <a:ext cx="7263245" cy="164287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610" y="1323239"/>
            <a:ext cx="6885710" cy="197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98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如何阅读文献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“苏轼读书法”</a:t>
            </a:r>
            <a:endParaRPr lang="en-US" altLang="zh-CN" dirty="0" smtClean="0"/>
          </a:p>
          <a:p>
            <a:pPr lvl="1"/>
            <a:r>
              <a:rPr lang="zh-CN" altLang="en-US" b="1" dirty="0" smtClean="0">
                <a:solidFill>
                  <a:srgbClr val="FF0000"/>
                </a:solidFill>
              </a:rPr>
              <a:t>每遍阅读，目标少而</a:t>
            </a:r>
            <a:r>
              <a:rPr lang="zh-CN" altLang="en-US" b="1" dirty="0" smtClean="0">
                <a:solidFill>
                  <a:srgbClr val="FF0000"/>
                </a:solidFill>
              </a:rPr>
              <a:t>明确</a:t>
            </a:r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en-US" altLang="zh-CN" dirty="0" smtClean="0"/>
              <a:t>(</a:t>
            </a:r>
            <a:r>
              <a:rPr lang="en-US" altLang="zh-CN" dirty="0" smtClean="0"/>
              <a:t>UNIX: KISS)</a:t>
            </a:r>
          </a:p>
          <a:p>
            <a:pPr lvl="1"/>
            <a:r>
              <a:rPr lang="zh-CN" altLang="en-US" b="1" dirty="0" smtClean="0">
                <a:solidFill>
                  <a:srgbClr val="FF0000"/>
                </a:solidFill>
              </a:rPr>
              <a:t>先主线后细节，逐遍深入 </a:t>
            </a:r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en-US" altLang="zh-CN" dirty="0" smtClean="0"/>
              <a:t>(</a:t>
            </a:r>
            <a:r>
              <a:rPr lang="zh-CN" altLang="en-US" dirty="0"/>
              <a:t>“文与可画竹，</a:t>
            </a:r>
            <a:r>
              <a:rPr lang="zh-CN" altLang="en-US" dirty="0" smtClean="0"/>
              <a:t>胸有成竹</a:t>
            </a:r>
            <a:r>
              <a:rPr lang="zh-CN" altLang="en-US" dirty="0"/>
              <a:t>。</a:t>
            </a:r>
            <a:r>
              <a:rPr lang="en-US" altLang="zh-CN" dirty="0" smtClean="0"/>
              <a:t>”</a:t>
            </a:r>
            <a:r>
              <a:rPr lang="en-US" altLang="zh-CN" dirty="0" smtClean="0"/>
              <a:t>)</a:t>
            </a:r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 阅读</a:t>
            </a:r>
            <a:r>
              <a:rPr lang="zh-CN" altLang="en-US" dirty="0"/>
              <a:t>者</a:t>
            </a:r>
            <a:r>
              <a:rPr lang="zh-CN" altLang="en-US" dirty="0" smtClean="0"/>
              <a:t>的</a:t>
            </a:r>
            <a:r>
              <a:rPr lang="zh-CN" altLang="en-US" dirty="0"/>
              <a:t>四</a:t>
            </a:r>
            <a:r>
              <a:rPr lang="zh-CN" altLang="en-US" dirty="0" smtClean="0"/>
              <a:t>种</a:t>
            </a:r>
            <a:r>
              <a:rPr lang="zh-CN" altLang="en-US" dirty="0"/>
              <a:t>身份</a:t>
            </a:r>
            <a:endParaRPr lang="en-US" altLang="zh-CN" dirty="0"/>
          </a:p>
          <a:p>
            <a:pPr lvl="1"/>
            <a:r>
              <a:rPr lang="zh-CN" altLang="en-US" b="1" dirty="0"/>
              <a:t>普通人</a:t>
            </a:r>
            <a:r>
              <a:rPr lang="zh-CN" altLang="en-US" dirty="0"/>
              <a:t>：文章语言的通俗易懂性</a:t>
            </a:r>
            <a:endParaRPr lang="en-US" altLang="zh-CN" dirty="0"/>
          </a:p>
          <a:p>
            <a:pPr lvl="1"/>
            <a:r>
              <a:rPr lang="zh-CN" altLang="en-US" b="1" dirty="0"/>
              <a:t>审稿人</a:t>
            </a:r>
            <a:r>
              <a:rPr lang="zh-CN" altLang="en-US" dirty="0"/>
              <a:t>：抓住文章的主要贡献，明晰主线，去伪存真</a:t>
            </a:r>
            <a:endParaRPr lang="en-US" altLang="zh-CN" dirty="0"/>
          </a:p>
          <a:p>
            <a:pPr lvl="1"/>
            <a:r>
              <a:rPr lang="zh-CN" altLang="en-US" b="1" dirty="0"/>
              <a:t>作者自身</a:t>
            </a:r>
            <a:r>
              <a:rPr lang="zh-CN" altLang="en-US" dirty="0"/>
              <a:t>：设身处地，思路对比，问题</a:t>
            </a:r>
            <a:r>
              <a:rPr lang="zh-CN" altLang="en-US" dirty="0" smtClean="0"/>
              <a:t>扩展</a:t>
            </a:r>
            <a:endParaRPr lang="en-US" altLang="zh-CN" dirty="0" smtClean="0"/>
          </a:p>
          <a:p>
            <a:pPr lvl="1"/>
            <a:r>
              <a:rPr lang="zh-CN" altLang="en-US" b="1" dirty="0" smtClean="0"/>
              <a:t>学习者</a:t>
            </a:r>
            <a:r>
              <a:rPr lang="zh-CN" altLang="en-US" dirty="0" smtClean="0"/>
              <a:t>：模仿，抠细节</a:t>
            </a:r>
            <a:endParaRPr lang="zh-CN" altLang="en-US" dirty="0"/>
          </a:p>
          <a:p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祖松鹏</a:t>
            </a:r>
            <a:endParaRPr lang="zh-CN" altLang="en-US" dirty="0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第二次习题课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36A3DD-18C9-47FF-B97C-D83E934F991A}" type="slidenum">
              <a:rPr lang="zh-CN" altLang="en-US" smtClean="0"/>
              <a:pPr>
                <a:defRPr/>
              </a:pPr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7052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如何阅读文献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祖松鹏</a:t>
            </a:r>
            <a:endParaRPr lang="zh-CN" altLang="en-US" dirty="0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第二次习题课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36A3DD-18C9-47FF-B97C-D83E934F991A}" type="slidenum">
              <a:rPr lang="zh-CN" altLang="en-US" smtClean="0"/>
              <a:pPr>
                <a:defRPr/>
              </a:pPr>
              <a:t>5</a:t>
            </a:fld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439" y="2472370"/>
            <a:ext cx="6993103" cy="31325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131" y="796636"/>
            <a:ext cx="6635251" cy="145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60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序列比对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著名的序列比对在线工具</a:t>
            </a:r>
            <a:r>
              <a:rPr lang="en-US" altLang="zh-CN" dirty="0" smtClean="0"/>
              <a:t>: BLAST from NCBI</a:t>
            </a:r>
          </a:p>
          <a:p>
            <a:r>
              <a:rPr lang="en-US" altLang="zh-CN" dirty="0"/>
              <a:t> </a:t>
            </a:r>
            <a:r>
              <a:rPr lang="zh-CN" altLang="en-US" dirty="0" smtClean="0"/>
              <a:t>动态规划算法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全局序列比对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局部序列比对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祖松鹏</a:t>
            </a:r>
            <a:endParaRPr lang="zh-CN" altLang="en-US" dirty="0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第二次习题课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36A3DD-18C9-47FF-B97C-D83E934F991A}" type="slidenum">
              <a:rPr lang="zh-CN" altLang="en-US" smtClean="0"/>
              <a:pPr>
                <a:defRPr/>
              </a:pPr>
              <a:t>6</a:t>
            </a:fld>
            <a:endParaRPr lang="zh-CN" altLang="en-US" dirty="0"/>
          </a:p>
        </p:txBody>
      </p:sp>
      <p:pic>
        <p:nvPicPr>
          <p:cNvPr id="7" name="图片 1"/>
          <p:cNvPicPr>
            <a:picLocks noChangeAspect="1"/>
          </p:cNvPicPr>
          <p:nvPr/>
        </p:nvPicPr>
        <p:blipFill>
          <a:blip r:embed="rId2"/>
          <a:srcRect t="1778" r="3239"/>
          <a:stretch>
            <a:fillRect/>
          </a:stretch>
        </p:blipFill>
        <p:spPr bwMode="auto">
          <a:xfrm>
            <a:off x="4572000" y="1395683"/>
            <a:ext cx="3999773" cy="4673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 descr="Global-local-alignment.png (243×109)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4927" y="3075709"/>
            <a:ext cx="3803558" cy="1493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4381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zh-CN" smtClean="0"/>
              <a:t>Global Alignment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279501-C0C3-424C-AF38-ED6B9DD44C91}" type="slidenum">
              <a:rPr lang="en-US" altLang="zh-CN"/>
              <a:pPr>
                <a:defRPr/>
              </a:pPr>
              <a:t>7</a:t>
            </a:fld>
            <a:endParaRPr lang="en-US" altLang="zh-CN"/>
          </a:p>
        </p:txBody>
      </p:sp>
      <p:graphicFrame>
        <p:nvGraphicFramePr>
          <p:cNvPr id="197635" name="Object 272"/>
          <p:cNvGraphicFramePr>
            <a:graphicFrameLocks noChangeAspect="1"/>
          </p:cNvGraphicFramePr>
          <p:nvPr/>
        </p:nvGraphicFramePr>
        <p:xfrm>
          <a:off x="762000" y="3581400"/>
          <a:ext cx="78867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6" name="Equation" r:id="rId4" imgW="7886700" imgH="495300" progId="Equation.3">
                  <p:embed/>
                </p:oleObj>
              </mc:Choice>
              <mc:Fallback>
                <p:oleObj name="Equation" r:id="rId4" imgW="7886700" imgH="495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581400"/>
                        <a:ext cx="78867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7636" name="Object 273"/>
          <p:cNvGraphicFramePr>
            <a:graphicFrameLocks noChangeAspect="1"/>
          </p:cNvGraphicFramePr>
          <p:nvPr/>
        </p:nvGraphicFramePr>
        <p:xfrm>
          <a:off x="2286000" y="2235200"/>
          <a:ext cx="46228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7" name="Equation" r:id="rId6" imgW="4622800" imgH="1066800" progId="Equation.3">
                  <p:embed/>
                </p:oleObj>
              </mc:Choice>
              <mc:Fallback>
                <p:oleObj name="Equation" r:id="rId6" imgW="4622800" imgH="1066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235200"/>
                        <a:ext cx="4622800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7637" name="Object 274"/>
          <p:cNvGraphicFramePr>
            <a:graphicFrameLocks noChangeAspect="1"/>
          </p:cNvGraphicFramePr>
          <p:nvPr/>
        </p:nvGraphicFramePr>
        <p:xfrm>
          <a:off x="2330450" y="4438650"/>
          <a:ext cx="38354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8" name="Equation" r:id="rId8" imgW="3835400" imgH="1016000" progId="Equation.3">
                  <p:embed/>
                </p:oleObj>
              </mc:Choice>
              <mc:Fallback>
                <p:oleObj name="Equation" r:id="rId8" imgW="3835400" imgH="1016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0450" y="4438650"/>
                        <a:ext cx="3835400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Songpeng Zu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Introduction to Bioinformatics 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549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7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7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7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8D2C03-1FB7-4D6C-B6D3-9C67A91C7D71}" type="slidenum">
              <a:rPr lang="en-US" altLang="zh-CN"/>
              <a:pPr>
                <a:defRPr/>
              </a:pPr>
              <a:t>8</a:t>
            </a:fld>
            <a:endParaRPr lang="en-US" altLang="zh-CN"/>
          </a:p>
        </p:txBody>
      </p:sp>
      <p:graphicFrame>
        <p:nvGraphicFramePr>
          <p:cNvPr id="199682" name="Object 182"/>
          <p:cNvGraphicFramePr>
            <a:graphicFrameLocks noChangeAspect="1"/>
          </p:cNvGraphicFramePr>
          <p:nvPr/>
        </p:nvGraphicFramePr>
        <p:xfrm>
          <a:off x="2286000" y="4470400"/>
          <a:ext cx="472440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2" name="Equation" r:id="rId4" imgW="4724400" imgH="1346200" progId="Equation.3">
                  <p:embed/>
                </p:oleObj>
              </mc:Choice>
              <mc:Fallback>
                <p:oleObj name="Equation" r:id="rId4" imgW="4724400" imgH="1346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470400"/>
                        <a:ext cx="4724400" cy="1346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683" name="Object 183"/>
          <p:cNvGraphicFramePr>
            <a:graphicFrameLocks noChangeAspect="1"/>
          </p:cNvGraphicFramePr>
          <p:nvPr/>
        </p:nvGraphicFramePr>
        <p:xfrm>
          <a:off x="2216150" y="2667000"/>
          <a:ext cx="4597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3" name="Equation" r:id="rId6" imgW="4597400" imgH="406400" progId="Equation.3">
                  <p:embed/>
                </p:oleObj>
              </mc:Choice>
              <mc:Fallback>
                <p:oleObj name="Equation" r:id="rId6" imgW="45974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6150" y="2667000"/>
                        <a:ext cx="45974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9684" name="Text Box 4"/>
          <p:cNvSpPr txBox="1">
            <a:spLocks noChangeArrowheads="1"/>
          </p:cNvSpPr>
          <p:nvPr/>
        </p:nvSpPr>
        <p:spPr bwMode="auto">
          <a:xfrm>
            <a:off x="838200" y="1905000"/>
            <a:ext cx="7543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altLang="zh-CN" sz="2800">
                <a:solidFill>
                  <a:srgbClr val="FF0000"/>
                </a:solidFill>
                <a:latin typeface="Comic Sans MS"/>
              </a:rPr>
              <a:t>Initial conditions:</a:t>
            </a:r>
          </a:p>
        </p:txBody>
      </p:sp>
      <p:sp>
        <p:nvSpPr>
          <p:cNvPr id="199685" name="Text Box 5"/>
          <p:cNvSpPr txBox="1">
            <a:spLocks noChangeArrowheads="1"/>
          </p:cNvSpPr>
          <p:nvPr/>
        </p:nvSpPr>
        <p:spPr bwMode="auto">
          <a:xfrm>
            <a:off x="838200" y="3457575"/>
            <a:ext cx="7543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altLang="zh-CN" sz="2800">
                <a:solidFill>
                  <a:srgbClr val="FF0000"/>
                </a:solidFill>
                <a:latin typeface="Comic Sans MS"/>
              </a:rPr>
              <a:t>Recurrence relation:</a:t>
            </a:r>
            <a:r>
              <a:rPr lang="es-ES" altLang="zh-CN" sz="2800">
                <a:latin typeface="Comic Sans MS"/>
              </a:rPr>
              <a:t>  For 1 </a:t>
            </a:r>
            <a:r>
              <a:rPr lang="es-ES" altLang="zh-CN" sz="2800">
                <a:latin typeface="Comic Sans MS"/>
                <a:sym typeface="Symbol" pitchFamily="18" charset="2"/>
              </a:rPr>
              <a:t> i</a:t>
            </a:r>
            <a:r>
              <a:rPr lang="es-ES" altLang="zh-CN" sz="2800">
                <a:solidFill>
                  <a:schemeClr val="accent2"/>
                </a:solidFill>
                <a:latin typeface="Comic Sans MS"/>
              </a:rPr>
              <a:t> </a:t>
            </a:r>
            <a:r>
              <a:rPr lang="es-ES" altLang="zh-CN" sz="2800">
                <a:latin typeface="Comic Sans MS"/>
                <a:sym typeface="Symbol" pitchFamily="18" charset="2"/>
              </a:rPr>
              <a:t> n, </a:t>
            </a:r>
            <a:r>
              <a:rPr lang="es-ES" altLang="zh-CN" sz="2800">
                <a:latin typeface="Comic Sans MS"/>
              </a:rPr>
              <a:t>1 </a:t>
            </a:r>
            <a:r>
              <a:rPr lang="es-ES" altLang="zh-CN" sz="2800">
                <a:latin typeface="Comic Sans MS"/>
                <a:sym typeface="Symbol" pitchFamily="18" charset="2"/>
              </a:rPr>
              <a:t> j</a:t>
            </a:r>
            <a:r>
              <a:rPr lang="es-ES" altLang="zh-CN" sz="2800">
                <a:solidFill>
                  <a:schemeClr val="accent2"/>
                </a:solidFill>
                <a:latin typeface="Comic Sans MS"/>
              </a:rPr>
              <a:t> </a:t>
            </a:r>
            <a:r>
              <a:rPr lang="es-ES" altLang="zh-CN" sz="2800">
                <a:latin typeface="Comic Sans MS"/>
                <a:sym typeface="Symbol" pitchFamily="18" charset="2"/>
              </a:rPr>
              <a:t> m:</a:t>
            </a:r>
          </a:p>
        </p:txBody>
      </p:sp>
      <p:sp>
        <p:nvSpPr>
          <p:cNvPr id="199686" name="Text Box 6"/>
          <p:cNvSpPr txBox="1">
            <a:spLocks noChangeArrowheads="1"/>
          </p:cNvSpPr>
          <p:nvPr/>
        </p:nvSpPr>
        <p:spPr bwMode="auto">
          <a:xfrm>
            <a:off x="838200" y="762000"/>
            <a:ext cx="74676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ES" altLang="zh-CN" sz="2800" b="1">
                <a:latin typeface="Comic Sans MS"/>
              </a:rPr>
              <a:t>Theorem.</a:t>
            </a:r>
            <a:r>
              <a:rPr lang="es-ES" altLang="zh-CN" sz="2800">
                <a:latin typeface="Comic Sans MS"/>
              </a:rPr>
              <a:t>  </a:t>
            </a:r>
            <a:r>
              <a:rPr lang="es-ES" altLang="zh-CN" sz="2800">
                <a:solidFill>
                  <a:schemeClr val="accent2"/>
                </a:solidFill>
                <a:latin typeface="Comic Sans MS"/>
              </a:rPr>
              <a:t>C(i,j) satisfies the following relationships: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Songpeng Zu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Introduction to Bioinformatics 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0534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96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9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99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99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99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84" grpId="0"/>
      <p:bldP spid="19968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s-ES" altLang="zh-CN" smtClean="0"/>
              <a:t>Justification</a:t>
            </a:r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8B4F8-548A-4F8D-AF1E-CB279E3D6BF0}" type="slidenum">
              <a:rPr lang="en-US" altLang="zh-CN"/>
              <a:pPr>
                <a:defRPr/>
              </a:pPr>
              <a:t>9</a:t>
            </a:fld>
            <a:endParaRPr lang="en-US" altLang="zh-CN"/>
          </a:p>
        </p:txBody>
      </p:sp>
      <p:grpSp>
        <p:nvGrpSpPr>
          <p:cNvPr id="201731" name="Group 3"/>
          <p:cNvGrpSpPr>
            <a:grpSpLocks/>
          </p:cNvGrpSpPr>
          <p:nvPr/>
        </p:nvGrpSpPr>
        <p:grpSpPr bwMode="auto">
          <a:xfrm>
            <a:off x="1371600" y="1447800"/>
            <a:ext cx="2727325" cy="1222375"/>
            <a:chOff x="864" y="912"/>
            <a:chExt cx="1718" cy="770"/>
          </a:xfrm>
        </p:grpSpPr>
        <p:sp>
          <p:nvSpPr>
            <p:cNvPr id="28696" name="Rectangle 4"/>
            <p:cNvSpPr>
              <a:spLocks noChangeArrowheads="1"/>
            </p:cNvSpPr>
            <p:nvPr/>
          </p:nvSpPr>
          <p:spPr bwMode="auto">
            <a:xfrm>
              <a:off x="874" y="914"/>
              <a:ext cx="1392" cy="768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28697" name="Text Box 5"/>
            <p:cNvSpPr txBox="1">
              <a:spLocks noChangeArrowheads="1"/>
            </p:cNvSpPr>
            <p:nvPr/>
          </p:nvSpPr>
          <p:spPr bwMode="auto">
            <a:xfrm>
              <a:off x="864" y="912"/>
              <a:ext cx="168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>
                  <a:latin typeface="Comic Sans MS"/>
                </a:rPr>
                <a:t>S</a:t>
              </a:r>
              <a:r>
                <a:rPr lang="en-US" altLang="zh-CN" sz="2800" baseline="-25000">
                  <a:latin typeface="Comic Sans MS"/>
                </a:rPr>
                <a:t>1</a:t>
              </a:r>
              <a:r>
                <a:rPr lang="en-US" altLang="zh-CN" sz="2800">
                  <a:latin typeface="Comic Sans MS"/>
                </a:rPr>
                <a:t> S</a:t>
              </a:r>
              <a:r>
                <a:rPr lang="en-US" altLang="zh-CN" sz="2800" baseline="-25000">
                  <a:latin typeface="Comic Sans MS"/>
                </a:rPr>
                <a:t>2</a:t>
              </a:r>
              <a:r>
                <a:rPr lang="en-US" altLang="zh-CN" sz="2800">
                  <a:latin typeface="Comic Sans MS"/>
                </a:rPr>
                <a:t> . . . S</a:t>
              </a:r>
              <a:r>
                <a:rPr lang="en-US" altLang="zh-CN" sz="2800" baseline="-25000">
                  <a:latin typeface="Comic Sans MS"/>
                </a:rPr>
                <a:t>i-1</a:t>
              </a:r>
              <a:r>
                <a:rPr lang="en-US" altLang="zh-CN" sz="2800">
                  <a:latin typeface="Comic Sans MS"/>
                </a:rPr>
                <a:t> S</a:t>
              </a:r>
              <a:r>
                <a:rPr lang="en-US" altLang="zh-CN" sz="2800" baseline="-25000">
                  <a:latin typeface="Comic Sans MS"/>
                </a:rPr>
                <a:t>i</a:t>
              </a:r>
            </a:p>
          </p:txBody>
        </p:sp>
        <p:sp>
          <p:nvSpPr>
            <p:cNvPr id="28698" name="Text Box 6"/>
            <p:cNvSpPr txBox="1">
              <a:spLocks noChangeArrowheads="1"/>
            </p:cNvSpPr>
            <p:nvPr/>
          </p:nvSpPr>
          <p:spPr bwMode="auto">
            <a:xfrm>
              <a:off x="874" y="1298"/>
              <a:ext cx="170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>
                  <a:latin typeface="Comic Sans MS"/>
                </a:rPr>
                <a:t>T</a:t>
              </a:r>
              <a:r>
                <a:rPr lang="en-US" altLang="zh-CN" sz="2800" baseline="-25000">
                  <a:latin typeface="Comic Sans MS"/>
                </a:rPr>
                <a:t>1</a:t>
              </a:r>
              <a:r>
                <a:rPr lang="en-US" altLang="zh-CN" sz="2800">
                  <a:latin typeface="Comic Sans MS"/>
                </a:rPr>
                <a:t> T</a:t>
              </a:r>
              <a:r>
                <a:rPr lang="en-US" altLang="zh-CN" sz="2800" baseline="-25000">
                  <a:latin typeface="Comic Sans MS"/>
                </a:rPr>
                <a:t>2</a:t>
              </a:r>
              <a:r>
                <a:rPr lang="en-US" altLang="zh-CN" sz="2800">
                  <a:latin typeface="Comic Sans MS"/>
                </a:rPr>
                <a:t> . . . T</a:t>
              </a:r>
              <a:r>
                <a:rPr lang="en-US" altLang="zh-CN" sz="2800" baseline="-25000">
                  <a:latin typeface="Comic Sans MS"/>
                </a:rPr>
                <a:t>j-1</a:t>
              </a:r>
              <a:r>
                <a:rPr lang="en-US" altLang="zh-CN" sz="2800">
                  <a:latin typeface="Comic Sans MS"/>
                </a:rPr>
                <a:t> T</a:t>
              </a:r>
              <a:r>
                <a:rPr lang="en-US" altLang="zh-CN" sz="2800" baseline="-25000">
                  <a:latin typeface="Comic Sans MS"/>
                </a:rPr>
                <a:t>j</a:t>
              </a:r>
            </a:p>
          </p:txBody>
        </p:sp>
      </p:grpSp>
      <p:grpSp>
        <p:nvGrpSpPr>
          <p:cNvPr id="201735" name="Group 7"/>
          <p:cNvGrpSpPr>
            <a:grpSpLocks/>
          </p:cNvGrpSpPr>
          <p:nvPr/>
        </p:nvGrpSpPr>
        <p:grpSpPr bwMode="auto">
          <a:xfrm>
            <a:off x="1387475" y="2822575"/>
            <a:ext cx="3406775" cy="823913"/>
            <a:chOff x="874" y="1778"/>
            <a:chExt cx="2146" cy="519"/>
          </a:xfrm>
        </p:grpSpPr>
        <p:sp>
          <p:nvSpPr>
            <p:cNvPr id="28693" name="Text Box 8"/>
            <p:cNvSpPr txBox="1">
              <a:spLocks noChangeArrowheads="1"/>
            </p:cNvSpPr>
            <p:nvPr/>
          </p:nvSpPr>
          <p:spPr bwMode="auto">
            <a:xfrm>
              <a:off x="970" y="1970"/>
              <a:ext cx="205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>
                  <a:latin typeface="Comic Sans MS"/>
                </a:rPr>
                <a:t>C(i-1,j-1) + w(S</a:t>
              </a:r>
              <a:r>
                <a:rPr lang="en-US" altLang="zh-CN" sz="2800" baseline="-25000">
                  <a:latin typeface="Comic Sans MS"/>
                </a:rPr>
                <a:t>i</a:t>
              </a:r>
              <a:r>
                <a:rPr lang="en-US" altLang="zh-CN" sz="2800">
                  <a:latin typeface="Comic Sans MS"/>
                </a:rPr>
                <a:t>,T</a:t>
              </a:r>
              <a:r>
                <a:rPr lang="en-US" altLang="zh-CN" sz="2800" baseline="-25000">
                  <a:latin typeface="Comic Sans MS"/>
                </a:rPr>
                <a:t>j</a:t>
              </a:r>
              <a:r>
                <a:rPr lang="en-US" altLang="zh-CN" sz="2800">
                  <a:latin typeface="Comic Sans MS"/>
                </a:rPr>
                <a:t>)</a:t>
              </a:r>
            </a:p>
          </p:txBody>
        </p:sp>
        <p:sp>
          <p:nvSpPr>
            <p:cNvPr id="28694" name="AutoShape 9"/>
            <p:cNvSpPr>
              <a:spLocks/>
            </p:cNvSpPr>
            <p:nvPr/>
          </p:nvSpPr>
          <p:spPr bwMode="auto">
            <a:xfrm rot="-5400000">
              <a:off x="1498" y="1154"/>
              <a:ext cx="144" cy="1392"/>
            </a:xfrm>
            <a:prstGeom prst="leftBrace">
              <a:avLst>
                <a:gd name="adj1" fmla="val 8055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28695" name="AutoShape 10"/>
            <p:cNvSpPr>
              <a:spLocks/>
            </p:cNvSpPr>
            <p:nvPr/>
          </p:nvSpPr>
          <p:spPr bwMode="auto">
            <a:xfrm rot="-5400000">
              <a:off x="2362" y="1730"/>
              <a:ext cx="144" cy="240"/>
            </a:xfrm>
            <a:prstGeom prst="leftBrace">
              <a:avLst>
                <a:gd name="adj1" fmla="val 13889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</p:grpSp>
      <p:grpSp>
        <p:nvGrpSpPr>
          <p:cNvPr id="201739" name="Group 11"/>
          <p:cNvGrpSpPr>
            <a:grpSpLocks/>
          </p:cNvGrpSpPr>
          <p:nvPr/>
        </p:nvGrpSpPr>
        <p:grpSpPr bwMode="auto">
          <a:xfrm>
            <a:off x="5197475" y="1450975"/>
            <a:ext cx="2709863" cy="1222375"/>
            <a:chOff x="3274" y="914"/>
            <a:chExt cx="1707" cy="770"/>
          </a:xfrm>
        </p:grpSpPr>
        <p:sp>
          <p:nvSpPr>
            <p:cNvPr id="28690" name="Rectangle 12"/>
            <p:cNvSpPr>
              <a:spLocks noChangeArrowheads="1"/>
            </p:cNvSpPr>
            <p:nvPr/>
          </p:nvSpPr>
          <p:spPr bwMode="auto">
            <a:xfrm>
              <a:off x="3284" y="916"/>
              <a:ext cx="1392" cy="768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28691" name="Text Box 13"/>
            <p:cNvSpPr txBox="1">
              <a:spLocks noChangeArrowheads="1"/>
            </p:cNvSpPr>
            <p:nvPr/>
          </p:nvSpPr>
          <p:spPr bwMode="auto">
            <a:xfrm>
              <a:off x="3274" y="914"/>
              <a:ext cx="168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>
                  <a:latin typeface="Comic Sans MS"/>
                </a:rPr>
                <a:t>S</a:t>
              </a:r>
              <a:r>
                <a:rPr lang="en-US" altLang="zh-CN" sz="2800" baseline="-25000">
                  <a:latin typeface="Comic Sans MS"/>
                </a:rPr>
                <a:t>1</a:t>
              </a:r>
              <a:r>
                <a:rPr lang="en-US" altLang="zh-CN" sz="2800">
                  <a:latin typeface="Comic Sans MS"/>
                </a:rPr>
                <a:t> S</a:t>
              </a:r>
              <a:r>
                <a:rPr lang="en-US" altLang="zh-CN" sz="2800" baseline="-25000">
                  <a:latin typeface="Comic Sans MS"/>
                </a:rPr>
                <a:t>2</a:t>
              </a:r>
              <a:r>
                <a:rPr lang="en-US" altLang="zh-CN" sz="2800">
                  <a:latin typeface="Comic Sans MS"/>
                </a:rPr>
                <a:t> . . . S</a:t>
              </a:r>
              <a:r>
                <a:rPr lang="en-US" altLang="zh-CN" sz="2800" baseline="-25000">
                  <a:latin typeface="Comic Sans MS"/>
                </a:rPr>
                <a:t>i-1</a:t>
              </a:r>
              <a:r>
                <a:rPr lang="en-US" altLang="zh-CN" sz="2800">
                  <a:latin typeface="Comic Sans MS"/>
                </a:rPr>
                <a:t> S</a:t>
              </a:r>
              <a:r>
                <a:rPr lang="en-US" altLang="zh-CN" sz="2800" baseline="-25000">
                  <a:latin typeface="Comic Sans MS"/>
                </a:rPr>
                <a:t>i</a:t>
              </a:r>
            </a:p>
          </p:txBody>
        </p:sp>
        <p:sp>
          <p:nvSpPr>
            <p:cNvPr id="28692" name="Text Box 14"/>
            <p:cNvSpPr txBox="1">
              <a:spLocks noChangeArrowheads="1"/>
            </p:cNvSpPr>
            <p:nvPr/>
          </p:nvSpPr>
          <p:spPr bwMode="auto">
            <a:xfrm>
              <a:off x="3284" y="1300"/>
              <a:ext cx="1697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>
                  <a:latin typeface="Comic Sans MS"/>
                </a:rPr>
                <a:t>T</a:t>
              </a:r>
              <a:r>
                <a:rPr lang="en-US" altLang="zh-CN" sz="2800" baseline="-25000">
                  <a:latin typeface="Comic Sans MS"/>
                </a:rPr>
                <a:t>1</a:t>
              </a:r>
              <a:r>
                <a:rPr lang="en-US" altLang="zh-CN" sz="2800">
                  <a:latin typeface="Comic Sans MS"/>
                </a:rPr>
                <a:t> T</a:t>
              </a:r>
              <a:r>
                <a:rPr lang="en-US" altLang="zh-CN" sz="2800" baseline="-25000">
                  <a:latin typeface="Comic Sans MS"/>
                </a:rPr>
                <a:t>2</a:t>
              </a:r>
              <a:r>
                <a:rPr lang="en-US" altLang="zh-CN" sz="2800">
                  <a:latin typeface="Comic Sans MS"/>
                </a:rPr>
                <a:t> . . . T</a:t>
              </a:r>
              <a:r>
                <a:rPr lang="en-US" altLang="zh-CN" sz="2800" baseline="-25000">
                  <a:latin typeface="Comic Sans MS"/>
                </a:rPr>
                <a:t>j   </a:t>
              </a:r>
              <a:r>
                <a:rPr lang="en-US" altLang="zh-CN" sz="2800">
                  <a:latin typeface="Comic Sans MS"/>
                </a:rPr>
                <a:t> —</a:t>
              </a:r>
              <a:endParaRPr lang="en-US" altLang="zh-CN" sz="2800" baseline="-25000">
                <a:latin typeface="Comic Sans MS"/>
              </a:endParaRPr>
            </a:p>
          </p:txBody>
        </p:sp>
      </p:grpSp>
      <p:grpSp>
        <p:nvGrpSpPr>
          <p:cNvPr id="201743" name="Group 15"/>
          <p:cNvGrpSpPr>
            <a:grpSpLocks/>
          </p:cNvGrpSpPr>
          <p:nvPr/>
        </p:nvGrpSpPr>
        <p:grpSpPr bwMode="auto">
          <a:xfrm>
            <a:off x="5213350" y="2822575"/>
            <a:ext cx="2668588" cy="827088"/>
            <a:chOff x="3284" y="1778"/>
            <a:chExt cx="1681" cy="521"/>
          </a:xfrm>
        </p:grpSpPr>
        <p:sp>
          <p:nvSpPr>
            <p:cNvPr id="28687" name="AutoShape 16"/>
            <p:cNvSpPr>
              <a:spLocks/>
            </p:cNvSpPr>
            <p:nvPr/>
          </p:nvSpPr>
          <p:spPr bwMode="auto">
            <a:xfrm rot="-5400000">
              <a:off x="3908" y="1156"/>
              <a:ext cx="144" cy="1392"/>
            </a:xfrm>
            <a:prstGeom prst="leftBrace">
              <a:avLst>
                <a:gd name="adj1" fmla="val 8055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28688" name="Text Box 17"/>
            <p:cNvSpPr txBox="1">
              <a:spLocks noChangeArrowheads="1"/>
            </p:cNvSpPr>
            <p:nvPr/>
          </p:nvSpPr>
          <p:spPr bwMode="auto">
            <a:xfrm>
              <a:off x="3524" y="1972"/>
              <a:ext cx="14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>
                  <a:latin typeface="Comic Sans MS"/>
                </a:rPr>
                <a:t>C(i-1,j)      </a:t>
              </a:r>
              <a:r>
                <a:rPr lang="en-US" altLang="zh-CN" sz="2800">
                  <a:latin typeface="Comic Sans MS"/>
                  <a:sym typeface="Symbol" pitchFamily="18" charset="2"/>
                </a:rPr>
                <a:t></a:t>
              </a:r>
            </a:p>
          </p:txBody>
        </p:sp>
        <p:sp>
          <p:nvSpPr>
            <p:cNvPr id="28689" name="AutoShape 18"/>
            <p:cNvSpPr>
              <a:spLocks/>
            </p:cNvSpPr>
            <p:nvPr/>
          </p:nvSpPr>
          <p:spPr bwMode="auto">
            <a:xfrm rot="-5400000">
              <a:off x="4762" y="1730"/>
              <a:ext cx="144" cy="240"/>
            </a:xfrm>
            <a:prstGeom prst="leftBrace">
              <a:avLst>
                <a:gd name="adj1" fmla="val 13889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</p:grpSp>
      <p:grpSp>
        <p:nvGrpSpPr>
          <p:cNvPr id="201747" name="Group 19"/>
          <p:cNvGrpSpPr>
            <a:grpSpLocks/>
          </p:cNvGrpSpPr>
          <p:nvPr/>
        </p:nvGrpSpPr>
        <p:grpSpPr bwMode="auto">
          <a:xfrm>
            <a:off x="3276600" y="3886200"/>
            <a:ext cx="2784475" cy="1420813"/>
            <a:chOff x="2064" y="2448"/>
            <a:chExt cx="1754" cy="895"/>
          </a:xfrm>
        </p:grpSpPr>
        <p:sp>
          <p:nvSpPr>
            <p:cNvPr id="28684" name="Rectangle 20"/>
            <p:cNvSpPr>
              <a:spLocks noChangeArrowheads="1"/>
            </p:cNvSpPr>
            <p:nvPr/>
          </p:nvSpPr>
          <p:spPr bwMode="auto">
            <a:xfrm>
              <a:off x="2074" y="2450"/>
              <a:ext cx="1392" cy="768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28685" name="Text Box 21"/>
            <p:cNvSpPr txBox="1">
              <a:spLocks noChangeArrowheads="1"/>
            </p:cNvSpPr>
            <p:nvPr/>
          </p:nvSpPr>
          <p:spPr bwMode="auto">
            <a:xfrm>
              <a:off x="2064" y="2448"/>
              <a:ext cx="175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>
                  <a:latin typeface="Comic Sans MS"/>
                </a:rPr>
                <a:t>S</a:t>
              </a:r>
              <a:r>
                <a:rPr lang="en-US" altLang="zh-CN" sz="2800" baseline="-25000">
                  <a:latin typeface="Comic Sans MS"/>
                </a:rPr>
                <a:t>1</a:t>
              </a:r>
              <a:r>
                <a:rPr lang="en-US" altLang="zh-CN" sz="2800">
                  <a:latin typeface="Comic Sans MS"/>
                </a:rPr>
                <a:t> S</a:t>
              </a:r>
              <a:r>
                <a:rPr lang="en-US" altLang="zh-CN" sz="2800" baseline="-25000">
                  <a:latin typeface="Comic Sans MS"/>
                </a:rPr>
                <a:t>2</a:t>
              </a:r>
              <a:r>
                <a:rPr lang="en-US" altLang="zh-CN" sz="2800">
                  <a:latin typeface="Comic Sans MS"/>
                </a:rPr>
                <a:t> . . . S</a:t>
              </a:r>
              <a:r>
                <a:rPr lang="en-US" altLang="zh-CN" sz="2800" baseline="-25000">
                  <a:latin typeface="Comic Sans MS"/>
                </a:rPr>
                <a:t>i</a:t>
              </a:r>
              <a:r>
                <a:rPr lang="en-US" altLang="zh-CN" sz="2800">
                  <a:latin typeface="Comic Sans MS"/>
                </a:rPr>
                <a:t>   — </a:t>
              </a:r>
              <a:endParaRPr lang="en-US" altLang="zh-CN" sz="2800" baseline="-25000">
                <a:latin typeface="Comic Sans MS"/>
              </a:endParaRPr>
            </a:p>
          </p:txBody>
        </p:sp>
        <p:sp>
          <p:nvSpPr>
            <p:cNvPr id="28686" name="Text Box 22"/>
            <p:cNvSpPr txBox="1">
              <a:spLocks noChangeArrowheads="1"/>
            </p:cNvSpPr>
            <p:nvPr/>
          </p:nvSpPr>
          <p:spPr bwMode="auto">
            <a:xfrm>
              <a:off x="2074" y="2834"/>
              <a:ext cx="1708" cy="5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>
                  <a:latin typeface="Comic Sans MS"/>
                </a:rPr>
                <a:t>T</a:t>
              </a:r>
              <a:r>
                <a:rPr lang="en-US" altLang="zh-CN" sz="2800" baseline="-25000">
                  <a:latin typeface="Comic Sans MS"/>
                </a:rPr>
                <a:t>1</a:t>
              </a:r>
              <a:r>
                <a:rPr lang="en-US" altLang="zh-CN" sz="2800">
                  <a:latin typeface="Comic Sans MS"/>
                </a:rPr>
                <a:t> T</a:t>
              </a:r>
              <a:r>
                <a:rPr lang="en-US" altLang="zh-CN" sz="2800" baseline="-25000">
                  <a:latin typeface="Comic Sans MS"/>
                </a:rPr>
                <a:t>2</a:t>
              </a:r>
              <a:r>
                <a:rPr lang="en-US" altLang="zh-CN" sz="2800">
                  <a:latin typeface="Comic Sans MS"/>
                </a:rPr>
                <a:t> . . . T</a:t>
              </a:r>
              <a:r>
                <a:rPr lang="en-US" altLang="zh-CN" sz="2800" baseline="-25000">
                  <a:latin typeface="Comic Sans MS"/>
                </a:rPr>
                <a:t>j-1</a:t>
              </a:r>
              <a:r>
                <a:rPr lang="en-US" altLang="zh-CN" sz="2800">
                  <a:latin typeface="Comic Sans MS"/>
                </a:rPr>
                <a:t> T</a:t>
              </a:r>
              <a:r>
                <a:rPr lang="en-US" altLang="zh-CN" sz="2800" baseline="-25000">
                  <a:latin typeface="Comic Sans MS"/>
                </a:rPr>
                <a:t>j</a:t>
              </a:r>
            </a:p>
            <a:p>
              <a:endParaRPr lang="en-US" altLang="zh-CN" sz="2800" baseline="-25000">
                <a:latin typeface="Comic Sans MS"/>
              </a:endParaRPr>
            </a:p>
          </p:txBody>
        </p:sp>
      </p:grpSp>
      <p:grpSp>
        <p:nvGrpSpPr>
          <p:cNvPr id="201751" name="Group 23"/>
          <p:cNvGrpSpPr>
            <a:grpSpLocks/>
          </p:cNvGrpSpPr>
          <p:nvPr/>
        </p:nvGrpSpPr>
        <p:grpSpPr bwMode="auto">
          <a:xfrm>
            <a:off x="3292475" y="5257800"/>
            <a:ext cx="2668588" cy="827088"/>
            <a:chOff x="2074" y="3312"/>
            <a:chExt cx="1681" cy="521"/>
          </a:xfrm>
        </p:grpSpPr>
        <p:sp>
          <p:nvSpPr>
            <p:cNvPr id="28681" name="AutoShape 24"/>
            <p:cNvSpPr>
              <a:spLocks/>
            </p:cNvSpPr>
            <p:nvPr/>
          </p:nvSpPr>
          <p:spPr bwMode="auto">
            <a:xfrm rot="-5400000">
              <a:off x="2698" y="2690"/>
              <a:ext cx="144" cy="1392"/>
            </a:xfrm>
            <a:prstGeom prst="leftBrace">
              <a:avLst>
                <a:gd name="adj1" fmla="val 8055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28682" name="Text Box 25"/>
            <p:cNvSpPr txBox="1">
              <a:spLocks noChangeArrowheads="1"/>
            </p:cNvSpPr>
            <p:nvPr/>
          </p:nvSpPr>
          <p:spPr bwMode="auto">
            <a:xfrm>
              <a:off x="2314" y="3506"/>
              <a:ext cx="14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800">
                  <a:latin typeface="Comic Sans MS"/>
                </a:rPr>
                <a:t>C(i,j-1)      </a:t>
              </a:r>
              <a:r>
                <a:rPr lang="en-US" altLang="zh-CN" sz="2800">
                  <a:latin typeface="Comic Sans MS"/>
                  <a:sym typeface="Symbol" pitchFamily="18" charset="2"/>
                </a:rPr>
                <a:t></a:t>
              </a:r>
              <a:r>
                <a:rPr lang="en-US" altLang="zh-CN" sz="2800">
                  <a:sym typeface="Symbol" pitchFamily="18" charset="2"/>
                </a:rPr>
                <a:t></a:t>
              </a:r>
            </a:p>
          </p:txBody>
        </p:sp>
        <p:sp>
          <p:nvSpPr>
            <p:cNvPr id="28683" name="AutoShape 26"/>
            <p:cNvSpPr>
              <a:spLocks/>
            </p:cNvSpPr>
            <p:nvPr/>
          </p:nvSpPr>
          <p:spPr bwMode="auto">
            <a:xfrm rot="-5400000">
              <a:off x="3552" y="3264"/>
              <a:ext cx="144" cy="240"/>
            </a:xfrm>
            <a:prstGeom prst="leftBrace">
              <a:avLst>
                <a:gd name="adj1" fmla="val 13889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Songpeng Zu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Introduction to Bioinformatics 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1159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1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1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1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1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0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Times New Roman"/>
        <a:ea typeface="Times New Roman"/>
        <a:cs typeface=""/>
      </a:majorFont>
      <a:minorFont>
        <a:latin typeface="Times New Roman"/>
        <a:ea typeface="Times New Roma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24418</TotalTime>
  <Words>1596</Words>
  <Application>Microsoft Office PowerPoint</Application>
  <PresentationFormat>全屏显示(4:3)</PresentationFormat>
  <Paragraphs>471</Paragraphs>
  <Slides>36</Slides>
  <Notes>13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9" baseType="lpstr">
      <vt:lpstr>Arial Unicode MS</vt:lpstr>
      <vt:lpstr>PMingLiU</vt:lpstr>
      <vt:lpstr>PMingLiU</vt:lpstr>
      <vt:lpstr>宋体</vt:lpstr>
      <vt:lpstr>Arial</vt:lpstr>
      <vt:lpstr>Calibri</vt:lpstr>
      <vt:lpstr>Calibri Light</vt:lpstr>
      <vt:lpstr>Comic Sans MS</vt:lpstr>
      <vt:lpstr>Courier New</vt:lpstr>
      <vt:lpstr>Symbol</vt:lpstr>
      <vt:lpstr>Times New Roman</vt:lpstr>
      <vt:lpstr>Office 主题</vt:lpstr>
      <vt:lpstr>Equation</vt:lpstr>
      <vt:lpstr>生物信息学概论 习题课 II </vt:lpstr>
      <vt:lpstr>内容</vt:lpstr>
      <vt:lpstr>如何阅读文献</vt:lpstr>
      <vt:lpstr>如何阅读文献</vt:lpstr>
      <vt:lpstr>如何阅读文献</vt:lpstr>
      <vt:lpstr>序列比对</vt:lpstr>
      <vt:lpstr>Global Alignment</vt:lpstr>
      <vt:lpstr>PowerPoint 演示文稿</vt:lpstr>
      <vt:lpstr>Justification</vt:lpstr>
      <vt:lpstr>Example</vt:lpstr>
      <vt:lpstr>Computation Procedure</vt:lpstr>
      <vt:lpstr>PowerPoint 演示文稿</vt:lpstr>
      <vt:lpstr>PowerPoint 演示文稿</vt:lpstr>
      <vt:lpstr>Local alignment </vt:lpstr>
      <vt:lpstr>PowerPoint 演示文稿</vt:lpstr>
      <vt:lpstr>E-value</vt:lpstr>
      <vt:lpstr>How to evaluate the E-value?</vt:lpstr>
      <vt:lpstr>PowerPoint 演示文稿</vt:lpstr>
      <vt:lpstr>PowerPoint 演示文稿</vt:lpstr>
      <vt:lpstr>How to evaluate the E-value?</vt:lpstr>
      <vt:lpstr>PowerPoint 演示文稿</vt:lpstr>
      <vt:lpstr>PowerPoint 演示文稿</vt:lpstr>
      <vt:lpstr>PowerPoint 演示文稿</vt:lpstr>
      <vt:lpstr>PowerPoint 演示文稿</vt:lpstr>
      <vt:lpstr>p-value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Note</vt:lpstr>
      <vt:lpstr>PowerPoint 演示文稿</vt:lpstr>
      <vt:lpstr>p-value </vt:lpstr>
      <vt:lpstr>课程作业</vt:lpstr>
      <vt:lpstr>Notes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祖松鹏</dc:creator>
  <cp:lastModifiedBy>Songpeng Zu</cp:lastModifiedBy>
  <cp:revision>1102</cp:revision>
  <dcterms:created xsi:type="dcterms:W3CDTF">2013-09-27T02:59:14Z</dcterms:created>
  <dcterms:modified xsi:type="dcterms:W3CDTF">2015-10-28T06:49:14Z</dcterms:modified>
</cp:coreProperties>
</file>