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90" r:id="rId15"/>
    <p:sldId id="292" r:id="rId16"/>
    <p:sldId id="293" r:id="rId17"/>
    <p:sldId id="294" r:id="rId18"/>
    <p:sldId id="295" r:id="rId19"/>
    <p:sldId id="283" r:id="rId20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5"/>
    <a:srgbClr val="3333B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EEFF5-BCD1-4CE6-A27C-78A948B7C127}" type="datetimeFigureOut">
              <a:rPr lang="zh-CN" altLang="en-US" smtClean="0"/>
              <a:t>2013/11/11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CD7BE-4998-4558-B7ED-3FDF1EAA4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6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EAE61A-D92F-4CF0-9C8A-FA6323015A17}" type="slidenum">
              <a:rPr lang="en-US" altLang="zh-CN" sz="1300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7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F5F066-6BA2-473D-A775-9CD4D3A2F6DB}" type="slidenum">
              <a:rPr lang="en-US" altLang="zh-CN" sz="1300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>
                <a:latin typeface="Arial" panose="020B0604020202020204" pitchFamily="34" charset="0"/>
              </a:rPr>
              <a:t>Define D(C, C)=0, the distance between two exactly same clusters is ZERO!</a:t>
            </a:r>
          </a:p>
        </p:txBody>
      </p:sp>
    </p:spTree>
    <p:extLst>
      <p:ext uri="{BB962C8B-B14F-4D97-AF65-F5344CB8AC3E}">
        <p14:creationId xmlns:p14="http://schemas.microsoft.com/office/powerpoint/2010/main" val="366350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689AF-F353-4A30-A2AA-2FC8F461974A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687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134" y="1048985"/>
            <a:ext cx="7772400" cy="2387600"/>
          </a:xfrm>
          <a:solidFill>
            <a:srgbClr val="2E75B5"/>
          </a:solidFill>
          <a:ln>
            <a:solidFill>
              <a:srgbClr val="2E75B5"/>
            </a:solidFill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EBD905-6CB8-4955-A760-CAB08CCEC8A3}" type="datetime1">
              <a:rPr lang="en-US" altLang="zh-CN" smtClean="0"/>
              <a:t>11/11/2013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zusp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362C8-E542-469C-B051-B7D7FC0B86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28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516F-4CE0-4287-BEE8-6F8BDB03ECDC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270C-E428-4DA4-BF6F-B78A67CAC558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COMP24111  Machine Learning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43E66-D7FA-49DE-A15A-EFB21FD3DC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94592" y="1591408"/>
            <a:ext cx="78207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930-399E-4810-8177-0A3A2106D4BB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3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91A4-14F4-49D6-BD7D-64944D6E635B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B98-9A86-46D8-ABF2-41A7979FAE96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7123-AF8D-4564-88FC-86FF4786DCEF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8EB1-B803-4884-B325-8F98465025F8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4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17E8-450E-404C-903F-F43C47072D70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0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591C-9470-4AE7-AAE8-18DE21253EC8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49277-8617-4F82-8E9E-C4D1F0D94D79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62C8-E542-469C-B051-B7D7FC0B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6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64374" y="2115526"/>
            <a:ext cx="8103093" cy="1013954"/>
          </a:xfrm>
          <a:solidFill>
            <a:srgbClr val="2E75B5"/>
          </a:solidFill>
          <a:ln>
            <a:solidFill>
              <a:srgbClr val="2E75B5"/>
            </a:solidFill>
          </a:ln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非监督学习之聚类问题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20553" y="4099188"/>
            <a:ext cx="6858000" cy="1655762"/>
          </a:xfrm>
        </p:spPr>
        <p:txBody>
          <a:bodyPr/>
          <a:lstStyle/>
          <a:p>
            <a:r>
              <a:rPr lang="zh-CN" altLang="en-US" dirty="0" smtClean="0"/>
              <a:t>祖松鹏</a:t>
            </a:r>
            <a:endParaRPr lang="en-US" altLang="zh-CN" dirty="0" smtClean="0"/>
          </a:p>
          <a:p>
            <a:r>
              <a:rPr lang="en-US" altLang="zh-CN" dirty="0" smtClean="0"/>
              <a:t>zusongpeng@gmail.com</a:t>
            </a:r>
          </a:p>
          <a:p>
            <a:r>
              <a:rPr lang="en-US" altLang="zh-CN" dirty="0" smtClean="0"/>
              <a:t>2013-11-05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832986" y="289789"/>
            <a:ext cx="29681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                  Practice 2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15004"/>
              </p:ext>
            </p:extLst>
          </p:nvPr>
        </p:nvGraphicFramePr>
        <p:xfrm>
          <a:off x="4140200" y="3276600"/>
          <a:ext cx="9144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Equation" r:id="rId3" imgW="914400" imgH="221760" progId="Equation.DSMT4">
                  <p:embed/>
                </p:oleObj>
              </mc:Choice>
              <mc:Fallback>
                <p:oleObj name="Equation" r:id="rId3" imgW="914400" imgH="22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3276600"/>
                        <a:ext cx="914400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32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8EB1-B803-4884-B325-8F98465025F8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20" y="936520"/>
            <a:ext cx="6957942" cy="42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8EB1-B803-4884-B325-8F98465025F8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5" y="678426"/>
            <a:ext cx="3964486" cy="20246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9" y="3156153"/>
            <a:ext cx="3398921" cy="24304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12373"/>
          <a:stretch/>
        </p:blipFill>
        <p:spPr>
          <a:xfrm>
            <a:off x="5279267" y="4113264"/>
            <a:ext cx="3619883" cy="14733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173792" y="4704736"/>
            <a:ext cx="919415" cy="322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932" y="390899"/>
            <a:ext cx="4150393" cy="5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算法修改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8EB1-B803-4884-B325-8F98465025F8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337620" y="1796336"/>
            <a:ext cx="3777430" cy="4206258"/>
            <a:chOff x="1487770" y="774289"/>
            <a:chExt cx="3260287" cy="351749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7770" y="774289"/>
              <a:ext cx="3260287" cy="230335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9613" y="3242193"/>
              <a:ext cx="3111010" cy="1049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4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初始值的选取对结果有很大影响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局部优化</a:t>
            </a:r>
            <a:endParaRPr lang="en-US" altLang="zh-CN" dirty="0" smtClean="0"/>
          </a:p>
          <a:p>
            <a:r>
              <a:rPr lang="zh-CN" altLang="en-US" dirty="0" smtClean="0"/>
              <a:t>如何确定聚类数目？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 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1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965" y="2282826"/>
            <a:ext cx="3768520" cy="18230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高斯混合模型</a:t>
            </a:r>
            <a:r>
              <a:rPr lang="en-US" altLang="zh-CN" dirty="0" smtClean="0"/>
              <a:t>(GMM)</a:t>
            </a:r>
            <a:endParaRPr lang="zh-CN" altLang="en-US" dirty="0"/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BFA8-FC7F-4204-A303-289D2D8E60C3}" type="slidenum">
              <a:rPr lang="en-US" altLang="zh-TW"/>
              <a:pPr/>
              <a:t>14</a:t>
            </a:fld>
            <a:endParaRPr lang="en-US" altLang="zh-TW"/>
          </a:p>
        </p:txBody>
      </p:sp>
      <p:pic>
        <p:nvPicPr>
          <p:cNvPr id="68638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729582"/>
            <a:ext cx="45720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39" name="Line 31"/>
          <p:cNvSpPr>
            <a:spLocks noChangeShapeType="1"/>
          </p:cNvSpPr>
          <p:nvPr/>
        </p:nvSpPr>
        <p:spPr bwMode="auto">
          <a:xfrm flipH="1">
            <a:off x="6731000" y="1905000"/>
            <a:ext cx="1590675" cy="168751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 flipH="1" flipV="1">
            <a:off x="5083175" y="2773363"/>
            <a:ext cx="1633538" cy="82232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 flipH="1">
            <a:off x="5935663" y="3592513"/>
            <a:ext cx="795337" cy="17399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>
            <a:off x="7164388" y="3124200"/>
            <a:ext cx="1890712" cy="674688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6731000" y="3592513"/>
            <a:ext cx="1476375" cy="16891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725" name="Group 117"/>
          <p:cNvGrpSpPr>
            <a:grpSpLocks/>
          </p:cNvGrpSpPr>
          <p:nvPr/>
        </p:nvGrpSpPr>
        <p:grpSpPr bwMode="auto">
          <a:xfrm>
            <a:off x="5253038" y="2027238"/>
            <a:ext cx="3695700" cy="3219450"/>
            <a:chOff x="3309" y="1277"/>
            <a:chExt cx="2328" cy="2028"/>
          </a:xfrm>
        </p:grpSpPr>
        <p:pic>
          <p:nvPicPr>
            <p:cNvPr id="68644" name="Picture 36" descr="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" y="1438"/>
              <a:ext cx="363" cy="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20000"/>
                    </a:schemeClr>
                  </a:solidFill>
                </a14:hiddenFill>
              </a:ext>
            </a:extLst>
          </p:spPr>
        </p:pic>
        <p:pic>
          <p:nvPicPr>
            <p:cNvPr id="68645" name="Picture 37" descr="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" y="1905"/>
              <a:ext cx="174" cy="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20000"/>
                    </a:schemeClr>
                  </a:solidFill>
                </a14:hiddenFill>
              </a:ext>
            </a:extLst>
          </p:spPr>
        </p:pic>
        <p:pic>
          <p:nvPicPr>
            <p:cNvPr id="68646" name="Picture 38" descr="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1" y="3005"/>
              <a:ext cx="226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20000"/>
                    </a:schemeClr>
                  </a:solidFill>
                </a14:hiddenFill>
              </a:ext>
            </a:extLst>
          </p:spPr>
        </p:pic>
        <p:pic>
          <p:nvPicPr>
            <p:cNvPr id="68647" name="Picture 39" descr="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2" y="2438"/>
              <a:ext cx="353" cy="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20000"/>
                    </a:schemeClr>
                  </a:solidFill>
                </a14:hiddenFill>
              </a:ext>
            </a:extLst>
          </p:spPr>
        </p:pic>
        <p:pic>
          <p:nvPicPr>
            <p:cNvPr id="68648" name="Picture 40" descr="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" y="1277"/>
              <a:ext cx="467" cy="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20000"/>
                    </a:schemeClr>
                  </a:solidFill>
                </a14:hiddenFill>
              </a:ext>
            </a:extLst>
          </p:spPr>
        </p:pic>
      </p:grpSp>
      <p:grpSp>
        <p:nvGrpSpPr>
          <p:cNvPr id="68726" name="Group 118"/>
          <p:cNvGrpSpPr>
            <a:grpSpLocks/>
          </p:cNvGrpSpPr>
          <p:nvPr/>
        </p:nvGrpSpPr>
        <p:grpSpPr bwMode="auto">
          <a:xfrm>
            <a:off x="5003800" y="2492375"/>
            <a:ext cx="4140200" cy="3103563"/>
            <a:chOff x="3152" y="1570"/>
            <a:chExt cx="2608" cy="1955"/>
          </a:xfrm>
        </p:grpSpPr>
        <p:sp>
          <p:nvSpPr>
            <p:cNvPr id="68649" name="Text Box 41"/>
            <p:cNvSpPr txBox="1">
              <a:spLocks noChangeArrowheads="1"/>
            </p:cNvSpPr>
            <p:nvPr/>
          </p:nvSpPr>
          <p:spPr bwMode="auto">
            <a:xfrm>
              <a:off x="3424" y="1616"/>
              <a:ext cx="6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G1,w1</a:t>
              </a:r>
            </a:p>
          </p:txBody>
        </p:sp>
        <p:sp>
          <p:nvSpPr>
            <p:cNvPr id="68650" name="Text Box 42"/>
            <p:cNvSpPr txBox="1">
              <a:spLocks noChangeArrowheads="1"/>
            </p:cNvSpPr>
            <p:nvPr/>
          </p:nvSpPr>
          <p:spPr bwMode="auto">
            <a:xfrm>
              <a:off x="5170" y="1570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G2,w2</a:t>
              </a:r>
            </a:p>
          </p:txBody>
        </p:sp>
        <p:sp>
          <p:nvSpPr>
            <p:cNvPr id="68651" name="Text Box 43"/>
            <p:cNvSpPr txBox="1">
              <a:spLocks noChangeArrowheads="1"/>
            </p:cNvSpPr>
            <p:nvPr/>
          </p:nvSpPr>
          <p:spPr bwMode="auto">
            <a:xfrm>
              <a:off x="3152" y="2341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G3,w3</a:t>
              </a:r>
            </a:p>
          </p:txBody>
        </p:sp>
        <p:sp>
          <p:nvSpPr>
            <p:cNvPr id="68652" name="Text Box 44"/>
            <p:cNvSpPr txBox="1">
              <a:spLocks noChangeArrowheads="1"/>
            </p:cNvSpPr>
            <p:nvPr/>
          </p:nvSpPr>
          <p:spPr bwMode="auto">
            <a:xfrm>
              <a:off x="4105" y="3294"/>
              <a:ext cx="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G4,w4</a:t>
              </a:r>
            </a:p>
          </p:txBody>
        </p:sp>
        <p:sp>
          <p:nvSpPr>
            <p:cNvPr id="68653" name="Text Box 45"/>
            <p:cNvSpPr txBox="1">
              <a:spLocks noChangeArrowheads="1"/>
            </p:cNvSpPr>
            <p:nvPr/>
          </p:nvSpPr>
          <p:spPr bwMode="auto">
            <a:xfrm>
              <a:off x="5064" y="2649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G5.w5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75" y="4378281"/>
            <a:ext cx="3621517" cy="12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554777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参数估计</a:t>
            </a:r>
            <a:r>
              <a:rPr lang="en-US" altLang="zh-CN" dirty="0" smtClean="0"/>
              <a:t>-EM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8EB1-B803-4884-B325-8F98465025F8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80340"/>
            <a:ext cx="8185355" cy="42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可以看做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soft </a:t>
            </a:r>
            <a:r>
              <a:rPr lang="zh-CN" altLang="en-US" dirty="0" smtClean="0"/>
              <a:t>形式。</a:t>
            </a:r>
            <a:endParaRPr lang="en-US" altLang="zh-CN" dirty="0" smtClean="0"/>
          </a:p>
          <a:p>
            <a:r>
              <a:rPr lang="zh-CN" altLang="en-US" dirty="0" smtClean="0"/>
              <a:t>依赖于初始值的选取</a:t>
            </a:r>
            <a:r>
              <a:rPr lang="en-US" altLang="zh-CN" dirty="0" smtClean="0"/>
              <a:t>(EM</a:t>
            </a:r>
            <a:r>
              <a:rPr lang="zh-CN" altLang="en-US" dirty="0" smtClean="0"/>
              <a:t>算法会得到局部最优值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需要确定聚类数目。</a:t>
            </a:r>
            <a:endParaRPr lang="en-US" altLang="zh-CN" dirty="0" smtClean="0"/>
          </a:p>
          <a:p>
            <a:r>
              <a:rPr lang="zh-CN" altLang="en-US" dirty="0" smtClean="0"/>
              <a:t>可否不需要聚类数目？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高斯过程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非参数贝叶斯策略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高斯混合模型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1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聚类：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内相近，组间离散度大。</a:t>
            </a:r>
            <a:endParaRPr lang="en-US" altLang="zh-CN" dirty="0" smtClean="0"/>
          </a:p>
          <a:p>
            <a:r>
              <a:rPr lang="zh-CN" altLang="en-US" dirty="0" smtClean="0"/>
              <a:t>困难：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确定聚类数目</a:t>
            </a:r>
            <a:endParaRPr lang="en-US" altLang="zh-CN" dirty="0" smtClean="0"/>
          </a:p>
          <a:p>
            <a:r>
              <a:rPr lang="zh-CN" altLang="en-US" dirty="0" smtClean="0"/>
              <a:t>其他聚类方法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ISODATA</a:t>
            </a:r>
          </a:p>
          <a:p>
            <a:pPr lvl="1"/>
            <a:r>
              <a:rPr lang="zh-CN" altLang="en-US" dirty="0"/>
              <a:t>谱</a:t>
            </a:r>
            <a:r>
              <a:rPr lang="zh-CN" altLang="en-US" dirty="0" smtClean="0"/>
              <a:t>聚类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核函数方法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在给定数据集上，</a:t>
            </a:r>
            <a:r>
              <a:rPr lang="zh-CN" altLang="en-US" dirty="0" smtClean="0"/>
              <a:t>利用</a:t>
            </a:r>
            <a:r>
              <a:rPr lang="zh-CN" altLang="en-US" dirty="0"/>
              <a:t>层次</a:t>
            </a:r>
            <a:r>
              <a:rPr lang="zh-CN" altLang="en-US" dirty="0" smtClean="0"/>
              <a:t>聚类</a:t>
            </a:r>
            <a:r>
              <a:rPr lang="zh-CN" altLang="en-US" dirty="0" smtClean="0"/>
              <a:t>策略进行聚类，并给出分析。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集详见网络学堂。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5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Hierarchical Clustering  by </a:t>
            </a:r>
            <a:r>
              <a:rPr lang="en-US" altLang="zh-CN" dirty="0" err="1" smtClean="0"/>
              <a:t>Ke</a:t>
            </a:r>
            <a:r>
              <a:rPr lang="en-US" altLang="zh-CN" dirty="0" smtClean="0"/>
              <a:t> Chen.</a:t>
            </a:r>
          </a:p>
          <a:p>
            <a:r>
              <a:rPr lang="zh-CN" altLang="en-US" dirty="0" smtClean="0"/>
              <a:t>非监督学习  </a:t>
            </a:r>
            <a:r>
              <a:rPr lang="en-US" altLang="zh-CN" dirty="0" smtClean="0"/>
              <a:t>by </a:t>
            </a:r>
            <a:r>
              <a:rPr lang="zh-CN" altLang="en-US" dirty="0" smtClean="0"/>
              <a:t>张</a:t>
            </a:r>
            <a:r>
              <a:rPr lang="zh-CN" altLang="en-US" dirty="0"/>
              <a:t>长</a:t>
            </a:r>
            <a:r>
              <a:rPr lang="zh-CN" altLang="en-US" dirty="0" smtClean="0"/>
              <a:t>水</a:t>
            </a:r>
            <a:endParaRPr lang="en-US" altLang="zh-CN" dirty="0" smtClean="0"/>
          </a:p>
          <a:p>
            <a:r>
              <a:rPr lang="zh-CN" altLang="en-US" dirty="0" smtClean="0"/>
              <a:t>混合高斯模型 </a:t>
            </a:r>
            <a:r>
              <a:rPr lang="en-US" altLang="zh-CN" dirty="0" smtClean="0"/>
              <a:t>by </a:t>
            </a:r>
            <a:r>
              <a:rPr lang="zh-CN" altLang="en-US" dirty="0" smtClean="0"/>
              <a:t>张长水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层次聚类</a:t>
            </a:r>
            <a:endParaRPr lang="en-US" altLang="zh-CN" dirty="0"/>
          </a:p>
          <a:p>
            <a:r>
              <a:rPr lang="en-US" altLang="zh-CN" dirty="0" smtClean="0"/>
              <a:t>K-means </a:t>
            </a:r>
            <a:r>
              <a:rPr lang="zh-CN" altLang="en-US" dirty="0" smtClean="0"/>
              <a:t>聚类</a:t>
            </a:r>
            <a:endParaRPr lang="en-US" altLang="zh-CN" dirty="0" smtClean="0"/>
          </a:p>
          <a:p>
            <a:r>
              <a:rPr lang="zh-CN" altLang="en-US" dirty="0"/>
              <a:t>高斯</a:t>
            </a:r>
            <a:r>
              <a:rPr lang="zh-CN" altLang="en-US" dirty="0" smtClean="0"/>
              <a:t>混合模型</a:t>
            </a:r>
            <a:endParaRPr lang="en-US" altLang="zh-CN" dirty="0" smtClean="0"/>
          </a:p>
          <a:p>
            <a:r>
              <a:rPr lang="zh-CN" altLang="en-US" dirty="0" smtClean="0"/>
              <a:t>讨论与本次作业</a:t>
            </a:r>
            <a:endParaRPr lang="en-US" altLang="zh-CN" dirty="0" smtClean="0"/>
          </a:p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6495-ADB9-4133-AFC1-851C4085ABDE}" type="datetime1">
              <a:rPr lang="en-US" altLang="zh-CN" smtClean="0"/>
              <a:t>11/11/2013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89" y="1825625"/>
            <a:ext cx="5508022" cy="435133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机器学习，</a:t>
            </a:r>
            <a:r>
              <a:rPr lang="zh-CN" altLang="en-US" dirty="0"/>
              <a:t>大数据时代的热门</a:t>
            </a:r>
            <a:r>
              <a:rPr lang="zh-CN" altLang="en-US" dirty="0" smtClean="0"/>
              <a:t>领域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监督学习</a:t>
            </a:r>
            <a:endParaRPr lang="en-US" altLang="zh-CN" dirty="0" smtClean="0"/>
          </a:p>
          <a:p>
            <a:pPr lvl="1"/>
            <a:r>
              <a:rPr lang="zh-CN" altLang="en-US" dirty="0"/>
              <a:t>半</a:t>
            </a:r>
            <a:r>
              <a:rPr lang="zh-CN" altLang="en-US" dirty="0" smtClean="0"/>
              <a:t>监督学习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2E75B5"/>
                </a:solidFill>
              </a:rPr>
              <a:t>非监督学习</a:t>
            </a:r>
            <a:endParaRPr lang="en-US" altLang="zh-CN" dirty="0" smtClean="0">
              <a:solidFill>
                <a:srgbClr val="2E75B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不需要考虑聚类数目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直观而简单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时间复杂度为</a:t>
                </a:r>
                <a:r>
                  <a:rPr lang="en-US" altLang="zh-CN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), n</a:t>
                </a:r>
                <a:r>
                  <a:rPr lang="zh-CN" altLang="en-US" dirty="0" smtClean="0"/>
                  <a:t>为样本数。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层次聚类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1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6589" y="6212518"/>
            <a:ext cx="4190548" cy="4493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5297" indent="-244345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7379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8331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59283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50234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41186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32138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23090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1197">
                <a:latin typeface="Arial" panose="020B0604020202020204" pitchFamily="34" charset="0"/>
              </a:rPr>
              <a:t>COMP24111  Machine Learning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5297" indent="-244345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7379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8331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59283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50234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41186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32138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23090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A7DAEC-A9CA-4E18-88D4-38CA592EC3E4}" type="slidenum">
              <a:rPr lang="en-GB" sz="1368">
                <a:latin typeface="Arial" panose="020B0604020202020204" pitchFamily="34" charset="0"/>
              </a:rPr>
              <a:pPr eaLnBrk="1" hangingPunct="1"/>
              <a:t>6</a:t>
            </a:fld>
            <a:endParaRPr lang="en-GB" sz="1368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96157"/>
            <a:ext cx="8807344" cy="1077841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SimSun" panose="02010600030101010101" pitchFamily="2" charset="-122"/>
              </a:rPr>
              <a:t>Introduction</a:t>
            </a:r>
            <a:r>
              <a:rPr lang="en-US" altLang="zh-CN" dirty="0" smtClean="0">
                <a:ea typeface="SimSun" panose="02010600030101010101" pitchFamily="2" charset="-122"/>
              </a:rPr>
              <a:t>	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344586"/>
            <a:ext cx="8545351" cy="4886936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Illustrative Example</a:t>
            </a:r>
          </a:p>
          <a:p>
            <a:pPr marL="837560" lvl="1" indent="-390952">
              <a:lnSpc>
                <a:spcPct val="110000"/>
              </a:lnSpc>
              <a:buNone/>
            </a:pPr>
            <a:r>
              <a:rPr lang="en-GB" sz="2000" dirty="0" smtClean="0"/>
              <a:t>Agglomerative and divisive clustering on the data set {a, b, c, </a:t>
            </a:r>
            <a:r>
              <a:rPr lang="en-GB" sz="2000" dirty="0" err="1" smtClean="0"/>
              <a:t>d,e</a:t>
            </a:r>
            <a:r>
              <a:rPr lang="en-GB" sz="2000" dirty="0" smtClean="0"/>
              <a:t> }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altLang="zh-CN" dirty="0" smtClean="0">
              <a:ea typeface="SimSun" panose="02010600030101010101" pitchFamily="2" charset="-122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069305" y="3690313"/>
            <a:ext cx="2435323" cy="723538"/>
            <a:chOff x="4760" y="2622"/>
            <a:chExt cx="1794" cy="533"/>
          </a:xfrm>
        </p:grpSpPr>
        <p:sp>
          <p:nvSpPr>
            <p:cNvPr id="6207" name="Rectangle 61"/>
            <p:cNvSpPr>
              <a:spLocks noChangeArrowheads="1"/>
            </p:cNvSpPr>
            <p:nvPr/>
          </p:nvSpPr>
          <p:spPr bwMode="auto">
            <a:xfrm>
              <a:off x="4760" y="2622"/>
              <a:ext cx="177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GB" sz="4276"/>
            </a:p>
          </p:txBody>
        </p:sp>
        <p:sp>
          <p:nvSpPr>
            <p:cNvPr id="6208" name="Text Box 60"/>
            <p:cNvSpPr txBox="1">
              <a:spLocks noChangeArrowheads="1"/>
            </p:cNvSpPr>
            <p:nvPr/>
          </p:nvSpPr>
          <p:spPr bwMode="auto">
            <a:xfrm>
              <a:off x="4760" y="2622"/>
              <a:ext cx="1794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en-GB" sz="1710" dirty="0">
                  <a:solidFill>
                    <a:srgbClr val="FF0000"/>
                  </a:solidFill>
                  <a:latin typeface="Tahoma" panose="020B0604030504040204" pitchFamily="34" charset="0"/>
                </a:rPr>
                <a:t> Cluster distance</a:t>
              </a: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en-GB" sz="1710" dirty="0">
                  <a:solidFill>
                    <a:srgbClr val="FF0000"/>
                  </a:solidFill>
                  <a:latin typeface="Tahoma" panose="020B0604030504040204" pitchFamily="34" charset="0"/>
                </a:rPr>
                <a:t> Termination condition</a:t>
              </a:r>
            </a:p>
          </p:txBody>
        </p:sp>
      </p:grpSp>
      <p:grpSp>
        <p:nvGrpSpPr>
          <p:cNvPr id="6151" name="Group 4"/>
          <p:cNvGrpSpPr>
            <a:grpSpLocks/>
          </p:cNvGrpSpPr>
          <p:nvPr/>
        </p:nvGrpSpPr>
        <p:grpSpPr bwMode="auto">
          <a:xfrm>
            <a:off x="1063585" y="2650874"/>
            <a:ext cx="7091492" cy="3525954"/>
            <a:chOff x="1200" y="1776"/>
            <a:chExt cx="4301" cy="2243"/>
          </a:xfrm>
        </p:grpSpPr>
        <p:sp>
          <p:nvSpPr>
            <p:cNvPr id="6152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grpSp>
          <p:nvGrpSpPr>
            <p:cNvPr id="6153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6205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539"/>
              </a:p>
            </p:txBody>
          </p:sp>
          <p:sp>
            <p:nvSpPr>
              <p:cNvPr id="6206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39" dirty="0">
                    <a:ea typeface="SimSun" panose="02010600030101010101" pitchFamily="2" charset="-122"/>
                  </a:rPr>
                  <a:t>Step 0</a:t>
                </a:r>
                <a:endParaRPr lang="en-US" altLang="zh-CN" sz="2052" dirty="0"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154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6203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539"/>
              </a:p>
            </p:txBody>
          </p:sp>
          <p:sp>
            <p:nvSpPr>
              <p:cNvPr id="6204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39">
                    <a:ea typeface="SimSun" panose="02010600030101010101" pitchFamily="2" charset="-122"/>
                  </a:rPr>
                  <a:t>Step 1</a:t>
                </a:r>
                <a:endParaRPr lang="en-US" altLang="zh-CN" sz="2052"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155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6201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539"/>
              </a:p>
            </p:txBody>
          </p:sp>
          <p:sp>
            <p:nvSpPr>
              <p:cNvPr id="6202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39">
                    <a:ea typeface="SimSun" panose="02010600030101010101" pitchFamily="2" charset="-122"/>
                  </a:rPr>
                  <a:t>Step 2</a:t>
                </a:r>
                <a:endParaRPr lang="en-US" altLang="zh-CN" sz="2052"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156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6199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539"/>
              </a:p>
            </p:txBody>
          </p:sp>
          <p:sp>
            <p:nvSpPr>
              <p:cNvPr id="6200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39">
                    <a:ea typeface="SimSun" panose="02010600030101010101" pitchFamily="2" charset="-122"/>
                  </a:rPr>
                  <a:t>Step 3</a:t>
                </a:r>
                <a:endParaRPr lang="en-US" altLang="zh-CN" sz="2052"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157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6197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539"/>
              </a:p>
            </p:txBody>
          </p:sp>
          <p:sp>
            <p:nvSpPr>
              <p:cNvPr id="6198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39">
                    <a:ea typeface="SimSun" panose="02010600030101010101" pitchFamily="2" charset="-122"/>
                  </a:rPr>
                  <a:t>Step 4</a:t>
                </a:r>
                <a:endParaRPr lang="en-US" altLang="zh-CN" sz="2052"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6158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19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6159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19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6160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1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6161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1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6162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1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6163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64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65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66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67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68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0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 dirty="0"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6169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70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0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6171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72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1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6173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74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64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2052"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6175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GB" sz="2052">
                <a:latin typeface="Tahoma" panose="020B0604030504040204" pitchFamily="34" charset="0"/>
              </a:endParaRPr>
            </a:p>
          </p:txBody>
        </p:sp>
        <p:sp>
          <p:nvSpPr>
            <p:cNvPr id="6176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77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78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39">
                  <a:ea typeface="SimSun" panose="02010600030101010101" pitchFamily="2" charset="-122"/>
                </a:rPr>
                <a:t>Step 4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  <p:sp>
          <p:nvSpPr>
            <p:cNvPr id="6179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0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39">
                  <a:ea typeface="SimSun" panose="02010600030101010101" pitchFamily="2" charset="-122"/>
                </a:rPr>
                <a:t>Step 3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  <p:sp>
          <p:nvSpPr>
            <p:cNvPr id="6181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2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39">
                  <a:ea typeface="SimSun" panose="02010600030101010101" pitchFamily="2" charset="-122"/>
                </a:rPr>
                <a:t>Step 2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  <p:sp>
          <p:nvSpPr>
            <p:cNvPr id="6183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4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39">
                  <a:ea typeface="SimSun" panose="02010600030101010101" pitchFamily="2" charset="-122"/>
                </a:rPr>
                <a:t>Step 1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  <p:sp>
          <p:nvSpPr>
            <p:cNvPr id="6185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6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539">
                  <a:ea typeface="SimSun" panose="02010600030101010101" pitchFamily="2" charset="-122"/>
                </a:rPr>
                <a:t>Step 0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  <p:sp>
          <p:nvSpPr>
            <p:cNvPr id="6187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8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89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0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1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2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3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4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39"/>
            </a:p>
          </p:txBody>
        </p:sp>
        <p:sp>
          <p:nvSpPr>
            <p:cNvPr id="6195" name="Text Box 58"/>
            <p:cNvSpPr txBox="1">
              <a:spLocks noChangeArrowheads="1"/>
            </p:cNvSpPr>
            <p:nvPr/>
          </p:nvSpPr>
          <p:spPr bwMode="auto">
            <a:xfrm>
              <a:off x="4386" y="1824"/>
              <a:ext cx="111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052" b="1">
                  <a:ea typeface="SimSun" panose="02010600030101010101" pitchFamily="2" charset="-122"/>
                </a:rPr>
                <a:t>Agglomerative</a:t>
              </a:r>
            </a:p>
          </p:txBody>
        </p:sp>
        <p:sp>
          <p:nvSpPr>
            <p:cNvPr id="6196" name="Text Box 59"/>
            <p:cNvSpPr txBox="1">
              <a:spLocks noChangeArrowheads="1"/>
            </p:cNvSpPr>
            <p:nvPr/>
          </p:nvSpPr>
          <p:spPr bwMode="auto">
            <a:xfrm>
              <a:off x="4511" y="3552"/>
              <a:ext cx="65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052" b="1">
                  <a:ea typeface="SimSun" panose="02010600030101010101" pitchFamily="2" charset="-122"/>
                </a:rPr>
                <a:t>Divisive</a:t>
              </a:r>
              <a:endParaRPr lang="en-US" altLang="zh-CN" sz="2052"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37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6589" y="6212518"/>
            <a:ext cx="4190548" cy="4493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5297" indent="-244345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7379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8331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59283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50234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41186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32138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23090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1197">
                <a:latin typeface="Arial" panose="020B0604020202020204" pitchFamily="34" charset="0"/>
              </a:rPr>
              <a:t>COMP24111  Machine Learning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5297" indent="-244345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7379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68331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59283" indent="-195476" defTabSz="891859" eaLnBrk="0" hangingPunct="0"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50234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41186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32138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23090" indent="-195476" defTabSz="891859" eaLnBrk="0" fontAlgn="base" hangingPunct="0">
              <a:spcBef>
                <a:spcPct val="0"/>
              </a:spcBef>
              <a:spcAft>
                <a:spcPct val="0"/>
              </a:spcAft>
              <a:defRPr sz="427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2BE2F8-E985-42E7-A0E2-BA47B9A26394}" type="slidenum">
              <a:rPr lang="en-GB" sz="1368">
                <a:latin typeface="Arial" panose="020B0604020202020204" pitchFamily="34" charset="0"/>
              </a:rPr>
              <a:pPr eaLnBrk="1" hangingPunct="1"/>
              <a:t>7</a:t>
            </a:fld>
            <a:endParaRPr lang="en-GB" sz="1368">
              <a:latin typeface="Arial" panose="020B0604020202020204" pitchFamily="34" charset="0"/>
            </a:endParaRPr>
          </a:p>
        </p:txBody>
      </p:sp>
      <p:grpSp>
        <p:nvGrpSpPr>
          <p:cNvPr id="7172" name="Group 57"/>
          <p:cNvGrpSpPr>
            <a:grpSpLocks/>
          </p:cNvGrpSpPr>
          <p:nvPr/>
        </p:nvGrpSpPr>
        <p:grpSpPr bwMode="auto">
          <a:xfrm>
            <a:off x="4637159" y="1082593"/>
            <a:ext cx="3779230" cy="5158432"/>
            <a:chOff x="3464" y="749"/>
            <a:chExt cx="2784" cy="3800"/>
          </a:xfrm>
        </p:grpSpPr>
        <p:grpSp>
          <p:nvGrpSpPr>
            <p:cNvPr id="7175" name="Group 16"/>
            <p:cNvGrpSpPr>
              <a:grpSpLocks/>
            </p:cNvGrpSpPr>
            <p:nvPr/>
          </p:nvGrpSpPr>
          <p:grpSpPr bwMode="auto">
            <a:xfrm>
              <a:off x="3464" y="750"/>
              <a:ext cx="2640" cy="1200"/>
              <a:chOff x="864" y="672"/>
              <a:chExt cx="2640" cy="1200"/>
            </a:xfrm>
          </p:grpSpPr>
          <p:sp>
            <p:nvSpPr>
              <p:cNvPr id="7192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 sz="1539"/>
              </a:p>
            </p:txBody>
          </p:sp>
          <p:sp>
            <p:nvSpPr>
              <p:cNvPr id="7193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4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5" name="Oval 35"/>
              <p:cNvSpPr>
                <a:spLocks noChangeArrowheads="1"/>
              </p:cNvSpPr>
              <p:nvPr/>
            </p:nvSpPr>
            <p:spPr bwMode="auto">
              <a:xfrm rot="-5400000">
                <a:off x="1008" y="120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6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7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 sz="1539"/>
              </a:p>
            </p:txBody>
          </p:sp>
          <p:sp>
            <p:nvSpPr>
              <p:cNvPr id="7198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360" y="9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9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00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01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02" name="Line 39"/>
              <p:cNvSpPr>
                <a:spLocks noChangeShapeType="1"/>
              </p:cNvSpPr>
              <p:nvPr/>
            </p:nvSpPr>
            <p:spPr bwMode="auto">
              <a:xfrm flipV="1">
                <a:off x="1632" y="1056"/>
                <a:ext cx="960" cy="96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39"/>
              </a:p>
            </p:txBody>
          </p:sp>
        </p:grpSp>
        <p:sp>
          <p:nvSpPr>
            <p:cNvPr id="7176" name="Text Box 28"/>
            <p:cNvSpPr txBox="1">
              <a:spLocks noChangeArrowheads="1"/>
            </p:cNvSpPr>
            <p:nvPr/>
          </p:nvSpPr>
          <p:spPr bwMode="auto">
            <a:xfrm>
              <a:off x="4328" y="749"/>
              <a:ext cx="84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710">
                  <a:latin typeface="Tahoma" panose="020B0604030504040204" pitchFamily="34" charset="0"/>
                  <a:ea typeface="SimSun" panose="02010600030101010101" pitchFamily="2" charset="-122"/>
                  <a:cs typeface="Tahoma" panose="020B0604030504040204" pitchFamily="34" charset="0"/>
                  <a:sym typeface="Symbol" panose="05050102010706020507" pitchFamily="18" charset="2"/>
                </a:rPr>
                <a:t>single link</a:t>
              </a:r>
            </a:p>
            <a:p>
              <a:pPr eaLnBrk="1" hangingPunct="1"/>
              <a:r>
                <a:rPr lang="en-GB" sz="1710">
                  <a:latin typeface="Tahoma" panose="020B0604030504040204" pitchFamily="34" charset="0"/>
                  <a:cs typeface="Tahoma" panose="020B0604030504040204" pitchFamily="34" charset="0"/>
                  <a:sym typeface="Symbol" panose="05050102010706020507" pitchFamily="18" charset="2"/>
                </a:rPr>
                <a:t>   (min)</a:t>
              </a:r>
            </a:p>
          </p:txBody>
        </p:sp>
        <p:grpSp>
          <p:nvGrpSpPr>
            <p:cNvPr id="7177" name="Group 42"/>
            <p:cNvGrpSpPr>
              <a:grpSpLocks/>
            </p:cNvGrpSpPr>
            <p:nvPr/>
          </p:nvGrpSpPr>
          <p:grpSpPr bwMode="auto">
            <a:xfrm>
              <a:off x="3512" y="1998"/>
              <a:ext cx="2640" cy="1200"/>
              <a:chOff x="864" y="672"/>
              <a:chExt cx="2640" cy="1200"/>
            </a:xfrm>
          </p:grpSpPr>
          <p:sp>
            <p:nvSpPr>
              <p:cNvPr id="7181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 sz="1539"/>
              </a:p>
            </p:txBody>
          </p:sp>
          <p:sp>
            <p:nvSpPr>
              <p:cNvPr id="7182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3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4" name="Oval 35"/>
              <p:cNvSpPr>
                <a:spLocks noChangeArrowheads="1"/>
              </p:cNvSpPr>
              <p:nvPr/>
            </p:nvSpPr>
            <p:spPr bwMode="auto">
              <a:xfrm rot="-5400000">
                <a:off x="960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5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6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7 w 598"/>
                  <a:gd name="T1" fmla="*/ 2147483647 h 652"/>
                  <a:gd name="T2" fmla="*/ 2147483647 w 598"/>
                  <a:gd name="T3" fmla="*/ 0 h 652"/>
                  <a:gd name="T4" fmla="*/ 2147483647 w 598"/>
                  <a:gd name="T5" fmla="*/ 2147483647 h 652"/>
                  <a:gd name="T6" fmla="*/ 2147483647 w 598"/>
                  <a:gd name="T7" fmla="*/ 2147483647 h 652"/>
                  <a:gd name="T8" fmla="*/ 2147483647 w 598"/>
                  <a:gd name="T9" fmla="*/ 2147483647 h 652"/>
                  <a:gd name="T10" fmla="*/ 2147483647 w 598"/>
                  <a:gd name="T11" fmla="*/ 2147483647 h 652"/>
                  <a:gd name="T12" fmla="*/ 2147483647 w 598"/>
                  <a:gd name="T13" fmla="*/ 2147483647 h 652"/>
                  <a:gd name="T14" fmla="*/ 2147483647 w 598"/>
                  <a:gd name="T15" fmla="*/ 2147483647 h 652"/>
                  <a:gd name="T16" fmla="*/ 2147483647 w 598"/>
                  <a:gd name="T17" fmla="*/ 2147483647 h 652"/>
                  <a:gd name="T18" fmla="*/ 2147483647 w 598"/>
                  <a:gd name="T19" fmla="*/ 2147483647 h 652"/>
                  <a:gd name="T20" fmla="*/ 2147483647 w 598"/>
                  <a:gd name="T21" fmla="*/ 2147483647 h 652"/>
                  <a:gd name="T22" fmla="*/ 2147483647 w 598"/>
                  <a:gd name="T23" fmla="*/ 2147483647 h 652"/>
                  <a:gd name="T24" fmla="*/ 2147483647 w 598"/>
                  <a:gd name="T25" fmla="*/ 2147483647 h 652"/>
                  <a:gd name="T26" fmla="*/ 2147483647 w 598"/>
                  <a:gd name="T27" fmla="*/ 2147483647 h 652"/>
                  <a:gd name="T28" fmla="*/ 2147483647 w 598"/>
                  <a:gd name="T29" fmla="*/ 2147483647 h 652"/>
                  <a:gd name="T30" fmla="*/ 2147483647 w 598"/>
                  <a:gd name="T31" fmla="*/ 2147483647 h 652"/>
                  <a:gd name="T32" fmla="*/ 2147483647 w 598"/>
                  <a:gd name="T33" fmla="*/ 2147483647 h 652"/>
                  <a:gd name="T34" fmla="*/ 2147483647 w 598"/>
                  <a:gd name="T35" fmla="*/ 2147483647 h 652"/>
                  <a:gd name="T36" fmla="*/ 2147483647 w 598"/>
                  <a:gd name="T37" fmla="*/ 2147483647 h 652"/>
                  <a:gd name="T38" fmla="*/ 2147483647 w 598"/>
                  <a:gd name="T39" fmla="*/ 2147483647 h 652"/>
                  <a:gd name="T40" fmla="*/ 2147483647 w 598"/>
                  <a:gd name="T41" fmla="*/ 2147483647 h 652"/>
                  <a:gd name="T42" fmla="*/ 2147483647 w 598"/>
                  <a:gd name="T43" fmla="*/ 2147483647 h 652"/>
                  <a:gd name="T44" fmla="*/ 2147483647 w 598"/>
                  <a:gd name="T45" fmla="*/ 2147483647 h 652"/>
                  <a:gd name="T46" fmla="*/ 2147483647 w 598"/>
                  <a:gd name="T47" fmla="*/ 2147483647 h 652"/>
                  <a:gd name="T48" fmla="*/ 2147483647 w 598"/>
                  <a:gd name="T49" fmla="*/ 2147483647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 sz="1539"/>
              </a:p>
            </p:txBody>
          </p:sp>
          <p:sp>
            <p:nvSpPr>
              <p:cNvPr id="7187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408" y="10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8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9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0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GB" sz="1539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1" name="Line 39"/>
              <p:cNvSpPr>
                <a:spLocks noChangeShapeType="1"/>
              </p:cNvSpPr>
              <p:nvPr/>
            </p:nvSpPr>
            <p:spPr bwMode="auto">
              <a:xfrm flipV="1">
                <a:off x="960" y="1056"/>
                <a:ext cx="2496" cy="144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39"/>
              </a:p>
            </p:txBody>
          </p:sp>
        </p:grpSp>
        <p:sp>
          <p:nvSpPr>
            <p:cNvPr id="7178" name="Text Box 54"/>
            <p:cNvSpPr txBox="1">
              <a:spLocks noChangeArrowheads="1"/>
            </p:cNvSpPr>
            <p:nvPr/>
          </p:nvSpPr>
          <p:spPr bwMode="auto">
            <a:xfrm>
              <a:off x="4232" y="1998"/>
              <a:ext cx="1079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710">
                  <a:latin typeface="Tahoma" panose="020B0604030504040204" pitchFamily="34" charset="0"/>
                  <a:ea typeface="SimSun" panose="02010600030101010101" pitchFamily="2" charset="-122"/>
                  <a:cs typeface="Tahoma" panose="020B0604030504040204" pitchFamily="34" charset="0"/>
                  <a:sym typeface="Symbol" panose="05050102010706020507" pitchFamily="18" charset="2"/>
                </a:rPr>
                <a:t>complete link</a:t>
              </a:r>
            </a:p>
            <a:p>
              <a:pPr eaLnBrk="1" hangingPunct="1"/>
              <a:r>
                <a:rPr lang="en-GB" sz="1710">
                  <a:latin typeface="Tahoma" panose="020B0604030504040204" pitchFamily="34" charset="0"/>
                  <a:cs typeface="Tahoma" panose="020B0604030504040204" pitchFamily="34" charset="0"/>
                  <a:sym typeface="Symbol" panose="05050102010706020507" pitchFamily="18" charset="2"/>
                </a:rPr>
                <a:t>     (max)</a:t>
              </a:r>
            </a:p>
          </p:txBody>
        </p:sp>
        <p:pic>
          <p:nvPicPr>
            <p:cNvPr id="717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" y="3246"/>
              <a:ext cx="2736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0" name="Text Box 56"/>
            <p:cNvSpPr txBox="1">
              <a:spLocks noChangeArrowheads="1"/>
            </p:cNvSpPr>
            <p:nvPr/>
          </p:nvSpPr>
          <p:spPr bwMode="auto">
            <a:xfrm>
              <a:off x="4317" y="3198"/>
              <a:ext cx="85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42988" eaLnBrk="0" hangingPunct="0"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710">
                  <a:latin typeface="Tahoma" panose="020B0604030504040204" pitchFamily="34" charset="0"/>
                  <a:ea typeface="SimSun" panose="02010600030101010101" pitchFamily="2" charset="-122"/>
                  <a:cs typeface="Tahoma" panose="020B0604030504040204" pitchFamily="34" charset="0"/>
                  <a:sym typeface="Symbol" panose="05050102010706020507" pitchFamily="18" charset="2"/>
                </a:rPr>
                <a:t>  average </a:t>
              </a:r>
              <a:endParaRPr lang="en-GB" sz="1710"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05205"/>
            <a:ext cx="8807344" cy="1077842"/>
          </a:xfrm>
        </p:spPr>
        <p:txBody>
          <a:bodyPr/>
          <a:lstStyle/>
          <a:p>
            <a:pPr eaLnBrk="1" hangingPunct="1"/>
            <a:r>
              <a:rPr lang="en-US" altLang="zh-CN" b="0" smtClean="0">
                <a:ea typeface="SimSun" panose="02010600030101010101" pitchFamily="2" charset="-122"/>
              </a:rPr>
              <a:t>Cluster Distance Measures</a:t>
            </a:r>
            <a:r>
              <a:rPr lang="en-US" altLang="zh-CN" smtClean="0">
                <a:ea typeface="SimSun" panose="02010600030101010101" pitchFamily="2" charset="-122"/>
              </a:rPr>
              <a:t>	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974" y="1149109"/>
            <a:ext cx="4039867" cy="5082413"/>
          </a:xfrm>
        </p:spPr>
        <p:txBody>
          <a:bodyPr/>
          <a:lstStyle/>
          <a:p>
            <a:pPr marL="456110" indent="-456110">
              <a:lnSpc>
                <a:spcPct val="140000"/>
              </a:lnSpc>
            </a:pPr>
            <a:r>
              <a:rPr lang="en-US" altLang="zh-CN" sz="2052">
                <a:solidFill>
                  <a:srgbClr val="FF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Single link</a:t>
            </a:r>
            <a:r>
              <a:rPr lang="en-US" altLang="zh-CN" sz="2052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 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d(C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C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min{d(x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x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456110" indent="-456110">
              <a:lnSpc>
                <a:spcPct val="140000"/>
              </a:lnSpc>
            </a:pPr>
            <a:r>
              <a:rPr lang="en-US" altLang="zh-CN" sz="2052">
                <a:solidFill>
                  <a:srgbClr val="FF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  <a:r>
              <a:rPr lang="en-US" altLang="zh-CN" sz="2052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largest distance between an element in one cluster and an element in the other, i.e.,  d(C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C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max{d(x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x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456110" indent="-456110">
              <a:lnSpc>
                <a:spcPct val="140000"/>
              </a:lnSpc>
            </a:pPr>
            <a:r>
              <a:rPr lang="en-US" altLang="zh-CN" sz="2052">
                <a:solidFill>
                  <a:srgbClr val="FF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r>
              <a:rPr lang="en-US" altLang="zh-CN" sz="2052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avg distance between elements in one cluster and  elements in the other, i.e.,  </a:t>
            </a:r>
          </a:p>
          <a:p>
            <a:pPr marL="456110" indent="-456110">
              <a:lnSpc>
                <a:spcPct val="140000"/>
              </a:lnSpc>
              <a:buNone/>
            </a:pP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       d(C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C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avg{d(x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x</a:t>
            </a:r>
            <a:r>
              <a:rPr lang="en-US" altLang="zh-CN" sz="1710" baseline="-2500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171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837560" lvl="1" indent="-390952">
              <a:lnSpc>
                <a:spcPct val="110000"/>
              </a:lnSpc>
              <a:buNone/>
            </a:pPr>
            <a:endParaRPr lang="en-US" altLang="zh-CN" sz="1539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1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8EB1-B803-4884-B325-8F98465025F8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04517" y="1638864"/>
            <a:ext cx="8305800" cy="2819400"/>
            <a:chOff x="632" y="2190"/>
            <a:chExt cx="5904" cy="202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" y="2190"/>
              <a:ext cx="381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" y="2238"/>
              <a:ext cx="2052" cy="1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000" y="3150"/>
              <a:ext cx="0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02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89" y="2178438"/>
            <a:ext cx="7886700" cy="292304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 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8A-D4EF-433F-B86A-8B5326877C53}" type="datetime1">
              <a:rPr lang="en-US" altLang="zh-CN" smtClean="0"/>
              <a:t>11/11/2013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zusp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62C8-E542-469C-B051-B7D7FC0B86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448</Words>
  <Application>Microsoft Office PowerPoint</Application>
  <PresentationFormat>全屏显示(4:3)</PresentationFormat>
  <Paragraphs>149</Paragraphs>
  <Slides>19</Slides>
  <Notes>3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  <vt:variant>
        <vt:lpstr>自定义放映</vt:lpstr>
      </vt:variant>
      <vt:variant>
        <vt:i4>1</vt:i4>
      </vt:variant>
    </vt:vector>
  </HeadingPairs>
  <TitlesOfParts>
    <vt:vector size="33" baseType="lpstr">
      <vt:lpstr>新細明體</vt:lpstr>
      <vt:lpstr>宋体</vt:lpstr>
      <vt:lpstr>宋体</vt:lpstr>
      <vt:lpstr>Arial</vt:lpstr>
      <vt:lpstr>Calibri</vt:lpstr>
      <vt:lpstr>Cambria Math</vt:lpstr>
      <vt:lpstr>Gill Sans MT</vt:lpstr>
      <vt:lpstr>Symbol</vt:lpstr>
      <vt:lpstr>Tahoma</vt:lpstr>
      <vt:lpstr>Times New Roman</vt:lpstr>
      <vt:lpstr>Wingdings</vt:lpstr>
      <vt:lpstr>Office 主题</vt:lpstr>
      <vt:lpstr>Equation</vt:lpstr>
      <vt:lpstr>非监督学习之聚类问题</vt:lpstr>
      <vt:lpstr>内容</vt:lpstr>
      <vt:lpstr>背景</vt:lpstr>
      <vt:lpstr>背景</vt:lpstr>
      <vt:lpstr>层次聚类</vt:lpstr>
      <vt:lpstr>Introduction </vt:lpstr>
      <vt:lpstr>Cluster Distance Measures </vt:lpstr>
      <vt:lpstr>PowerPoint 演示文稿</vt:lpstr>
      <vt:lpstr>K-means 聚类</vt:lpstr>
      <vt:lpstr>PowerPoint 演示文稿</vt:lpstr>
      <vt:lpstr>PowerPoint 演示文稿</vt:lpstr>
      <vt:lpstr>算法修改</vt:lpstr>
      <vt:lpstr>K-means 聚类</vt:lpstr>
      <vt:lpstr>高斯混合模型(GMM)</vt:lpstr>
      <vt:lpstr>参数估计-EM算法</vt:lpstr>
      <vt:lpstr>高斯混合模型</vt:lpstr>
      <vt:lpstr>讨论</vt:lpstr>
      <vt:lpstr>作业</vt:lpstr>
      <vt:lpstr>参考文献</vt:lpstr>
      <vt:lpstr>自定义放映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祖松鹏</cp:lastModifiedBy>
  <cp:revision>238</cp:revision>
  <dcterms:created xsi:type="dcterms:W3CDTF">2013-10-13T12:34:17Z</dcterms:created>
  <dcterms:modified xsi:type="dcterms:W3CDTF">2013-11-11T08:33:44Z</dcterms:modified>
</cp:coreProperties>
</file>