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4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5B4A-38FF-46FE-B59B-3FE3A56EC3C2}" type="datetimeFigureOut">
              <a:rPr lang="zh-CN" altLang="en-US" smtClean="0"/>
              <a:t>2014/12/24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941E-4462-4A0E-A2A0-51CE2556F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0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2014/12/24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7CCE8-098A-4A1E-B855-25C986F7CAB3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2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0C44D-C233-45EE-AD66-85E951691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" y="29286"/>
            <a:ext cx="78867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161323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Complex Network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Introduction to Bioinformatics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3306445" y="2231073"/>
            <a:ext cx="2682240" cy="952500"/>
          </a:xfrm>
        </p:spPr>
        <p:txBody>
          <a:bodyPr/>
          <a:lstStyle/>
          <a:p>
            <a:pPr algn="l"/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回归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教师：</a:t>
            </a:r>
            <a:r>
              <a:rPr lang="zh-CN" altLang="en-US" dirty="0"/>
              <a:t>李</a:t>
            </a:r>
            <a:r>
              <a:rPr lang="zh-CN" altLang="en-US" dirty="0" smtClean="0"/>
              <a:t>梢教授</a:t>
            </a:r>
            <a:endParaRPr lang="en-US" altLang="zh-CN" dirty="0" smtClean="0"/>
          </a:p>
          <a:p>
            <a:r>
              <a:rPr lang="zh-CN" altLang="en-US" dirty="0" smtClean="0"/>
              <a:t>助教：博士生 祖松鹏</a:t>
            </a:r>
            <a:endParaRPr lang="en-US" altLang="zh-CN" dirty="0" smtClean="0"/>
          </a:p>
          <a:p>
            <a:r>
              <a:rPr lang="en-US" altLang="zh-CN" dirty="0" smtClean="0"/>
              <a:t>2014-12-24</a:t>
            </a:r>
            <a:endParaRPr lang="zh-CN" altLang="en-US" dirty="0" smtClean="0"/>
          </a:p>
        </p:txBody>
      </p:sp>
      <p:sp>
        <p:nvSpPr>
          <p:cNvPr id="14339" name="文本框 3"/>
          <p:cNvSpPr txBox="1">
            <a:spLocks noChangeArrowheads="1"/>
          </p:cNvSpPr>
          <p:nvPr/>
        </p:nvSpPr>
        <p:spPr bwMode="auto">
          <a:xfrm>
            <a:off x="3471740" y="1352233"/>
            <a:ext cx="32908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生物信息学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概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Degree of freedom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620" t="2794" r="1761"/>
          <a:stretch/>
        </p:blipFill>
        <p:spPr>
          <a:xfrm>
            <a:off x="1844040" y="911349"/>
            <a:ext cx="5154930" cy="54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LASSO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Subgradient and Optimization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*LARS (</a:t>
            </a:r>
            <a:r>
              <a:rPr lang="zh-CN" altLang="en-US" dirty="0" smtClean="0"/>
              <a:t>统计学习那些事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杨灿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*General L1-norm optimization – ADMM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*Proximal and gradient projection methods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*EM for lasso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8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Subgradient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040659"/>
            <a:ext cx="8064500" cy="13028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304" t="7642" r="2412" b="2567"/>
          <a:stretch/>
        </p:blipFill>
        <p:spPr>
          <a:xfrm>
            <a:off x="628650" y="2216586"/>
            <a:ext cx="4098538" cy="22893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56" y="3060639"/>
            <a:ext cx="2588609" cy="10391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t="8975" r="2105"/>
          <a:stretch/>
        </p:blipFill>
        <p:spPr>
          <a:xfrm>
            <a:off x="6083515" y="2619940"/>
            <a:ext cx="1205700" cy="4406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600074"/>
            <a:ext cx="4571093" cy="16565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57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Subgradient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150620"/>
            <a:ext cx="6699893" cy="46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Subgradient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36" y="873309"/>
            <a:ext cx="6819644" cy="54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Subgradient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72219"/>
            <a:ext cx="6120765" cy="2700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95" y="3803627"/>
            <a:ext cx="5078473" cy="24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limitations of LASSO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290863"/>
            <a:ext cx="8064000" cy="4802399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Elastic Net </a:t>
            </a:r>
            <a:r>
              <a:rPr lang="en-US" altLang="zh-CN" dirty="0" smtClean="0"/>
              <a:t>(R glmnet package)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20" y="1161323"/>
            <a:ext cx="6195232" cy="1718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4" y="3388636"/>
            <a:ext cx="5914635" cy="2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these models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4" y="1104900"/>
            <a:ext cx="7624225" cy="167544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26214" y="2719387"/>
            <a:ext cx="6981595" cy="3488793"/>
            <a:chOff x="826214" y="2780347"/>
            <a:chExt cx="6981595" cy="348879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214" y="2780347"/>
              <a:ext cx="3156585" cy="75428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214" y="3562610"/>
              <a:ext cx="4671060" cy="9219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214" y="4461179"/>
              <a:ext cx="6981595" cy="90939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744" y="5370571"/>
              <a:ext cx="6300432" cy="898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1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</a:t>
            </a:r>
            <a:r>
              <a:rPr lang="en-US" altLang="zh-CN" dirty="0" smtClean="0"/>
              <a:t> Linear Models (GLMs)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 Y is not a continuous variable, can we use linear regression 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Can we use linear regression for classification ?</a:t>
            </a:r>
          </a:p>
          <a:p>
            <a:r>
              <a:rPr lang="en-US" altLang="zh-CN" dirty="0" smtClean="0"/>
              <a:t> If the variance of Y depends on the mean, then ?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7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943"/>
          <a:stretch/>
        </p:blipFill>
        <p:spPr>
          <a:xfrm>
            <a:off x="752880" y="1226819"/>
            <a:ext cx="7181280" cy="1036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" y="2398953"/>
            <a:ext cx="6632899" cy="13197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9" y="4111358"/>
            <a:ext cx="6356510" cy="12531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159" y="5544642"/>
            <a:ext cx="5582722" cy="4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Basic linear regression</a:t>
            </a:r>
          </a:p>
          <a:p>
            <a:r>
              <a:rPr lang="en-US" altLang="zh-CN" dirty="0" smtClean="0"/>
              <a:t>Regularization</a:t>
            </a:r>
          </a:p>
          <a:p>
            <a:pPr lvl="1"/>
            <a:r>
              <a:rPr lang="en-US" altLang="zh-CN" dirty="0" smtClean="0"/>
              <a:t>Ridge</a:t>
            </a:r>
          </a:p>
          <a:p>
            <a:pPr lvl="1"/>
            <a:r>
              <a:rPr lang="en-US" altLang="zh-CN" dirty="0" smtClean="0"/>
              <a:t>LASSO</a:t>
            </a:r>
          </a:p>
          <a:p>
            <a:r>
              <a:rPr lang="en-US" altLang="zh-CN" dirty="0" smtClean="0"/>
              <a:t>Generalized </a:t>
            </a:r>
            <a:r>
              <a:rPr lang="en-US" altLang="zh-CN" dirty="0"/>
              <a:t>L</a:t>
            </a:r>
            <a:r>
              <a:rPr lang="en-US" altLang="zh-CN" dirty="0" smtClean="0"/>
              <a:t>inear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</a:p>
          <a:p>
            <a:pPr lvl="1"/>
            <a:r>
              <a:rPr lang="en-US" altLang="zh-CN" dirty="0" smtClean="0"/>
              <a:t>Logistic Regression</a:t>
            </a:r>
          </a:p>
          <a:p>
            <a:r>
              <a:rPr lang="en-US" altLang="zh-CN" dirty="0" smtClean="0"/>
              <a:t>Summary </a:t>
            </a:r>
          </a:p>
          <a:p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1164349"/>
            <a:ext cx="6633643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47" y="1188718"/>
            <a:ext cx="6768505" cy="43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 vs. GLMs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2" y="1354849"/>
            <a:ext cx="7674858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of GLMs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From probabilistic view, we have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59" y="1543911"/>
            <a:ext cx="5200650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94" y="5002449"/>
            <a:ext cx="6934092" cy="994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" y="2486886"/>
            <a:ext cx="8305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of GLMs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MLE estimation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98" y="880049"/>
            <a:ext cx="4457700" cy="1447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87" y="2296533"/>
            <a:ext cx="3895725" cy="1114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15" y="3329703"/>
            <a:ext cx="3709035" cy="85472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437794" y="4623245"/>
            <a:ext cx="3677256" cy="1365183"/>
            <a:chOff x="1657350" y="4510574"/>
            <a:chExt cx="4610706" cy="15790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657350" y="4510574"/>
              <a:ext cx="4610706" cy="15790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5519966" y="5669347"/>
              <a:ext cx="3143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40" y="1137936"/>
            <a:ext cx="2400300" cy="6858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239388"/>
            <a:ext cx="8524875" cy="3648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20055"/>
          <a:stretch/>
        </p:blipFill>
        <p:spPr>
          <a:xfrm>
            <a:off x="927065" y="1221710"/>
            <a:ext cx="3286125" cy="6091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862" y="1740414"/>
            <a:ext cx="3952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18" y="962140"/>
            <a:ext cx="6115050" cy="198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57" y="2943340"/>
            <a:ext cx="4438650" cy="1019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3255584"/>
            <a:ext cx="1715832" cy="400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918" y="3962515"/>
            <a:ext cx="6610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Machine Learning is like </a:t>
            </a:r>
            <a:r>
              <a:rPr lang="zh-CN" altLang="en-US" dirty="0" smtClean="0"/>
              <a:t>“搭积木”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Kernel</a:t>
            </a:r>
          </a:p>
          <a:p>
            <a:pPr lvl="1"/>
            <a:r>
              <a:rPr lang="en-US" altLang="zh-CN" dirty="0" smtClean="0"/>
              <a:t>Regularization</a:t>
            </a:r>
          </a:p>
          <a:p>
            <a:pPr lvl="1"/>
            <a:r>
              <a:rPr lang="en-US" altLang="zh-CN" dirty="0" smtClean="0"/>
              <a:t>Different </a:t>
            </a:r>
            <a:r>
              <a:rPr lang="en-US" altLang="zh-CN" dirty="0" smtClean="0"/>
              <a:t>priors</a:t>
            </a:r>
          </a:p>
          <a:p>
            <a:pPr lvl="1"/>
            <a:r>
              <a:rPr lang="en-US" altLang="zh-CN" dirty="0" smtClean="0"/>
              <a:t>Sparsity</a:t>
            </a:r>
          </a:p>
          <a:p>
            <a:pPr lvl="1"/>
            <a:r>
              <a:rPr lang="en-US" altLang="zh-CN" dirty="0" smtClean="0"/>
              <a:t>PCA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How to solve it ?</a:t>
            </a:r>
          </a:p>
          <a:p>
            <a:pPr lvl="1"/>
            <a:r>
              <a:rPr lang="en-US" altLang="zh-CN" dirty="0" smtClean="0"/>
              <a:t>Numerical optimization</a:t>
            </a:r>
          </a:p>
          <a:p>
            <a:pPr lvl="1"/>
            <a:r>
              <a:rPr lang="en-US" altLang="zh-CN" dirty="0" smtClean="0"/>
              <a:t>Monte Carlo strategy</a:t>
            </a:r>
          </a:p>
          <a:p>
            <a:pPr lvl="1"/>
            <a:r>
              <a:rPr lang="en-US" altLang="zh-CN" dirty="0" smtClean="0"/>
              <a:t>Approximation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“Never give an estimation without </a:t>
            </a:r>
            <a:r>
              <a:rPr lang="en-US" altLang="zh-CN" dirty="0" smtClean="0"/>
              <a:t>variance.”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“Bet on sparsity.”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Before you design the algorithm, see some practical cases.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6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i="1" dirty="0" smtClean="0"/>
              <a:t>Machine Learning – A Probabilistic Perspective</a:t>
            </a:r>
            <a:r>
              <a:rPr lang="en-US" altLang="zh-CN" dirty="0" smtClean="0"/>
              <a:t>. 2012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i="1" dirty="0" smtClean="0"/>
              <a:t>The </a:t>
            </a:r>
            <a:r>
              <a:rPr lang="en-US" altLang="zh-CN" i="1" dirty="0" smtClean="0"/>
              <a:t>Elements </a:t>
            </a:r>
            <a:r>
              <a:rPr lang="en-US" altLang="zh-CN" i="1" dirty="0" smtClean="0"/>
              <a:t>of Statistical Learning </a:t>
            </a:r>
            <a:r>
              <a:rPr lang="en-US" altLang="zh-CN" dirty="0" smtClean="0"/>
              <a:t>(Second Edition) 2008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1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The variables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covariates, features, predictors</a:t>
            </a:r>
            <a:r>
              <a:rPr lang="en-US" altLang="zh-CN" dirty="0" smtClean="0"/>
              <a:t>), can come from:</a:t>
            </a:r>
          </a:p>
          <a:p>
            <a:pPr lvl="1"/>
            <a:r>
              <a:rPr lang="en-US" altLang="zh-CN" dirty="0" smtClean="0"/>
              <a:t>Quantitative inputs;</a:t>
            </a:r>
          </a:p>
          <a:p>
            <a:pPr lvl="1"/>
            <a:r>
              <a:rPr lang="en-US" altLang="zh-CN" dirty="0" smtClean="0"/>
              <a:t>Basis expansions, or transformation of the quantitative inputs, such as log, square.</a:t>
            </a:r>
          </a:p>
          <a:p>
            <a:pPr lvl="1"/>
            <a:r>
              <a:rPr lang="en-US" altLang="zh-CN" dirty="0" smtClean="0"/>
              <a:t> “dummy”  variables.</a:t>
            </a:r>
          </a:p>
          <a:p>
            <a:pPr lvl="1"/>
            <a:r>
              <a:rPr lang="en-US" altLang="zh-CN" dirty="0" smtClean="0"/>
              <a:t>Interactions between variables, like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Least squares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660650" y="370296"/>
            <a:ext cx="2395709" cy="643542"/>
            <a:chOff x="3407254" y="2938326"/>
            <a:chExt cx="3205000" cy="9429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29639"/>
            <a:stretch/>
          </p:blipFill>
          <p:spPr>
            <a:xfrm>
              <a:off x="4601688" y="2938326"/>
              <a:ext cx="2010566" cy="9429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254" y="3160342"/>
              <a:ext cx="1194434" cy="498941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028" y="2613660"/>
            <a:ext cx="1324707" cy="3330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r="29630"/>
          <a:stretch/>
        </p:blipFill>
        <p:spPr>
          <a:xfrm>
            <a:off x="5841588" y="2816721"/>
            <a:ext cx="2838013" cy="11212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082" y="3669144"/>
            <a:ext cx="3415299" cy="524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006" y="4353810"/>
            <a:ext cx="2627994" cy="12203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1990" y="5734767"/>
            <a:ext cx="1873919" cy="4045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1481" y="4301678"/>
            <a:ext cx="2760404" cy="2096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683" y="4926152"/>
            <a:ext cx="1881309" cy="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A linear regression is a model of the form</a:t>
            </a:r>
          </a:p>
          <a:p>
            <a:endParaRPr lang="en-US" altLang="zh-CN" dirty="0"/>
          </a:p>
          <a:p>
            <a:r>
              <a:rPr lang="en-US" altLang="zh-CN" dirty="0" smtClean="0"/>
              <a:t> Maximum likelihood estimation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1525759"/>
            <a:ext cx="3044190" cy="4983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817040" y="2442968"/>
            <a:ext cx="3351350" cy="1968085"/>
            <a:chOff x="2216965" y="2416706"/>
            <a:chExt cx="3351350" cy="196808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020" y="2416706"/>
              <a:ext cx="2738431" cy="57617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6965" y="2992877"/>
              <a:ext cx="3351350" cy="73405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331" y="3726934"/>
              <a:ext cx="2794617" cy="657857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254" y="4606481"/>
            <a:ext cx="4902792" cy="12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The Gauss-Markov Theorem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MSE = Variance + bias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28" y="3493451"/>
            <a:ext cx="3865244" cy="9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53" y="1657399"/>
            <a:ext cx="7160497" cy="11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Regularization: Ridge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Recall</a:t>
            </a:r>
          </a:p>
          <a:p>
            <a:endParaRPr lang="en-US" altLang="zh-CN" dirty="0"/>
          </a:p>
          <a:p>
            <a:r>
              <a:rPr lang="en-US" altLang="zh-CN" dirty="0" smtClean="0"/>
              <a:t> If the coefficients have the priors, then ?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Ridge Regression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3" y="1554605"/>
            <a:ext cx="2784294" cy="4272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50" y="1527012"/>
            <a:ext cx="2685030" cy="4904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0794"/>
          <a:stretch/>
        </p:blipFill>
        <p:spPr>
          <a:xfrm>
            <a:off x="1558290" y="2437835"/>
            <a:ext cx="2390633" cy="6076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099" y="2970162"/>
            <a:ext cx="4665345" cy="6588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099" y="4158166"/>
            <a:ext cx="3715702" cy="757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346" y="5087320"/>
            <a:ext cx="3853815" cy="10485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072" y="2246643"/>
            <a:ext cx="2821156" cy="22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 with PCA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97049" y="1354849"/>
            <a:ext cx="4549901" cy="3186870"/>
            <a:chOff x="1565149" y="1354849"/>
            <a:chExt cx="4549901" cy="31868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350" y="1354849"/>
              <a:ext cx="3615690" cy="2993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071" y="1803795"/>
              <a:ext cx="2742247" cy="40281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8589" y="2356245"/>
              <a:ext cx="4486461" cy="118407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5149" y="3588779"/>
              <a:ext cx="3589409" cy="952940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r="27537"/>
          <a:stretch/>
        </p:blipFill>
        <p:spPr>
          <a:xfrm>
            <a:off x="1599517" y="4681615"/>
            <a:ext cx="6153834" cy="11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Degree of freedom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276" t="5687" r="6046" b="1716"/>
          <a:stretch/>
        </p:blipFill>
        <p:spPr>
          <a:xfrm>
            <a:off x="1690779" y="876544"/>
            <a:ext cx="5014821" cy="52061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243276"/>
            <a:ext cx="2284515" cy="9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Regularization: </a:t>
            </a:r>
            <a:r>
              <a:rPr lang="en-US" altLang="zh-CN" dirty="0" smtClean="0"/>
              <a:t>LASSO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 we choose another prior, such as Laplace prior, then 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67" y="1604660"/>
            <a:ext cx="3837037" cy="8277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5" y="3659284"/>
            <a:ext cx="5422580" cy="2618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0" y="2337217"/>
            <a:ext cx="5210175" cy="13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</TotalTime>
  <Words>467</Words>
  <Application>Microsoft Office PowerPoint</Application>
  <PresentationFormat>全屏显示(4:3)</PresentationFormat>
  <Paragraphs>178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Times New Roman</vt:lpstr>
      <vt:lpstr>Office 主题</vt:lpstr>
      <vt:lpstr>   回归分析</vt:lpstr>
      <vt:lpstr>CONTENT</vt:lpstr>
      <vt:lpstr>Basic Linear Regression</vt:lpstr>
      <vt:lpstr>Basic Linear Regression</vt:lpstr>
      <vt:lpstr>Basic linear regression</vt:lpstr>
      <vt:lpstr>Regularization: Ridge Regression</vt:lpstr>
      <vt:lpstr>Connection with PCA</vt:lpstr>
      <vt:lpstr>Degree of freedom</vt:lpstr>
      <vt:lpstr>Regularization: LASSO</vt:lpstr>
      <vt:lpstr>Degree of freedom</vt:lpstr>
      <vt:lpstr>How to solve LASSO</vt:lpstr>
      <vt:lpstr>Subgradient</vt:lpstr>
      <vt:lpstr>Subgradient</vt:lpstr>
      <vt:lpstr>Subgradient</vt:lpstr>
      <vt:lpstr>Subgradient</vt:lpstr>
      <vt:lpstr>The limitations of LASSO </vt:lpstr>
      <vt:lpstr>Comparison of these models</vt:lpstr>
      <vt:lpstr>Generalized Linear Models (GLMs)</vt:lpstr>
      <vt:lpstr>GLMs </vt:lpstr>
      <vt:lpstr>GLMs</vt:lpstr>
      <vt:lpstr>GLMs</vt:lpstr>
      <vt:lpstr>Transformation vs. GLMs</vt:lpstr>
      <vt:lpstr>Learning of GLMs</vt:lpstr>
      <vt:lpstr>Learning of GLMs</vt:lpstr>
      <vt:lpstr>Logistic Regression</vt:lpstr>
      <vt:lpstr>Logistic Regression</vt:lpstr>
      <vt:lpstr>Summary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666</cp:revision>
  <dcterms:created xsi:type="dcterms:W3CDTF">2013-09-27T02:59:14Z</dcterms:created>
  <dcterms:modified xsi:type="dcterms:W3CDTF">2014-12-24T06:43:09Z</dcterms:modified>
</cp:coreProperties>
</file>