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8" r:id="rId2"/>
    <p:sldId id="276" r:id="rId3"/>
    <p:sldId id="293" r:id="rId4"/>
    <p:sldId id="309" r:id="rId5"/>
    <p:sldId id="301" r:id="rId6"/>
    <p:sldId id="311" r:id="rId7"/>
    <p:sldId id="316" r:id="rId8"/>
    <p:sldId id="312" r:id="rId9"/>
    <p:sldId id="317" r:id="rId10"/>
    <p:sldId id="300" r:id="rId11"/>
    <p:sldId id="310" r:id="rId12"/>
    <p:sldId id="315" r:id="rId13"/>
    <p:sldId id="313" r:id="rId1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AB3"/>
    <a:srgbClr val="F78D3F"/>
    <a:srgbClr val="609ADA"/>
    <a:srgbClr val="656565"/>
    <a:srgbClr val="F59852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2022.08.19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模型訓練使用工具：</a:t>
            </a:r>
            <a:r>
              <a:rPr lang="en-US" altLang="zh-TW" dirty="0" err="1" smtClean="0"/>
              <a:t>Pycaret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低代碼</a:t>
            </a:r>
            <a:r>
              <a:rPr lang="en-US" altLang="zh-TW" dirty="0" smtClean="0"/>
              <a:t>(low-code)</a:t>
            </a:r>
            <a:r>
              <a:rPr lang="zh-TW" altLang="en-US" dirty="0" smtClean="0"/>
              <a:t>自動化機器學習工具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依據準確率或召回率自動比較常見的演算法，並進行排序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模型建置工具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1" y="963276"/>
            <a:ext cx="4717021" cy="293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矩形 31"/>
          <p:cNvSpPr/>
          <p:nvPr/>
        </p:nvSpPr>
        <p:spPr>
          <a:xfrm>
            <a:off x="2864768" y="2564904"/>
            <a:ext cx="6940556" cy="407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初步建置模型分析結果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38" y="1184214"/>
            <a:ext cx="4317107" cy="418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00" y="2708920"/>
            <a:ext cx="9577065" cy="822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5137928" y="1655880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Tree base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演算法的衡量指標幾乎都是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9" name="矩形 8"/>
          <p:cNvSpPr/>
          <p:nvPr/>
        </p:nvSpPr>
        <p:spPr>
          <a:xfrm>
            <a:off x="201661" y="1133570"/>
            <a:ext cx="4715831" cy="135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1661" y="1345065"/>
            <a:ext cx="4715831" cy="4997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  <a:endCxn id="5" idx="1"/>
          </p:cNvCxnSpPr>
          <p:nvPr/>
        </p:nvCxnSpPr>
        <p:spPr>
          <a:xfrm>
            <a:off x="4917492" y="1201165"/>
            <a:ext cx="377146" cy="192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80205" y="78731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最佳演算法：</a:t>
            </a:r>
            <a:r>
              <a:rPr lang="en-US" altLang="zh-TW" b="1" dirty="0" smtClean="0">
                <a:solidFill>
                  <a:srgbClr val="FF0000"/>
                </a:solidFill>
              </a:rPr>
              <a:t>KNN(K</a:t>
            </a:r>
            <a:r>
              <a:rPr lang="zh-TW" altLang="en-US" b="1" dirty="0" smtClean="0">
                <a:solidFill>
                  <a:srgbClr val="FF0000"/>
                </a:solidFill>
              </a:rPr>
              <a:t>近鄰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45170"/>
              </p:ext>
            </p:extLst>
          </p:nvPr>
        </p:nvGraphicFramePr>
        <p:xfrm>
          <a:off x="2864768" y="2565142"/>
          <a:ext cx="6940556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0278">
                  <a:extLst>
                    <a:ext uri="{9D8B030D-6E8A-4147-A177-3AD203B41FA5}">
                      <a16:colId xmlns:a16="http://schemas.microsoft.com/office/drawing/2014/main" val="206900599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3900268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97336124"/>
                    </a:ext>
                  </a:extLst>
                </a:gridCol>
                <a:gridCol w="1490278">
                  <a:extLst>
                    <a:ext uri="{9D8B030D-6E8A-4147-A177-3AD203B41FA5}">
                      <a16:colId xmlns:a16="http://schemas.microsoft.com/office/drawing/2014/main" val="331070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特徵索引值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特徵英文名稱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特徵中文名稱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特徵重要性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3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M_tem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材料溫度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19.8%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8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width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出料寬度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13.9%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CT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電流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11.3%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3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A_tem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環境溫度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10.5%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0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M_yaw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材料偏擺度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10.1%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77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In_temperature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入料溫度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9.6%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59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A_hum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環境濕度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9.2%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7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roller_temperature_1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滾筒溫度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7.7%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1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RPM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轉速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5.7%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2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PID_temperature_1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溫控器溫度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1.7%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027513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55776" y="39815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機器學習方法效能排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4" name="直線單箭頭接點 33"/>
          <p:cNvCxnSpPr>
            <a:stCxn id="10" idx="3"/>
            <a:endCxn id="7" idx="1"/>
          </p:cNvCxnSpPr>
          <p:nvPr/>
        </p:nvCxnSpPr>
        <p:spPr>
          <a:xfrm>
            <a:off x="4917492" y="1594945"/>
            <a:ext cx="220436" cy="2456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126469" y="35904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決策樹結構視覺化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29652" y="4509120"/>
            <a:ext cx="259110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特徵對品質結果影響最大的前兩名：</a:t>
            </a:r>
            <a:endParaRPr lang="en-US" altLang="zh-TW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材料溫度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出料寬</a:t>
            </a:r>
            <a:r>
              <a:rPr lang="zh-TW" altLang="en-US" b="1" dirty="0">
                <a:solidFill>
                  <a:srgbClr val="00B050"/>
                </a:solidFill>
              </a:rPr>
              <a:t>度</a:t>
            </a:r>
            <a:endParaRPr lang="en-US" altLang="zh-TW" b="1" dirty="0" smtClean="0">
              <a:solidFill>
                <a:srgbClr val="00B050"/>
              </a:solidFill>
            </a:endParaRPr>
          </a:p>
        </p:txBody>
      </p:sp>
      <p:cxnSp>
        <p:nvCxnSpPr>
          <p:cNvPr id="42" name="肘形接點 41"/>
          <p:cNvCxnSpPr>
            <a:stCxn id="43" idx="3"/>
            <a:endCxn id="6" idx="0"/>
          </p:cNvCxnSpPr>
          <p:nvPr/>
        </p:nvCxnSpPr>
        <p:spPr>
          <a:xfrm>
            <a:off x="8022054" y="2328971"/>
            <a:ext cx="7120079" cy="379949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29064" y="21443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決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策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樹特徵重要性排序</a:t>
            </a:r>
          </a:p>
        </p:txBody>
      </p:sp>
    </p:spTree>
    <p:extLst>
      <p:ext uri="{BB962C8B-B14F-4D97-AF65-F5344CB8AC3E}">
        <p14:creationId xmlns:p14="http://schemas.microsoft.com/office/powerpoint/2010/main" val="6623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1" y="963276"/>
            <a:ext cx="4717021" cy="293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矩形 31"/>
          <p:cNvSpPr/>
          <p:nvPr/>
        </p:nvSpPr>
        <p:spPr>
          <a:xfrm>
            <a:off x="2864768" y="2564904"/>
            <a:ext cx="6940556" cy="407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初步建置模型分析結果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38" y="1184214"/>
            <a:ext cx="4317107" cy="418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00" y="2708920"/>
            <a:ext cx="9577065" cy="822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5137928" y="1655880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Tree base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演算法的衡量指標幾乎都是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9" name="矩形 8"/>
          <p:cNvSpPr/>
          <p:nvPr/>
        </p:nvSpPr>
        <p:spPr>
          <a:xfrm>
            <a:off x="201661" y="1133570"/>
            <a:ext cx="4715831" cy="135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1661" y="1345065"/>
            <a:ext cx="4715831" cy="4997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  <a:endCxn id="5" idx="1"/>
          </p:cNvCxnSpPr>
          <p:nvPr/>
        </p:nvCxnSpPr>
        <p:spPr>
          <a:xfrm>
            <a:off x="4917492" y="1201165"/>
            <a:ext cx="377146" cy="192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80205" y="78731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最佳演算法：</a:t>
            </a:r>
            <a:r>
              <a:rPr lang="en-US" altLang="zh-TW" b="1" dirty="0" smtClean="0">
                <a:solidFill>
                  <a:srgbClr val="FF0000"/>
                </a:solidFill>
              </a:rPr>
              <a:t>KNN(K</a:t>
            </a:r>
            <a:r>
              <a:rPr lang="zh-TW" altLang="en-US" b="1" dirty="0" smtClean="0">
                <a:solidFill>
                  <a:srgbClr val="FF0000"/>
                </a:solidFill>
              </a:rPr>
              <a:t>近鄰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533"/>
              </p:ext>
            </p:extLst>
          </p:nvPr>
        </p:nvGraphicFramePr>
        <p:xfrm>
          <a:off x="2864768" y="2565142"/>
          <a:ext cx="6940556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0278">
                  <a:extLst>
                    <a:ext uri="{9D8B030D-6E8A-4147-A177-3AD203B41FA5}">
                      <a16:colId xmlns:a16="http://schemas.microsoft.com/office/drawing/2014/main" val="206900599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3900268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97336124"/>
                    </a:ext>
                  </a:extLst>
                </a:gridCol>
                <a:gridCol w="1490278">
                  <a:extLst>
                    <a:ext uri="{9D8B030D-6E8A-4147-A177-3AD203B41FA5}">
                      <a16:colId xmlns:a16="http://schemas.microsoft.com/office/drawing/2014/main" val="331070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特徵索引值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特徵英文名稱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特徵中文名稱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特徵重要性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3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M_tem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材料溫度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45.0%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8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RPM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轉速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15.5%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width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出料寬度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10.4%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3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zh-TW" altLang="en-US" dirty="0" smtClean="0"/>
                        <a:t>_hum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環境濕度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6.6%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0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CT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電流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5.4%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77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In_temperature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入料溫度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4.5%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59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zh-TW" altLang="en-US" dirty="0" smtClean="0"/>
                        <a:t>_tem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環境溫度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4.2%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7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M_yaw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材料偏擺度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4.0%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1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roller_temperature_1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滾筒溫度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3.5%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2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PID_temperature_1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溫控器溫度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0.6%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027513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55776" y="39815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機器學習方法效能排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4" name="直線單箭頭接點 33"/>
          <p:cNvCxnSpPr>
            <a:stCxn id="10" idx="3"/>
            <a:endCxn id="7" idx="1"/>
          </p:cNvCxnSpPr>
          <p:nvPr/>
        </p:nvCxnSpPr>
        <p:spPr>
          <a:xfrm>
            <a:off x="4917492" y="1594945"/>
            <a:ext cx="220436" cy="2456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126469" y="35904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決策樹結構視覺化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29652" y="4509120"/>
            <a:ext cx="259110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特徵對品質結果影響最大的前兩名：</a:t>
            </a:r>
            <a:endParaRPr lang="en-US" altLang="zh-TW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材料溫度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轉</a:t>
            </a:r>
            <a:r>
              <a:rPr lang="zh-TW" altLang="en-US" b="1" dirty="0">
                <a:solidFill>
                  <a:srgbClr val="00B050"/>
                </a:solidFill>
              </a:rPr>
              <a:t>速</a:t>
            </a:r>
            <a:endParaRPr lang="en-US" altLang="zh-TW" b="1" dirty="0" smtClean="0">
              <a:solidFill>
                <a:srgbClr val="00B050"/>
              </a:solidFill>
            </a:endParaRPr>
          </a:p>
        </p:txBody>
      </p:sp>
      <p:cxnSp>
        <p:nvCxnSpPr>
          <p:cNvPr id="42" name="肘形接點 41"/>
          <p:cNvCxnSpPr>
            <a:stCxn id="43" idx="3"/>
            <a:endCxn id="6" idx="0"/>
          </p:cNvCxnSpPr>
          <p:nvPr/>
        </p:nvCxnSpPr>
        <p:spPr>
          <a:xfrm>
            <a:off x="8022054" y="2328971"/>
            <a:ext cx="7120079" cy="379949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29064" y="21443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決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策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樹特徵重要性排序</a:t>
            </a:r>
          </a:p>
        </p:txBody>
      </p:sp>
    </p:spTree>
    <p:extLst>
      <p:ext uri="{BB962C8B-B14F-4D97-AF65-F5344CB8AC3E}">
        <p14:creationId xmlns:p14="http://schemas.microsoft.com/office/powerpoint/2010/main" val="13991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628800"/>
            <a:ext cx="6400800" cy="27908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432720" y="441962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8/13-8/14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模型指標</a:t>
            </a:r>
          </a:p>
        </p:txBody>
      </p:sp>
    </p:spTree>
    <p:extLst>
      <p:ext uri="{BB962C8B-B14F-4D97-AF65-F5344CB8AC3E}">
        <p14:creationId xmlns:p14="http://schemas.microsoft.com/office/powerpoint/2010/main" val="33153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標記資料說明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資料標記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允收範圍對應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前處理可視化套</a:t>
            </a:r>
            <a:r>
              <a:rPr lang="zh-TW" altLang="en-US" dirty="0"/>
              <a:t>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模型建</a:t>
            </a:r>
            <a:r>
              <a:rPr lang="zh-TW" altLang="en-US" dirty="0"/>
              <a:t>置</a:t>
            </a:r>
            <a:r>
              <a:rPr lang="zh-TW" altLang="en-US" dirty="0" smtClean="0"/>
              <a:t>前</a:t>
            </a:r>
            <a:r>
              <a:rPr lang="en-US" altLang="zh-TW" dirty="0" smtClean="0"/>
              <a:t>)</a:t>
            </a:r>
          </a:p>
          <a:p>
            <a:pPr>
              <a:buClr>
                <a:schemeClr val="accent1"/>
              </a:buClr>
            </a:pPr>
            <a:r>
              <a:rPr lang="zh-TW" altLang="en-US" dirty="0"/>
              <a:t>初步建置模型分析</a:t>
            </a:r>
            <a:r>
              <a:rPr lang="zh-TW" altLang="en-US" dirty="0" smtClean="0"/>
              <a:t>結果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使用資料範圍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共有兩個時間段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6/30 ~ 7/3</a:t>
            </a:r>
          </a:p>
          <a:p>
            <a:pPr lvl="2"/>
            <a:r>
              <a:rPr lang="en-US" altLang="zh-TW" dirty="0" smtClean="0"/>
              <a:t>8/12 ~ 8/14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標記資料說明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依據過往生產經驗，厚度的允收範圍訂定在</a:t>
            </a:r>
            <a:r>
              <a:rPr lang="en-US" altLang="zh-TW" dirty="0" smtClean="0">
                <a:solidFill>
                  <a:srgbClr val="FF0000"/>
                </a:solidFill>
              </a:rPr>
              <a:t>1.24mm </a:t>
            </a:r>
            <a:r>
              <a:rPr lang="en-US" altLang="zh-TW" dirty="0">
                <a:solidFill>
                  <a:srgbClr val="FF0000"/>
                </a:solidFill>
              </a:rPr>
              <a:t>~ </a:t>
            </a:r>
            <a:r>
              <a:rPr lang="en-US" altLang="zh-TW" dirty="0" smtClean="0">
                <a:solidFill>
                  <a:srgbClr val="FF0000"/>
                </a:solidFill>
              </a:rPr>
              <a:t>1.36mm</a:t>
            </a:r>
            <a:r>
              <a:rPr lang="zh-TW" altLang="en-US" dirty="0" smtClean="0"/>
              <a:t>之間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資料標記</a:t>
            </a:r>
            <a:r>
              <a:rPr lang="en-US" altLang="zh-TW" dirty="0"/>
              <a:t> – </a:t>
            </a:r>
            <a:r>
              <a:rPr lang="zh-TW" altLang="en-US" dirty="0"/>
              <a:t>允收範圍對應</a:t>
            </a:r>
          </a:p>
        </p:txBody>
      </p:sp>
    </p:spTree>
    <p:extLst>
      <p:ext uri="{BB962C8B-B14F-4D97-AF65-F5344CB8AC3E}">
        <p14:creationId xmlns:p14="http://schemas.microsoft.com/office/powerpoint/2010/main" val="405234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zh-TW" dirty="0" smtClean="0"/>
              <a:t>Pandas-profiling</a:t>
            </a:r>
          </a:p>
          <a:p>
            <a:r>
              <a:rPr lang="en-US" altLang="zh-TW" dirty="0" err="1" smtClean="0">
                <a:solidFill>
                  <a:schemeClr val="tx2"/>
                </a:solidFill>
              </a:rPr>
              <a:t>Dataprep</a:t>
            </a:r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en-US" altLang="zh-TW" dirty="0" err="1" smtClean="0"/>
              <a:t>Sweetviz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chemeClr val="tx2"/>
                </a:solidFill>
              </a:rPr>
              <a:t>Autoviz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前處理可</a:t>
            </a:r>
            <a:r>
              <a:rPr lang="zh-TW" altLang="en-US" dirty="0"/>
              <a:t>視</a:t>
            </a:r>
            <a:r>
              <a:rPr lang="zh-TW" altLang="en-US" dirty="0" smtClean="0"/>
              <a:t>化套件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模型建置前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1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前處理可視化結果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8" y="1052736"/>
            <a:ext cx="9279584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2520" y="2636912"/>
            <a:ext cx="849694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2286" y="5169966"/>
            <a:ext cx="873759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r>
              <a:rPr lang="zh-TW" altLang="en-US" b="1" dirty="0" smtClean="0"/>
              <a:t>個欄位，包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個數值型資料與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個數值型資料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目前收集塑膠</a:t>
            </a:r>
            <a:r>
              <a:rPr lang="zh-TW" altLang="en-US" b="1" dirty="0"/>
              <a:t>地</a:t>
            </a:r>
            <a:r>
              <a:rPr lang="zh-TW" altLang="en-US" b="1" dirty="0" smtClean="0"/>
              <a:t>磚底</a:t>
            </a:r>
            <a:r>
              <a:rPr lang="zh-TW" altLang="en-US" b="1" dirty="0"/>
              <a:t>料</a:t>
            </a:r>
            <a:r>
              <a:rPr lang="zh-TW" altLang="en-US" b="1" dirty="0" smtClean="0"/>
              <a:t>生</a:t>
            </a:r>
            <a:r>
              <a:rPr lang="zh-TW" altLang="en-US" b="1" dirty="0"/>
              <a:t>產</a:t>
            </a:r>
            <a:r>
              <a:rPr lang="zh-TW" altLang="en-US" b="1" dirty="0" smtClean="0"/>
              <a:t>資料共</a:t>
            </a:r>
            <a:r>
              <a:rPr lang="en-US" altLang="zh-TW" b="1" dirty="0" smtClean="0">
                <a:solidFill>
                  <a:srgbClr val="FF0000"/>
                </a:solidFill>
              </a:rPr>
              <a:t>782620</a:t>
            </a:r>
            <a:r>
              <a:rPr lang="zh-TW" altLang="en-US" b="1" dirty="0" smtClean="0"/>
              <a:t>筆</a:t>
            </a:r>
          </a:p>
        </p:txBody>
      </p:sp>
      <p:sp>
        <p:nvSpPr>
          <p:cNvPr id="7" name="矩形 6"/>
          <p:cNvSpPr/>
          <p:nvPr/>
        </p:nvSpPr>
        <p:spPr>
          <a:xfrm>
            <a:off x="6313894" y="5335874"/>
            <a:ext cx="576064" cy="14401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60437" y="5335874"/>
            <a:ext cx="648072" cy="14401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601926" y="5484438"/>
            <a:ext cx="0" cy="331711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348469" y="5479890"/>
            <a:ext cx="0" cy="331711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17096" y="57959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原始資料轉換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545288" y="5783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78D3F"/>
                </a:solidFill>
              </a:rPr>
              <a:t>資料標記結果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865329" y="4524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模型輸入資料概覽</a:t>
            </a:r>
          </a:p>
        </p:txBody>
      </p:sp>
    </p:spTree>
    <p:extLst>
      <p:ext uri="{BB962C8B-B14F-4D97-AF65-F5344CB8AC3E}">
        <p14:creationId xmlns:p14="http://schemas.microsoft.com/office/powerpoint/2010/main" val="41844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" y="891075"/>
            <a:ext cx="9417496" cy="3450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前處理可視化結果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632520" y="2420888"/>
            <a:ext cx="849694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2286" y="5169966"/>
            <a:ext cx="873759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/>
              <a:t>個欄位，包</a:t>
            </a:r>
            <a:r>
              <a:rPr lang="en-US" altLang="zh-TW" b="1" dirty="0" smtClean="0"/>
              <a:t>11</a:t>
            </a:r>
            <a:r>
              <a:rPr lang="zh-TW" altLang="en-US" b="1" dirty="0" smtClean="0"/>
              <a:t>個數值型資料與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個類別型資料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目前收集塑膠</a:t>
            </a:r>
            <a:r>
              <a:rPr lang="zh-TW" altLang="en-US" b="1" dirty="0"/>
              <a:t>地</a:t>
            </a:r>
            <a:r>
              <a:rPr lang="zh-TW" altLang="en-US" b="1" dirty="0" smtClean="0"/>
              <a:t>磚底</a:t>
            </a:r>
            <a:r>
              <a:rPr lang="zh-TW" altLang="en-US" b="1" dirty="0"/>
              <a:t>料</a:t>
            </a:r>
            <a:r>
              <a:rPr lang="zh-TW" altLang="en-US" b="1" dirty="0" smtClean="0"/>
              <a:t>生</a:t>
            </a:r>
            <a:r>
              <a:rPr lang="zh-TW" altLang="en-US" b="1" dirty="0"/>
              <a:t>產</a:t>
            </a:r>
            <a:r>
              <a:rPr lang="zh-TW" altLang="en-US" b="1" dirty="0" smtClean="0"/>
              <a:t>資料共</a:t>
            </a:r>
            <a:r>
              <a:rPr lang="en-US" altLang="zh-TW" b="1" dirty="0" smtClean="0">
                <a:solidFill>
                  <a:srgbClr val="FF0000"/>
                </a:solidFill>
              </a:rPr>
              <a:t>113743</a:t>
            </a:r>
            <a:r>
              <a:rPr lang="zh-TW" altLang="en-US" b="1" dirty="0" smtClean="0"/>
              <a:t>筆</a:t>
            </a:r>
          </a:p>
        </p:txBody>
      </p:sp>
      <p:sp>
        <p:nvSpPr>
          <p:cNvPr id="7" name="矩形 6"/>
          <p:cNvSpPr/>
          <p:nvPr/>
        </p:nvSpPr>
        <p:spPr>
          <a:xfrm>
            <a:off x="6313894" y="5335874"/>
            <a:ext cx="576064" cy="14401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60437" y="5335874"/>
            <a:ext cx="648072" cy="14401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601926" y="5484438"/>
            <a:ext cx="0" cy="331711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348469" y="5479890"/>
            <a:ext cx="0" cy="331711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17096" y="57959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原始資料轉換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545288" y="5783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78D3F"/>
                </a:solidFill>
              </a:rPr>
              <a:t>資料標記結果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865329" y="4524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模型輸入資料概覽</a:t>
            </a:r>
          </a:p>
        </p:txBody>
      </p:sp>
    </p:spTree>
    <p:extLst>
      <p:ext uri="{BB962C8B-B14F-4D97-AF65-F5344CB8AC3E}">
        <p14:creationId xmlns:p14="http://schemas.microsoft.com/office/powerpoint/2010/main" val="154866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前處理可視化結果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917251"/>
            <a:ext cx="6581565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45" y="917251"/>
            <a:ext cx="2844683" cy="4249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7145307" y="52026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標記分類關聯性排序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84353" y="410087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標記分類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正常與異常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464" y="4556299"/>
            <a:ext cx="583264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資料標記分類佔比：</a:t>
            </a:r>
            <a:endParaRPr lang="en-US" altLang="zh-TW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正</a:t>
            </a:r>
            <a:r>
              <a:rPr lang="zh-TW" altLang="en-US" b="1" dirty="0"/>
              <a:t>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厚度於允收範圍內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543147</a:t>
            </a:r>
            <a:r>
              <a:rPr lang="zh-TW" altLang="en-US" b="1" dirty="0" smtClean="0"/>
              <a:t>筆，佔</a:t>
            </a:r>
            <a:r>
              <a:rPr lang="zh-TW" altLang="en-US" b="1" dirty="0" smtClean="0"/>
              <a:t>比</a:t>
            </a:r>
            <a:r>
              <a:rPr lang="en-US" altLang="zh-TW" b="1" dirty="0" smtClean="0"/>
              <a:t>69%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異常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</a:t>
            </a:r>
            <a:r>
              <a:rPr lang="zh-TW" altLang="en-US" b="1" dirty="0"/>
              <a:t>於</a:t>
            </a:r>
            <a:r>
              <a:rPr lang="zh-TW" altLang="en-US" b="1" dirty="0" smtClean="0"/>
              <a:t>允收範圍</a:t>
            </a:r>
            <a:r>
              <a:rPr lang="zh-TW" altLang="en-US" b="1" dirty="0"/>
              <a:t>外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239473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31%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與品質結果關聯性最高的前三名：</a:t>
            </a:r>
            <a:endParaRPr lang="en-US" altLang="zh-TW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材料溫</a:t>
            </a:r>
            <a:r>
              <a:rPr lang="zh-TW" altLang="en-US" b="1" dirty="0">
                <a:solidFill>
                  <a:srgbClr val="00B050"/>
                </a:solidFill>
              </a:rPr>
              <a:t>度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>
                <a:solidFill>
                  <a:srgbClr val="00B050"/>
                </a:solidFill>
              </a:rPr>
              <a:t>電流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滾筒溫</a:t>
            </a:r>
            <a:r>
              <a:rPr lang="zh-TW" altLang="en-US" b="1" dirty="0">
                <a:solidFill>
                  <a:srgbClr val="00B050"/>
                </a:solidFill>
              </a:rPr>
              <a:t>度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33120" y="5607877"/>
            <a:ext cx="373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/>
                </a:solidFill>
              </a:rPr>
              <a:t>後續會藉由統計方法增加資料維度，輔以各種演算法建置預測模型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5540431" y="5712422"/>
            <a:ext cx="504056" cy="452882"/>
          </a:xfrm>
          <a:prstGeom prst="rightArrow">
            <a:avLst/>
          </a:prstGeom>
          <a:solidFill>
            <a:srgbClr val="F78D3F"/>
          </a:solidFill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37661" y="3848851"/>
            <a:ext cx="2369804" cy="4442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088" y="815645"/>
            <a:ext cx="2610900" cy="4162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前處理可視化結果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151459" y="49782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標記分類關聯性排序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84353" y="410087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標記分類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正常與異常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464" y="4556299"/>
            <a:ext cx="583264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資料標記分類佔比：</a:t>
            </a:r>
            <a:endParaRPr lang="en-US" altLang="zh-TW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正</a:t>
            </a:r>
            <a:r>
              <a:rPr lang="zh-TW" altLang="en-US" b="1" dirty="0"/>
              <a:t>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厚度於允收範圍內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93648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82%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異常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</a:t>
            </a:r>
            <a:r>
              <a:rPr lang="zh-TW" altLang="en-US" b="1" dirty="0"/>
              <a:t>於</a:t>
            </a:r>
            <a:r>
              <a:rPr lang="zh-TW" altLang="en-US" b="1" dirty="0" smtClean="0"/>
              <a:t>允收範圍</a:t>
            </a:r>
            <a:r>
              <a:rPr lang="zh-TW" altLang="en-US" b="1" dirty="0"/>
              <a:t>外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20095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18%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與品質結果關聯性最高的前三名：</a:t>
            </a:r>
            <a:endParaRPr lang="en-US" altLang="zh-TW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環境</a:t>
            </a:r>
            <a:r>
              <a:rPr lang="zh-TW" altLang="en-US" b="1" dirty="0">
                <a:solidFill>
                  <a:srgbClr val="00B050"/>
                </a:solidFill>
              </a:rPr>
              <a:t>濕度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環境溫</a:t>
            </a:r>
            <a:r>
              <a:rPr lang="zh-TW" altLang="en-US" b="1" dirty="0">
                <a:solidFill>
                  <a:srgbClr val="00B050"/>
                </a:solidFill>
              </a:rPr>
              <a:t>度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>
                <a:solidFill>
                  <a:srgbClr val="00B050"/>
                </a:solidFill>
              </a:rPr>
              <a:t>電流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33120" y="5607877"/>
            <a:ext cx="373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/>
                </a:solidFill>
              </a:rPr>
              <a:t>後續會藉由統計方法增加資料維度，輔以各種演算法建置預測模型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5540431" y="5712422"/>
            <a:ext cx="504056" cy="452882"/>
          </a:xfrm>
          <a:prstGeom prst="rightArrow">
            <a:avLst/>
          </a:prstGeom>
          <a:solidFill>
            <a:srgbClr val="F78D3F"/>
          </a:solidFill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37661" y="3645024"/>
            <a:ext cx="2369804" cy="4442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" y="815645"/>
            <a:ext cx="6342158" cy="3033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86745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688</Words>
  <Application>Microsoft Office PowerPoint</Application>
  <PresentationFormat>A4 紙張 (210x297 公釐)</PresentationFormat>
  <Paragraphs>180</Paragraphs>
  <Slides>13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第一個模組建置</vt:lpstr>
      <vt:lpstr>PowerPoint 簡報</vt:lpstr>
      <vt:lpstr>標記資料說明</vt:lpstr>
      <vt:lpstr>資料標記 – 允收範圍對應</vt:lpstr>
      <vt:lpstr>前處理可視化套件(模型建置前)</vt:lpstr>
      <vt:lpstr>前處理可視化結果</vt:lpstr>
      <vt:lpstr>前處理可視化結果</vt:lpstr>
      <vt:lpstr>前處理可視化結果</vt:lpstr>
      <vt:lpstr>前處理可視化結果</vt:lpstr>
      <vt:lpstr>模型建置工具</vt:lpstr>
      <vt:lpstr>初步建置模型分析結果</vt:lpstr>
      <vt:lpstr>初步建置模型分析結果</vt:lpstr>
      <vt:lpstr>其他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242</cp:revision>
  <dcterms:created xsi:type="dcterms:W3CDTF">2021-12-27T02:15:00Z</dcterms:created>
  <dcterms:modified xsi:type="dcterms:W3CDTF">2022-09-02T03:07:56Z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