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76" r:id="rId3"/>
    <p:sldId id="312" r:id="rId4"/>
    <p:sldId id="313" r:id="rId5"/>
    <p:sldId id="310" r:id="rId6"/>
    <p:sldId id="311" r:id="rId7"/>
    <p:sldId id="314" r:id="rId8"/>
    <p:sldId id="315" r:id="rId9"/>
    <p:sldId id="316" r:id="rId10"/>
    <p:sldId id="317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6D2701-5A07-451E-B129-54FAD45DBCC1}">
          <p14:sldIdLst>
            <p14:sldId id="288"/>
            <p14:sldId id="276"/>
          </p14:sldIdLst>
        </p14:section>
        <p14:section name="1018 - 初版" id="{74F22EF7-FA1C-440A-801D-B28266A537DE}">
          <p14:sldIdLst>
            <p14:sldId id="312"/>
            <p14:sldId id="313"/>
            <p14:sldId id="310"/>
            <p14:sldId id="311"/>
          </p14:sldIdLst>
        </p14:section>
        <p14:section name="1019 - 修正異常資料過多問題" id="{F74A684F-CE93-47CE-9A92-9C7ABE3F32C5}">
          <p14:sldIdLst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852"/>
    <a:srgbClr val="B97AB3"/>
    <a:srgbClr val="F78D3F"/>
    <a:srgbClr val="609ADA"/>
    <a:srgbClr val="656565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第三個模組建置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2022.10.18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87936" y="59399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772" y="1321504"/>
            <a:ext cx="4961756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89%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溫</a:t>
            </a:r>
            <a:r>
              <a:rPr lang="zh-TW" altLang="en-US" b="1" dirty="0">
                <a:solidFill>
                  <a:srgbClr val="FF0000"/>
                </a:solidFill>
              </a:rPr>
              <a:t>控器溫度</a:t>
            </a:r>
            <a:r>
              <a:rPr lang="en-US" altLang="zh-TW" b="1" dirty="0" smtClean="0">
                <a:solidFill>
                  <a:schemeClr val="tx1"/>
                </a:solidFill>
              </a:rPr>
              <a:t>(23.3%)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</a:t>
            </a:r>
            <a:r>
              <a:rPr lang="zh-TW" altLang="en-US" b="1" dirty="0">
                <a:solidFill>
                  <a:srgbClr val="FF0000"/>
                </a:solidFill>
              </a:rPr>
              <a:t>溫度</a:t>
            </a:r>
            <a:r>
              <a:rPr lang="en-US" altLang="zh-TW" b="1" dirty="0" smtClean="0">
                <a:solidFill>
                  <a:schemeClr val="tx1"/>
                </a:solidFill>
              </a:rPr>
              <a:t>(22.2%)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</a:rPr>
              <a:t>室</a:t>
            </a:r>
            <a:r>
              <a:rPr lang="zh-TW" altLang="en-US" b="1" dirty="0" smtClean="0">
                <a:solidFill>
                  <a:srgbClr val="FF0000"/>
                </a:solidFill>
              </a:rPr>
              <a:t>溫</a:t>
            </a:r>
            <a:r>
              <a:rPr lang="en-US" altLang="zh-TW" b="1" dirty="0" smtClean="0">
                <a:solidFill>
                  <a:schemeClr val="tx1"/>
                </a:solidFill>
              </a:rPr>
              <a:t>(16.6%)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6" y="1050616"/>
            <a:ext cx="4248472" cy="48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資料前處理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</a:t>
            </a:r>
            <a:r>
              <a:rPr lang="zh-TW" altLang="en-US" dirty="0"/>
              <a:t>衡量指標</a:t>
            </a:r>
            <a:endParaRPr lang="en-US" altLang="zh-TW" dirty="0"/>
          </a:p>
          <a:p>
            <a:pPr>
              <a:buClr>
                <a:schemeClr val="accent1"/>
              </a:buClr>
            </a:pPr>
            <a:r>
              <a:rPr lang="zh-TW" altLang="en-US" dirty="0">
                <a:solidFill>
                  <a:schemeClr val="tx2"/>
                </a:solidFill>
              </a:rPr>
              <a:t>上線測試</a:t>
            </a:r>
            <a:r>
              <a:rPr lang="zh-TW" altLang="en-US" dirty="0" smtClean="0">
                <a:solidFill>
                  <a:schemeClr val="tx2"/>
                </a:solidFill>
              </a:rPr>
              <a:t>進度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tx2"/>
                </a:solidFill>
              </a:rPr>
              <a:t>約</a:t>
            </a:r>
            <a:r>
              <a:rPr lang="en-US" altLang="zh-TW" dirty="0">
                <a:solidFill>
                  <a:schemeClr val="tx2"/>
                </a:solidFill>
              </a:rPr>
              <a:t>8</a:t>
            </a:r>
            <a:r>
              <a:rPr lang="en-US" altLang="zh-TW" dirty="0" smtClean="0">
                <a:solidFill>
                  <a:schemeClr val="tx2"/>
                </a:solidFill>
              </a:rPr>
              <a:t>0%)</a:t>
            </a:r>
            <a:r>
              <a:rPr lang="zh-TW" altLang="en-US" dirty="0" smtClean="0">
                <a:solidFill>
                  <a:schemeClr val="tx2"/>
                </a:solidFill>
              </a:rPr>
              <a:t> → 持續進行中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zh-TW" altLang="en-US" dirty="0" smtClean="0">
                <a:solidFill>
                  <a:schemeClr val="tx2"/>
                </a:solidFill>
              </a:rPr>
              <a:t>待辦進度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>
              <a:buClr>
                <a:schemeClr val="accent1"/>
              </a:buClr>
            </a:pPr>
            <a:r>
              <a:rPr lang="zh-TW" altLang="en-US" dirty="0" smtClean="0">
                <a:solidFill>
                  <a:schemeClr val="tx2"/>
                </a:solidFill>
              </a:rPr>
              <a:t>介接前端可視化資料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>
              <a:buClr>
                <a:schemeClr val="accent1"/>
              </a:buClr>
            </a:pPr>
            <a:r>
              <a:rPr lang="zh-TW" altLang="en-US" dirty="0" smtClean="0">
                <a:solidFill>
                  <a:schemeClr val="tx2"/>
                </a:solidFill>
              </a:rPr>
              <a:t>模型預測程式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5" name="直排文字版面配置區 1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針對整個輸入資料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4" y="1951652"/>
            <a:ext cx="8737593" cy="318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920552" y="3051645"/>
            <a:ext cx="7920880" cy="753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895" y="5457998"/>
            <a:ext cx="873759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r>
              <a:rPr lang="zh-TW" altLang="en-US" b="1" dirty="0" smtClean="0"/>
              <a:t>個欄位，包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個數值型資料與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個類別型資料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目前收集塑膠</a:t>
            </a:r>
            <a:r>
              <a:rPr lang="zh-TW" altLang="en-US" b="1" dirty="0"/>
              <a:t>地</a:t>
            </a:r>
            <a:r>
              <a:rPr lang="zh-TW" altLang="en-US" b="1" dirty="0" smtClean="0"/>
              <a:t>磚底</a:t>
            </a:r>
            <a:r>
              <a:rPr lang="zh-TW" altLang="en-US" b="1" dirty="0"/>
              <a:t>料</a:t>
            </a:r>
            <a:r>
              <a:rPr lang="zh-TW" altLang="en-US" b="1" dirty="0" smtClean="0"/>
              <a:t>生</a:t>
            </a:r>
            <a:r>
              <a:rPr lang="zh-TW" altLang="en-US" b="1" dirty="0"/>
              <a:t>產</a:t>
            </a:r>
            <a:r>
              <a:rPr lang="zh-TW" altLang="en-US" b="1" dirty="0" smtClean="0"/>
              <a:t>資料共</a:t>
            </a:r>
            <a:r>
              <a:rPr lang="en-US" altLang="zh-TW" b="1" dirty="0" smtClean="0">
                <a:solidFill>
                  <a:srgbClr val="FF0000"/>
                </a:solidFill>
              </a:rPr>
              <a:t>679463</a:t>
            </a:r>
            <a:r>
              <a:rPr lang="zh-TW" altLang="en-US" b="1" dirty="0" smtClean="0"/>
              <a:t>筆</a:t>
            </a:r>
          </a:p>
        </p:txBody>
      </p:sp>
      <p:sp>
        <p:nvSpPr>
          <p:cNvPr id="9" name="矩形 8"/>
          <p:cNvSpPr/>
          <p:nvPr/>
        </p:nvSpPr>
        <p:spPr>
          <a:xfrm>
            <a:off x="6339503" y="5623906"/>
            <a:ext cx="576064" cy="14401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6046" y="5623906"/>
            <a:ext cx="648072" cy="14401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627535" y="5772470"/>
            <a:ext cx="0" cy="331711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374078" y="5767922"/>
            <a:ext cx="0" cy="331711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42705" y="6084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原始資料轉換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570897" y="607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78D3F"/>
                </a:solidFill>
              </a:rPr>
              <a:t>資料標記結果</a:t>
            </a:r>
          </a:p>
        </p:txBody>
      </p:sp>
    </p:spTree>
    <p:extLst>
      <p:ext uri="{BB962C8B-B14F-4D97-AF65-F5344CB8AC3E}">
        <p14:creationId xmlns:p14="http://schemas.microsoft.com/office/powerpoint/2010/main" val="39066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7" name="直排文字版面配置區 1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針對標記資料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2132857"/>
            <a:ext cx="8568952" cy="1276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字方塊 14"/>
          <p:cNvSpPr txBox="1"/>
          <p:nvPr/>
        </p:nvSpPr>
        <p:spPr>
          <a:xfrm>
            <a:off x="668524" y="3817592"/>
            <a:ext cx="856895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資料標記分類佔比：</a:t>
            </a:r>
            <a:endParaRPr lang="en-US" altLang="zh-TW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正</a:t>
            </a:r>
            <a:r>
              <a:rPr lang="zh-TW" altLang="en-US" b="1" dirty="0"/>
              <a:t>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厚度於允收範圍內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347948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51.2%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異常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</a:t>
            </a:r>
            <a:r>
              <a:rPr lang="zh-TW" altLang="en-US" b="1" dirty="0"/>
              <a:t>於</a:t>
            </a:r>
            <a:r>
              <a:rPr lang="zh-TW" altLang="en-US" b="1" dirty="0" smtClean="0"/>
              <a:t>允收範圍</a:t>
            </a:r>
            <a:r>
              <a:rPr lang="zh-TW" altLang="en-US" b="1" dirty="0"/>
              <a:t>外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331515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48.8%</a:t>
            </a:r>
          </a:p>
        </p:txBody>
      </p:sp>
      <p:sp>
        <p:nvSpPr>
          <p:cNvPr id="16" name="矩形 15"/>
          <p:cNvSpPr/>
          <p:nvPr/>
        </p:nvSpPr>
        <p:spPr>
          <a:xfrm>
            <a:off x="6825208" y="2132856"/>
            <a:ext cx="2412268" cy="51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73477"/>
              </p:ext>
            </p:extLst>
          </p:nvPr>
        </p:nvGraphicFramePr>
        <p:xfrm>
          <a:off x="5247566" y="1208839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255944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263736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89569"/>
              </p:ext>
            </p:extLst>
          </p:nvPr>
        </p:nvGraphicFramePr>
        <p:xfrm>
          <a:off x="575976" y="1224628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415744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103936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519680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611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  <p:sp>
        <p:nvSpPr>
          <p:cNvPr id="3" name="矩形 2"/>
          <p:cNvSpPr/>
          <p:nvPr/>
        </p:nvSpPr>
        <p:spPr>
          <a:xfrm>
            <a:off x="10024502" y="1340768"/>
            <a:ext cx="2996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正常範圍：</a:t>
            </a:r>
            <a:r>
              <a:rPr lang="en-US" altLang="zh-TW" dirty="0" smtClean="0"/>
              <a:t>1.3±0.1mm</a:t>
            </a:r>
          </a:p>
          <a:p>
            <a:r>
              <a:rPr lang="zh-TW" altLang="en-US" dirty="0" smtClean="0"/>
              <a:t>抓取資料範圍：</a:t>
            </a:r>
            <a:r>
              <a:rPr lang="en-US" altLang="zh-TW" dirty="0" smtClean="0"/>
              <a:t>1.3±0.3mm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80" y="2925262"/>
            <a:ext cx="6943640" cy="31889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21030" y="2338656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59852"/>
                </a:solidFill>
              </a:rPr>
              <a:t>因去除離群值，從</a:t>
            </a:r>
            <a:r>
              <a:rPr lang="en-US" altLang="zh-TW" b="1" dirty="0" smtClean="0">
                <a:solidFill>
                  <a:srgbClr val="F59852"/>
                </a:solidFill>
              </a:rPr>
              <a:t>679463</a:t>
            </a:r>
            <a:r>
              <a:rPr lang="zh-TW" altLang="en-US" b="1" dirty="0" smtClean="0">
                <a:solidFill>
                  <a:srgbClr val="F59852"/>
                </a:solidFill>
              </a:rPr>
              <a:t>筆縮減至</a:t>
            </a:r>
            <a:r>
              <a:rPr lang="en-US" altLang="zh-TW" b="1" dirty="0" smtClean="0">
                <a:solidFill>
                  <a:srgbClr val="F59852"/>
                </a:solidFill>
              </a:rPr>
              <a:t>519680</a:t>
            </a:r>
            <a:r>
              <a:rPr lang="zh-TW" altLang="en-US" b="1" dirty="0" smtClean="0">
                <a:solidFill>
                  <a:srgbClr val="F59852"/>
                </a:solidFill>
              </a:rPr>
              <a:t>筆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4619623" y="2492896"/>
            <a:ext cx="4053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4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87936" y="59399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772" y="1321504"/>
            <a:ext cx="4961756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86%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溫</a:t>
            </a:r>
            <a:r>
              <a:rPr lang="zh-TW" altLang="en-US" b="1" dirty="0">
                <a:solidFill>
                  <a:srgbClr val="FF0000"/>
                </a:solidFill>
              </a:rPr>
              <a:t>控器溫度</a:t>
            </a:r>
            <a:r>
              <a:rPr lang="en-US" altLang="zh-TW" b="1" dirty="0" smtClean="0">
                <a:solidFill>
                  <a:schemeClr val="tx1"/>
                </a:solidFill>
              </a:rPr>
              <a:t>(31.1%)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</a:t>
            </a:r>
            <a:r>
              <a:rPr lang="zh-TW" altLang="en-US" b="1" dirty="0">
                <a:solidFill>
                  <a:srgbClr val="FF0000"/>
                </a:solidFill>
              </a:rPr>
              <a:t>溫度</a:t>
            </a:r>
            <a:r>
              <a:rPr lang="en-US" altLang="zh-TW" b="1" dirty="0" smtClean="0">
                <a:solidFill>
                  <a:schemeClr val="tx1"/>
                </a:solidFill>
              </a:rPr>
              <a:t>(29.3%)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轉速</a:t>
            </a:r>
            <a:r>
              <a:rPr lang="en-US" altLang="zh-TW" b="1" dirty="0" smtClean="0">
                <a:solidFill>
                  <a:schemeClr val="tx1"/>
                </a:solidFill>
              </a:rPr>
              <a:t>(15.1%)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177488"/>
            <a:ext cx="4143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0" y="1961250"/>
            <a:ext cx="8704841" cy="3222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5" name="直排文字版面配置區 1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針對整個輸入資料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6" name="矩形 5"/>
          <p:cNvSpPr/>
          <p:nvPr/>
        </p:nvSpPr>
        <p:spPr>
          <a:xfrm>
            <a:off x="920552" y="3140968"/>
            <a:ext cx="7920880" cy="72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895" y="5457998"/>
            <a:ext cx="873759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</a:rPr>
              <a:t>14</a:t>
            </a:r>
            <a:r>
              <a:rPr lang="zh-TW" altLang="en-US" b="1" dirty="0" smtClean="0"/>
              <a:t>個欄位，包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個數值型資料、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個類別型資料與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個無用欄位資料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時間戳記等</a:t>
            </a:r>
            <a:r>
              <a:rPr lang="en-US" altLang="zh-TW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目前收集塑膠</a:t>
            </a:r>
            <a:r>
              <a:rPr lang="zh-TW" altLang="en-US" b="1" dirty="0"/>
              <a:t>地</a:t>
            </a:r>
            <a:r>
              <a:rPr lang="zh-TW" altLang="en-US" b="1" dirty="0" smtClean="0"/>
              <a:t>磚底</a:t>
            </a:r>
            <a:r>
              <a:rPr lang="zh-TW" altLang="en-US" b="1" dirty="0"/>
              <a:t>料</a:t>
            </a:r>
            <a:r>
              <a:rPr lang="zh-TW" altLang="en-US" b="1" dirty="0" smtClean="0"/>
              <a:t>生</a:t>
            </a:r>
            <a:r>
              <a:rPr lang="zh-TW" altLang="en-US" b="1" dirty="0"/>
              <a:t>產</a:t>
            </a:r>
            <a:r>
              <a:rPr lang="zh-TW" altLang="en-US" b="1" dirty="0" smtClean="0"/>
              <a:t>資料共</a:t>
            </a:r>
            <a:r>
              <a:rPr lang="en-US" altLang="zh-TW" b="1" dirty="0">
                <a:solidFill>
                  <a:srgbClr val="FF0000"/>
                </a:solidFill>
              </a:rPr>
              <a:t>248304</a:t>
            </a:r>
            <a:r>
              <a:rPr lang="zh-TW" altLang="en-US" b="1" dirty="0" smtClean="0"/>
              <a:t>筆</a:t>
            </a:r>
          </a:p>
        </p:txBody>
      </p:sp>
      <p:sp>
        <p:nvSpPr>
          <p:cNvPr id="9" name="矩形 8"/>
          <p:cNvSpPr/>
          <p:nvPr/>
        </p:nvSpPr>
        <p:spPr>
          <a:xfrm>
            <a:off x="6339503" y="5623906"/>
            <a:ext cx="576064" cy="14401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6046" y="5623906"/>
            <a:ext cx="648072" cy="14401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627535" y="5772470"/>
            <a:ext cx="0" cy="331711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374078" y="5767922"/>
            <a:ext cx="0" cy="331711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42705" y="6084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原始資料轉換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570897" y="607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78D3F"/>
                </a:solidFill>
              </a:rPr>
              <a:t>資料標記結果</a:t>
            </a:r>
          </a:p>
        </p:txBody>
      </p:sp>
    </p:spTree>
    <p:extLst>
      <p:ext uri="{BB962C8B-B14F-4D97-AF65-F5344CB8AC3E}">
        <p14:creationId xmlns:p14="http://schemas.microsoft.com/office/powerpoint/2010/main" val="163943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2132856"/>
            <a:ext cx="8568952" cy="1339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直排文字版面配置區 1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針對標記資料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68524" y="3817592"/>
            <a:ext cx="856895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資料標記分類佔比：</a:t>
            </a:r>
            <a:endParaRPr lang="en-US" altLang="zh-TW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正</a:t>
            </a:r>
            <a:r>
              <a:rPr lang="zh-TW" altLang="en-US" b="1" dirty="0"/>
              <a:t>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厚度於允收範圍內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213542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86%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異常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</a:t>
            </a:r>
            <a:r>
              <a:rPr lang="zh-TW" altLang="en-US" b="1" dirty="0"/>
              <a:t>於</a:t>
            </a:r>
            <a:r>
              <a:rPr lang="zh-TW" altLang="en-US" b="1" dirty="0" smtClean="0"/>
              <a:t>允收範圍</a:t>
            </a:r>
            <a:r>
              <a:rPr lang="zh-TW" altLang="en-US" b="1" dirty="0"/>
              <a:t>外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34762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14%</a:t>
            </a:r>
          </a:p>
        </p:txBody>
      </p:sp>
      <p:sp>
        <p:nvSpPr>
          <p:cNvPr id="16" name="矩形 15"/>
          <p:cNvSpPr/>
          <p:nvPr/>
        </p:nvSpPr>
        <p:spPr>
          <a:xfrm>
            <a:off x="6825208" y="2132856"/>
            <a:ext cx="2412268" cy="51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9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80010"/>
              </p:ext>
            </p:extLst>
          </p:nvPr>
        </p:nvGraphicFramePr>
        <p:xfrm>
          <a:off x="5247566" y="1208839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213542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34762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67372"/>
              </p:ext>
            </p:extLst>
          </p:nvPr>
        </p:nvGraphicFramePr>
        <p:xfrm>
          <a:off x="575976" y="1224628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146586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36647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183233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611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  <p:sp>
        <p:nvSpPr>
          <p:cNvPr id="3" name="矩形 2"/>
          <p:cNvSpPr/>
          <p:nvPr/>
        </p:nvSpPr>
        <p:spPr>
          <a:xfrm>
            <a:off x="10024502" y="1340768"/>
            <a:ext cx="48013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正常範圍：</a:t>
            </a:r>
            <a:r>
              <a:rPr lang="en-US" altLang="zh-TW" dirty="0" smtClean="0"/>
              <a:t>1.3±0.1mm</a:t>
            </a:r>
          </a:p>
          <a:p>
            <a:r>
              <a:rPr lang="zh-TW" altLang="en-US" dirty="0" smtClean="0"/>
              <a:t>抓取資料條</a:t>
            </a:r>
            <a:r>
              <a:rPr lang="zh-TW" altLang="en-US" dirty="0"/>
              <a:t>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寬度介於</a:t>
            </a:r>
            <a:r>
              <a:rPr lang="en-US" altLang="zh-TW" dirty="0" smtClean="0"/>
              <a:t>50</a:t>
            </a:r>
            <a:r>
              <a:rPr lang="zh-TW" altLang="en-US" dirty="0"/>
              <a:t>至</a:t>
            </a:r>
            <a:r>
              <a:rPr lang="en-US" altLang="zh-TW" dirty="0" smtClean="0"/>
              <a:t>150</a:t>
            </a:r>
            <a:r>
              <a:rPr lang="zh-TW" altLang="en-US" dirty="0" smtClean="0"/>
              <a:t>，且出料溫度介於</a:t>
            </a:r>
            <a:r>
              <a:rPr lang="en-US" altLang="zh-TW" dirty="0" smtClean="0"/>
              <a:t>20</a:t>
            </a:r>
            <a:r>
              <a:rPr lang="zh-TW" altLang="en-US" dirty="0"/>
              <a:t>至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 smtClean="0"/>
              <a:t>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測試集：</a:t>
            </a:r>
            <a:r>
              <a:rPr lang="en-US" altLang="zh-TW" dirty="0" smtClean="0"/>
              <a:t>80:20</a:t>
            </a:r>
          </a:p>
          <a:p>
            <a:r>
              <a:rPr lang="zh-TW" altLang="en-US" dirty="0" smtClean="0"/>
              <a:t>正常</a:t>
            </a:r>
            <a:r>
              <a:rPr lang="en-US" altLang="zh-TW" dirty="0" smtClean="0"/>
              <a:t>/</a:t>
            </a:r>
            <a:r>
              <a:rPr lang="zh-TW" altLang="en-US" dirty="0" smtClean="0"/>
              <a:t>異常：</a:t>
            </a:r>
            <a:r>
              <a:rPr lang="en-US" altLang="zh-TW" dirty="0" smtClean="0"/>
              <a:t>86:14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67516" y="2338656"/>
            <a:ext cx="495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59852"/>
                </a:solidFill>
              </a:rPr>
              <a:t>因去除離群值，從</a:t>
            </a:r>
            <a:r>
              <a:rPr lang="en-US" altLang="zh-TW" b="1" dirty="0">
                <a:solidFill>
                  <a:srgbClr val="F59852"/>
                </a:solidFill>
              </a:rPr>
              <a:t>248304</a:t>
            </a:r>
            <a:r>
              <a:rPr lang="zh-TW" altLang="en-US" b="1" dirty="0" smtClean="0">
                <a:solidFill>
                  <a:srgbClr val="F59852"/>
                </a:solidFill>
              </a:rPr>
              <a:t>筆</a:t>
            </a:r>
            <a:r>
              <a:rPr lang="zh-TW" altLang="en-US" b="1" dirty="0">
                <a:solidFill>
                  <a:srgbClr val="F59852"/>
                </a:solidFill>
              </a:rPr>
              <a:t>縮減至</a:t>
            </a:r>
            <a:r>
              <a:rPr lang="en-US" altLang="zh-TW" b="1" dirty="0">
                <a:solidFill>
                  <a:srgbClr val="F59852"/>
                </a:solidFill>
              </a:rPr>
              <a:t>183233</a:t>
            </a:r>
            <a:r>
              <a:rPr lang="zh-TW" altLang="en-US" b="1" dirty="0">
                <a:solidFill>
                  <a:srgbClr val="F59852"/>
                </a:solidFill>
              </a:rPr>
              <a:t>筆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4619623" y="2492896"/>
            <a:ext cx="4053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4" y="2915180"/>
            <a:ext cx="7312093" cy="32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7776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505</Words>
  <Application>Microsoft Office PowerPoint</Application>
  <PresentationFormat>A4 紙張 (210x297 公釐)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第三個模組建置</vt:lpstr>
      <vt:lpstr>PowerPoint 簡報</vt:lpstr>
      <vt:lpstr>資料前處理</vt:lpstr>
      <vt:lpstr>資料前處理</vt:lpstr>
      <vt:lpstr>模型衡量指標</vt:lpstr>
      <vt:lpstr>模型衡量指標</vt:lpstr>
      <vt:lpstr>資料前處理</vt:lpstr>
      <vt:lpstr>資料前處理</vt:lpstr>
      <vt:lpstr>模型衡量指標</vt:lpstr>
      <vt:lpstr>模型衡量指標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278</cp:revision>
  <dcterms:created xsi:type="dcterms:W3CDTF">2021-12-27T02:15:00Z</dcterms:created>
  <dcterms:modified xsi:type="dcterms:W3CDTF">2022-10-21T09:29:42Z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