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8" r:id="rId2"/>
    <p:sldId id="276" r:id="rId3"/>
    <p:sldId id="318" r:id="rId4"/>
    <p:sldId id="319" r:id="rId5"/>
    <p:sldId id="320" r:id="rId6"/>
    <p:sldId id="322" r:id="rId7"/>
    <p:sldId id="323" r:id="rId8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66D2701-5A07-451E-B129-54FAD45DBCC1}">
          <p14:sldIdLst>
            <p14:sldId id="288"/>
            <p14:sldId id="276"/>
            <p14:sldId id="318"/>
            <p14:sldId id="319"/>
            <p14:sldId id="320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D3F"/>
    <a:srgbClr val="F59852"/>
    <a:srgbClr val="B97AB3"/>
    <a:srgbClr val="609ADA"/>
    <a:srgbClr val="656565"/>
    <a:srgbClr val="F16D69"/>
    <a:srgbClr val="6BA9A8"/>
    <a:srgbClr val="2E75C5"/>
    <a:srgbClr val="6AACB2"/>
    <a:srgbClr val="F0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宏英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第四個模組建置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2022.10.24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資料統計分析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模型</a:t>
            </a:r>
            <a:r>
              <a:rPr lang="zh-TW" altLang="en-US" dirty="0"/>
              <a:t>衡量</a:t>
            </a:r>
            <a:r>
              <a:rPr lang="zh-TW" altLang="en-US" dirty="0" smtClean="0"/>
              <a:t>指標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決策樹</a:t>
            </a:r>
            <a:endParaRPr lang="en-US" altLang="zh-TW" dirty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資料統計分析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7" y="1124744"/>
            <a:ext cx="8069506" cy="41764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單箭頭接點 6"/>
          <p:cNvCxnSpPr/>
          <p:nvPr/>
        </p:nvCxnSpPr>
        <p:spPr>
          <a:xfrm flipH="1" flipV="1">
            <a:off x="3584848" y="2420888"/>
            <a:ext cx="288032" cy="6480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937337" y="53012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溫控器溫度趨勢圖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09089" y="5771000"/>
            <a:ext cx="796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以第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316K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筆為界，前後數據有較大的差異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溫控器溫度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來說，前者大多約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度左右，後者則約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150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左右，後者數據較符合實際生產情況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2288704" y="3212976"/>
            <a:ext cx="3096344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3728864" y="30283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316K</a:t>
            </a:r>
            <a:endParaRPr lang="zh-TW" altLang="en-US" b="1" dirty="0" err="1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3584848" y="2204864"/>
            <a:ext cx="187220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8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資料統計分析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1" y="895121"/>
            <a:ext cx="5340456" cy="2808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1" y="3782645"/>
            <a:ext cx="5333283" cy="28083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單箭頭接點 6"/>
          <p:cNvCxnSpPr/>
          <p:nvPr/>
        </p:nvCxnSpPr>
        <p:spPr>
          <a:xfrm flipH="1" flipV="1">
            <a:off x="2216696" y="2299277"/>
            <a:ext cx="288032" cy="6480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2216697" y="5186801"/>
            <a:ext cx="288031" cy="4744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360712" y="28928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321K</a:t>
            </a:r>
            <a:endParaRPr lang="zh-TW" altLang="en-US" b="1" dirty="0" err="1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69203" y="48906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320K</a:t>
            </a:r>
            <a:endParaRPr lang="zh-TW" altLang="en-US" b="1" dirty="0" err="1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900712" y="1316326"/>
            <a:ext cx="377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以第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321K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筆為界，前後數據有較大的差異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電流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來說，後者波動較前者小，後者數據較符合實際生產情況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25833" y="4151975"/>
            <a:ext cx="3779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以第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320K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筆為界，前後數據有較大的差異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</a:t>
            </a:r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</a:rPr>
              <a:t>轉</a:t>
            </a: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</a:rPr>
              <a:t>速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來說，波動程度較</a:t>
            </a:r>
            <a:r>
              <a:rPr lang="zh-TW" altLang="en-US" b="1" dirty="0" smtClean="0">
                <a:solidFill>
                  <a:srgbClr val="FF0000"/>
                </a:solidFill>
              </a:rPr>
              <a:t>電流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更小，除有較為異常的瞬間凸波，後者數據較符合實際生產情況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12840" y="3355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電流趨勢圖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12840" y="62244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轉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速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趨勢圖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2144688" y="5706787"/>
            <a:ext cx="1224136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0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資料統計分析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97" y="981212"/>
            <a:ext cx="7489407" cy="3920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3848483" y="19795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317K</a:t>
            </a:r>
            <a:endParaRPr lang="zh-TW" altLang="en-US" b="1" dirty="0" err="1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52753" y="49013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出料寬度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趨勢圖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33302" y="5325015"/>
            <a:ext cx="7525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以第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317K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筆為界，前後數據有較大的差異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</a:t>
            </a:r>
            <a:r>
              <a:rPr lang="zh-TW" altLang="en-US" b="1" dirty="0" smtClean="0">
                <a:solidFill>
                  <a:srgbClr val="F78D3F"/>
                </a:solidFill>
              </a:rPr>
              <a:t>出料寬度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來說， 通常情況較其他參數變化劇烈，前者包含更多超過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150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的數據，可能是感測器有失真的狀況，而後者數據變化介在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50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至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150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之間，較符合實際生產情況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3728864" y="2348880"/>
            <a:ext cx="432048" cy="5040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784648" y="3573016"/>
            <a:ext cx="357119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1813856" y="2924944"/>
            <a:ext cx="357119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81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17825"/>
              </p:ext>
            </p:extLst>
          </p:nvPr>
        </p:nvGraphicFramePr>
        <p:xfrm>
          <a:off x="5247566" y="1208839"/>
          <a:ext cx="449783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9278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2542679919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品質分類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正常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243569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異常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98002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01128"/>
              </p:ext>
            </p:extLst>
          </p:nvPr>
        </p:nvGraphicFramePr>
        <p:xfrm>
          <a:off x="575976" y="1224628"/>
          <a:ext cx="4392488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273256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68315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總和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341571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87936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99002" y="6093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混淆矩陣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987390" y="8367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480820" y="8367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模型輸入資料標記</a:t>
            </a:r>
          </a:p>
        </p:txBody>
      </p:sp>
      <p:sp>
        <p:nvSpPr>
          <p:cNvPr id="3" name="矩形 2"/>
          <p:cNvSpPr/>
          <p:nvPr/>
        </p:nvSpPr>
        <p:spPr>
          <a:xfrm>
            <a:off x="10024502" y="1340768"/>
            <a:ext cx="29963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正常範圍：</a:t>
            </a:r>
            <a:r>
              <a:rPr lang="en-US" altLang="zh-TW" dirty="0" smtClean="0"/>
              <a:t>1.3±0.1mm</a:t>
            </a:r>
          </a:p>
          <a:p>
            <a:r>
              <a:rPr lang="zh-TW" altLang="en-US" dirty="0" smtClean="0"/>
              <a:t>抓取資料範圍：</a:t>
            </a:r>
            <a:r>
              <a:rPr lang="en-US" altLang="zh-TW" dirty="0" smtClean="0"/>
              <a:t>1.3±0.3mm</a:t>
            </a:r>
          </a:p>
          <a:p>
            <a:r>
              <a:rPr lang="zh-TW" altLang="en-US" dirty="0" smtClean="0"/>
              <a:t>訓練</a:t>
            </a:r>
            <a:r>
              <a:rPr lang="en-US" altLang="zh-TW" dirty="0" smtClean="0"/>
              <a:t>/</a:t>
            </a:r>
            <a:r>
              <a:rPr lang="zh-TW" altLang="en-US" dirty="0" smtClean="0"/>
              <a:t>測試集比：</a:t>
            </a:r>
            <a:r>
              <a:rPr lang="en-US" altLang="zh-TW" dirty="0" smtClean="0"/>
              <a:t>80:20</a:t>
            </a:r>
          </a:p>
          <a:p>
            <a:r>
              <a:rPr lang="zh-TW" altLang="en-US" dirty="0" smtClean="0"/>
              <a:t>正常</a:t>
            </a:r>
            <a:r>
              <a:rPr lang="en-US" altLang="zh-TW" dirty="0" smtClean="0"/>
              <a:t>/</a:t>
            </a:r>
            <a:r>
              <a:rPr lang="zh-TW" altLang="en-US" dirty="0" smtClean="0"/>
              <a:t>異常比：</a:t>
            </a:r>
            <a:r>
              <a:rPr lang="en-US" altLang="zh-TW" dirty="0" smtClean="0"/>
              <a:t>72:28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01" y="2883087"/>
            <a:ext cx="7118399" cy="3188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209584" y="3356992"/>
            <a:ext cx="3845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Upsample</a:t>
            </a:r>
            <a:endParaRPr lang="en-US" altLang="zh-TW" dirty="0"/>
          </a:p>
          <a:p>
            <a:r>
              <a:rPr lang="zh-TW" altLang="en-US" dirty="0" smtClean="0"/>
              <a:t>訓練集正常：</a:t>
            </a:r>
            <a:r>
              <a:rPr lang="en-US" altLang="zh-TW" dirty="0" smtClean="0"/>
              <a:t>273256</a:t>
            </a:r>
            <a:r>
              <a:rPr lang="zh-TW" altLang="en-US" dirty="0" smtClean="0"/>
              <a:t>*</a:t>
            </a:r>
            <a:r>
              <a:rPr lang="en-US" altLang="zh-TW" dirty="0" smtClean="0"/>
              <a:t>0.72=</a:t>
            </a:r>
            <a:r>
              <a:rPr lang="zh-TW" altLang="en-US" dirty="0"/>
              <a:t> </a:t>
            </a:r>
            <a:r>
              <a:rPr lang="zh-TW" altLang="en-US" dirty="0" smtClean="0"/>
              <a:t>194855</a:t>
            </a:r>
            <a:endParaRPr lang="en-US" altLang="zh-TW" dirty="0" smtClean="0"/>
          </a:p>
          <a:p>
            <a:r>
              <a:rPr lang="en-US" altLang="zh-TW" dirty="0" smtClean="0"/>
              <a:t>0.72=273256</a:t>
            </a:r>
            <a:r>
              <a:rPr lang="zh-TW" altLang="en-US" dirty="0" smtClean="0"/>
              <a:t>*</a:t>
            </a:r>
            <a:r>
              <a:rPr lang="en-US" altLang="zh-TW" dirty="0" smtClean="0"/>
              <a:t>(243569/341571))</a:t>
            </a:r>
          </a:p>
        </p:txBody>
      </p:sp>
    </p:spTree>
    <p:extLst>
      <p:ext uri="{BB962C8B-B14F-4D97-AF65-F5344CB8AC3E}">
        <p14:creationId xmlns:p14="http://schemas.microsoft.com/office/powerpoint/2010/main" val="35466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87936" y="57959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43772" y="1321504"/>
            <a:ext cx="4961756" cy="1872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針對</a:t>
            </a:r>
            <a:r>
              <a:rPr lang="zh-TW" altLang="en-US" b="1" dirty="0" smtClean="0">
                <a:solidFill>
                  <a:srgbClr val="FF0000"/>
                </a:solidFill>
              </a:rPr>
              <a:t>異常</a:t>
            </a:r>
            <a:r>
              <a:rPr lang="zh-TW" altLang="en-US" b="1" dirty="0" smtClean="0"/>
              <a:t>召回</a:t>
            </a:r>
            <a:r>
              <a:rPr lang="zh-TW" altLang="en-US" b="1" dirty="0"/>
              <a:t>率為</a:t>
            </a:r>
            <a:r>
              <a:rPr lang="en-US" altLang="zh-TW" b="1" dirty="0" smtClean="0">
                <a:solidFill>
                  <a:srgbClr val="FF0000"/>
                </a:solidFill>
              </a:rPr>
              <a:t>87%</a:t>
            </a:r>
            <a:r>
              <a:rPr lang="zh-TW" altLang="en-US" b="1" dirty="0" smtClean="0">
                <a:solidFill>
                  <a:schemeClr val="tx1"/>
                </a:solidFill>
              </a:rPr>
              <a:t>，達成預期規劃指標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tx1"/>
                </a:solidFill>
              </a:rPr>
              <a:t>主要影響塑膠地磚厚度品質的肇因與影響佔比分為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滾筒溫度</a:t>
            </a:r>
            <a:r>
              <a:rPr lang="en-US" altLang="zh-TW" b="1" dirty="0" smtClean="0">
                <a:solidFill>
                  <a:schemeClr val="tx1"/>
                </a:solidFill>
              </a:rPr>
              <a:t>(20.8%)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材料</a:t>
            </a:r>
            <a:r>
              <a:rPr lang="zh-TW" altLang="en-US" b="1" dirty="0">
                <a:solidFill>
                  <a:srgbClr val="FF0000"/>
                </a:solidFill>
              </a:rPr>
              <a:t>溫度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 smtClean="0">
                <a:solidFill>
                  <a:schemeClr val="tx1"/>
                </a:solidFill>
              </a:rPr>
              <a:t>15.4</a:t>
            </a:r>
            <a:r>
              <a:rPr lang="en-US" altLang="zh-TW" b="1" dirty="0" smtClean="0">
                <a:solidFill>
                  <a:schemeClr val="tx1"/>
                </a:solidFill>
              </a:rPr>
              <a:t>%)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4" y="1034174"/>
            <a:ext cx="42957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9461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10845</TotalTime>
  <Words>365</Words>
  <Application>Microsoft Office PowerPoint</Application>
  <PresentationFormat>A4 紙張 (210x297 公釐)</PresentationFormat>
  <Paragraphs>68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宏英 – 第四個模組建置</vt:lpstr>
      <vt:lpstr>PowerPoint 簡報</vt:lpstr>
      <vt:lpstr>資料統計分析</vt:lpstr>
      <vt:lpstr>資料統計分析</vt:lpstr>
      <vt:lpstr>資料統計分析</vt:lpstr>
      <vt:lpstr>模型衡量指標</vt:lpstr>
      <vt:lpstr>模型衡量指標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291</cp:revision>
  <dcterms:created xsi:type="dcterms:W3CDTF">2021-12-27T02:15:00Z</dcterms:created>
  <dcterms:modified xsi:type="dcterms:W3CDTF">2022-10-24T07:39:29Z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