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4" r:id="rId1"/>
  </p:sldMasterIdLst>
  <p:notesMasterIdLst>
    <p:notesMasterId r:id="rId16"/>
  </p:notesMasterIdLst>
  <p:handoutMasterIdLst>
    <p:handoutMasterId r:id="rId17"/>
  </p:handoutMasterIdLst>
  <p:sldIdLst>
    <p:sldId id="276" r:id="rId2"/>
    <p:sldId id="294" r:id="rId3"/>
    <p:sldId id="295" r:id="rId4"/>
    <p:sldId id="300" r:id="rId5"/>
    <p:sldId id="301" r:id="rId6"/>
    <p:sldId id="302" r:id="rId7"/>
    <p:sldId id="296" r:id="rId8"/>
    <p:sldId id="289" r:id="rId9"/>
    <p:sldId id="303" r:id="rId10"/>
    <p:sldId id="290" r:id="rId11"/>
    <p:sldId id="297" r:id="rId12"/>
    <p:sldId id="299" r:id="rId13"/>
    <p:sldId id="298" r:id="rId14"/>
    <p:sldId id="293" r:id="rId15"/>
  </p:sldIdLst>
  <p:sldSz cx="9906000" cy="6858000" type="A4"/>
  <p:notesSz cx="6807200" cy="9939338"/>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1" userDrawn="1">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9ADA"/>
    <a:srgbClr val="F59852"/>
    <a:srgbClr val="F16D69"/>
    <a:srgbClr val="F78D3F"/>
    <a:srgbClr val="6BA9A8"/>
    <a:srgbClr val="B97AB3"/>
    <a:srgbClr val="2E75C5"/>
    <a:srgbClr val="6AACB2"/>
    <a:srgbClr val="F06663"/>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深色樣式 2 - 輔色 1/輔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D083AE6-46FA-4A59-8FB0-9F97EB10719F}" styleName="淺色樣式 3 - 輔色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E171933-4619-4E11-9A3F-F7608DF75F80}" styleName="中等深淺樣式 1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autoAdjust="0"/>
  </p:normalViewPr>
  <p:slideViewPr>
    <p:cSldViewPr showGuides="1">
      <p:cViewPr varScale="1">
        <p:scale>
          <a:sx n="69" d="100"/>
          <a:sy n="69" d="100"/>
        </p:scale>
        <p:origin x="1056" y="32"/>
      </p:cViewPr>
      <p:guideLst>
        <p:guide orient="horz" pos="391"/>
        <p:guide pos="3120"/>
      </p:guideLst>
    </p:cSldViewPr>
  </p:slideViewPr>
  <p:outlineViewPr>
    <p:cViewPr>
      <p:scale>
        <a:sx n="33" d="100"/>
        <a:sy n="33" d="100"/>
      </p:scale>
      <p:origin x="0" y="0"/>
    </p:cViewPr>
  </p:outlineViewPr>
  <p:notesTextViewPr>
    <p:cViewPr>
      <p:scale>
        <a:sx n="1" d="1"/>
        <a:sy n="1" d="1"/>
      </p:scale>
      <p:origin x="0" y="0"/>
    </p:cViewPr>
  </p:notesTextViewPr>
  <p:sorterViewPr>
    <p:cViewPr>
      <p:scale>
        <a:sx n="180" d="100"/>
        <a:sy n="1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56038" y="0"/>
            <a:ext cx="2949575" cy="496888"/>
          </a:xfrm>
          <a:prstGeom prst="rect">
            <a:avLst/>
          </a:prstGeom>
        </p:spPr>
        <p:txBody>
          <a:bodyPr vert="horz" lIns="91440" tIns="45720" rIns="91440" bIns="45720" rtlCol="0"/>
          <a:lstStyle>
            <a:lvl1pPr algn="r">
              <a:defRPr sz="1200"/>
            </a:lvl1pPr>
          </a:lstStyle>
          <a:p>
            <a:fld id="{05BF5AB9-3463-4E65-AFD3-5431B79ADFDC}" type="datetimeFigureOut">
              <a:rPr lang="zh-TW" altLang="en-US" smtClean="0"/>
              <a:t>2022/9/13</a:t>
            </a:fld>
            <a:endParaRPr lang="zh-TW" altLang="en-US"/>
          </a:p>
        </p:txBody>
      </p:sp>
      <p:sp>
        <p:nvSpPr>
          <p:cNvPr id="4" name="頁尾版面配置區 3"/>
          <p:cNvSpPr>
            <a:spLocks noGrp="1"/>
          </p:cNvSpPr>
          <p:nvPr>
            <p:ph type="ftr" sz="quarter" idx="2"/>
          </p:nvPr>
        </p:nvSpPr>
        <p:spPr>
          <a:xfrm>
            <a:off x="0" y="9440863"/>
            <a:ext cx="2949575" cy="4968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56038" y="9440863"/>
            <a:ext cx="2949575" cy="496887"/>
          </a:xfrm>
          <a:prstGeom prst="rect">
            <a:avLst/>
          </a:prstGeom>
        </p:spPr>
        <p:txBody>
          <a:bodyPr vert="horz" lIns="91440" tIns="45720" rIns="91440" bIns="45720" rtlCol="0" anchor="b"/>
          <a:lstStyle>
            <a:lvl1pPr algn="r">
              <a:defRPr sz="1200"/>
            </a:lvl1pPr>
          </a:lstStyle>
          <a:p>
            <a:fld id="{C6A0C45D-A6E0-411D-9D9F-B22D9F5136D5}" type="slidenum">
              <a:rPr lang="zh-TW" altLang="en-US" smtClean="0"/>
              <a:t>‹#›</a:t>
            </a:fld>
            <a:endParaRPr lang="zh-TW" altLang="en-US"/>
          </a:p>
        </p:txBody>
      </p:sp>
    </p:spTree>
    <p:extLst>
      <p:ext uri="{BB962C8B-B14F-4D97-AF65-F5344CB8AC3E}">
        <p14:creationId xmlns:p14="http://schemas.microsoft.com/office/powerpoint/2010/main" val="23521073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6038" y="0"/>
            <a:ext cx="2949575" cy="496888"/>
          </a:xfrm>
          <a:prstGeom prst="rect">
            <a:avLst/>
          </a:prstGeom>
        </p:spPr>
        <p:txBody>
          <a:bodyPr vert="horz" lIns="91440" tIns="45720" rIns="91440" bIns="45720" rtlCol="0"/>
          <a:lstStyle>
            <a:lvl1pPr algn="r">
              <a:defRPr sz="1200"/>
            </a:lvl1pPr>
          </a:lstStyle>
          <a:p>
            <a:fld id="{838FF680-7B6B-4655-B6A1-33A8AD0AE8B4}" type="datetimeFigureOut">
              <a:rPr lang="zh-TW" altLang="en-US" smtClean="0"/>
              <a:t>2022/9/13</a:t>
            </a:fld>
            <a:endParaRPr lang="zh-TW" altLang="en-US"/>
          </a:p>
        </p:txBody>
      </p:sp>
      <p:sp>
        <p:nvSpPr>
          <p:cNvPr id="4" name="投影片圖像版面配置區 3"/>
          <p:cNvSpPr>
            <a:spLocks noGrp="1" noRot="1" noChangeAspect="1"/>
          </p:cNvSpPr>
          <p:nvPr>
            <p:ph type="sldImg" idx="2"/>
          </p:nvPr>
        </p:nvSpPr>
        <p:spPr>
          <a:xfrm>
            <a:off x="712788" y="746125"/>
            <a:ext cx="5381625" cy="3725863"/>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1038" y="4721225"/>
            <a:ext cx="5445125" cy="4471988"/>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9440863"/>
            <a:ext cx="2949575" cy="4968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6038" y="9440863"/>
            <a:ext cx="2949575" cy="496887"/>
          </a:xfrm>
          <a:prstGeom prst="rect">
            <a:avLst/>
          </a:prstGeom>
        </p:spPr>
        <p:txBody>
          <a:bodyPr vert="horz" lIns="91440" tIns="45720" rIns="91440" bIns="45720" rtlCol="0" anchor="b"/>
          <a:lstStyle>
            <a:lvl1pPr algn="r">
              <a:defRPr sz="1200"/>
            </a:lvl1pPr>
          </a:lstStyle>
          <a:p>
            <a:fld id="{6F9E9FB9-4D1E-4A88-8F87-B34AFE16905A}" type="slidenum">
              <a:rPr lang="zh-TW" altLang="en-US" smtClean="0"/>
              <a:t>‹#›</a:t>
            </a:fld>
            <a:endParaRPr lang="zh-TW" altLang="en-US"/>
          </a:p>
        </p:txBody>
      </p:sp>
    </p:spTree>
    <p:extLst>
      <p:ext uri="{BB962C8B-B14F-4D97-AF65-F5344CB8AC3E}">
        <p14:creationId xmlns:p14="http://schemas.microsoft.com/office/powerpoint/2010/main" val="91953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7" name="圖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828"/>
            <a:ext cx="9906000" cy="6839172"/>
          </a:xfrm>
          <a:prstGeom prst="rect">
            <a:avLst/>
          </a:prstGeom>
        </p:spPr>
      </p:pic>
      <p:sp>
        <p:nvSpPr>
          <p:cNvPr id="2" name="標題 1"/>
          <p:cNvSpPr>
            <a:spLocks noGrp="1"/>
          </p:cNvSpPr>
          <p:nvPr>
            <p:ph type="title" hasCustomPrompt="1"/>
          </p:nvPr>
        </p:nvSpPr>
        <p:spPr>
          <a:xfrm>
            <a:off x="632520" y="2708920"/>
            <a:ext cx="8640960" cy="720080"/>
          </a:xfrm>
        </p:spPr>
        <p:txBody>
          <a:bodyPr/>
          <a:lstStyle>
            <a:lvl1pPr>
              <a:defRPr>
                <a:solidFill>
                  <a:srgbClr val="393939"/>
                </a:solidFill>
                <a:latin typeface="微軟正黑體" panose="020B0604030504040204" pitchFamily="34" charset="-120"/>
                <a:ea typeface="微軟正黑體" panose="020B0604030504040204" pitchFamily="34" charset="-120"/>
              </a:defRPr>
            </a:lvl1pPr>
          </a:lstStyle>
          <a:p>
            <a:r>
              <a:rPr lang="zh-TW" altLang="en-US" dirty="0" smtClean="0"/>
              <a:t>封面</a:t>
            </a:r>
            <a:endParaRPr lang="zh-TW" altLang="en-US" dirty="0"/>
          </a:p>
        </p:txBody>
      </p:sp>
      <p:sp>
        <p:nvSpPr>
          <p:cNvPr id="6" name="副標題 2"/>
          <p:cNvSpPr>
            <a:spLocks noGrp="1"/>
          </p:cNvSpPr>
          <p:nvPr>
            <p:ph type="subTitle" idx="1"/>
          </p:nvPr>
        </p:nvSpPr>
        <p:spPr>
          <a:xfrm>
            <a:off x="1352600" y="3789040"/>
            <a:ext cx="7200800" cy="1080120"/>
          </a:xfrm>
        </p:spPr>
        <p:txBody>
          <a:bodyPr>
            <a:normAutofit/>
          </a:bodyPr>
          <a:lstStyle>
            <a:lvl1pPr marL="0" indent="0" algn="ctr">
              <a:buNone/>
              <a:defRPr sz="2000">
                <a:solidFill>
                  <a:srgbClr val="393939"/>
                </a:solidFill>
                <a:latin typeface="微軟正黑體" panose="020B0604030504040204" pitchFamily="34" charset="-120"/>
                <a:ea typeface="微軟正黑體"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dirty="0"/>
          </a:p>
        </p:txBody>
      </p:sp>
      <p:sp>
        <p:nvSpPr>
          <p:cNvPr id="5" name="投影片編號版面配置區 5"/>
          <p:cNvSpPr>
            <a:spLocks noGrp="1"/>
          </p:cNvSpPr>
          <p:nvPr>
            <p:ph type="sldNum" sz="quarter" idx="4"/>
          </p:nvPr>
        </p:nvSpPr>
        <p:spPr>
          <a:xfrm>
            <a:off x="4743772" y="6644382"/>
            <a:ext cx="425252" cy="313010"/>
          </a:xfrm>
          <a:prstGeom prst="rect">
            <a:avLst/>
          </a:prstGeom>
        </p:spPr>
        <p:txBody>
          <a:bodyPr/>
          <a:lstStyle>
            <a:lvl1pPr algn="ctr">
              <a:defRPr sz="1050">
                <a:solidFill>
                  <a:srgbClr val="FFFFFF"/>
                </a:solidFill>
              </a:defRPr>
            </a:lvl1pPr>
          </a:lstStyle>
          <a:p>
            <a:fld id="{8F4EACC7-37E3-43A5-A5FB-BEB9CE95D266}" type="slidenum">
              <a:rPr lang="zh-TW" altLang="en-US" smtClean="0"/>
              <a:pPr/>
              <a:t>‹#›</a:t>
            </a:fld>
            <a:endParaRPr lang="zh-TW" altLang="en-US"/>
          </a:p>
        </p:txBody>
      </p:sp>
      <p:pic>
        <p:nvPicPr>
          <p:cNvPr id="8" name="圖片 7"/>
          <p:cNvPicPr>
            <a:picLocks noChangeAspect="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2032" t="12815" r="5750" b="17466"/>
          <a:stretch/>
        </p:blipFill>
        <p:spPr>
          <a:xfrm>
            <a:off x="8841432" y="6479122"/>
            <a:ext cx="920550" cy="381692"/>
          </a:xfrm>
          <a:prstGeom prst="rect">
            <a:avLst/>
          </a:prstGeom>
        </p:spPr>
      </p:pic>
    </p:spTree>
    <p:extLst>
      <p:ext uri="{BB962C8B-B14F-4D97-AF65-F5344CB8AC3E}">
        <p14:creationId xmlns:p14="http://schemas.microsoft.com/office/powerpoint/2010/main" val="35545312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只有標題">
    <p:spTree>
      <p:nvGrpSpPr>
        <p:cNvPr id="1" name=""/>
        <p:cNvGrpSpPr/>
        <p:nvPr/>
      </p:nvGrpSpPr>
      <p:grpSpPr>
        <a:xfrm>
          <a:off x="0" y="0"/>
          <a:ext cx="0" cy="0"/>
          <a:chOff x="0" y="0"/>
          <a:chExt cx="0" cy="0"/>
        </a:xfrm>
      </p:grpSpPr>
      <p:sp>
        <p:nvSpPr>
          <p:cNvPr id="4"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E28562E0-AE09-4D11-92BC-5850C0B2AD0D}" type="slidenum">
              <a:rPr lang="zh-TW" altLang="en-US" smtClean="0"/>
              <a:pPr/>
              <a:t>‹#›</a:t>
            </a:fld>
            <a:endParaRPr lang="zh-TW" altLang="en-US"/>
          </a:p>
        </p:txBody>
      </p:sp>
      <p:sp>
        <p:nvSpPr>
          <p:cNvPr id="5" name="標題版面配置區 1"/>
          <p:cNvSpPr>
            <a:spLocks noGrp="1"/>
          </p:cNvSpPr>
          <p:nvPr>
            <p:ph type="title"/>
          </p:nvPr>
        </p:nvSpPr>
        <p:spPr bwMode="ltGray">
          <a:xfrm>
            <a:off x="632520" y="116632"/>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Tree>
    <p:extLst>
      <p:ext uri="{BB962C8B-B14F-4D97-AF65-F5344CB8AC3E}">
        <p14:creationId xmlns:p14="http://schemas.microsoft.com/office/powerpoint/2010/main" val="41085606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E28562E0-AE09-4D11-92BC-5850C0B2AD0D}" type="slidenum">
              <a:rPr lang="zh-TW" altLang="en-US" smtClean="0"/>
              <a:pPr/>
              <a:t>‹#›</a:t>
            </a:fld>
            <a:endParaRPr lang="zh-TW" altLang="en-US"/>
          </a:p>
        </p:txBody>
      </p:sp>
    </p:spTree>
    <p:extLst>
      <p:ext uri="{BB962C8B-B14F-4D97-AF65-F5344CB8AC3E}">
        <p14:creationId xmlns:p14="http://schemas.microsoft.com/office/powerpoint/2010/main" val="289152772"/>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941513" y="4800600"/>
            <a:ext cx="5943600" cy="566738"/>
          </a:xfrm>
        </p:spPr>
        <p:txBody>
          <a:bodyPr anchor="b"/>
          <a:lstStyle>
            <a:lvl1pPr algn="l">
              <a:defRPr sz="2000" b="1">
                <a:latin typeface="微軟正黑體" panose="020B0604030504040204" pitchFamily="34" charset="-120"/>
                <a:ea typeface="微軟正黑體" panose="020B0604030504040204" pitchFamily="34" charset="-120"/>
              </a:defRPr>
            </a:lvl1pPr>
          </a:lstStyle>
          <a:p>
            <a:r>
              <a:rPr lang="zh-TW" altLang="en-US" smtClean="0"/>
              <a:t>按一下以編輯母片標題樣式</a:t>
            </a:r>
            <a:endParaRPr lang="zh-TW" altLang="en-US" dirty="0"/>
          </a:p>
        </p:txBody>
      </p:sp>
      <p:sp>
        <p:nvSpPr>
          <p:cNvPr id="3" name="圖片版面配置區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zh-TW" altLang="en-US" dirty="0"/>
          </a:p>
        </p:txBody>
      </p:sp>
      <p:sp>
        <p:nvSpPr>
          <p:cNvPr id="4" name="文字版面配置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8"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E28562E0-AE09-4D11-92BC-5850C0B2AD0D}" type="slidenum">
              <a:rPr lang="zh-TW" altLang="en-US" smtClean="0"/>
              <a:pPr/>
              <a:t>‹#›</a:t>
            </a:fld>
            <a:endParaRPr lang="zh-TW" altLang="en-US"/>
          </a:p>
        </p:txBody>
      </p:sp>
    </p:spTree>
    <p:extLst>
      <p:ext uri="{BB962C8B-B14F-4D97-AF65-F5344CB8AC3E}">
        <p14:creationId xmlns:p14="http://schemas.microsoft.com/office/powerpoint/2010/main" val="2253824835"/>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標題及直排文字">
    <p:spTree>
      <p:nvGrpSpPr>
        <p:cNvPr id="1" name=""/>
        <p:cNvGrpSpPr/>
        <p:nvPr/>
      </p:nvGrpSpPr>
      <p:grpSpPr>
        <a:xfrm>
          <a:off x="0" y="0"/>
          <a:ext cx="0" cy="0"/>
          <a:chOff x="0" y="0"/>
          <a:chExt cx="0" cy="0"/>
        </a:xfrm>
      </p:grpSpPr>
      <p:sp>
        <p:nvSpPr>
          <p:cNvPr id="3" name="直排文字版面配置區 2"/>
          <p:cNvSpPr>
            <a:spLocks noGrp="1"/>
          </p:cNvSpPr>
          <p:nvPr>
            <p:ph type="body" orient="vert" idx="1"/>
          </p:nvPr>
        </p:nvSpPr>
        <p:spPr>
          <a:xfrm>
            <a:off x="992560" y="1628800"/>
            <a:ext cx="8280920" cy="468052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E28562E0-AE09-4D11-92BC-5850C0B2AD0D}" type="slidenum">
              <a:rPr lang="zh-TW" altLang="en-US" smtClean="0"/>
              <a:pPr/>
              <a:t>‹#›</a:t>
            </a:fld>
            <a:endParaRPr lang="zh-TW" altLang="en-US"/>
          </a:p>
        </p:txBody>
      </p:sp>
      <p:sp>
        <p:nvSpPr>
          <p:cNvPr id="5" name="標題版面配置區 1"/>
          <p:cNvSpPr>
            <a:spLocks noGrp="1"/>
          </p:cNvSpPr>
          <p:nvPr>
            <p:ph type="title"/>
          </p:nvPr>
        </p:nvSpPr>
        <p:spPr bwMode="ltGray">
          <a:xfrm>
            <a:off x="632520" y="116632"/>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Tree>
    <p:extLst>
      <p:ext uri="{BB962C8B-B14F-4D97-AF65-F5344CB8AC3E}">
        <p14:creationId xmlns:p14="http://schemas.microsoft.com/office/powerpoint/2010/main" val="1015258688"/>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181850" y="548680"/>
            <a:ext cx="2091630" cy="5760640"/>
          </a:xfrm>
        </p:spPr>
        <p:txBody>
          <a:bodyPr vert="eaVert"/>
          <a:lstStyle>
            <a:lvl1pPr>
              <a:defRPr sz="3200">
                <a:latin typeface="微軟正黑體" panose="020B0604030504040204" pitchFamily="34" charset="-120"/>
                <a:ea typeface="微軟正黑體" panose="020B0604030504040204" pitchFamily="34" charset="-120"/>
              </a:defRPr>
            </a:lvl1pPr>
          </a:lstStyle>
          <a:p>
            <a:r>
              <a:rPr lang="zh-TW" altLang="en-US" smtClean="0"/>
              <a:t>按一下以編輯母片標題樣式</a:t>
            </a:r>
            <a:endParaRPr lang="zh-TW" altLang="en-US" dirty="0"/>
          </a:p>
        </p:txBody>
      </p:sp>
      <p:sp>
        <p:nvSpPr>
          <p:cNvPr id="3" name="直排文字版面配置區 2"/>
          <p:cNvSpPr>
            <a:spLocks noGrp="1"/>
          </p:cNvSpPr>
          <p:nvPr>
            <p:ph type="body" orient="vert" idx="1"/>
          </p:nvPr>
        </p:nvSpPr>
        <p:spPr>
          <a:xfrm>
            <a:off x="344487" y="836712"/>
            <a:ext cx="6684963" cy="5472608"/>
          </a:xfrm>
        </p:spPr>
        <p:txBody>
          <a:bodyPr vert="eaVert"/>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7"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E28562E0-AE09-4D11-92BC-5850C0B2AD0D}" type="slidenum">
              <a:rPr lang="zh-TW" altLang="en-US" smtClean="0"/>
              <a:pPr/>
              <a:t>‹#›</a:t>
            </a:fld>
            <a:endParaRPr lang="zh-TW" altLang="en-US"/>
          </a:p>
        </p:txBody>
      </p:sp>
    </p:spTree>
    <p:extLst>
      <p:ext uri="{BB962C8B-B14F-4D97-AF65-F5344CB8AC3E}">
        <p14:creationId xmlns:p14="http://schemas.microsoft.com/office/powerpoint/2010/main" val="1646990052"/>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標題及橫排文字">
    <p:spTree>
      <p:nvGrpSpPr>
        <p:cNvPr id="1" name=""/>
        <p:cNvGrpSpPr/>
        <p:nvPr/>
      </p:nvGrpSpPr>
      <p:grpSpPr>
        <a:xfrm>
          <a:off x="0" y="0"/>
          <a:ext cx="0" cy="0"/>
          <a:chOff x="0" y="0"/>
          <a:chExt cx="0" cy="0"/>
        </a:xfrm>
      </p:grpSpPr>
      <p:sp>
        <p:nvSpPr>
          <p:cNvPr id="4"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8F4EACC7-37E3-43A5-A5FB-BEB9CE95D266}" type="slidenum">
              <a:rPr lang="zh-TW" altLang="en-US" smtClean="0"/>
              <a:pPr/>
              <a:t>‹#›</a:t>
            </a:fld>
            <a:endParaRPr lang="zh-TW" altLang="en-US"/>
          </a:p>
        </p:txBody>
      </p:sp>
      <p:sp>
        <p:nvSpPr>
          <p:cNvPr id="6" name="直排文字版面配置區 2"/>
          <p:cNvSpPr>
            <a:spLocks noGrp="1"/>
          </p:cNvSpPr>
          <p:nvPr>
            <p:ph type="body" orient="vert" idx="1"/>
          </p:nvPr>
        </p:nvSpPr>
        <p:spPr bwMode="black">
          <a:xfrm>
            <a:off x="920552" y="1268760"/>
            <a:ext cx="8064896" cy="4896544"/>
          </a:xfrm>
        </p:spPr>
        <p:txBody>
          <a:bodyPr vert="horz"/>
          <a:lstStyle>
            <a:lvl1pPr>
              <a:defRPr>
                <a:solidFill>
                  <a:srgbClr val="50939A"/>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7" name="標題版面配置區 1"/>
          <p:cNvSpPr>
            <a:spLocks noGrp="1"/>
          </p:cNvSpPr>
          <p:nvPr>
            <p:ph type="title"/>
          </p:nvPr>
        </p:nvSpPr>
        <p:spPr bwMode="ltGray">
          <a:xfrm>
            <a:off x="920552" y="208006"/>
            <a:ext cx="8136904" cy="547477"/>
          </a:xfrm>
          <a:prstGeom prst="rect">
            <a:avLst/>
          </a:prstGeom>
        </p:spPr>
        <p:txBody>
          <a:bodyPr vert="horz" lIns="91440" tIns="45720" rIns="91440" bIns="45720" rtlCol="0" anchor="ctr">
            <a:noAutofit/>
          </a:bodyPr>
          <a:lstStyle>
            <a:lvl1pPr>
              <a:defRPr>
                <a:solidFill>
                  <a:srgbClr val="002060"/>
                </a:solidFill>
                <a:latin typeface="微軟正黑體" panose="020B0604030504040204" pitchFamily="34" charset="-120"/>
                <a:ea typeface="微軟正黑體" panose="020B0604030504040204" pitchFamily="34" charset="-120"/>
              </a:defRPr>
            </a:lvl1pPr>
          </a:lstStyle>
          <a:p>
            <a:pPr lvl="0"/>
            <a:r>
              <a:rPr lang="zh-TW" altLang="en-US" dirty="0"/>
              <a:t>按一下以編輯母片標題樣式</a:t>
            </a:r>
          </a:p>
        </p:txBody>
      </p:sp>
    </p:spTree>
    <p:extLst>
      <p:ext uri="{BB962C8B-B14F-4D97-AF65-F5344CB8AC3E}">
        <p14:creationId xmlns:p14="http://schemas.microsoft.com/office/powerpoint/2010/main" val="12136934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32520" y="2708921"/>
            <a:ext cx="8640960" cy="716838"/>
          </a:xfrm>
        </p:spPr>
        <p:txBody>
          <a:bodyPr/>
          <a:lstStyle>
            <a:lvl1pPr>
              <a:defRPr>
                <a:solidFill>
                  <a:srgbClr val="393939"/>
                </a:solidFill>
                <a:latin typeface="微軟正黑體" panose="020B0604030504040204" pitchFamily="34" charset="-120"/>
                <a:ea typeface="微軟正黑體" panose="020B0604030504040204" pitchFamily="34" charset="-120"/>
              </a:defRPr>
            </a:lvl1pPr>
          </a:lstStyle>
          <a:p>
            <a:r>
              <a:rPr lang="zh-TW" altLang="en-US" smtClean="0"/>
              <a:t>按一下以編輯母片標題樣式</a:t>
            </a:r>
            <a:endParaRPr lang="zh-TW" altLang="en-US" dirty="0"/>
          </a:p>
        </p:txBody>
      </p:sp>
      <p:sp>
        <p:nvSpPr>
          <p:cNvPr id="3" name="副標題 2"/>
          <p:cNvSpPr>
            <a:spLocks noGrp="1"/>
          </p:cNvSpPr>
          <p:nvPr>
            <p:ph type="subTitle" idx="1"/>
          </p:nvPr>
        </p:nvSpPr>
        <p:spPr>
          <a:xfrm>
            <a:off x="1352600" y="3789040"/>
            <a:ext cx="7200800" cy="1080120"/>
          </a:xfrm>
        </p:spPr>
        <p:txBody>
          <a:bodyPr>
            <a:normAutofit/>
          </a:bodyPr>
          <a:lstStyle>
            <a:lvl1pPr marL="0" indent="0" algn="ctr">
              <a:buNone/>
              <a:defRPr sz="2000">
                <a:solidFill>
                  <a:srgbClr val="393939"/>
                </a:solidFill>
                <a:latin typeface="微軟正黑體" panose="020B0604030504040204" pitchFamily="34" charset="-120"/>
                <a:ea typeface="微軟正黑體"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dirty="0"/>
          </a:p>
        </p:txBody>
      </p:sp>
      <p:sp>
        <p:nvSpPr>
          <p:cNvPr id="6"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8F4EACC7-37E3-43A5-A5FB-BEB9CE95D266}" type="slidenum">
              <a:rPr lang="zh-TW" altLang="en-US" smtClean="0"/>
              <a:pPr/>
              <a:t>‹#›</a:t>
            </a:fld>
            <a:endParaRPr lang="zh-TW" altLang="en-US"/>
          </a:p>
        </p:txBody>
      </p:sp>
    </p:spTree>
    <p:extLst>
      <p:ext uri="{BB962C8B-B14F-4D97-AF65-F5344CB8AC3E}">
        <p14:creationId xmlns:p14="http://schemas.microsoft.com/office/powerpoint/2010/main" val="12193365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4"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8F4EACC7-37E3-43A5-A5FB-BEB9CE95D266}" type="slidenum">
              <a:rPr lang="zh-TW" altLang="en-US" smtClean="0"/>
              <a:pPr/>
              <a:t>‹#›</a:t>
            </a:fld>
            <a:endParaRPr lang="zh-TW" altLang="en-US"/>
          </a:p>
        </p:txBody>
      </p:sp>
      <p:sp>
        <p:nvSpPr>
          <p:cNvPr id="5" name="標題版面配置區 1"/>
          <p:cNvSpPr>
            <a:spLocks noGrp="1"/>
          </p:cNvSpPr>
          <p:nvPr>
            <p:ph type="title"/>
          </p:nvPr>
        </p:nvSpPr>
        <p:spPr bwMode="ltGray">
          <a:xfrm>
            <a:off x="635918" y="57972"/>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endParaRPr lang="zh-TW" altLang="en-US" dirty="0"/>
          </a:p>
        </p:txBody>
      </p:sp>
      <p:sp>
        <p:nvSpPr>
          <p:cNvPr id="6" name="內容版面配置區 2"/>
          <p:cNvSpPr>
            <a:spLocks noGrp="1"/>
          </p:cNvSpPr>
          <p:nvPr>
            <p:ph idx="1"/>
          </p:nvPr>
        </p:nvSpPr>
        <p:spPr>
          <a:xfrm>
            <a:off x="1136576" y="1340768"/>
            <a:ext cx="7776864" cy="4968552"/>
          </a:xfrm>
        </p:spPr>
        <p:txBody>
          <a:bodyPr/>
          <a:lstStyle>
            <a:lvl1pPr marL="457200" marR="0" indent="-45720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sz="2800" b="1">
                <a:solidFill>
                  <a:srgbClr val="6AA9A8"/>
                </a:solidFill>
              </a:defRPr>
            </a:lvl1pPr>
            <a:lvl2pPr marL="704850" indent="-342900">
              <a:lnSpc>
                <a:spcPct val="100000"/>
              </a:lnSpc>
              <a:spcBef>
                <a:spcPts val="600"/>
              </a:spcBef>
              <a:spcAft>
                <a:spcPts val="600"/>
              </a:spcAft>
              <a:buFont typeface="Wingdings" panose="05000000000000000000" pitchFamily="2" charset="2"/>
              <a:buChar char="u"/>
              <a:defRPr b="0">
                <a:solidFill>
                  <a:schemeClr val="bg2">
                    <a:lumMod val="25000"/>
                  </a:schemeClr>
                </a:solidFill>
              </a:defRPr>
            </a:lvl2pPr>
            <a:lvl3pPr marL="1076325" indent="-266700">
              <a:lnSpc>
                <a:spcPct val="100000"/>
              </a:lnSpc>
              <a:spcBef>
                <a:spcPts val="600"/>
              </a:spcBef>
              <a:spcAft>
                <a:spcPts val="600"/>
              </a:spcAft>
              <a:buFont typeface="Wingdings" panose="05000000000000000000" pitchFamily="2" charset="2"/>
              <a:buChar char="p"/>
              <a:defRPr>
                <a:solidFill>
                  <a:schemeClr val="bg2">
                    <a:lumMod val="25000"/>
                  </a:schemeClr>
                </a:solidFill>
              </a:defRPr>
            </a:lvl3pPr>
            <a:lvl4pPr marL="990600" marR="0" indent="0" algn="l" defTabSz="914400" rtl="0" eaLnBrk="1" fontAlgn="auto" latinLnBrk="0" hangingPunct="1">
              <a:lnSpc>
                <a:spcPct val="100000"/>
              </a:lnSpc>
              <a:spcBef>
                <a:spcPts val="600"/>
              </a:spcBef>
              <a:spcAft>
                <a:spcPts val="600"/>
              </a:spcAft>
              <a:buClrTx/>
              <a:buSzTx/>
              <a:buFont typeface="Arial" pitchFamily="34" charset="0"/>
              <a:buNone/>
              <a:tabLst/>
              <a:defRPr>
                <a:solidFill>
                  <a:schemeClr val="bg2">
                    <a:lumMod val="25000"/>
                  </a:schemeClr>
                </a:solidFill>
              </a:defRPr>
            </a:lvl4pPr>
            <a:lvl5pPr marL="1257300" marR="0" indent="0" algn="l" defTabSz="914400" rtl="0" eaLnBrk="1" fontAlgn="auto" latinLnBrk="0" hangingPunct="1">
              <a:lnSpc>
                <a:spcPct val="100000"/>
              </a:lnSpc>
              <a:spcBef>
                <a:spcPts val="600"/>
              </a:spcBef>
              <a:spcAft>
                <a:spcPts val="600"/>
              </a:spcAft>
              <a:buClrTx/>
              <a:buSzTx/>
              <a:buFont typeface="Arial" pitchFamily="34" charset="0"/>
              <a:buNone/>
              <a:tabLst/>
              <a:defRPr>
                <a:solidFill>
                  <a:srgbClr val="888888"/>
                </a:solidFill>
              </a:defRPr>
            </a:lvl5pPr>
          </a:lstStyle>
          <a:p>
            <a:pPr marL="457200" marR="0" lvl="0" indent="-45720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zh-TW" altLang="en-US" dirty="0" smtClean="0"/>
              <a:t>編輯母片文字樣式</a:t>
            </a:r>
          </a:p>
          <a:p>
            <a:pPr lvl="1"/>
            <a:r>
              <a:rPr lang="zh-TW" altLang="en-US" dirty="0" smtClean="0"/>
              <a:t>第二層</a:t>
            </a:r>
          </a:p>
          <a:p>
            <a:pPr lvl="2"/>
            <a:r>
              <a:rPr lang="zh-TW" altLang="en-US" dirty="0" smtClean="0"/>
              <a:t>第三層</a:t>
            </a:r>
          </a:p>
          <a:p>
            <a:pPr marL="1257300" marR="0" lvl="3" indent="-266700" algn="l" defTabSz="914400" rtl="0" eaLnBrk="1" fontAlgn="auto" latinLnBrk="0" hangingPunct="1">
              <a:lnSpc>
                <a:spcPct val="100000"/>
              </a:lnSpc>
              <a:spcBef>
                <a:spcPts val="600"/>
              </a:spcBef>
              <a:spcAft>
                <a:spcPts val="600"/>
              </a:spcAft>
              <a:buClrTx/>
              <a:buSzTx/>
              <a:buFont typeface="Arial" pitchFamily="34" charset="0"/>
              <a:buChar char="–"/>
              <a:tabLst/>
              <a:defRPr/>
            </a:pPr>
            <a:r>
              <a:rPr lang="zh-TW" altLang="en-US" dirty="0" smtClean="0"/>
              <a:t>第四層</a:t>
            </a:r>
          </a:p>
          <a:p>
            <a:pPr marL="1524000" marR="0" lvl="4" indent="-266700" algn="l" defTabSz="914400" rtl="0" eaLnBrk="1" fontAlgn="auto" latinLnBrk="0" hangingPunct="1">
              <a:lnSpc>
                <a:spcPct val="100000"/>
              </a:lnSpc>
              <a:spcBef>
                <a:spcPts val="600"/>
              </a:spcBef>
              <a:spcAft>
                <a:spcPts val="600"/>
              </a:spcAft>
              <a:buClrTx/>
              <a:buSzTx/>
              <a:buFont typeface="Arial" pitchFamily="34" charset="0"/>
              <a:buChar char="»"/>
              <a:tabLst/>
              <a:defRPr/>
            </a:pPr>
            <a:r>
              <a:rPr kumimoji="0" lang="zh-TW" altLang="en-US" sz="1600" b="0" i="0" u="none" strike="noStrike" kern="1200" cap="none" spc="0" normalizeH="0" baseline="0" noProof="0" dirty="0" smtClean="0">
                <a:ln>
                  <a:noFill/>
                </a:ln>
                <a:solidFill>
                  <a:srgbClr val="888888"/>
                </a:solidFill>
                <a:effectLst/>
                <a:uLnTx/>
                <a:uFillTx/>
                <a:latin typeface="微軟正黑體" pitchFamily="34" charset="-120"/>
                <a:ea typeface="微軟正黑體" pitchFamily="34" charset="-120"/>
                <a:cs typeface="+mn-cs"/>
              </a:rPr>
              <a:t>第五層</a:t>
            </a:r>
          </a:p>
        </p:txBody>
      </p:sp>
    </p:spTree>
    <p:extLst>
      <p:ext uri="{BB962C8B-B14F-4D97-AF65-F5344CB8AC3E}">
        <p14:creationId xmlns:p14="http://schemas.microsoft.com/office/powerpoint/2010/main" val="1577859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8F4EACC7-37E3-43A5-A5FB-BEB9CE95D266}" type="slidenum">
              <a:rPr lang="zh-TW" altLang="en-US" smtClean="0"/>
              <a:pPr/>
              <a:t>‹#›</a:t>
            </a:fld>
            <a:endParaRPr lang="zh-TW" altLang="en-US"/>
          </a:p>
        </p:txBody>
      </p:sp>
      <p:sp>
        <p:nvSpPr>
          <p:cNvPr id="5" name="標題版面配置區 1"/>
          <p:cNvSpPr>
            <a:spLocks noGrp="1"/>
          </p:cNvSpPr>
          <p:nvPr>
            <p:ph type="title"/>
          </p:nvPr>
        </p:nvSpPr>
        <p:spPr bwMode="ltGray">
          <a:xfrm>
            <a:off x="632520" y="116632"/>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Tree>
    <p:extLst>
      <p:ext uri="{BB962C8B-B14F-4D97-AF65-F5344CB8AC3E}">
        <p14:creationId xmlns:p14="http://schemas.microsoft.com/office/powerpoint/2010/main" val="26188947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標題及直排文字">
    <p:spTree>
      <p:nvGrpSpPr>
        <p:cNvPr id="1" name=""/>
        <p:cNvGrpSpPr/>
        <p:nvPr/>
      </p:nvGrpSpPr>
      <p:grpSpPr>
        <a:xfrm>
          <a:off x="0" y="0"/>
          <a:ext cx="0" cy="0"/>
          <a:chOff x="0" y="0"/>
          <a:chExt cx="0" cy="0"/>
        </a:xfrm>
      </p:grpSpPr>
      <p:sp>
        <p:nvSpPr>
          <p:cNvPr id="7"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8F4EACC7-37E3-43A5-A5FB-BEB9CE95D266}" type="slidenum">
              <a:rPr lang="zh-TW" altLang="en-US" smtClean="0"/>
              <a:pPr/>
              <a:t>‹#›</a:t>
            </a:fld>
            <a:endParaRPr lang="zh-TW" altLang="en-US"/>
          </a:p>
        </p:txBody>
      </p:sp>
      <p:sp>
        <p:nvSpPr>
          <p:cNvPr id="5" name="標題版面配置區 1"/>
          <p:cNvSpPr>
            <a:spLocks noGrp="1"/>
          </p:cNvSpPr>
          <p:nvPr>
            <p:ph type="title"/>
          </p:nvPr>
        </p:nvSpPr>
        <p:spPr bwMode="ltGray">
          <a:xfrm>
            <a:off x="632520" y="116632"/>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
        <p:nvSpPr>
          <p:cNvPr id="6" name="直排文字版面配置區 2"/>
          <p:cNvSpPr>
            <a:spLocks noGrp="1"/>
          </p:cNvSpPr>
          <p:nvPr>
            <p:ph type="body" orient="vert" idx="1"/>
          </p:nvPr>
        </p:nvSpPr>
        <p:spPr>
          <a:xfrm>
            <a:off x="1352600" y="1628800"/>
            <a:ext cx="7200800" cy="4752528"/>
          </a:xfrm>
        </p:spPr>
        <p:txBody>
          <a:bodyPr vert="eaVert"/>
          <a:lstStyle>
            <a:lvl1pPr marL="342900" indent="-342900">
              <a:buFont typeface="Wingdings" panose="05000000000000000000" pitchFamily="2" charset="2"/>
              <a:buChar char="l"/>
              <a:defRPr/>
            </a:lvl1pPr>
            <a:lvl2pPr marL="714375" indent="-352425">
              <a:buFont typeface="Wingdings" panose="05000000000000000000" pitchFamily="2" charset="2"/>
              <a:buChar char="u"/>
              <a:defRPr b="0"/>
            </a:lvl2pPr>
            <a:lvl3pPr marL="990600" indent="-276225">
              <a:buFont typeface="Wingdings" panose="05000000000000000000" pitchFamily="2" charset="2"/>
              <a:buChar char="p"/>
              <a:defRPr/>
            </a:lvl3pPr>
            <a:lvl4pPr marL="1257300" indent="-266700">
              <a:buFont typeface="Wingdings" panose="05000000000000000000" pitchFamily="2" charset="2"/>
              <a:buChar char="n"/>
              <a:defRPr/>
            </a:lvl4pPr>
            <a:lvl5pPr>
              <a:defRPr>
                <a:solidFill>
                  <a:srgbClr val="888888"/>
                </a:solidFill>
              </a:defRPr>
            </a:lvl5p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18729306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只有標題">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8F4EACC7-37E3-43A5-A5FB-BEB9CE95D266}" type="slidenum">
              <a:rPr lang="zh-TW" altLang="en-US" smtClean="0"/>
              <a:pPr/>
              <a:t>‹#›</a:t>
            </a:fld>
            <a:endParaRPr lang="zh-TW" altLang="en-US"/>
          </a:p>
        </p:txBody>
      </p:sp>
      <p:sp>
        <p:nvSpPr>
          <p:cNvPr id="8" name="標題版面配置區 1"/>
          <p:cNvSpPr>
            <a:spLocks noGrp="1"/>
          </p:cNvSpPr>
          <p:nvPr>
            <p:ph type="title"/>
          </p:nvPr>
        </p:nvSpPr>
        <p:spPr bwMode="ltGray">
          <a:xfrm>
            <a:off x="632520" y="108024"/>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
        <p:nvSpPr>
          <p:cNvPr id="10" name="內容版面配置區 6"/>
          <p:cNvSpPr>
            <a:spLocks noGrp="1"/>
          </p:cNvSpPr>
          <p:nvPr>
            <p:ph sz="quarter" idx="13"/>
          </p:nvPr>
        </p:nvSpPr>
        <p:spPr>
          <a:xfrm>
            <a:off x="631825" y="1268759"/>
            <a:ext cx="4111947" cy="5039965"/>
          </a:xfrm>
        </p:spPr>
        <p:txBody>
          <a:bodyPr/>
          <a:lstStyle>
            <a:lvl1pPr marL="342900" indent="-342900">
              <a:buFont typeface="Wingdings" panose="05000000000000000000" pitchFamily="2" charset="2"/>
              <a:buChar char="l"/>
              <a:defRPr/>
            </a:lvl1pPr>
            <a:lvl2pPr marL="714375" indent="-352425">
              <a:buFont typeface="Wingdings" panose="05000000000000000000" pitchFamily="2" charset="2"/>
              <a:buChar char="u"/>
              <a:defRPr b="0"/>
            </a:lvl2pPr>
            <a:lvl3pPr marL="990600" indent="-276225">
              <a:buFont typeface="Wingdings" panose="05000000000000000000" pitchFamily="2" charset="2"/>
              <a:buChar char="p"/>
              <a:defRPr/>
            </a:lvl3pPr>
            <a:lvl4pPr marL="1257300" indent="-266700">
              <a:buFont typeface="Wingdings" panose="05000000000000000000" pitchFamily="2" charset="2"/>
              <a:buChar char="n"/>
              <a:defRPr/>
            </a:lvl4pPr>
            <a:lvl5pPr marL="1543050" indent="-285750">
              <a:buFont typeface="Wingdings" panose="05000000000000000000" pitchFamily="2" charset="2"/>
              <a:buChar char="Ø"/>
              <a:defRPr>
                <a:solidFill>
                  <a:srgbClr val="888888"/>
                </a:solidFill>
              </a:defRPr>
            </a:lvl5p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11" name="內容版面配置區 6"/>
          <p:cNvSpPr>
            <a:spLocks noGrp="1"/>
          </p:cNvSpPr>
          <p:nvPr>
            <p:ph sz="quarter" idx="14"/>
          </p:nvPr>
        </p:nvSpPr>
        <p:spPr>
          <a:xfrm>
            <a:off x="5139910" y="1254387"/>
            <a:ext cx="4111947" cy="5039965"/>
          </a:xfrm>
        </p:spPr>
        <p:txBody>
          <a:bodyPr/>
          <a:lstStyle>
            <a:lvl1pPr marL="342900" indent="-342900">
              <a:buFont typeface="Wingdings" panose="05000000000000000000" pitchFamily="2" charset="2"/>
              <a:buChar char="l"/>
              <a:defRPr/>
            </a:lvl1pPr>
            <a:lvl2pPr marL="714375" indent="-352425">
              <a:buFont typeface="Wingdings" panose="05000000000000000000" pitchFamily="2" charset="2"/>
              <a:buChar char="u"/>
              <a:defRPr b="0"/>
            </a:lvl2pPr>
            <a:lvl3pPr marL="990600" indent="-276225">
              <a:buFont typeface="Wingdings" panose="05000000000000000000" pitchFamily="2" charset="2"/>
              <a:buChar char="p"/>
              <a:defRPr/>
            </a:lvl3pPr>
            <a:lvl4pPr marL="1257300" indent="-266700">
              <a:buFont typeface="Wingdings" panose="05000000000000000000" pitchFamily="2" charset="2"/>
              <a:buChar char="n"/>
              <a:defRPr/>
            </a:lvl4pPr>
            <a:lvl5pPr marL="1543050" indent="-285750">
              <a:buFont typeface="Wingdings" panose="05000000000000000000" pitchFamily="2" charset="2"/>
              <a:buChar char="Ø"/>
              <a:defRPr>
                <a:solidFill>
                  <a:srgbClr val="888888"/>
                </a:solidFill>
              </a:defRPr>
            </a:lvl5p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35912191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含標題的內容">
    <p:spTree>
      <p:nvGrpSpPr>
        <p:cNvPr id="1" name=""/>
        <p:cNvGrpSpPr/>
        <p:nvPr/>
      </p:nvGrpSpPr>
      <p:grpSpPr>
        <a:xfrm>
          <a:off x="0" y="0"/>
          <a:ext cx="0" cy="0"/>
          <a:chOff x="0" y="0"/>
          <a:chExt cx="0" cy="0"/>
        </a:xfrm>
      </p:grpSpPr>
      <p:sp>
        <p:nvSpPr>
          <p:cNvPr id="8"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E28562E0-AE09-4D11-92BC-5850C0B2AD0D}" type="slidenum">
              <a:rPr lang="zh-TW" altLang="en-US" smtClean="0"/>
              <a:pPr/>
              <a:t>‹#›</a:t>
            </a:fld>
            <a:endParaRPr lang="zh-TW" altLang="en-US"/>
          </a:p>
        </p:txBody>
      </p:sp>
      <p:sp>
        <p:nvSpPr>
          <p:cNvPr id="7" name="標題版面配置區 1"/>
          <p:cNvSpPr>
            <a:spLocks noGrp="1"/>
          </p:cNvSpPr>
          <p:nvPr>
            <p:ph type="title"/>
          </p:nvPr>
        </p:nvSpPr>
        <p:spPr bwMode="ltGray">
          <a:xfrm>
            <a:off x="632520" y="116632"/>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
        <p:nvSpPr>
          <p:cNvPr id="6" name="內容版面配置區 2"/>
          <p:cNvSpPr>
            <a:spLocks noGrp="1"/>
          </p:cNvSpPr>
          <p:nvPr>
            <p:ph idx="1"/>
          </p:nvPr>
        </p:nvSpPr>
        <p:spPr>
          <a:xfrm>
            <a:off x="4016897" y="1025352"/>
            <a:ext cx="5259982" cy="5400600"/>
          </a:xfrm>
        </p:spPr>
        <p:txBody>
          <a:bodyPr/>
          <a:lstStyle>
            <a:lvl1pPr marL="342900" indent="-342900">
              <a:buFont typeface="Wingdings" panose="05000000000000000000" pitchFamily="2" charset="2"/>
              <a:buChar char="l"/>
              <a:defRPr sz="2800"/>
            </a:lvl1pPr>
            <a:lvl2pPr marL="714375" indent="-352425">
              <a:buFont typeface="Wingdings" panose="05000000000000000000" pitchFamily="2" charset="2"/>
              <a:buChar char="u"/>
              <a:defRPr sz="2400" b="0"/>
            </a:lvl2pPr>
            <a:lvl3pPr marL="990600" indent="-276225">
              <a:buFont typeface="Wingdings" panose="05000000000000000000" pitchFamily="2" charset="2"/>
              <a:buChar char="p"/>
              <a:defRPr sz="2000"/>
            </a:lvl3pPr>
            <a:lvl4pPr marL="1257300" indent="-266700">
              <a:buFont typeface="Wingdings" panose="05000000000000000000" pitchFamily="2" charset="2"/>
              <a:buChar char="n"/>
              <a:defRPr sz="1800"/>
            </a:lvl4pPr>
            <a:lvl5pPr>
              <a:defRPr sz="18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
        <p:nvSpPr>
          <p:cNvPr id="9" name="文字版面配置區 3"/>
          <p:cNvSpPr>
            <a:spLocks noGrp="1"/>
          </p:cNvSpPr>
          <p:nvPr>
            <p:ph type="body" sz="half" idx="2"/>
          </p:nvPr>
        </p:nvSpPr>
        <p:spPr>
          <a:xfrm>
            <a:off x="632520" y="1025352"/>
            <a:ext cx="3193928" cy="5400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Tree>
    <p:extLst>
      <p:ext uri="{BB962C8B-B14F-4D97-AF65-F5344CB8AC3E}">
        <p14:creationId xmlns:p14="http://schemas.microsoft.com/office/powerpoint/2010/main" val="1177517027"/>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3" name="投影片編號版面配置區 2"/>
          <p:cNvSpPr>
            <a:spLocks noGrp="1"/>
          </p:cNvSpPr>
          <p:nvPr>
            <p:ph type="sldNum" sz="quarter" idx="10"/>
          </p:nvPr>
        </p:nvSpPr>
        <p:spPr/>
        <p:txBody>
          <a:bodyPr/>
          <a:lstStyle/>
          <a:p>
            <a:fld id="{8F4EACC7-37E3-43A5-A5FB-BEB9CE95D266}" type="slidenum">
              <a:rPr lang="zh-TW" altLang="en-US" smtClean="0"/>
              <a:pPr/>
              <a:t>‹#›</a:t>
            </a:fld>
            <a:endParaRPr lang="zh-TW" altLang="en-US"/>
          </a:p>
        </p:txBody>
      </p:sp>
      <p:sp>
        <p:nvSpPr>
          <p:cNvPr id="4" name="標題版面配置區 1"/>
          <p:cNvSpPr>
            <a:spLocks noGrp="1"/>
          </p:cNvSpPr>
          <p:nvPr>
            <p:ph type="title"/>
          </p:nvPr>
        </p:nvSpPr>
        <p:spPr bwMode="ltGray">
          <a:xfrm>
            <a:off x="632520" y="116632"/>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Tree>
    <p:extLst>
      <p:ext uri="{BB962C8B-B14F-4D97-AF65-F5344CB8AC3E}">
        <p14:creationId xmlns:p14="http://schemas.microsoft.com/office/powerpoint/2010/main" val="41338338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兩項物件">
    <p:spTree>
      <p:nvGrpSpPr>
        <p:cNvPr id="1" name=""/>
        <p:cNvGrpSpPr/>
        <p:nvPr/>
      </p:nvGrpSpPr>
      <p:grpSpPr>
        <a:xfrm>
          <a:off x="0" y="0"/>
          <a:ext cx="0" cy="0"/>
          <a:chOff x="0" y="0"/>
          <a:chExt cx="0" cy="0"/>
        </a:xfrm>
      </p:grpSpPr>
      <p:sp>
        <p:nvSpPr>
          <p:cNvPr id="3" name="內容版面配置區 2"/>
          <p:cNvSpPr>
            <a:spLocks noGrp="1"/>
          </p:cNvSpPr>
          <p:nvPr>
            <p:ph sz="half" idx="1"/>
          </p:nvPr>
        </p:nvSpPr>
        <p:spPr>
          <a:xfrm>
            <a:off x="632520" y="1052736"/>
            <a:ext cx="4968552" cy="5328592"/>
          </a:xfrm>
        </p:spPr>
        <p:txBody>
          <a:bodyPr>
            <a:normAutofit/>
          </a:bodyPr>
          <a:lstStyle>
            <a:lvl1pPr algn="l" defTabSz="914400" rtl="0" eaLnBrk="1" latinLnBrk="0" hangingPunct="1">
              <a:lnSpc>
                <a:spcPct val="100000"/>
              </a:lnSpc>
              <a:spcBef>
                <a:spcPts val="600"/>
              </a:spcBef>
              <a:spcAft>
                <a:spcPts val="600"/>
              </a:spcAft>
              <a:defRPr lang="zh-TW" altLang="en-US" sz="2800" b="1" kern="1200" dirty="0" smtClean="0">
                <a:solidFill>
                  <a:srgbClr val="393939"/>
                </a:solidFill>
                <a:latin typeface="微軟正黑體" pitchFamily="34" charset="-120"/>
                <a:ea typeface="微軟正黑體" pitchFamily="34" charset="-120"/>
                <a:cs typeface="+mn-cs"/>
              </a:defRPr>
            </a:lvl1pPr>
            <a:lvl2pPr algn="l" defTabSz="914400" rtl="0" eaLnBrk="1" latinLnBrk="0" hangingPunct="1">
              <a:lnSpc>
                <a:spcPct val="100000"/>
              </a:lnSpc>
              <a:spcBef>
                <a:spcPts val="600"/>
              </a:spcBef>
              <a:spcAft>
                <a:spcPts val="600"/>
              </a:spcAft>
              <a:defRPr lang="zh-TW" altLang="en-US" sz="2800" b="1" kern="1200" dirty="0" smtClean="0">
                <a:solidFill>
                  <a:srgbClr val="393939"/>
                </a:solidFill>
                <a:latin typeface="微軟正黑體" pitchFamily="34" charset="-120"/>
                <a:ea typeface="微軟正黑體" pitchFamily="34" charset="-120"/>
                <a:cs typeface="+mn-cs"/>
              </a:defRPr>
            </a:lvl2pPr>
            <a:lvl3pPr algn="l" defTabSz="914400" rtl="0" eaLnBrk="1" latinLnBrk="0" hangingPunct="1">
              <a:lnSpc>
                <a:spcPct val="100000"/>
              </a:lnSpc>
              <a:spcBef>
                <a:spcPts val="600"/>
              </a:spcBef>
              <a:spcAft>
                <a:spcPts val="600"/>
              </a:spcAft>
              <a:defRPr lang="zh-TW" altLang="en-US" sz="2800" b="1" kern="1200" dirty="0" smtClean="0">
                <a:solidFill>
                  <a:srgbClr val="393939"/>
                </a:solidFill>
                <a:latin typeface="微軟正黑體" pitchFamily="34" charset="-120"/>
                <a:ea typeface="微軟正黑體" pitchFamily="34" charset="-120"/>
                <a:cs typeface="+mn-cs"/>
              </a:defRPr>
            </a:lvl3pPr>
            <a:lvl4pPr algn="l" defTabSz="914400" rtl="0" eaLnBrk="1" latinLnBrk="0" hangingPunct="1">
              <a:lnSpc>
                <a:spcPct val="100000"/>
              </a:lnSpc>
              <a:spcBef>
                <a:spcPts val="600"/>
              </a:spcBef>
              <a:spcAft>
                <a:spcPts val="600"/>
              </a:spcAft>
              <a:defRPr lang="zh-TW" altLang="en-US" sz="2800" b="1" kern="1200" dirty="0" smtClean="0">
                <a:solidFill>
                  <a:srgbClr val="393939"/>
                </a:solidFill>
                <a:latin typeface="微軟正黑體" pitchFamily="34" charset="-120"/>
                <a:ea typeface="微軟正黑體" pitchFamily="34" charset="-120"/>
                <a:cs typeface="+mn-cs"/>
              </a:defRPr>
            </a:lvl4pPr>
            <a:lvl5pPr algn="l" defTabSz="914400" rtl="0" eaLnBrk="1" latinLnBrk="0" hangingPunct="1">
              <a:lnSpc>
                <a:spcPct val="100000"/>
              </a:lnSpc>
              <a:spcBef>
                <a:spcPts val="600"/>
              </a:spcBef>
              <a:spcAft>
                <a:spcPts val="600"/>
              </a:spcAft>
              <a:defRPr lang="zh-TW" altLang="en-US" sz="2800" b="1" kern="1200" dirty="0">
                <a:solidFill>
                  <a:srgbClr val="393939"/>
                </a:solidFill>
                <a:latin typeface="微軟正黑體" pitchFamily="34" charset="-120"/>
                <a:ea typeface="微軟正黑體" pitchFamily="34" charset="-120"/>
                <a:cs typeface="+mn-cs"/>
              </a:defRPr>
            </a:lvl5pPr>
            <a:lvl6pPr>
              <a:defRPr sz="1800"/>
            </a:lvl6pPr>
            <a:lvl7pPr>
              <a:defRPr sz="1800"/>
            </a:lvl7pPr>
            <a:lvl8pPr>
              <a:defRPr sz="1800"/>
            </a:lvl8pPr>
            <a:lvl9pPr>
              <a:defRPr sz="1800"/>
            </a:lvl9pPr>
          </a:lstStyle>
          <a:p>
            <a:pPr lvl="0"/>
            <a:r>
              <a:rPr lang="zh-TW" altLang="en-US" smtClean="0"/>
              <a:t>編輯母片文字樣式</a:t>
            </a:r>
          </a:p>
        </p:txBody>
      </p:sp>
      <p:sp>
        <p:nvSpPr>
          <p:cNvPr id="4" name="內容版面配置區 3"/>
          <p:cNvSpPr>
            <a:spLocks noGrp="1"/>
          </p:cNvSpPr>
          <p:nvPr>
            <p:ph sz="half" idx="2" hasCustomPrompt="1"/>
          </p:nvPr>
        </p:nvSpPr>
        <p:spPr>
          <a:xfrm>
            <a:off x="5745088" y="1052736"/>
            <a:ext cx="3528392" cy="532859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smtClean="0"/>
              <a:t>按一下編輯文字樣式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E28562E0-AE09-4D11-92BC-5850C0B2AD0D}" type="slidenum">
              <a:rPr lang="zh-TW" altLang="en-US" smtClean="0"/>
              <a:pPr/>
              <a:t>‹#›</a:t>
            </a:fld>
            <a:endParaRPr lang="zh-TW" altLang="en-US"/>
          </a:p>
        </p:txBody>
      </p:sp>
      <p:sp>
        <p:nvSpPr>
          <p:cNvPr id="8" name="標題版面配置區 1"/>
          <p:cNvSpPr>
            <a:spLocks noGrp="1"/>
          </p:cNvSpPr>
          <p:nvPr>
            <p:ph type="title"/>
          </p:nvPr>
        </p:nvSpPr>
        <p:spPr bwMode="ltGray">
          <a:xfrm>
            <a:off x="632520" y="72008"/>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Tree>
    <p:extLst>
      <p:ext uri="{BB962C8B-B14F-4D97-AF65-F5344CB8AC3E}">
        <p14:creationId xmlns:p14="http://schemas.microsoft.com/office/powerpoint/2010/main" val="2915487638"/>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bwMode="ltGray">
          <a:xfrm>
            <a:off x="668679" y="130324"/>
            <a:ext cx="8611999" cy="692696"/>
          </a:xfrm>
          <a:prstGeom prst="rect">
            <a:avLst/>
          </a:prstGeom>
        </p:spPr>
        <p:txBody>
          <a:bodyPr vert="horz" lIns="91440" tIns="45720" rIns="91440" bIns="45720" rtlCol="0" anchor="ctr">
            <a:noAutofit/>
          </a:bodyPr>
          <a:lstStyle/>
          <a:p>
            <a:pPr lvl="0"/>
            <a:r>
              <a:rPr lang="zh-TW" altLang="en-US" dirty="0" smtClean="0"/>
              <a:t>標題 </a:t>
            </a:r>
            <a:r>
              <a:rPr lang="en-US" altLang="zh-TW" dirty="0" smtClean="0"/>
              <a:t>36</a:t>
            </a:r>
            <a:r>
              <a:rPr lang="zh-TW" altLang="en-US" dirty="0" smtClean="0"/>
              <a:t>號 粗體</a:t>
            </a:r>
            <a:endParaRPr lang="zh-TW" altLang="en-US" dirty="0"/>
          </a:p>
        </p:txBody>
      </p:sp>
      <p:sp>
        <p:nvSpPr>
          <p:cNvPr id="3" name="文字版面配置區 2"/>
          <p:cNvSpPr>
            <a:spLocks noGrp="1"/>
          </p:cNvSpPr>
          <p:nvPr>
            <p:ph type="body" idx="1"/>
          </p:nvPr>
        </p:nvSpPr>
        <p:spPr bwMode="ltGray">
          <a:xfrm>
            <a:off x="1352599" y="1628800"/>
            <a:ext cx="7200801" cy="4736258"/>
          </a:xfrm>
          <a:prstGeom prst="rect">
            <a:avLst/>
          </a:prstGeom>
        </p:spPr>
        <p:txBody>
          <a:bodyPr vert="horz" lIns="91440" tIns="45720" rIns="91440" bIns="45720" rtlCol="0">
            <a:normAutofit/>
          </a:bodyPr>
          <a:lstStyle/>
          <a:p>
            <a:pPr lvl="0"/>
            <a:r>
              <a:rPr lang="zh-TW" altLang="en-US" dirty="0" smtClean="0"/>
              <a:t>第一層 </a:t>
            </a:r>
            <a:r>
              <a:rPr lang="en-US" altLang="zh-TW" dirty="0" smtClean="0"/>
              <a:t>28</a:t>
            </a:r>
            <a:r>
              <a:rPr lang="zh-TW" altLang="en-US" dirty="0" smtClean="0"/>
              <a:t>號 粗體</a:t>
            </a:r>
          </a:p>
          <a:p>
            <a:pPr lvl="1"/>
            <a:r>
              <a:rPr lang="zh-TW" altLang="en-US" dirty="0" smtClean="0"/>
              <a:t>第二層 </a:t>
            </a:r>
            <a:r>
              <a:rPr lang="en-US" altLang="zh-TW" dirty="0" smtClean="0"/>
              <a:t>24</a:t>
            </a:r>
            <a:r>
              <a:rPr lang="zh-TW" altLang="en-US" dirty="0" smtClean="0"/>
              <a:t>號 </a:t>
            </a:r>
          </a:p>
          <a:p>
            <a:pPr lvl="2"/>
            <a:r>
              <a:rPr lang="zh-TW" altLang="en-US" dirty="0" smtClean="0"/>
              <a:t>第三層 </a:t>
            </a:r>
            <a:r>
              <a:rPr lang="en-US" altLang="zh-TW" dirty="0" smtClean="0"/>
              <a:t>20</a:t>
            </a:r>
            <a:r>
              <a:rPr lang="zh-TW" altLang="en-US" dirty="0" smtClean="0"/>
              <a:t>號</a:t>
            </a:r>
          </a:p>
          <a:p>
            <a:pPr lvl="3"/>
            <a:r>
              <a:rPr lang="zh-TW" altLang="en-US" dirty="0" smtClean="0"/>
              <a:t>第四層 </a:t>
            </a:r>
            <a:r>
              <a:rPr lang="en-US" altLang="zh-TW" dirty="0" smtClean="0"/>
              <a:t>18</a:t>
            </a:r>
            <a:r>
              <a:rPr lang="zh-TW" altLang="en-US" dirty="0" smtClean="0"/>
              <a:t>號</a:t>
            </a:r>
          </a:p>
        </p:txBody>
      </p:sp>
      <p:sp>
        <p:nvSpPr>
          <p:cNvPr id="4" name="投影片編號版面配置區 5"/>
          <p:cNvSpPr>
            <a:spLocks noGrp="1"/>
          </p:cNvSpPr>
          <p:nvPr>
            <p:ph type="sldNum" sz="quarter" idx="4"/>
          </p:nvPr>
        </p:nvSpPr>
        <p:spPr>
          <a:xfrm>
            <a:off x="4743772" y="6644382"/>
            <a:ext cx="425252" cy="313010"/>
          </a:xfrm>
          <a:prstGeom prst="rect">
            <a:avLst/>
          </a:prstGeom>
        </p:spPr>
        <p:txBody>
          <a:bodyPr/>
          <a:lstStyle>
            <a:lvl1pPr algn="ctr">
              <a:defRPr sz="1050">
                <a:solidFill>
                  <a:srgbClr val="FFFFFF"/>
                </a:solidFill>
              </a:defRPr>
            </a:lvl1pPr>
          </a:lstStyle>
          <a:p>
            <a:fld id="{8F4EACC7-37E3-43A5-A5FB-BEB9CE95D266}" type="slidenum">
              <a:rPr lang="zh-TW" altLang="en-US" smtClean="0"/>
              <a:pPr/>
              <a:t>‹#›</a:t>
            </a:fld>
            <a:endParaRPr lang="zh-TW" altLang="en-US"/>
          </a:p>
        </p:txBody>
      </p:sp>
      <p:pic>
        <p:nvPicPr>
          <p:cNvPr id="5" name="圖片 4"/>
          <p:cNvPicPr>
            <a:picLocks noChangeAspect="1"/>
          </p:cNvPicPr>
          <p:nvPr userDrawn="1"/>
        </p:nvPicPr>
        <p:blipFill rotWithShape="1">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rcRect l="12032" t="12815" r="5750" b="17466"/>
          <a:stretch/>
        </p:blipFill>
        <p:spPr>
          <a:xfrm>
            <a:off x="8841432" y="6287668"/>
            <a:ext cx="920550" cy="381692"/>
          </a:xfrm>
          <a:prstGeom prst="rect">
            <a:avLst/>
          </a:prstGeom>
        </p:spPr>
      </p:pic>
    </p:spTree>
    <p:extLst>
      <p:ext uri="{BB962C8B-B14F-4D97-AF65-F5344CB8AC3E}">
        <p14:creationId xmlns:p14="http://schemas.microsoft.com/office/powerpoint/2010/main" val="92791225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57" r:id="rId6"/>
    <p:sldLayoutId id="2147483671" r:id="rId7"/>
    <p:sldLayoutId id="2147483670" r:id="rId8"/>
    <p:sldLayoutId id="2147483673" r:id="rId9"/>
    <p:sldLayoutId id="2147483675" r:id="rId10"/>
    <p:sldLayoutId id="2147483676" r:id="rId11"/>
    <p:sldLayoutId id="2147483678" r:id="rId12"/>
    <p:sldLayoutId id="2147483679" r:id="rId13"/>
    <p:sldLayoutId id="2147483680" r:id="rId14"/>
    <p:sldLayoutId id="2147483681" r:id="rId15"/>
  </p:sldLayoutIdLst>
  <p:timing>
    <p:tnLst>
      <p:par>
        <p:cTn id="1" dur="indefinite" restart="never" nodeType="tmRoot"/>
      </p:par>
    </p:tnLst>
  </p:timing>
  <p:hf hdr="0" ftr="0" dt="0"/>
  <p:txStyles>
    <p:titleStyle>
      <a:lvl1pPr algn="ctr" defTabSz="914400" rtl="0" eaLnBrk="1" latinLnBrk="0" hangingPunct="1">
        <a:spcBef>
          <a:spcPct val="0"/>
        </a:spcBef>
        <a:buNone/>
        <a:defRPr lang="zh-TW" altLang="en-US" sz="3600" b="1" kern="1200" spc="300" dirty="0">
          <a:solidFill>
            <a:srgbClr val="002060"/>
          </a:solidFill>
          <a:latin typeface="Microsoft YaHei UI" pitchFamily="34" charset="-122"/>
          <a:ea typeface="Microsoft YaHei UI" pitchFamily="34" charset="-122"/>
          <a:cs typeface="+mj-cs"/>
        </a:defRPr>
      </a:lvl1pPr>
    </p:titleStyle>
    <p:bodyStyle>
      <a:lvl1pPr marL="457200" marR="0" indent="-45720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sz="2800" b="1" kern="1200">
          <a:solidFill>
            <a:srgbClr val="6AA9A8"/>
          </a:solidFill>
          <a:latin typeface="微軟正黑體" pitchFamily="34" charset="-120"/>
          <a:ea typeface="微軟正黑體" pitchFamily="34" charset="-120"/>
          <a:cs typeface="+mn-cs"/>
        </a:defRPr>
      </a:lvl1pPr>
      <a:lvl2pPr marL="714375" marR="0" indent="-352425" algn="l" defTabSz="914400" rtl="0" eaLnBrk="1" fontAlgn="auto" latinLnBrk="0" hangingPunct="1">
        <a:lnSpc>
          <a:spcPct val="100000"/>
        </a:lnSpc>
        <a:spcBef>
          <a:spcPts val="600"/>
        </a:spcBef>
        <a:spcAft>
          <a:spcPts val="600"/>
        </a:spcAft>
        <a:buClrTx/>
        <a:buSzTx/>
        <a:buFont typeface="Arial" pitchFamily="34" charset="0"/>
        <a:buChar char="–"/>
        <a:tabLst/>
        <a:defRPr sz="2400" b="1" kern="1200">
          <a:solidFill>
            <a:schemeClr val="bg2">
              <a:lumMod val="25000"/>
            </a:schemeClr>
          </a:solidFill>
          <a:latin typeface="微軟正黑體" pitchFamily="34" charset="-120"/>
          <a:ea typeface="微軟正黑體" pitchFamily="34" charset="-120"/>
          <a:cs typeface="+mn-cs"/>
        </a:defRPr>
      </a:lvl2pPr>
      <a:lvl3pPr marL="990600" marR="0" indent="-276225" algn="l" defTabSz="914400" rtl="0" eaLnBrk="1" fontAlgn="auto" latinLnBrk="0" hangingPunct="1">
        <a:lnSpc>
          <a:spcPct val="100000"/>
        </a:lnSpc>
        <a:spcBef>
          <a:spcPts val="600"/>
        </a:spcBef>
        <a:spcAft>
          <a:spcPts val="600"/>
        </a:spcAft>
        <a:buClrTx/>
        <a:buSzTx/>
        <a:buFont typeface="Arial" pitchFamily="34" charset="0"/>
        <a:buChar char="•"/>
        <a:tabLst/>
        <a:defRPr sz="2000" kern="1200">
          <a:solidFill>
            <a:schemeClr val="bg2">
              <a:lumMod val="25000"/>
            </a:schemeClr>
          </a:solidFill>
          <a:latin typeface="微軟正黑體" pitchFamily="34" charset="-120"/>
          <a:ea typeface="微軟正黑體" pitchFamily="34" charset="-120"/>
          <a:cs typeface="+mn-cs"/>
        </a:defRPr>
      </a:lvl3pPr>
      <a:lvl4pPr marL="1257300" marR="0" indent="-266700" algn="l" defTabSz="914400" rtl="0" eaLnBrk="1" fontAlgn="auto" latinLnBrk="0" hangingPunct="1">
        <a:lnSpc>
          <a:spcPct val="100000"/>
        </a:lnSpc>
        <a:spcBef>
          <a:spcPts val="600"/>
        </a:spcBef>
        <a:spcAft>
          <a:spcPts val="600"/>
        </a:spcAft>
        <a:buClrTx/>
        <a:buSzTx/>
        <a:buFont typeface="Arial" pitchFamily="34" charset="0"/>
        <a:buChar char="–"/>
        <a:tabLst/>
        <a:defRPr sz="1800" kern="1200">
          <a:solidFill>
            <a:schemeClr val="bg2">
              <a:lumMod val="25000"/>
            </a:schemeClr>
          </a:solidFill>
          <a:latin typeface="微軟正黑體" pitchFamily="34" charset="-120"/>
          <a:ea typeface="微軟正黑體" pitchFamily="34" charset="-120"/>
          <a:cs typeface="+mn-cs"/>
        </a:defRPr>
      </a:lvl4pPr>
      <a:lvl5pPr marL="1257300" marR="0" indent="0" algn="l" defTabSz="914400" rtl="0" eaLnBrk="1" fontAlgn="auto" latinLnBrk="0" hangingPunct="1">
        <a:lnSpc>
          <a:spcPct val="100000"/>
        </a:lnSpc>
        <a:spcBef>
          <a:spcPts val="600"/>
        </a:spcBef>
        <a:spcAft>
          <a:spcPts val="600"/>
        </a:spcAft>
        <a:buClrTx/>
        <a:buSzTx/>
        <a:buFont typeface="Arial" pitchFamily="34" charset="0"/>
        <a:buNone/>
        <a:tabLst/>
        <a:defRPr sz="1800" kern="1200">
          <a:solidFill>
            <a:srgbClr val="39393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F4EACC7-37E3-43A5-A5FB-BEB9CE95D266}" type="slidenum">
              <a:rPr lang="zh-TW" altLang="en-US" smtClean="0"/>
              <a:pPr/>
              <a:t>0</a:t>
            </a:fld>
            <a:endParaRPr lang="zh-TW" altLang="en-US"/>
          </a:p>
        </p:txBody>
      </p:sp>
      <p:sp>
        <p:nvSpPr>
          <p:cNvPr id="5" name="直排文字版面配置區 1"/>
          <p:cNvSpPr>
            <a:spLocks noGrp="1"/>
          </p:cNvSpPr>
          <p:nvPr>
            <p:ph type="body" orient="vert" idx="1"/>
          </p:nvPr>
        </p:nvSpPr>
        <p:spPr/>
        <p:txBody>
          <a:bodyPr>
            <a:normAutofit fontScale="92500" lnSpcReduction="20000"/>
          </a:bodyPr>
          <a:lstStyle/>
          <a:p>
            <a:pPr>
              <a:buClr>
                <a:schemeClr val="accent1"/>
              </a:buClr>
            </a:pPr>
            <a:r>
              <a:rPr lang="zh-TW" altLang="en-US" dirty="0" smtClean="0"/>
              <a:t>品質檢驗與預測技術示意圖</a:t>
            </a:r>
            <a:endParaRPr lang="en-US" altLang="zh-TW" dirty="0" smtClean="0"/>
          </a:p>
          <a:p>
            <a:pPr>
              <a:buClr>
                <a:schemeClr val="accent1"/>
              </a:buClr>
            </a:pPr>
            <a:r>
              <a:rPr lang="zh-TW" altLang="en-US" dirty="0" smtClean="0"/>
              <a:t>遭遇問題</a:t>
            </a:r>
            <a:endParaRPr lang="en-US" altLang="zh-TW" dirty="0" smtClean="0"/>
          </a:p>
          <a:p>
            <a:pPr>
              <a:buClr>
                <a:schemeClr val="accent1"/>
              </a:buClr>
            </a:pPr>
            <a:r>
              <a:rPr lang="zh-TW" altLang="en-US" dirty="0" smtClean="0"/>
              <a:t>解決方法</a:t>
            </a:r>
            <a:endParaRPr lang="en-US" altLang="zh-TW" dirty="0" smtClean="0"/>
          </a:p>
          <a:p>
            <a:pPr lvl="1">
              <a:buClr>
                <a:schemeClr val="accent1"/>
              </a:buClr>
            </a:pPr>
            <a:r>
              <a:rPr lang="zh-TW" altLang="en-US" dirty="0" smtClean="0"/>
              <a:t>影像辨識測量公差</a:t>
            </a:r>
            <a:endParaRPr lang="en-US" altLang="zh-TW" dirty="0" smtClean="0"/>
          </a:p>
          <a:p>
            <a:pPr lvl="1">
              <a:buClr>
                <a:schemeClr val="accent1"/>
              </a:buClr>
            </a:pPr>
            <a:r>
              <a:rPr lang="zh-TW" altLang="en-US" dirty="0"/>
              <a:t>自動品質肇因匯報技術建置流程</a:t>
            </a:r>
            <a:endParaRPr lang="en-US" altLang="zh-TW" dirty="0" smtClean="0"/>
          </a:p>
          <a:p>
            <a:pPr>
              <a:buClr>
                <a:schemeClr val="accent1"/>
              </a:buClr>
            </a:pPr>
            <a:r>
              <a:rPr lang="zh-TW" altLang="en-US" dirty="0" smtClean="0"/>
              <a:t>實驗設</a:t>
            </a:r>
            <a:r>
              <a:rPr lang="zh-TW" altLang="en-US" dirty="0"/>
              <a:t>計</a:t>
            </a:r>
            <a:endParaRPr lang="en-US" altLang="zh-TW" dirty="0" smtClean="0"/>
          </a:p>
          <a:p>
            <a:pPr lvl="1">
              <a:buClr>
                <a:schemeClr val="accent1"/>
              </a:buClr>
            </a:pPr>
            <a:r>
              <a:rPr lang="zh-TW" altLang="en-US" dirty="0" smtClean="0"/>
              <a:t>資料選擇範圍</a:t>
            </a:r>
            <a:r>
              <a:rPr lang="zh-TW" altLang="en-US" dirty="0"/>
              <a:t>、</a:t>
            </a:r>
            <a:r>
              <a:rPr lang="zh-TW" altLang="en-US" dirty="0" smtClean="0"/>
              <a:t>資料前處理、資料標記</a:t>
            </a:r>
            <a:endParaRPr lang="en-US" altLang="zh-TW" dirty="0" smtClean="0"/>
          </a:p>
          <a:p>
            <a:pPr lvl="1">
              <a:buClr>
                <a:schemeClr val="accent1"/>
              </a:buClr>
            </a:pPr>
            <a:r>
              <a:rPr lang="zh-TW" altLang="en-US" dirty="0" smtClean="0"/>
              <a:t>模型訓練樣本權重分配</a:t>
            </a:r>
            <a:endParaRPr lang="en-US" altLang="zh-TW" dirty="0" smtClean="0"/>
          </a:p>
          <a:p>
            <a:pPr lvl="1">
              <a:buClr>
                <a:schemeClr val="accent1"/>
              </a:buClr>
            </a:pPr>
            <a:r>
              <a:rPr lang="zh-TW" altLang="en-US" dirty="0"/>
              <a:t>實驗</a:t>
            </a:r>
            <a:r>
              <a:rPr lang="zh-TW" altLang="en-US" dirty="0" smtClean="0"/>
              <a:t>結果、單一焊點電流趨勢圖比較</a:t>
            </a:r>
            <a:endParaRPr lang="en-US" altLang="zh-TW" dirty="0" smtClean="0"/>
          </a:p>
          <a:p>
            <a:pPr>
              <a:buClr>
                <a:schemeClr val="accent1"/>
              </a:buClr>
            </a:pPr>
            <a:r>
              <a:rPr lang="zh-TW" altLang="en-US" dirty="0" smtClean="0"/>
              <a:t>其餘部署進度</a:t>
            </a:r>
            <a:endParaRPr lang="en-US" altLang="zh-TW" dirty="0" smtClean="0"/>
          </a:p>
          <a:p>
            <a:pPr>
              <a:buClr>
                <a:schemeClr val="accent1"/>
              </a:buClr>
            </a:pPr>
            <a:r>
              <a:rPr lang="zh-TW" altLang="en-US" dirty="0" smtClean="0"/>
              <a:t>小</a:t>
            </a:r>
            <a:r>
              <a:rPr lang="zh-TW" altLang="en-US" dirty="0"/>
              <a:t>結</a:t>
            </a:r>
            <a:endParaRPr lang="en-US" altLang="zh-TW" dirty="0" smtClean="0"/>
          </a:p>
        </p:txBody>
      </p:sp>
      <p:sp>
        <p:nvSpPr>
          <p:cNvPr id="7" name="標題 3"/>
          <p:cNvSpPr txBox="1">
            <a:spLocks/>
          </p:cNvSpPr>
          <p:nvPr/>
        </p:nvSpPr>
        <p:spPr bwMode="ltGray">
          <a:xfrm>
            <a:off x="632520" y="269732"/>
            <a:ext cx="8640960" cy="360040"/>
          </a:xfrm>
          <a:prstGeom prst="rect">
            <a:avLst/>
          </a:prstGeom>
        </p:spPr>
        <p:txBody>
          <a:bodyPr vert="horz" lIns="91440" tIns="45720" rIns="91440" bIns="45720" rtlCol="0" anchor="ctr">
            <a:noAutofit/>
          </a:bodyPr>
          <a:lstStyle>
            <a:lvl1pPr algn="ctr" defTabSz="914400" rtl="0" eaLnBrk="1" latinLnBrk="0" hangingPunct="1">
              <a:spcBef>
                <a:spcPct val="0"/>
              </a:spcBef>
              <a:buNone/>
              <a:defRPr lang="zh-TW" altLang="en-US" sz="3600" b="1" kern="1200" spc="300">
                <a:solidFill>
                  <a:srgbClr val="393939"/>
                </a:solidFill>
                <a:latin typeface="微軟正黑體" panose="020B0604030504040204" pitchFamily="34" charset="-120"/>
                <a:ea typeface="微軟正黑體" panose="020B0604030504040204" pitchFamily="34" charset="-120"/>
                <a:cs typeface="+mj-cs"/>
              </a:defRPr>
            </a:lvl1pPr>
          </a:lstStyle>
          <a:p>
            <a:pPr lvl="0">
              <a:defRPr/>
            </a:pPr>
            <a:r>
              <a:rPr lang="zh-TW" altLang="en-US" dirty="0">
                <a:solidFill>
                  <a:srgbClr val="002060"/>
                </a:solidFill>
              </a:rPr>
              <a:t>大綱</a:t>
            </a:r>
          </a:p>
        </p:txBody>
      </p:sp>
    </p:spTree>
    <p:extLst>
      <p:ext uri="{BB962C8B-B14F-4D97-AF65-F5344CB8AC3E}">
        <p14:creationId xmlns:p14="http://schemas.microsoft.com/office/powerpoint/2010/main" val="1267310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排文字版面配置區 4"/>
          <p:cNvSpPr>
            <a:spLocks noGrp="1"/>
          </p:cNvSpPr>
          <p:nvPr>
            <p:ph type="body" orient="vert" idx="1"/>
          </p:nvPr>
        </p:nvSpPr>
        <p:spPr/>
        <p:txBody>
          <a:bodyPr/>
          <a:lstStyle/>
          <a:p>
            <a:r>
              <a:rPr lang="zh-TW" altLang="en-US" dirty="0"/>
              <a:t>模型訓練樣本權重</a:t>
            </a:r>
            <a:r>
              <a:rPr lang="zh-TW" altLang="en-US" dirty="0" smtClean="0"/>
              <a:t>分配</a:t>
            </a:r>
            <a:endParaRPr lang="en-US" altLang="zh-TW" dirty="0" smtClean="0"/>
          </a:p>
          <a:p>
            <a:pPr lvl="1"/>
            <a:r>
              <a:rPr lang="zh-TW" altLang="en-US" dirty="0" smtClean="0"/>
              <a:t>共收集</a:t>
            </a:r>
            <a:r>
              <a:rPr lang="en-US" altLang="zh-TW" dirty="0"/>
              <a:t>9</a:t>
            </a:r>
            <a:r>
              <a:rPr lang="zh-TW" altLang="en-US" dirty="0" smtClean="0"/>
              <a:t>片，相當於</a:t>
            </a:r>
            <a:r>
              <a:rPr lang="en-US" altLang="zh-TW" dirty="0" smtClean="0"/>
              <a:t>9x4=</a:t>
            </a:r>
            <a:r>
              <a:rPr lang="en-US" altLang="zh-TW" dirty="0" smtClean="0">
                <a:solidFill>
                  <a:srgbClr val="FF0000"/>
                </a:solidFill>
              </a:rPr>
              <a:t>36</a:t>
            </a:r>
            <a:r>
              <a:rPr lang="zh-TW" altLang="en-US" dirty="0" smtClean="0"/>
              <a:t>個焊點的數據，以</a:t>
            </a:r>
            <a:r>
              <a:rPr lang="en-US" altLang="zh-TW" dirty="0" smtClean="0">
                <a:solidFill>
                  <a:srgbClr val="FF0000"/>
                </a:solidFill>
              </a:rPr>
              <a:t>80:20</a:t>
            </a:r>
            <a:r>
              <a:rPr lang="zh-TW" altLang="en-US" dirty="0" smtClean="0"/>
              <a:t>比例切割訓練與測試資料集</a:t>
            </a:r>
            <a:endParaRPr lang="en-US" altLang="zh-TW" dirty="0" smtClean="0"/>
          </a:p>
          <a:p>
            <a:pPr lvl="1"/>
            <a:endParaRPr lang="en-US" altLang="zh-TW" dirty="0"/>
          </a:p>
          <a:p>
            <a:pPr lvl="1"/>
            <a:endParaRPr lang="en-US" altLang="zh-TW" dirty="0" smtClean="0"/>
          </a:p>
          <a:p>
            <a:pPr lvl="1"/>
            <a:endParaRPr lang="en-US" altLang="zh-TW" dirty="0"/>
          </a:p>
          <a:p>
            <a:r>
              <a:rPr lang="zh-TW" altLang="en-US" dirty="0"/>
              <a:t>實驗結果</a:t>
            </a:r>
            <a:endParaRPr lang="en-US" altLang="zh-TW" dirty="0" smtClean="0"/>
          </a:p>
        </p:txBody>
      </p:sp>
      <p:sp>
        <p:nvSpPr>
          <p:cNvPr id="3" name="標題 2"/>
          <p:cNvSpPr>
            <a:spLocks noGrp="1"/>
          </p:cNvSpPr>
          <p:nvPr>
            <p:ph type="title"/>
          </p:nvPr>
        </p:nvSpPr>
        <p:spPr/>
        <p:txBody>
          <a:bodyPr/>
          <a:lstStyle/>
          <a:p>
            <a:r>
              <a:rPr lang="zh-TW" altLang="en-US" dirty="0"/>
              <a:t>實驗設計</a:t>
            </a:r>
          </a:p>
        </p:txBody>
      </p:sp>
      <p:sp>
        <p:nvSpPr>
          <p:cNvPr id="2" name="投影片編號版面配置區 1"/>
          <p:cNvSpPr>
            <a:spLocks noGrp="1"/>
          </p:cNvSpPr>
          <p:nvPr>
            <p:ph type="sldNum" sz="quarter" idx="4294967295"/>
          </p:nvPr>
        </p:nvSpPr>
        <p:spPr>
          <a:xfrm>
            <a:off x="9480550" y="6643688"/>
            <a:ext cx="425450" cy="314325"/>
          </a:xfrm>
        </p:spPr>
        <p:txBody>
          <a:bodyPr/>
          <a:lstStyle/>
          <a:p>
            <a:fld id="{8F4EACC7-37E3-43A5-A5FB-BEB9CE95D266}" type="slidenum">
              <a:rPr lang="zh-TW" altLang="en-US" smtClean="0"/>
              <a:pPr/>
              <a:t>9</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281407125"/>
              </p:ext>
            </p:extLst>
          </p:nvPr>
        </p:nvGraphicFramePr>
        <p:xfrm>
          <a:off x="2476500" y="2892544"/>
          <a:ext cx="4953000" cy="1112520"/>
        </p:xfrm>
        <a:graphic>
          <a:graphicData uri="http://schemas.openxmlformats.org/drawingml/2006/table">
            <a:tbl>
              <a:tblPr firstRow="1" bandRow="1">
                <a:tableStyleId>{BC89EF96-8CEA-46FF-86C4-4CE0E7609802}</a:tableStyleId>
              </a:tblPr>
              <a:tblGrid>
                <a:gridCol w="1651000">
                  <a:extLst>
                    <a:ext uri="{9D8B030D-6E8A-4147-A177-3AD203B41FA5}">
                      <a16:colId xmlns:a16="http://schemas.microsoft.com/office/drawing/2014/main" val="1291278778"/>
                    </a:ext>
                  </a:extLst>
                </a:gridCol>
                <a:gridCol w="1651000">
                  <a:extLst>
                    <a:ext uri="{9D8B030D-6E8A-4147-A177-3AD203B41FA5}">
                      <a16:colId xmlns:a16="http://schemas.microsoft.com/office/drawing/2014/main" val="1674499789"/>
                    </a:ext>
                  </a:extLst>
                </a:gridCol>
                <a:gridCol w="1651000">
                  <a:extLst>
                    <a:ext uri="{9D8B030D-6E8A-4147-A177-3AD203B41FA5}">
                      <a16:colId xmlns:a16="http://schemas.microsoft.com/office/drawing/2014/main" val="3392090581"/>
                    </a:ext>
                  </a:extLst>
                </a:gridCol>
              </a:tblGrid>
              <a:tr h="370840">
                <a:tc>
                  <a:txBody>
                    <a:bodyPr/>
                    <a:lstStyle/>
                    <a:p>
                      <a:pPr algn="ctr"/>
                      <a:r>
                        <a:rPr lang="zh-TW" altLang="en-US" dirty="0" smtClean="0"/>
                        <a:t>總資料量</a:t>
                      </a:r>
                      <a:endParaRPr lang="zh-TW" altLang="en-US" dirty="0"/>
                    </a:p>
                  </a:txBody>
                  <a:tcPr anchor="ctr"/>
                </a:tc>
                <a:tc>
                  <a:txBody>
                    <a:bodyPr/>
                    <a:lstStyle/>
                    <a:p>
                      <a:pPr algn="ctr"/>
                      <a:r>
                        <a:rPr lang="zh-TW" altLang="en-US" dirty="0" smtClean="0"/>
                        <a:t>訓練集資料量</a:t>
                      </a:r>
                      <a:endParaRPr lang="zh-TW" altLang="en-US" dirty="0"/>
                    </a:p>
                  </a:txBody>
                  <a:tcPr anchor="ctr"/>
                </a:tc>
                <a:tc>
                  <a:txBody>
                    <a:bodyPr/>
                    <a:lstStyle/>
                    <a:p>
                      <a:pPr algn="ctr"/>
                      <a:r>
                        <a:rPr lang="zh-TW" altLang="en-US" dirty="0" smtClean="0"/>
                        <a:t>測試集資料量</a:t>
                      </a:r>
                      <a:endParaRPr lang="zh-TW" altLang="en-US" dirty="0"/>
                    </a:p>
                  </a:txBody>
                  <a:tcPr anchor="ctr"/>
                </a:tc>
                <a:extLst>
                  <a:ext uri="{0D108BD9-81ED-4DB2-BD59-A6C34878D82A}">
                    <a16:rowId xmlns:a16="http://schemas.microsoft.com/office/drawing/2014/main" val="2724163419"/>
                  </a:ext>
                </a:extLst>
              </a:tr>
              <a:tr h="370840">
                <a:tc>
                  <a:txBody>
                    <a:bodyPr/>
                    <a:lstStyle/>
                    <a:p>
                      <a:pPr algn="ctr"/>
                      <a:r>
                        <a:rPr lang="en-US" altLang="zh-TW" dirty="0" smtClean="0"/>
                        <a:t>36</a:t>
                      </a:r>
                      <a:r>
                        <a:rPr lang="zh-TW" altLang="en-US" dirty="0" smtClean="0"/>
                        <a:t>個焊點</a:t>
                      </a:r>
                      <a:endParaRPr lang="zh-TW" altLang="en-US" dirty="0"/>
                    </a:p>
                  </a:txBody>
                  <a:tcPr anchor="ctr"/>
                </a:tc>
                <a:tc>
                  <a:txBody>
                    <a:bodyPr/>
                    <a:lstStyle/>
                    <a:p>
                      <a:pPr algn="ctr"/>
                      <a:r>
                        <a:rPr lang="en-US" altLang="zh-TW" dirty="0" smtClean="0"/>
                        <a:t>28</a:t>
                      </a:r>
                      <a:r>
                        <a:rPr lang="zh-TW" altLang="en-US" dirty="0" smtClean="0"/>
                        <a:t>個焊點</a:t>
                      </a:r>
                      <a:endParaRPr lang="zh-TW" altLang="en-US" dirty="0"/>
                    </a:p>
                  </a:txBody>
                  <a:tcPr anchor="ctr"/>
                </a:tc>
                <a:tc>
                  <a:txBody>
                    <a:bodyPr/>
                    <a:lstStyle/>
                    <a:p>
                      <a:pPr algn="ctr"/>
                      <a:r>
                        <a:rPr lang="en-US" altLang="zh-TW" dirty="0" smtClean="0"/>
                        <a:t>8</a:t>
                      </a:r>
                      <a:r>
                        <a:rPr lang="zh-TW" altLang="en-US" dirty="0" smtClean="0"/>
                        <a:t>個焊點</a:t>
                      </a:r>
                      <a:endParaRPr lang="zh-TW" altLang="en-US" dirty="0"/>
                    </a:p>
                  </a:txBody>
                  <a:tcPr anchor="ctr"/>
                </a:tc>
                <a:extLst>
                  <a:ext uri="{0D108BD9-81ED-4DB2-BD59-A6C34878D82A}">
                    <a16:rowId xmlns:a16="http://schemas.microsoft.com/office/drawing/2014/main" val="3909748408"/>
                  </a:ext>
                </a:extLst>
              </a:tr>
              <a:tr h="370840">
                <a:tc>
                  <a:txBody>
                    <a:bodyPr/>
                    <a:lstStyle/>
                    <a:p>
                      <a:pPr algn="ctr"/>
                      <a:r>
                        <a:rPr lang="en-US" altLang="zh-TW" dirty="0" smtClean="0"/>
                        <a:t>97</a:t>
                      </a:r>
                      <a:r>
                        <a:rPr lang="zh-TW" altLang="en-US" dirty="0" smtClean="0"/>
                        <a:t>萬筆</a:t>
                      </a:r>
                      <a:endParaRPr lang="zh-TW" altLang="en-US" dirty="0"/>
                    </a:p>
                  </a:txBody>
                  <a:tcPr anchor="ctr"/>
                </a:tc>
                <a:tc>
                  <a:txBody>
                    <a:bodyPr/>
                    <a:lstStyle/>
                    <a:p>
                      <a:pPr algn="ctr"/>
                      <a:r>
                        <a:rPr lang="en-US" altLang="zh-TW" dirty="0" smtClean="0"/>
                        <a:t>77.6</a:t>
                      </a:r>
                      <a:r>
                        <a:rPr lang="zh-TW" altLang="en-US" dirty="0" smtClean="0"/>
                        <a:t>萬筆</a:t>
                      </a:r>
                      <a:endParaRPr lang="zh-TW" altLang="en-US" dirty="0"/>
                    </a:p>
                  </a:txBody>
                  <a:tcPr anchor="ctr"/>
                </a:tc>
                <a:tc>
                  <a:txBody>
                    <a:bodyPr/>
                    <a:lstStyle/>
                    <a:p>
                      <a:pPr algn="ctr"/>
                      <a:r>
                        <a:rPr lang="en-US" altLang="zh-TW" dirty="0" smtClean="0"/>
                        <a:t>19.4</a:t>
                      </a:r>
                      <a:r>
                        <a:rPr lang="zh-TW" altLang="en-US" dirty="0" smtClean="0"/>
                        <a:t>萬筆</a:t>
                      </a:r>
                      <a:endParaRPr lang="zh-TW" altLang="en-US" dirty="0"/>
                    </a:p>
                  </a:txBody>
                  <a:tcPr anchor="ctr"/>
                </a:tc>
                <a:extLst>
                  <a:ext uri="{0D108BD9-81ED-4DB2-BD59-A6C34878D82A}">
                    <a16:rowId xmlns:a16="http://schemas.microsoft.com/office/drawing/2014/main" val="3704027370"/>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547584175"/>
              </p:ext>
            </p:extLst>
          </p:nvPr>
        </p:nvGraphicFramePr>
        <p:xfrm>
          <a:off x="2512504" y="5242253"/>
          <a:ext cx="4953000" cy="741680"/>
        </p:xfrm>
        <a:graphic>
          <a:graphicData uri="http://schemas.openxmlformats.org/drawingml/2006/table">
            <a:tbl>
              <a:tblPr firstRow="1" bandRow="1">
                <a:tableStyleId>{BC89EF96-8CEA-46FF-86C4-4CE0E7609802}</a:tableStyleId>
              </a:tblPr>
              <a:tblGrid>
                <a:gridCol w="1651000">
                  <a:extLst>
                    <a:ext uri="{9D8B030D-6E8A-4147-A177-3AD203B41FA5}">
                      <a16:colId xmlns:a16="http://schemas.microsoft.com/office/drawing/2014/main" val="1924181538"/>
                    </a:ext>
                  </a:extLst>
                </a:gridCol>
                <a:gridCol w="1651000">
                  <a:extLst>
                    <a:ext uri="{9D8B030D-6E8A-4147-A177-3AD203B41FA5}">
                      <a16:colId xmlns:a16="http://schemas.microsoft.com/office/drawing/2014/main" val="3386828833"/>
                    </a:ext>
                  </a:extLst>
                </a:gridCol>
                <a:gridCol w="1651000">
                  <a:extLst>
                    <a:ext uri="{9D8B030D-6E8A-4147-A177-3AD203B41FA5}">
                      <a16:colId xmlns:a16="http://schemas.microsoft.com/office/drawing/2014/main" val="2891519112"/>
                    </a:ext>
                  </a:extLst>
                </a:gridCol>
              </a:tblGrid>
              <a:tr h="370840">
                <a:tc>
                  <a:txBody>
                    <a:bodyPr/>
                    <a:lstStyle/>
                    <a:p>
                      <a:pPr algn="ctr"/>
                      <a:endParaRPr lang="zh-TW" altLang="en-US" dirty="0"/>
                    </a:p>
                  </a:txBody>
                  <a:tcPr anchor="ctr"/>
                </a:tc>
                <a:tc>
                  <a:txBody>
                    <a:bodyPr/>
                    <a:lstStyle/>
                    <a:p>
                      <a:pPr algn="ctr"/>
                      <a:r>
                        <a:rPr lang="zh-TW" altLang="en-US" dirty="0" smtClean="0"/>
                        <a:t>訓練集</a:t>
                      </a:r>
                      <a:endParaRPr lang="zh-TW" altLang="en-US" dirty="0"/>
                    </a:p>
                  </a:txBody>
                  <a:tcPr anchor="ctr"/>
                </a:tc>
                <a:tc>
                  <a:txBody>
                    <a:bodyPr/>
                    <a:lstStyle/>
                    <a:p>
                      <a:pPr algn="ctr"/>
                      <a:r>
                        <a:rPr lang="zh-TW" altLang="en-US" dirty="0" smtClean="0"/>
                        <a:t>測試集</a:t>
                      </a:r>
                      <a:endParaRPr lang="zh-TW" altLang="en-US" dirty="0"/>
                    </a:p>
                  </a:txBody>
                  <a:tcPr anchor="ctr"/>
                </a:tc>
                <a:extLst>
                  <a:ext uri="{0D108BD9-81ED-4DB2-BD59-A6C34878D82A}">
                    <a16:rowId xmlns:a16="http://schemas.microsoft.com/office/drawing/2014/main" val="1486973926"/>
                  </a:ext>
                </a:extLst>
              </a:tr>
              <a:tr h="370840">
                <a:tc>
                  <a:txBody>
                    <a:bodyPr/>
                    <a:lstStyle/>
                    <a:p>
                      <a:pPr algn="ctr"/>
                      <a:r>
                        <a:rPr lang="zh-TW" altLang="en-US" b="1" dirty="0" smtClean="0"/>
                        <a:t>準確率</a:t>
                      </a:r>
                      <a:endParaRPr lang="zh-TW" altLang="en-US" b="1" dirty="0"/>
                    </a:p>
                  </a:txBody>
                  <a:tcPr anchor="ctr"/>
                </a:tc>
                <a:tc>
                  <a:txBody>
                    <a:bodyPr/>
                    <a:lstStyle/>
                    <a:p>
                      <a:pPr algn="ctr"/>
                      <a:r>
                        <a:rPr lang="en-US" altLang="zh-TW" dirty="0" smtClean="0"/>
                        <a:t>100%</a:t>
                      </a:r>
                      <a:endParaRPr lang="zh-TW" altLang="en-US" dirty="0"/>
                    </a:p>
                  </a:txBody>
                  <a:tcPr anchor="ctr"/>
                </a:tc>
                <a:tc>
                  <a:txBody>
                    <a:bodyPr/>
                    <a:lstStyle/>
                    <a:p>
                      <a:pPr algn="ctr"/>
                      <a:r>
                        <a:rPr lang="en-US" altLang="zh-TW" dirty="0" smtClean="0"/>
                        <a:t>100%</a:t>
                      </a:r>
                      <a:endParaRPr lang="zh-TW" altLang="en-US" dirty="0"/>
                    </a:p>
                  </a:txBody>
                  <a:tcPr anchor="ctr"/>
                </a:tc>
                <a:extLst>
                  <a:ext uri="{0D108BD9-81ED-4DB2-BD59-A6C34878D82A}">
                    <a16:rowId xmlns:a16="http://schemas.microsoft.com/office/drawing/2014/main" val="642521792"/>
                  </a:ext>
                </a:extLst>
              </a:tr>
            </a:tbl>
          </a:graphicData>
        </a:graphic>
      </p:graphicFrame>
      <p:sp>
        <p:nvSpPr>
          <p:cNvPr id="8" name="文字方塊 7"/>
          <p:cNvSpPr txBox="1"/>
          <p:nvPr/>
        </p:nvSpPr>
        <p:spPr>
          <a:xfrm>
            <a:off x="3475673" y="4844858"/>
            <a:ext cx="2954655" cy="369332"/>
          </a:xfrm>
          <a:prstGeom prst="rect">
            <a:avLst/>
          </a:prstGeom>
          <a:noFill/>
        </p:spPr>
        <p:txBody>
          <a:bodyPr wrap="none" rtlCol="0">
            <a:spAutoFit/>
          </a:bodyPr>
          <a:lstStyle/>
          <a:p>
            <a:r>
              <a:rPr lang="zh-TW" altLang="en-US" b="1" u="sng" dirty="0" smtClean="0">
                <a:solidFill>
                  <a:schemeClr val="tx1">
                    <a:lumMod val="75000"/>
                  </a:schemeClr>
                </a:solidFill>
              </a:rPr>
              <a:t>訓練與測試集資</a:t>
            </a:r>
            <a:r>
              <a:rPr lang="zh-TW" altLang="en-US" b="1" u="sng" dirty="0">
                <a:solidFill>
                  <a:schemeClr val="tx1">
                    <a:lumMod val="75000"/>
                  </a:schemeClr>
                </a:solidFill>
              </a:rPr>
              <a:t>料</a:t>
            </a:r>
            <a:r>
              <a:rPr lang="zh-TW" altLang="en-US" b="1" u="sng" dirty="0" smtClean="0">
                <a:solidFill>
                  <a:schemeClr val="tx1">
                    <a:lumMod val="75000"/>
                  </a:schemeClr>
                </a:solidFill>
              </a:rPr>
              <a:t>衡量指標</a:t>
            </a:r>
          </a:p>
        </p:txBody>
      </p:sp>
      <p:sp>
        <p:nvSpPr>
          <p:cNvPr id="9" name="文字方塊 8"/>
          <p:cNvSpPr txBox="1"/>
          <p:nvPr/>
        </p:nvSpPr>
        <p:spPr>
          <a:xfrm>
            <a:off x="2120270" y="6011996"/>
            <a:ext cx="5737468" cy="369332"/>
          </a:xfrm>
          <a:prstGeom prst="rect">
            <a:avLst/>
          </a:prstGeom>
          <a:noFill/>
        </p:spPr>
        <p:txBody>
          <a:bodyPr wrap="none" rtlCol="0">
            <a:spAutoFit/>
          </a:bodyPr>
          <a:lstStyle/>
          <a:p>
            <a:pPr marL="342900" indent="-342900">
              <a:buFont typeface="Wingdings" panose="05000000000000000000" pitchFamily="2" charset="2"/>
              <a:buChar char="Ø"/>
            </a:pPr>
            <a:r>
              <a:rPr lang="zh-TW" altLang="en-US" b="1" dirty="0" smtClean="0"/>
              <a:t>模型於訓練與測試資料集中，預測準確率皆為</a:t>
            </a:r>
            <a:r>
              <a:rPr lang="en-US" altLang="zh-TW" b="1" dirty="0" smtClean="0">
                <a:solidFill>
                  <a:srgbClr val="FF0000"/>
                </a:solidFill>
              </a:rPr>
              <a:t>100%</a:t>
            </a:r>
            <a:endParaRPr lang="zh-TW" altLang="en-US" b="1" dirty="0" err="1" smtClean="0">
              <a:solidFill>
                <a:srgbClr val="FF0000"/>
              </a:solidFill>
            </a:endParaRPr>
          </a:p>
        </p:txBody>
      </p:sp>
    </p:spTree>
    <p:extLst>
      <p:ext uri="{BB962C8B-B14F-4D97-AF65-F5344CB8AC3E}">
        <p14:creationId xmlns:p14="http://schemas.microsoft.com/office/powerpoint/2010/main" val="3562021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排文字版面配置區 4"/>
          <p:cNvSpPr>
            <a:spLocks noGrp="1"/>
          </p:cNvSpPr>
          <p:nvPr>
            <p:ph type="body" orient="vert" idx="1"/>
          </p:nvPr>
        </p:nvSpPr>
        <p:spPr/>
        <p:txBody>
          <a:bodyPr/>
          <a:lstStyle/>
          <a:p>
            <a:r>
              <a:rPr lang="zh-TW" altLang="en-US" dirty="0" smtClean="0"/>
              <a:t>實驗</a:t>
            </a:r>
            <a:r>
              <a:rPr lang="zh-TW" altLang="en-US" dirty="0"/>
              <a:t>結果</a:t>
            </a:r>
          </a:p>
        </p:txBody>
      </p:sp>
      <p:sp>
        <p:nvSpPr>
          <p:cNvPr id="3" name="標題 2"/>
          <p:cNvSpPr>
            <a:spLocks noGrp="1"/>
          </p:cNvSpPr>
          <p:nvPr>
            <p:ph type="title"/>
          </p:nvPr>
        </p:nvSpPr>
        <p:spPr/>
        <p:txBody>
          <a:bodyPr/>
          <a:lstStyle/>
          <a:p>
            <a:r>
              <a:rPr lang="zh-TW" altLang="en-US" dirty="0"/>
              <a:t>實驗設計</a:t>
            </a:r>
          </a:p>
        </p:txBody>
      </p:sp>
      <p:sp>
        <p:nvSpPr>
          <p:cNvPr id="2" name="投影片編號版面配置區 1"/>
          <p:cNvSpPr>
            <a:spLocks noGrp="1"/>
          </p:cNvSpPr>
          <p:nvPr>
            <p:ph type="sldNum" sz="quarter" idx="4294967295"/>
          </p:nvPr>
        </p:nvSpPr>
        <p:spPr>
          <a:xfrm>
            <a:off x="9480550" y="6643688"/>
            <a:ext cx="425450" cy="314325"/>
          </a:xfrm>
        </p:spPr>
        <p:txBody>
          <a:bodyPr/>
          <a:lstStyle/>
          <a:p>
            <a:fld id="{8F4EACC7-37E3-43A5-A5FB-BEB9CE95D266}" type="slidenum">
              <a:rPr lang="zh-TW" altLang="en-US" smtClean="0"/>
              <a:pPr/>
              <a:t>10</a:t>
            </a:fld>
            <a:endParaRPr lang="zh-TW" altLang="en-US"/>
          </a:p>
        </p:txBody>
      </p:sp>
      <p:graphicFrame>
        <p:nvGraphicFramePr>
          <p:cNvPr id="4" name="表格 3"/>
          <p:cNvGraphicFramePr>
            <a:graphicFrameLocks noGrp="1"/>
          </p:cNvGraphicFramePr>
          <p:nvPr>
            <p:extLst>
              <p:ext uri="{D42A27DB-BD31-4B8C-83A1-F6EECF244321}">
                <p14:modId xmlns:p14="http://schemas.microsoft.com/office/powerpoint/2010/main" val="1303692383"/>
              </p:ext>
            </p:extLst>
          </p:nvPr>
        </p:nvGraphicFramePr>
        <p:xfrm>
          <a:off x="469636" y="2255272"/>
          <a:ext cx="8966728" cy="741680"/>
        </p:xfrm>
        <a:graphic>
          <a:graphicData uri="http://schemas.openxmlformats.org/drawingml/2006/table">
            <a:tbl>
              <a:tblPr firstRow="1" bandRow="1">
                <a:tableStyleId>{BC89EF96-8CEA-46FF-86C4-4CE0E7609802}</a:tableStyleId>
              </a:tblPr>
              <a:tblGrid>
                <a:gridCol w="1692682">
                  <a:extLst>
                    <a:ext uri="{9D8B030D-6E8A-4147-A177-3AD203B41FA5}">
                      <a16:colId xmlns:a16="http://schemas.microsoft.com/office/drawing/2014/main" val="1477284943"/>
                    </a:ext>
                  </a:extLst>
                </a:gridCol>
                <a:gridCol w="1692682">
                  <a:extLst>
                    <a:ext uri="{9D8B030D-6E8A-4147-A177-3AD203B41FA5}">
                      <a16:colId xmlns:a16="http://schemas.microsoft.com/office/drawing/2014/main" val="2549371389"/>
                    </a:ext>
                  </a:extLst>
                </a:gridCol>
                <a:gridCol w="1692682">
                  <a:extLst>
                    <a:ext uri="{9D8B030D-6E8A-4147-A177-3AD203B41FA5}">
                      <a16:colId xmlns:a16="http://schemas.microsoft.com/office/drawing/2014/main" val="713867529"/>
                    </a:ext>
                  </a:extLst>
                </a:gridCol>
                <a:gridCol w="1692682">
                  <a:extLst>
                    <a:ext uri="{9D8B030D-6E8A-4147-A177-3AD203B41FA5}">
                      <a16:colId xmlns:a16="http://schemas.microsoft.com/office/drawing/2014/main" val="2314247741"/>
                    </a:ext>
                  </a:extLst>
                </a:gridCol>
                <a:gridCol w="2196000">
                  <a:extLst>
                    <a:ext uri="{9D8B030D-6E8A-4147-A177-3AD203B41FA5}">
                      <a16:colId xmlns:a16="http://schemas.microsoft.com/office/drawing/2014/main" val="178707154"/>
                    </a:ext>
                  </a:extLst>
                </a:gridCol>
              </a:tblGrid>
              <a:tr h="370840">
                <a:tc>
                  <a:txBody>
                    <a:bodyPr/>
                    <a:lstStyle/>
                    <a:p>
                      <a:pPr algn="ctr"/>
                      <a:r>
                        <a:rPr lang="zh-TW" altLang="en-US" dirty="0" smtClean="0"/>
                        <a:t>準確率</a:t>
                      </a:r>
                      <a:endParaRPr lang="zh-TW" altLang="en-US" dirty="0"/>
                    </a:p>
                  </a:txBody>
                  <a:tcPr anchor="ctr"/>
                </a:tc>
                <a:tc>
                  <a:txBody>
                    <a:bodyPr/>
                    <a:lstStyle/>
                    <a:p>
                      <a:pPr algn="ctr"/>
                      <a:r>
                        <a:rPr lang="zh-TW" altLang="en-US" dirty="0" smtClean="0"/>
                        <a:t>精確率</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smtClean="0"/>
                        <a:t>召回率</a:t>
                      </a:r>
                    </a:p>
                  </a:txBody>
                  <a:tcPr anchor="ctr"/>
                </a:tc>
                <a:tc>
                  <a:txBody>
                    <a:bodyPr/>
                    <a:lstStyle/>
                    <a:p>
                      <a:pPr algn="ctr"/>
                      <a:r>
                        <a:rPr lang="en-US" altLang="zh-TW" b="1" dirty="0" smtClean="0"/>
                        <a:t>f1_score</a:t>
                      </a:r>
                      <a:endParaRPr lang="zh-TW" altLang="en-US" b="1" dirty="0"/>
                    </a:p>
                  </a:txBody>
                  <a:tcPr anchor="ctr"/>
                </a:tc>
                <a:tc>
                  <a:txBody>
                    <a:bodyPr/>
                    <a:lstStyle/>
                    <a:p>
                      <a:pPr algn="ctr"/>
                      <a:r>
                        <a:rPr lang="en-US" altLang="zh-TW" b="1" dirty="0" smtClean="0"/>
                        <a:t>ROC</a:t>
                      </a:r>
                      <a:r>
                        <a:rPr lang="zh-TW" altLang="en-US" b="1" dirty="0" smtClean="0"/>
                        <a:t> </a:t>
                      </a:r>
                      <a:r>
                        <a:rPr lang="en-US" altLang="zh-TW" b="1" dirty="0" smtClean="0"/>
                        <a:t>AUC score</a:t>
                      </a:r>
                      <a:endParaRPr lang="zh-TW" altLang="en-US" b="1" dirty="0"/>
                    </a:p>
                  </a:txBody>
                  <a:tcPr anchor="ctr"/>
                </a:tc>
                <a:extLst>
                  <a:ext uri="{0D108BD9-81ED-4DB2-BD59-A6C34878D82A}">
                    <a16:rowId xmlns:a16="http://schemas.microsoft.com/office/drawing/2014/main" val="1424379560"/>
                  </a:ext>
                </a:extLst>
              </a:tr>
              <a:tr h="370840">
                <a:tc>
                  <a:txBody>
                    <a:bodyPr/>
                    <a:lstStyle/>
                    <a:p>
                      <a:pPr algn="ctr"/>
                      <a:r>
                        <a:rPr lang="en-US" altLang="zh-TW" dirty="0" smtClean="0"/>
                        <a:t>100%</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smtClean="0"/>
                        <a:t>100%</a:t>
                      </a:r>
                      <a:endParaRPr lang="zh-TW" altLang="en-US" dirty="0" smtClean="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smtClean="0"/>
                        <a:t>100%</a:t>
                      </a:r>
                      <a:endParaRPr lang="zh-TW" altLang="en-US" dirty="0" smtClean="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smtClean="0"/>
                        <a:t>100%</a:t>
                      </a:r>
                      <a:endParaRPr lang="zh-TW" altLang="en-US" dirty="0" smtClean="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smtClean="0"/>
                        <a:t>1.0</a:t>
                      </a:r>
                      <a:endParaRPr lang="zh-TW" altLang="en-US" dirty="0" smtClean="0"/>
                    </a:p>
                  </a:txBody>
                  <a:tcPr anchor="ctr"/>
                </a:tc>
                <a:extLst>
                  <a:ext uri="{0D108BD9-81ED-4DB2-BD59-A6C34878D82A}">
                    <a16:rowId xmlns:a16="http://schemas.microsoft.com/office/drawing/2014/main" val="885412226"/>
                  </a:ext>
                </a:extLst>
              </a:tr>
            </a:tbl>
          </a:graphicData>
        </a:graphic>
      </p:graphicFrame>
      <p:sp>
        <p:nvSpPr>
          <p:cNvPr id="8" name="文字方塊 7"/>
          <p:cNvSpPr txBox="1"/>
          <p:nvPr/>
        </p:nvSpPr>
        <p:spPr>
          <a:xfrm>
            <a:off x="4168170" y="1830376"/>
            <a:ext cx="1569660" cy="369332"/>
          </a:xfrm>
          <a:prstGeom prst="rect">
            <a:avLst/>
          </a:prstGeom>
          <a:noFill/>
        </p:spPr>
        <p:txBody>
          <a:bodyPr wrap="none" rtlCol="0">
            <a:spAutoFit/>
          </a:bodyPr>
          <a:lstStyle/>
          <a:p>
            <a:r>
              <a:rPr lang="zh-TW" altLang="en-US" b="1" u="sng" dirty="0" smtClean="0">
                <a:solidFill>
                  <a:schemeClr val="tx1">
                    <a:lumMod val="75000"/>
                  </a:schemeClr>
                </a:solidFill>
              </a:rPr>
              <a:t>模型衡量指標</a:t>
            </a:r>
          </a:p>
        </p:txBody>
      </p:sp>
      <p:pic>
        <p:nvPicPr>
          <p:cNvPr id="12" name="圖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635" y="3150966"/>
            <a:ext cx="4499171" cy="3374378"/>
          </a:xfrm>
          <a:prstGeom prst="rect">
            <a:avLst/>
          </a:prstGeom>
          <a:ln>
            <a:solidFill>
              <a:schemeClr val="tx1"/>
            </a:solidFill>
          </a:ln>
        </p:spPr>
      </p:pic>
      <p:sp>
        <p:nvSpPr>
          <p:cNvPr id="14" name="矩形 13"/>
          <p:cNvSpPr/>
          <p:nvPr/>
        </p:nvSpPr>
        <p:spPr>
          <a:xfrm>
            <a:off x="5073450" y="4010063"/>
            <a:ext cx="4644516" cy="1656184"/>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marL="342900" indent="-342900">
              <a:buFont typeface="Wingdings" panose="05000000000000000000" pitchFamily="2" charset="2"/>
              <a:buChar char="Ø"/>
            </a:pPr>
            <a:r>
              <a:rPr lang="zh-TW" altLang="en-US" b="1" dirty="0"/>
              <a:t>目前模型的各項衡量指標皆為</a:t>
            </a:r>
            <a:r>
              <a:rPr lang="en-US" altLang="zh-TW" b="1" dirty="0">
                <a:solidFill>
                  <a:srgbClr val="FF0000"/>
                </a:solidFill>
              </a:rPr>
              <a:t>100%</a:t>
            </a:r>
            <a:r>
              <a:rPr lang="zh-TW" altLang="en-US" b="1" dirty="0"/>
              <a:t>，測試資料中：</a:t>
            </a:r>
            <a:endParaRPr lang="en-US" altLang="zh-TW" b="1" dirty="0"/>
          </a:p>
          <a:p>
            <a:pPr marL="800100" lvl="1" indent="-342900">
              <a:buFont typeface="Wingdings" panose="05000000000000000000" pitchFamily="2" charset="2"/>
              <a:buChar char="ü"/>
            </a:pPr>
            <a:r>
              <a:rPr lang="zh-TW" altLang="en-US" b="1" dirty="0"/>
              <a:t>預測異常且實際異常的有</a:t>
            </a:r>
            <a:r>
              <a:rPr lang="en-US" altLang="zh-TW" b="1" dirty="0">
                <a:solidFill>
                  <a:srgbClr val="FF0000"/>
                </a:solidFill>
              </a:rPr>
              <a:t>7</a:t>
            </a:r>
            <a:r>
              <a:rPr lang="zh-TW" altLang="en-US" b="1" dirty="0"/>
              <a:t>筆</a:t>
            </a:r>
            <a:endParaRPr lang="en-US" altLang="zh-TW" b="1" dirty="0"/>
          </a:p>
          <a:p>
            <a:pPr marL="800100" lvl="1" indent="-342900">
              <a:buFont typeface="Wingdings" panose="05000000000000000000" pitchFamily="2" charset="2"/>
              <a:buChar char="ü"/>
            </a:pPr>
            <a:r>
              <a:rPr lang="zh-TW" altLang="en-US" b="1" dirty="0"/>
              <a:t>預測正常且實際正常的有</a:t>
            </a:r>
            <a:r>
              <a:rPr lang="en-US" altLang="zh-TW" b="1" dirty="0">
                <a:solidFill>
                  <a:srgbClr val="FF0000"/>
                </a:solidFill>
              </a:rPr>
              <a:t>1</a:t>
            </a:r>
            <a:r>
              <a:rPr lang="zh-TW" altLang="en-US" b="1" dirty="0"/>
              <a:t>筆</a:t>
            </a:r>
            <a:endParaRPr lang="en-US" altLang="zh-TW" b="1" dirty="0"/>
          </a:p>
          <a:p>
            <a:pPr marL="800100" lvl="1" indent="-342900">
              <a:buFont typeface="Wingdings" panose="05000000000000000000" pitchFamily="2" charset="2"/>
              <a:buChar char="ü"/>
            </a:pPr>
            <a:r>
              <a:rPr lang="zh-TW" altLang="en-US" b="1" dirty="0"/>
              <a:t>預測命中率</a:t>
            </a:r>
            <a:r>
              <a:rPr lang="en-US" altLang="zh-TW" b="1" dirty="0">
                <a:solidFill>
                  <a:srgbClr val="FF0000"/>
                </a:solidFill>
              </a:rPr>
              <a:t>100%</a:t>
            </a:r>
            <a:endParaRPr lang="zh-TW" altLang="en-US" b="1" dirty="0" err="1">
              <a:solidFill>
                <a:srgbClr val="FF0000"/>
              </a:solidFill>
            </a:endParaRPr>
          </a:p>
        </p:txBody>
      </p:sp>
    </p:spTree>
    <p:extLst>
      <p:ext uri="{BB962C8B-B14F-4D97-AF65-F5344CB8AC3E}">
        <p14:creationId xmlns:p14="http://schemas.microsoft.com/office/powerpoint/2010/main" val="2345799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0"/>
          </p:nvPr>
        </p:nvSpPr>
        <p:spPr/>
        <p:txBody>
          <a:bodyPr/>
          <a:lstStyle/>
          <a:p>
            <a:fld id="{8F4EACC7-37E3-43A5-A5FB-BEB9CE95D266}" type="slidenum">
              <a:rPr lang="zh-TW" altLang="en-US" smtClean="0"/>
              <a:pPr/>
              <a:t>11</a:t>
            </a:fld>
            <a:endParaRPr lang="zh-TW" altLang="en-US"/>
          </a:p>
        </p:txBody>
      </p:sp>
      <p:sp>
        <p:nvSpPr>
          <p:cNvPr id="3" name="標題 2"/>
          <p:cNvSpPr>
            <a:spLocks noGrp="1"/>
          </p:cNvSpPr>
          <p:nvPr>
            <p:ph type="title"/>
          </p:nvPr>
        </p:nvSpPr>
        <p:spPr/>
        <p:txBody>
          <a:bodyPr/>
          <a:lstStyle/>
          <a:p>
            <a:r>
              <a:rPr lang="zh-TW" altLang="en-US" dirty="0"/>
              <a:t>單一焊點</a:t>
            </a:r>
            <a:r>
              <a:rPr lang="zh-TW" altLang="en-US" dirty="0" smtClean="0"/>
              <a:t>電流</a:t>
            </a:r>
            <a:r>
              <a:rPr lang="zh-TW" altLang="en-US" dirty="0"/>
              <a:t>趨勢圖比較</a:t>
            </a:r>
          </a:p>
        </p:txBody>
      </p:sp>
      <p:pic>
        <p:nvPicPr>
          <p:cNvPr id="4" name="圖片 3"/>
          <p:cNvPicPr>
            <a:picLocks noChangeAspect="1"/>
          </p:cNvPicPr>
          <p:nvPr/>
        </p:nvPicPr>
        <p:blipFill>
          <a:blip r:embed="rId2"/>
          <a:stretch>
            <a:fillRect/>
          </a:stretch>
        </p:blipFill>
        <p:spPr>
          <a:xfrm>
            <a:off x="1421024" y="1052736"/>
            <a:ext cx="7063952" cy="2474717"/>
          </a:xfrm>
          <a:prstGeom prst="rect">
            <a:avLst/>
          </a:prstGeom>
          <a:ln>
            <a:solidFill>
              <a:schemeClr val="tx1"/>
            </a:solidFill>
          </a:ln>
        </p:spPr>
      </p:pic>
      <p:pic>
        <p:nvPicPr>
          <p:cNvPr id="5" name="圖片 4"/>
          <p:cNvPicPr>
            <a:picLocks noChangeAspect="1"/>
          </p:cNvPicPr>
          <p:nvPr/>
        </p:nvPicPr>
        <p:blipFill>
          <a:blip r:embed="rId3"/>
          <a:stretch>
            <a:fillRect/>
          </a:stretch>
        </p:blipFill>
        <p:spPr>
          <a:xfrm>
            <a:off x="1421024" y="3724469"/>
            <a:ext cx="7063952" cy="2460478"/>
          </a:xfrm>
          <a:prstGeom prst="rect">
            <a:avLst/>
          </a:prstGeom>
          <a:ln>
            <a:solidFill>
              <a:schemeClr val="tx1"/>
            </a:solidFill>
          </a:ln>
        </p:spPr>
      </p:pic>
      <p:sp>
        <p:nvSpPr>
          <p:cNvPr id="6" name="文字方塊 5"/>
          <p:cNvSpPr txBox="1"/>
          <p:nvPr/>
        </p:nvSpPr>
        <p:spPr>
          <a:xfrm>
            <a:off x="4131049" y="6261144"/>
            <a:ext cx="1492716" cy="369332"/>
          </a:xfrm>
          <a:prstGeom prst="rect">
            <a:avLst/>
          </a:prstGeom>
          <a:noFill/>
        </p:spPr>
        <p:txBody>
          <a:bodyPr wrap="none" rtlCol="0">
            <a:spAutoFit/>
          </a:bodyPr>
          <a:lstStyle/>
          <a:p>
            <a:r>
              <a:rPr lang="zh-TW" altLang="en-US" b="1" dirty="0" smtClean="0">
                <a:solidFill>
                  <a:schemeClr val="tx1">
                    <a:lumMod val="75000"/>
                  </a:schemeClr>
                </a:solidFill>
              </a:rPr>
              <a:t>資料個數</a:t>
            </a:r>
            <a:r>
              <a:rPr lang="en-US" altLang="zh-TW" b="1" dirty="0" smtClean="0">
                <a:solidFill>
                  <a:schemeClr val="tx1">
                    <a:lumMod val="75000"/>
                  </a:schemeClr>
                </a:solidFill>
              </a:rPr>
              <a:t>(</a:t>
            </a:r>
            <a:r>
              <a:rPr lang="zh-TW" altLang="en-US" b="1" dirty="0" smtClean="0">
                <a:solidFill>
                  <a:schemeClr val="tx1">
                    <a:lumMod val="75000"/>
                  </a:schemeClr>
                </a:solidFill>
              </a:rPr>
              <a:t>筆</a:t>
            </a:r>
            <a:r>
              <a:rPr lang="en-US" altLang="zh-TW" b="1" dirty="0" smtClean="0">
                <a:solidFill>
                  <a:schemeClr val="tx1">
                    <a:lumMod val="75000"/>
                  </a:schemeClr>
                </a:solidFill>
              </a:rPr>
              <a:t>)</a:t>
            </a:r>
            <a:endParaRPr lang="zh-TW" altLang="en-US" b="1" dirty="0" err="1" smtClean="0">
              <a:solidFill>
                <a:schemeClr val="tx1">
                  <a:lumMod val="75000"/>
                </a:schemeClr>
              </a:solidFill>
            </a:endParaRPr>
          </a:p>
        </p:txBody>
      </p:sp>
      <p:sp>
        <p:nvSpPr>
          <p:cNvPr id="7" name="文字方塊 6"/>
          <p:cNvSpPr txBox="1"/>
          <p:nvPr/>
        </p:nvSpPr>
        <p:spPr>
          <a:xfrm>
            <a:off x="543861" y="2105428"/>
            <a:ext cx="877163" cy="369332"/>
          </a:xfrm>
          <a:prstGeom prst="rect">
            <a:avLst/>
          </a:prstGeom>
          <a:noFill/>
        </p:spPr>
        <p:txBody>
          <a:bodyPr wrap="none" rtlCol="0">
            <a:spAutoFit/>
          </a:bodyPr>
          <a:lstStyle/>
          <a:p>
            <a:r>
              <a:rPr lang="zh-TW" altLang="en-US" b="1" dirty="0" smtClean="0">
                <a:solidFill>
                  <a:schemeClr val="tx1">
                    <a:lumMod val="75000"/>
                  </a:schemeClr>
                </a:solidFill>
              </a:rPr>
              <a:t>電流值</a:t>
            </a:r>
          </a:p>
        </p:txBody>
      </p:sp>
      <p:sp>
        <p:nvSpPr>
          <p:cNvPr id="8" name="文字方塊 7"/>
          <p:cNvSpPr txBox="1"/>
          <p:nvPr/>
        </p:nvSpPr>
        <p:spPr>
          <a:xfrm>
            <a:off x="543861" y="4770042"/>
            <a:ext cx="877163" cy="369332"/>
          </a:xfrm>
          <a:prstGeom prst="rect">
            <a:avLst/>
          </a:prstGeom>
          <a:noFill/>
        </p:spPr>
        <p:txBody>
          <a:bodyPr wrap="none" rtlCol="0">
            <a:spAutoFit/>
          </a:bodyPr>
          <a:lstStyle/>
          <a:p>
            <a:r>
              <a:rPr lang="zh-TW" altLang="en-US" b="1" dirty="0" smtClean="0">
                <a:solidFill>
                  <a:schemeClr val="tx1">
                    <a:lumMod val="75000"/>
                  </a:schemeClr>
                </a:solidFill>
              </a:rPr>
              <a:t>電流值</a:t>
            </a:r>
          </a:p>
        </p:txBody>
      </p:sp>
      <p:sp>
        <p:nvSpPr>
          <p:cNvPr id="9" name="圓角矩形 8"/>
          <p:cNvSpPr/>
          <p:nvPr/>
        </p:nvSpPr>
        <p:spPr>
          <a:xfrm>
            <a:off x="4291789" y="855720"/>
            <a:ext cx="1322422" cy="504056"/>
          </a:xfrm>
          <a:prstGeom prst="roundRect">
            <a:avLst/>
          </a:prstGeom>
          <a:solidFill>
            <a:srgbClr val="92D050">
              <a:alpha val="65000"/>
            </a:srgbClr>
          </a:solidFill>
          <a:ln w="19050">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zh-TW" altLang="en-US" b="1" dirty="0" smtClean="0">
                <a:solidFill>
                  <a:srgbClr val="00B050"/>
                </a:solidFill>
              </a:rPr>
              <a:t>品質正常</a:t>
            </a:r>
            <a:endParaRPr lang="zh-TW" altLang="en-US" b="1" dirty="0">
              <a:solidFill>
                <a:srgbClr val="00B050"/>
              </a:solidFill>
            </a:endParaRPr>
          </a:p>
        </p:txBody>
      </p:sp>
      <p:sp>
        <p:nvSpPr>
          <p:cNvPr id="10" name="圓角矩形 9"/>
          <p:cNvSpPr/>
          <p:nvPr/>
        </p:nvSpPr>
        <p:spPr>
          <a:xfrm>
            <a:off x="4291789" y="3638535"/>
            <a:ext cx="1322422" cy="504056"/>
          </a:xfrm>
          <a:prstGeom prst="roundRect">
            <a:avLst/>
          </a:prstGeom>
          <a:solidFill>
            <a:srgbClr val="F16D69">
              <a:alpha val="65000"/>
            </a:srgbClr>
          </a:solidFill>
          <a:ln w="1905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zh-TW" altLang="en-US" b="1" dirty="0" smtClean="0">
                <a:solidFill>
                  <a:srgbClr val="FF0000"/>
                </a:solidFill>
              </a:rPr>
              <a:t>品質異常</a:t>
            </a:r>
            <a:endParaRPr lang="zh-TW" altLang="en-US" b="1" dirty="0">
              <a:solidFill>
                <a:srgbClr val="FF0000"/>
              </a:solidFill>
            </a:endParaRPr>
          </a:p>
        </p:txBody>
      </p:sp>
      <p:sp>
        <p:nvSpPr>
          <p:cNvPr id="12" name="文字方塊 11"/>
          <p:cNvSpPr txBox="1"/>
          <p:nvPr/>
        </p:nvSpPr>
        <p:spPr>
          <a:xfrm>
            <a:off x="3630912" y="2843644"/>
            <a:ext cx="2492990" cy="369332"/>
          </a:xfrm>
          <a:prstGeom prst="rect">
            <a:avLst/>
          </a:prstGeom>
          <a:noFill/>
        </p:spPr>
        <p:txBody>
          <a:bodyPr wrap="none" rtlCol="0">
            <a:spAutoFit/>
          </a:bodyPr>
          <a:lstStyle/>
          <a:p>
            <a:r>
              <a:rPr lang="zh-TW" altLang="en-US" b="1" dirty="0" smtClean="0">
                <a:solidFill>
                  <a:srgbClr val="00B050"/>
                </a:solidFill>
              </a:rPr>
              <a:t>趨勢穩定且較具週期性</a:t>
            </a:r>
          </a:p>
        </p:txBody>
      </p:sp>
      <p:sp>
        <p:nvSpPr>
          <p:cNvPr id="13" name="文字方塊 12"/>
          <p:cNvSpPr txBox="1"/>
          <p:nvPr/>
        </p:nvSpPr>
        <p:spPr>
          <a:xfrm>
            <a:off x="3475673" y="5517232"/>
            <a:ext cx="2954655" cy="369332"/>
          </a:xfrm>
          <a:prstGeom prst="rect">
            <a:avLst/>
          </a:prstGeom>
          <a:noFill/>
        </p:spPr>
        <p:txBody>
          <a:bodyPr wrap="none" rtlCol="0">
            <a:spAutoFit/>
          </a:bodyPr>
          <a:lstStyle/>
          <a:p>
            <a:r>
              <a:rPr lang="zh-TW" altLang="en-US" b="1" dirty="0" smtClean="0">
                <a:solidFill>
                  <a:srgbClr val="FF0000"/>
                </a:solidFill>
              </a:rPr>
              <a:t>趨勢不穩定且有較多的凸波</a:t>
            </a:r>
          </a:p>
        </p:txBody>
      </p:sp>
      <p:sp>
        <p:nvSpPr>
          <p:cNvPr id="14" name="矩形 13"/>
          <p:cNvSpPr/>
          <p:nvPr/>
        </p:nvSpPr>
        <p:spPr>
          <a:xfrm flipH="1" flipV="1">
            <a:off x="2576736" y="4005064"/>
            <a:ext cx="792088" cy="1881500"/>
          </a:xfrm>
          <a:prstGeom prst="rect">
            <a:avLst/>
          </a:prstGeom>
          <a:noFill/>
          <a:ln w="1905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15" name="矩形 14"/>
          <p:cNvSpPr/>
          <p:nvPr/>
        </p:nvSpPr>
        <p:spPr>
          <a:xfrm flipH="1" flipV="1">
            <a:off x="6430328" y="4339606"/>
            <a:ext cx="1114960" cy="673570"/>
          </a:xfrm>
          <a:prstGeom prst="rect">
            <a:avLst/>
          </a:prstGeom>
          <a:noFill/>
          <a:ln w="1905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717286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直排文字版面配置區 7"/>
          <p:cNvSpPr>
            <a:spLocks noGrp="1"/>
          </p:cNvSpPr>
          <p:nvPr>
            <p:ph type="body" orient="vert" idx="1"/>
          </p:nvPr>
        </p:nvSpPr>
        <p:spPr/>
        <p:txBody>
          <a:bodyPr>
            <a:normAutofit fontScale="92500" lnSpcReduction="10000"/>
          </a:bodyPr>
          <a:lstStyle/>
          <a:p>
            <a:r>
              <a:rPr lang="zh-TW" altLang="en-US" dirty="0" smtClean="0"/>
              <a:t>戰情看版畫面</a:t>
            </a:r>
            <a:endParaRPr lang="en-US" altLang="zh-TW" dirty="0" smtClean="0"/>
          </a:p>
          <a:p>
            <a:pPr lvl="1"/>
            <a:r>
              <a:rPr lang="zh-TW" altLang="en-US" dirty="0" smtClean="0"/>
              <a:t>透過開源可視化工具</a:t>
            </a:r>
            <a:r>
              <a:rPr lang="en-US" altLang="zh-TW" u="sng" dirty="0" err="1" smtClean="0"/>
              <a:t>Grafana</a:t>
            </a:r>
            <a:r>
              <a:rPr lang="zh-TW" altLang="en-US" dirty="0" smtClean="0"/>
              <a:t>可視化即時數據、模型預測品質之結果</a:t>
            </a:r>
            <a:endParaRPr lang="en-US" altLang="zh-TW" dirty="0" smtClean="0"/>
          </a:p>
          <a:p>
            <a:pPr lvl="1"/>
            <a:endParaRPr lang="en-US" altLang="zh-TW" dirty="0"/>
          </a:p>
          <a:p>
            <a:pPr lvl="1"/>
            <a:endParaRPr lang="en-US" altLang="zh-TW" dirty="0" smtClean="0"/>
          </a:p>
          <a:p>
            <a:pPr lvl="1"/>
            <a:endParaRPr lang="en-US" altLang="zh-TW" dirty="0"/>
          </a:p>
          <a:p>
            <a:pPr lvl="1"/>
            <a:endParaRPr lang="en-US" altLang="zh-TW" dirty="0" smtClean="0"/>
          </a:p>
          <a:p>
            <a:pPr lvl="1"/>
            <a:endParaRPr lang="en-US" altLang="zh-TW" dirty="0"/>
          </a:p>
          <a:p>
            <a:pPr lvl="1"/>
            <a:endParaRPr lang="en-US" altLang="zh-TW" dirty="0" smtClean="0"/>
          </a:p>
          <a:p>
            <a:r>
              <a:rPr lang="zh-TW" altLang="en-US" dirty="0" smtClean="0"/>
              <a:t>三色燈設置</a:t>
            </a:r>
            <a:endParaRPr lang="en-US" altLang="zh-TW" dirty="0" smtClean="0"/>
          </a:p>
          <a:p>
            <a:pPr lvl="1"/>
            <a:r>
              <a:rPr lang="zh-TW" altLang="en-US" dirty="0" smtClean="0"/>
              <a:t>待伺服器電腦與軟體設定完畢後一起到現場進行安裝</a:t>
            </a:r>
            <a:endParaRPr lang="zh-TW" altLang="en-US" dirty="0"/>
          </a:p>
        </p:txBody>
      </p:sp>
      <p:sp>
        <p:nvSpPr>
          <p:cNvPr id="3" name="標題 2"/>
          <p:cNvSpPr>
            <a:spLocks noGrp="1"/>
          </p:cNvSpPr>
          <p:nvPr>
            <p:ph type="title"/>
          </p:nvPr>
        </p:nvSpPr>
        <p:spPr/>
        <p:txBody>
          <a:bodyPr/>
          <a:lstStyle/>
          <a:p>
            <a:r>
              <a:rPr lang="zh-TW" altLang="en-US" dirty="0"/>
              <a:t>其餘部署進度</a:t>
            </a:r>
          </a:p>
        </p:txBody>
      </p:sp>
      <p:sp>
        <p:nvSpPr>
          <p:cNvPr id="2" name="投影片編號版面配置區 1"/>
          <p:cNvSpPr>
            <a:spLocks noGrp="1"/>
          </p:cNvSpPr>
          <p:nvPr>
            <p:ph type="sldNum" sz="quarter" idx="4294967295"/>
          </p:nvPr>
        </p:nvSpPr>
        <p:spPr>
          <a:xfrm>
            <a:off x="9480550" y="6643688"/>
            <a:ext cx="425450" cy="314325"/>
          </a:xfrm>
        </p:spPr>
        <p:txBody>
          <a:bodyPr/>
          <a:lstStyle/>
          <a:p>
            <a:fld id="{8F4EACC7-37E3-43A5-A5FB-BEB9CE95D266}" type="slidenum">
              <a:rPr lang="zh-TW" altLang="en-US" smtClean="0"/>
              <a:pPr/>
              <a:t>12</a:t>
            </a:fld>
            <a:endParaRPr lang="zh-TW" altLang="en-US"/>
          </a:p>
        </p:txBody>
      </p:sp>
      <p:pic>
        <p:nvPicPr>
          <p:cNvPr id="7" name="圖片 6"/>
          <p:cNvPicPr>
            <a:picLocks noChangeAspect="1"/>
          </p:cNvPicPr>
          <p:nvPr/>
        </p:nvPicPr>
        <p:blipFill>
          <a:blip r:embed="rId2"/>
          <a:stretch>
            <a:fillRect/>
          </a:stretch>
        </p:blipFill>
        <p:spPr>
          <a:xfrm>
            <a:off x="804615" y="2582704"/>
            <a:ext cx="8368778" cy="2494942"/>
          </a:xfrm>
          <a:prstGeom prst="rect">
            <a:avLst/>
          </a:prstGeom>
          <a:ln>
            <a:solidFill>
              <a:schemeClr val="tx1"/>
            </a:solidFill>
          </a:ln>
        </p:spPr>
      </p:pic>
      <p:sp>
        <p:nvSpPr>
          <p:cNvPr id="9" name="矩形 8"/>
          <p:cNvSpPr/>
          <p:nvPr/>
        </p:nvSpPr>
        <p:spPr>
          <a:xfrm flipH="1" flipV="1">
            <a:off x="1064568" y="3212976"/>
            <a:ext cx="3960440" cy="1224136"/>
          </a:xfrm>
          <a:prstGeom prst="rect">
            <a:avLst/>
          </a:prstGeom>
          <a:noFill/>
          <a:ln w="1905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10" name="矩形 9"/>
          <p:cNvSpPr/>
          <p:nvPr/>
        </p:nvSpPr>
        <p:spPr>
          <a:xfrm flipV="1">
            <a:off x="5097016" y="3212976"/>
            <a:ext cx="4032448" cy="1224136"/>
          </a:xfrm>
          <a:prstGeom prst="rect">
            <a:avLst/>
          </a:prstGeom>
          <a:noFill/>
          <a:ln w="19050">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11" name="文字方塊 10"/>
          <p:cNvSpPr txBox="1"/>
          <p:nvPr/>
        </p:nvSpPr>
        <p:spPr>
          <a:xfrm>
            <a:off x="2375374" y="4461596"/>
            <a:ext cx="1338828" cy="369332"/>
          </a:xfrm>
          <a:prstGeom prst="rect">
            <a:avLst/>
          </a:prstGeom>
          <a:noFill/>
        </p:spPr>
        <p:txBody>
          <a:bodyPr wrap="none" rtlCol="0">
            <a:spAutoFit/>
          </a:bodyPr>
          <a:lstStyle/>
          <a:p>
            <a:r>
              <a:rPr lang="zh-TW" altLang="en-US" b="1" dirty="0" smtClean="0">
                <a:solidFill>
                  <a:srgbClr val="FF0000"/>
                </a:solidFill>
              </a:rPr>
              <a:t>電流趨勢圖</a:t>
            </a:r>
          </a:p>
        </p:txBody>
      </p:sp>
      <p:sp>
        <p:nvSpPr>
          <p:cNvPr id="12" name="文字方塊 11"/>
          <p:cNvSpPr txBox="1"/>
          <p:nvPr/>
        </p:nvSpPr>
        <p:spPr>
          <a:xfrm>
            <a:off x="6559242" y="4461596"/>
            <a:ext cx="1107996" cy="369332"/>
          </a:xfrm>
          <a:prstGeom prst="rect">
            <a:avLst/>
          </a:prstGeom>
          <a:noFill/>
        </p:spPr>
        <p:txBody>
          <a:bodyPr wrap="none" rtlCol="0">
            <a:spAutoFit/>
          </a:bodyPr>
          <a:lstStyle/>
          <a:p>
            <a:r>
              <a:rPr lang="zh-TW" altLang="en-US" b="1" dirty="0" smtClean="0">
                <a:solidFill>
                  <a:schemeClr val="accent6">
                    <a:lumMod val="75000"/>
                  </a:schemeClr>
                </a:solidFill>
              </a:rPr>
              <a:t>品質結果</a:t>
            </a:r>
          </a:p>
        </p:txBody>
      </p:sp>
    </p:spTree>
    <p:extLst>
      <p:ext uri="{BB962C8B-B14F-4D97-AF65-F5344CB8AC3E}">
        <p14:creationId xmlns:p14="http://schemas.microsoft.com/office/powerpoint/2010/main" val="761903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E28562E0-AE09-4D11-92BC-5850C0B2AD0D}" type="slidenum">
              <a:rPr lang="zh-TW" altLang="en-US" smtClean="0"/>
              <a:pPr/>
              <a:t>13</a:t>
            </a:fld>
            <a:endParaRPr lang="zh-TW" altLang="en-US"/>
          </a:p>
        </p:txBody>
      </p:sp>
      <p:sp>
        <p:nvSpPr>
          <p:cNvPr id="3" name="直排文字版面配置區 2"/>
          <p:cNvSpPr>
            <a:spLocks noGrp="1"/>
          </p:cNvSpPr>
          <p:nvPr>
            <p:ph type="body" orient="vert" idx="1"/>
          </p:nvPr>
        </p:nvSpPr>
        <p:spPr/>
        <p:txBody>
          <a:bodyPr/>
          <a:lstStyle/>
          <a:p>
            <a:r>
              <a:rPr lang="zh-TW" altLang="en-US" dirty="0" smtClean="0"/>
              <a:t>針對模型的部分：</a:t>
            </a:r>
            <a:endParaRPr lang="en-US" altLang="zh-TW" dirty="0" smtClean="0"/>
          </a:p>
          <a:p>
            <a:pPr lvl="1"/>
            <a:r>
              <a:rPr lang="zh-TW" altLang="en-US" dirty="0" smtClean="0"/>
              <a:t>最大的肇因因子為</a:t>
            </a:r>
            <a:r>
              <a:rPr lang="zh-TW" altLang="en-US" dirty="0" smtClean="0">
                <a:solidFill>
                  <a:srgbClr val="FF0000"/>
                </a:solidFill>
              </a:rPr>
              <a:t>電流</a:t>
            </a:r>
            <a:r>
              <a:rPr lang="zh-TW" altLang="en-US" dirty="0" smtClean="0"/>
              <a:t>，並以此建置品質預測模型</a:t>
            </a:r>
            <a:endParaRPr lang="en-US" altLang="zh-TW" dirty="0" smtClean="0"/>
          </a:p>
          <a:p>
            <a:pPr lvl="1"/>
            <a:r>
              <a:rPr lang="zh-TW" altLang="en-US" dirty="0" smtClean="0"/>
              <a:t>模型的各項衡量指標皆為</a:t>
            </a:r>
            <a:r>
              <a:rPr lang="en-US" altLang="zh-TW" dirty="0" smtClean="0"/>
              <a:t>100%</a:t>
            </a:r>
            <a:r>
              <a:rPr lang="zh-TW" altLang="en-US" dirty="0" smtClean="0"/>
              <a:t>，明顯地具有</a:t>
            </a:r>
            <a:r>
              <a:rPr lang="zh-TW" altLang="en-US" dirty="0" smtClean="0">
                <a:solidFill>
                  <a:srgbClr val="FF0000"/>
                </a:solidFill>
              </a:rPr>
              <a:t>過擬合</a:t>
            </a:r>
            <a:r>
              <a:rPr lang="zh-TW" altLang="en-US" dirty="0" smtClean="0"/>
              <a:t>的情況，日後期望透過其他演算法、調整模型超參數等手法來解決此問題</a:t>
            </a:r>
            <a:endParaRPr lang="en-US" altLang="zh-TW" dirty="0" smtClean="0"/>
          </a:p>
          <a:p>
            <a:r>
              <a:rPr lang="zh-TW" altLang="en-US" dirty="0" smtClean="0"/>
              <a:t>針對軟、硬體設置的部分：</a:t>
            </a:r>
            <a:endParaRPr lang="en-US" altLang="zh-TW" dirty="0" smtClean="0"/>
          </a:p>
          <a:p>
            <a:pPr lvl="1"/>
            <a:r>
              <a:rPr lang="zh-TW" altLang="en-US" dirty="0" smtClean="0"/>
              <a:t>戰情看版已建置完畢，其他程式包含</a:t>
            </a:r>
            <a:r>
              <a:rPr lang="zh-TW" altLang="en-US" dirty="0">
                <a:solidFill>
                  <a:srgbClr val="FF0000"/>
                </a:solidFill>
              </a:rPr>
              <a:t>模型</a:t>
            </a:r>
            <a:r>
              <a:rPr lang="zh-TW" altLang="en-US" dirty="0" smtClean="0">
                <a:solidFill>
                  <a:srgbClr val="FF0000"/>
                </a:solidFill>
              </a:rPr>
              <a:t>預測流程</a:t>
            </a:r>
            <a:r>
              <a:rPr lang="zh-TW" altLang="en-US" dirty="0" smtClean="0"/>
              <a:t>與</a:t>
            </a:r>
            <a:r>
              <a:rPr lang="zh-TW" altLang="en-US" dirty="0" smtClean="0">
                <a:solidFill>
                  <a:srgbClr val="FF0000"/>
                </a:solidFill>
              </a:rPr>
              <a:t>通報機制</a:t>
            </a:r>
            <a:r>
              <a:rPr lang="zh-TW" altLang="en-US" dirty="0" smtClean="0"/>
              <a:t>等持續進行中</a:t>
            </a:r>
            <a:endParaRPr lang="en-US" altLang="zh-TW" dirty="0" smtClean="0"/>
          </a:p>
          <a:p>
            <a:pPr lvl="1"/>
            <a:r>
              <a:rPr lang="zh-TW" altLang="en-US" dirty="0" smtClean="0"/>
              <a:t>三色燈與伺服器電腦則待於會內模擬環境測試無問題後就部署至現場運行</a:t>
            </a:r>
            <a:endParaRPr lang="zh-TW" altLang="en-US" dirty="0"/>
          </a:p>
        </p:txBody>
      </p:sp>
      <p:sp>
        <p:nvSpPr>
          <p:cNvPr id="4" name="標題 3"/>
          <p:cNvSpPr>
            <a:spLocks noGrp="1"/>
          </p:cNvSpPr>
          <p:nvPr>
            <p:ph type="title"/>
          </p:nvPr>
        </p:nvSpPr>
        <p:spPr/>
        <p:txBody>
          <a:bodyPr/>
          <a:lstStyle/>
          <a:p>
            <a:r>
              <a:rPr lang="zh-TW" altLang="en-US" dirty="0" smtClean="0"/>
              <a:t>小結</a:t>
            </a:r>
            <a:endParaRPr lang="zh-TW" altLang="en-US" dirty="0"/>
          </a:p>
        </p:txBody>
      </p:sp>
    </p:spTree>
    <p:extLst>
      <p:ext uri="{BB962C8B-B14F-4D97-AF65-F5344CB8AC3E}">
        <p14:creationId xmlns:p14="http://schemas.microsoft.com/office/powerpoint/2010/main" val="2326366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0"/>
          </p:nvPr>
        </p:nvSpPr>
        <p:spPr/>
        <p:txBody>
          <a:bodyPr/>
          <a:lstStyle/>
          <a:p>
            <a:fld id="{8F4EACC7-37E3-43A5-A5FB-BEB9CE95D266}" type="slidenum">
              <a:rPr lang="zh-TW" altLang="en-US" smtClean="0"/>
              <a:pPr/>
              <a:t>1</a:t>
            </a:fld>
            <a:endParaRPr lang="zh-TW" altLang="en-US"/>
          </a:p>
        </p:txBody>
      </p:sp>
      <p:sp>
        <p:nvSpPr>
          <p:cNvPr id="3" name="標題 2"/>
          <p:cNvSpPr>
            <a:spLocks noGrp="1"/>
          </p:cNvSpPr>
          <p:nvPr>
            <p:ph type="title"/>
          </p:nvPr>
        </p:nvSpPr>
        <p:spPr/>
        <p:txBody>
          <a:bodyPr/>
          <a:lstStyle/>
          <a:p>
            <a:r>
              <a:rPr lang="zh-TW" altLang="en-US" dirty="0"/>
              <a:t>品質檢驗與預測技術示意圖</a:t>
            </a:r>
          </a:p>
        </p:txBody>
      </p:sp>
      <p:sp>
        <p:nvSpPr>
          <p:cNvPr id="4" name="Rectangle 2"/>
          <p:cNvSpPr>
            <a:spLocks noChangeArrowheads="1"/>
          </p:cNvSpPr>
          <p:nvPr/>
        </p:nvSpPr>
        <p:spPr bwMode="auto">
          <a:xfrm>
            <a:off x="0" y="0"/>
            <a:ext cx="990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232" y="1033264"/>
            <a:ext cx="9337537" cy="527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482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排文字版面配置區 4"/>
          <p:cNvSpPr>
            <a:spLocks noGrp="1"/>
          </p:cNvSpPr>
          <p:nvPr>
            <p:ph type="body" orient="vert" idx="1"/>
          </p:nvPr>
        </p:nvSpPr>
        <p:spPr/>
        <p:txBody>
          <a:bodyPr/>
          <a:lstStyle/>
          <a:p>
            <a:r>
              <a:rPr lang="zh-TW" altLang="en-US" dirty="0"/>
              <a:t>現況瑕疵問題找尋流程</a:t>
            </a:r>
          </a:p>
        </p:txBody>
      </p:sp>
      <p:sp>
        <p:nvSpPr>
          <p:cNvPr id="3" name="標題 2"/>
          <p:cNvSpPr>
            <a:spLocks noGrp="1"/>
          </p:cNvSpPr>
          <p:nvPr>
            <p:ph type="title"/>
          </p:nvPr>
        </p:nvSpPr>
        <p:spPr/>
        <p:txBody>
          <a:bodyPr/>
          <a:lstStyle/>
          <a:p>
            <a:r>
              <a:rPr lang="zh-TW" altLang="en-US" dirty="0"/>
              <a:t>遭遇問題</a:t>
            </a:r>
          </a:p>
        </p:txBody>
      </p:sp>
      <p:sp>
        <p:nvSpPr>
          <p:cNvPr id="2" name="投影片編號版面配置區 1"/>
          <p:cNvSpPr>
            <a:spLocks noGrp="1"/>
          </p:cNvSpPr>
          <p:nvPr>
            <p:ph type="sldNum" sz="quarter" idx="4294967295"/>
          </p:nvPr>
        </p:nvSpPr>
        <p:spPr>
          <a:xfrm>
            <a:off x="9480550" y="6643688"/>
            <a:ext cx="425450" cy="314325"/>
          </a:xfrm>
        </p:spPr>
        <p:txBody>
          <a:bodyPr/>
          <a:lstStyle/>
          <a:p>
            <a:fld id="{8F4EACC7-37E3-43A5-A5FB-BEB9CE95D266}" type="slidenum">
              <a:rPr lang="zh-TW" altLang="en-US" smtClean="0"/>
              <a:pPr/>
              <a:t>2</a:t>
            </a:fld>
            <a:endParaRPr lang="zh-TW" altLang="en-US"/>
          </a:p>
        </p:txBody>
      </p:sp>
      <p:sp>
        <p:nvSpPr>
          <p:cNvPr id="4" name="Rectangle 2"/>
          <p:cNvSpPr>
            <a:spLocks noChangeArrowheads="1"/>
          </p:cNvSpPr>
          <p:nvPr/>
        </p:nvSpPr>
        <p:spPr bwMode="auto">
          <a:xfrm>
            <a:off x="-1" y="-1"/>
            <a:ext cx="14009125" cy="812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897" y="2132856"/>
            <a:ext cx="9616207"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264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排文字版面配置區 3"/>
          <p:cNvSpPr>
            <a:spLocks noGrp="1"/>
          </p:cNvSpPr>
          <p:nvPr>
            <p:ph type="body" orient="vert" idx="1"/>
          </p:nvPr>
        </p:nvSpPr>
        <p:spPr/>
        <p:txBody>
          <a:bodyPr/>
          <a:lstStyle/>
          <a:p>
            <a:r>
              <a:rPr lang="zh-TW" altLang="en-US" dirty="0"/>
              <a:t>影像辨識測量</a:t>
            </a:r>
            <a:r>
              <a:rPr lang="zh-TW" altLang="en-US" dirty="0" smtClean="0"/>
              <a:t>公差</a:t>
            </a:r>
            <a:endParaRPr lang="en-US" altLang="zh-TW" dirty="0" smtClean="0"/>
          </a:p>
          <a:p>
            <a:pPr lvl="1"/>
            <a:r>
              <a:rPr lang="zh-TW" altLang="en-US" dirty="0"/>
              <a:t>透過黑白工業相機對置物架架子的四個角落取兩個對角拍攝，並計算出上、下鐵條長短差的</a:t>
            </a:r>
            <a:r>
              <a:rPr lang="zh-TW" altLang="en-US" dirty="0" smtClean="0"/>
              <a:t>數值</a:t>
            </a:r>
            <a:r>
              <a:rPr lang="en-US" altLang="zh-TW" dirty="0" smtClean="0"/>
              <a:t>(</a:t>
            </a:r>
            <a:r>
              <a:rPr lang="zh-TW" altLang="en-US" dirty="0" smtClean="0"/>
              <a:t>即公差</a:t>
            </a:r>
            <a:r>
              <a:rPr lang="en-US" altLang="zh-TW" dirty="0" smtClean="0"/>
              <a:t>)</a:t>
            </a:r>
            <a:endParaRPr lang="zh-TW" altLang="en-US" dirty="0"/>
          </a:p>
        </p:txBody>
      </p:sp>
      <p:sp>
        <p:nvSpPr>
          <p:cNvPr id="3" name="標題 2"/>
          <p:cNvSpPr>
            <a:spLocks noGrp="1"/>
          </p:cNvSpPr>
          <p:nvPr>
            <p:ph type="title"/>
          </p:nvPr>
        </p:nvSpPr>
        <p:spPr/>
        <p:txBody>
          <a:bodyPr/>
          <a:lstStyle/>
          <a:p>
            <a:r>
              <a:rPr lang="zh-TW" altLang="en-US" dirty="0" smtClean="0"/>
              <a:t>解決方法</a:t>
            </a:r>
            <a:endParaRPr lang="zh-TW" altLang="en-US" dirty="0"/>
          </a:p>
        </p:txBody>
      </p:sp>
      <p:sp>
        <p:nvSpPr>
          <p:cNvPr id="2" name="投影片編號版面配置區 1"/>
          <p:cNvSpPr>
            <a:spLocks noGrp="1"/>
          </p:cNvSpPr>
          <p:nvPr>
            <p:ph type="sldNum" sz="quarter" idx="4294967295"/>
          </p:nvPr>
        </p:nvSpPr>
        <p:spPr>
          <a:xfrm>
            <a:off x="9480550" y="6643688"/>
            <a:ext cx="425450" cy="314325"/>
          </a:xfrm>
        </p:spPr>
        <p:txBody>
          <a:bodyPr/>
          <a:lstStyle/>
          <a:p>
            <a:fld id="{8F4EACC7-37E3-43A5-A5FB-BEB9CE95D266}" type="slidenum">
              <a:rPr lang="zh-TW" altLang="en-US" smtClean="0"/>
              <a:pPr/>
              <a:t>3</a:t>
            </a:fld>
            <a:endParaRPr lang="zh-TW" altLang="en-US"/>
          </a:p>
        </p:txBody>
      </p:sp>
      <p:pic>
        <p:nvPicPr>
          <p:cNvPr id="5" name="圖片 4"/>
          <p:cNvPicPr>
            <a:picLocks noChangeAspect="1"/>
          </p:cNvPicPr>
          <p:nvPr/>
        </p:nvPicPr>
        <p:blipFill>
          <a:blip r:embed="rId2"/>
          <a:stretch>
            <a:fillRect/>
          </a:stretch>
        </p:blipFill>
        <p:spPr>
          <a:xfrm>
            <a:off x="704528" y="2708920"/>
            <a:ext cx="2736304" cy="3461424"/>
          </a:xfrm>
          <a:prstGeom prst="rect">
            <a:avLst/>
          </a:prstGeom>
          <a:ln>
            <a:solidFill>
              <a:schemeClr val="tx1"/>
            </a:solidFill>
          </a:ln>
        </p:spPr>
      </p:pic>
      <p:sp>
        <p:nvSpPr>
          <p:cNvPr id="6" name="文字方塊 5"/>
          <p:cNvSpPr txBox="1"/>
          <p:nvPr/>
        </p:nvSpPr>
        <p:spPr>
          <a:xfrm>
            <a:off x="1403266" y="6165304"/>
            <a:ext cx="1338828" cy="369332"/>
          </a:xfrm>
          <a:prstGeom prst="rect">
            <a:avLst/>
          </a:prstGeom>
          <a:noFill/>
        </p:spPr>
        <p:txBody>
          <a:bodyPr wrap="none" rtlCol="0">
            <a:spAutoFit/>
          </a:bodyPr>
          <a:lstStyle/>
          <a:p>
            <a:r>
              <a:rPr lang="zh-TW" altLang="en-US" b="1" u="sng" dirty="0" smtClean="0">
                <a:solidFill>
                  <a:schemeClr val="tx1">
                    <a:lumMod val="75000"/>
                  </a:schemeClr>
                </a:solidFill>
              </a:rPr>
              <a:t>系統流程圖</a:t>
            </a:r>
          </a:p>
        </p:txBody>
      </p:sp>
      <p:pic>
        <p:nvPicPr>
          <p:cNvPr id="7" name="圖片 6"/>
          <p:cNvPicPr>
            <a:picLocks noChangeAspect="1"/>
          </p:cNvPicPr>
          <p:nvPr/>
        </p:nvPicPr>
        <p:blipFill>
          <a:blip r:embed="rId3"/>
          <a:stretch>
            <a:fillRect/>
          </a:stretch>
        </p:blipFill>
        <p:spPr>
          <a:xfrm>
            <a:off x="4016896" y="2814356"/>
            <a:ext cx="5412076" cy="3062916"/>
          </a:xfrm>
          <a:prstGeom prst="rect">
            <a:avLst/>
          </a:prstGeom>
        </p:spPr>
      </p:pic>
      <p:sp>
        <p:nvSpPr>
          <p:cNvPr id="8" name="文字方塊 7"/>
          <p:cNvSpPr txBox="1"/>
          <p:nvPr/>
        </p:nvSpPr>
        <p:spPr>
          <a:xfrm>
            <a:off x="6053520" y="5507940"/>
            <a:ext cx="1338828" cy="369332"/>
          </a:xfrm>
          <a:prstGeom prst="rect">
            <a:avLst/>
          </a:prstGeom>
          <a:noFill/>
        </p:spPr>
        <p:txBody>
          <a:bodyPr wrap="none" rtlCol="0">
            <a:spAutoFit/>
          </a:bodyPr>
          <a:lstStyle/>
          <a:p>
            <a:r>
              <a:rPr lang="zh-TW" altLang="en-US" b="1" u="sng" dirty="0" smtClean="0"/>
              <a:t>系統</a:t>
            </a:r>
            <a:r>
              <a:rPr lang="zh-TW" altLang="en-US" b="1" u="sng" dirty="0"/>
              <a:t>主介面</a:t>
            </a:r>
            <a:endParaRPr lang="zh-TW" altLang="en-US" b="1" u="sng" dirty="0" smtClean="0">
              <a:solidFill>
                <a:schemeClr val="tx1">
                  <a:lumMod val="75000"/>
                </a:schemeClr>
              </a:solidFill>
            </a:endParaRPr>
          </a:p>
        </p:txBody>
      </p:sp>
      <p:sp>
        <p:nvSpPr>
          <p:cNvPr id="10" name="文字方塊 9"/>
          <p:cNvSpPr txBox="1"/>
          <p:nvPr/>
        </p:nvSpPr>
        <p:spPr>
          <a:xfrm>
            <a:off x="4014131" y="5939988"/>
            <a:ext cx="4827302" cy="646331"/>
          </a:xfrm>
          <a:prstGeom prst="rect">
            <a:avLst/>
          </a:prstGeom>
          <a:noFill/>
        </p:spPr>
        <p:txBody>
          <a:bodyPr wrap="square" rtlCol="0">
            <a:spAutoFit/>
          </a:bodyPr>
          <a:lstStyle/>
          <a:p>
            <a:pPr marL="285750" indent="-285750">
              <a:buFont typeface="Wingdings" panose="05000000000000000000" pitchFamily="2" charset="2"/>
              <a:buChar char="Ø"/>
            </a:pPr>
            <a:r>
              <a:rPr lang="zh-TW" altLang="en-US" b="1" dirty="0" smtClean="0">
                <a:solidFill>
                  <a:schemeClr val="tx1">
                    <a:lumMod val="75000"/>
                  </a:schemeClr>
                </a:solidFill>
              </a:rPr>
              <a:t>影像辨識成功後，會將計算結果</a:t>
            </a:r>
            <a:r>
              <a:rPr lang="en-US" altLang="zh-TW" b="1" dirty="0" smtClean="0">
                <a:solidFill>
                  <a:schemeClr val="tx1">
                    <a:lumMod val="75000"/>
                  </a:schemeClr>
                </a:solidFill>
              </a:rPr>
              <a:t>(</a:t>
            </a:r>
            <a:r>
              <a:rPr lang="en-US" altLang="zh-TW" b="1" dirty="0" smtClean="0">
                <a:solidFill>
                  <a:srgbClr val="00B050"/>
                </a:solidFill>
              </a:rPr>
              <a:t>OK</a:t>
            </a:r>
            <a:r>
              <a:rPr lang="zh-TW" altLang="en-US" b="1" dirty="0" smtClean="0">
                <a:solidFill>
                  <a:schemeClr val="tx1">
                    <a:lumMod val="75000"/>
                  </a:schemeClr>
                </a:solidFill>
              </a:rPr>
              <a:t>或</a:t>
            </a:r>
            <a:r>
              <a:rPr lang="en-US" altLang="zh-TW" b="1" dirty="0" smtClean="0">
                <a:solidFill>
                  <a:srgbClr val="FF0000"/>
                </a:solidFill>
              </a:rPr>
              <a:t>NG</a:t>
            </a:r>
            <a:r>
              <a:rPr lang="en-US" altLang="zh-TW" b="1" dirty="0" smtClean="0">
                <a:solidFill>
                  <a:schemeClr val="tx1">
                    <a:lumMod val="75000"/>
                  </a:schemeClr>
                </a:solidFill>
              </a:rPr>
              <a:t>)</a:t>
            </a:r>
            <a:r>
              <a:rPr lang="zh-TW" altLang="en-US" b="1" dirty="0" smtClean="0">
                <a:solidFill>
                  <a:schemeClr val="tx1">
                    <a:lumMod val="75000"/>
                  </a:schemeClr>
                </a:solidFill>
              </a:rPr>
              <a:t>顯示在</a:t>
            </a:r>
            <a:r>
              <a:rPr lang="zh-TW" altLang="en-US" b="1" dirty="0">
                <a:solidFill>
                  <a:schemeClr val="tx1">
                    <a:lumMod val="75000"/>
                  </a:schemeClr>
                </a:solidFill>
              </a:rPr>
              <a:t>主</a:t>
            </a:r>
            <a:r>
              <a:rPr lang="zh-TW" altLang="en-US" b="1" dirty="0" smtClean="0">
                <a:solidFill>
                  <a:schemeClr val="tx1">
                    <a:lumMod val="75000"/>
                  </a:schemeClr>
                </a:solidFill>
              </a:rPr>
              <a:t>介面</a:t>
            </a:r>
            <a:r>
              <a:rPr lang="zh-TW" altLang="en-US" b="1" dirty="0">
                <a:solidFill>
                  <a:schemeClr val="tx1">
                    <a:lumMod val="75000"/>
                  </a:schemeClr>
                </a:solidFill>
              </a:rPr>
              <a:t>上</a:t>
            </a:r>
            <a:endParaRPr lang="zh-TW" altLang="en-US" b="1" dirty="0" smtClean="0">
              <a:solidFill>
                <a:schemeClr val="tx1">
                  <a:lumMod val="75000"/>
                </a:schemeClr>
              </a:solidFill>
            </a:endParaRPr>
          </a:p>
        </p:txBody>
      </p:sp>
    </p:spTree>
    <p:extLst>
      <p:ext uri="{BB962C8B-B14F-4D97-AF65-F5344CB8AC3E}">
        <p14:creationId xmlns:p14="http://schemas.microsoft.com/office/powerpoint/2010/main" val="3051677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排文字版面配置區 3"/>
          <p:cNvSpPr>
            <a:spLocks noGrp="1"/>
          </p:cNvSpPr>
          <p:nvPr>
            <p:ph type="body" orient="vert" idx="1"/>
          </p:nvPr>
        </p:nvSpPr>
        <p:spPr>
          <a:xfrm>
            <a:off x="920553" y="1268760"/>
            <a:ext cx="3744416" cy="4896544"/>
          </a:xfrm>
        </p:spPr>
        <p:txBody>
          <a:bodyPr/>
          <a:lstStyle/>
          <a:p>
            <a:r>
              <a:rPr lang="zh-TW" altLang="en-US" dirty="0"/>
              <a:t>影像辨識測量</a:t>
            </a:r>
            <a:r>
              <a:rPr lang="zh-TW" altLang="en-US" dirty="0" smtClean="0"/>
              <a:t>公差</a:t>
            </a:r>
            <a:endParaRPr lang="en-US" altLang="zh-TW" dirty="0" smtClean="0"/>
          </a:p>
          <a:p>
            <a:pPr lvl="1"/>
            <a:r>
              <a:rPr lang="en-US" altLang="zh-TW" dirty="0" smtClean="0"/>
              <a:t>A</a:t>
            </a:r>
            <a:r>
              <a:rPr lang="zh-TW" altLang="en-US" dirty="0"/>
              <a:t>值定義：基準點</a:t>
            </a:r>
            <a:r>
              <a:rPr lang="zh-TW" altLang="en-US" dirty="0" smtClean="0"/>
              <a:t>到下</a:t>
            </a:r>
            <a:r>
              <a:rPr lang="zh-TW" altLang="en-US" dirty="0"/>
              <a:t>鐵條的</a:t>
            </a:r>
            <a:r>
              <a:rPr lang="zh-TW" altLang="en-US" dirty="0" smtClean="0"/>
              <a:t>長度</a:t>
            </a:r>
            <a:endParaRPr lang="en-US" altLang="zh-TW" dirty="0" smtClean="0"/>
          </a:p>
          <a:p>
            <a:pPr lvl="1"/>
            <a:r>
              <a:rPr lang="en-US" altLang="zh-TW" dirty="0" smtClean="0"/>
              <a:t>B</a:t>
            </a:r>
            <a:r>
              <a:rPr lang="zh-TW" altLang="en-US" dirty="0" smtClean="0"/>
              <a:t>值</a:t>
            </a:r>
            <a:r>
              <a:rPr lang="zh-TW" altLang="en-US" dirty="0"/>
              <a:t>定義：基準</a:t>
            </a:r>
            <a:r>
              <a:rPr lang="zh-TW" altLang="en-US" dirty="0" smtClean="0"/>
              <a:t>點到上鐵條</a:t>
            </a:r>
            <a:r>
              <a:rPr lang="zh-TW" altLang="en-US" dirty="0"/>
              <a:t>的長度</a:t>
            </a:r>
            <a:endParaRPr lang="en-US" altLang="zh-TW" dirty="0" smtClean="0"/>
          </a:p>
          <a:p>
            <a:pPr lvl="1"/>
            <a:r>
              <a:rPr lang="en-US" altLang="zh-TW" dirty="0" smtClean="0"/>
              <a:t>C</a:t>
            </a:r>
            <a:r>
              <a:rPr lang="zh-TW" altLang="en-US" dirty="0" smtClean="0"/>
              <a:t>值定義：</a:t>
            </a:r>
            <a:r>
              <a:rPr lang="en-US" altLang="zh-TW" dirty="0"/>
              <a:t>A</a:t>
            </a:r>
            <a:r>
              <a:rPr lang="zh-TW" altLang="en-US" dirty="0"/>
              <a:t>、</a:t>
            </a:r>
            <a:r>
              <a:rPr lang="en-US" altLang="zh-TW" dirty="0"/>
              <a:t>B </a:t>
            </a:r>
            <a:r>
              <a:rPr lang="zh-TW" altLang="en-US" dirty="0" smtClean="0"/>
              <a:t>值之間</a:t>
            </a:r>
            <a:r>
              <a:rPr lang="zh-TW" altLang="en-US" dirty="0"/>
              <a:t>的差值</a:t>
            </a:r>
          </a:p>
        </p:txBody>
      </p:sp>
      <p:sp>
        <p:nvSpPr>
          <p:cNvPr id="3" name="標題 2"/>
          <p:cNvSpPr>
            <a:spLocks noGrp="1"/>
          </p:cNvSpPr>
          <p:nvPr>
            <p:ph type="title"/>
          </p:nvPr>
        </p:nvSpPr>
        <p:spPr/>
        <p:txBody>
          <a:bodyPr/>
          <a:lstStyle/>
          <a:p>
            <a:r>
              <a:rPr lang="zh-TW" altLang="en-US" dirty="0" smtClean="0"/>
              <a:t>解決方法</a:t>
            </a:r>
            <a:endParaRPr lang="zh-TW" altLang="en-US" dirty="0"/>
          </a:p>
        </p:txBody>
      </p:sp>
      <p:sp>
        <p:nvSpPr>
          <p:cNvPr id="2" name="投影片編號版面配置區 1"/>
          <p:cNvSpPr>
            <a:spLocks noGrp="1"/>
          </p:cNvSpPr>
          <p:nvPr>
            <p:ph type="sldNum" sz="quarter" idx="4294967295"/>
          </p:nvPr>
        </p:nvSpPr>
        <p:spPr>
          <a:xfrm>
            <a:off x="9480550" y="6643688"/>
            <a:ext cx="425450" cy="314325"/>
          </a:xfrm>
        </p:spPr>
        <p:txBody>
          <a:bodyPr/>
          <a:lstStyle/>
          <a:p>
            <a:fld id="{8F4EACC7-37E3-43A5-A5FB-BEB9CE95D266}" type="slidenum">
              <a:rPr lang="zh-TW" altLang="en-US" smtClean="0"/>
              <a:pPr/>
              <a:t>4</a:t>
            </a:fld>
            <a:endParaRPr lang="zh-TW" altLang="en-US"/>
          </a:p>
        </p:txBody>
      </p:sp>
      <p:graphicFrame>
        <p:nvGraphicFramePr>
          <p:cNvPr id="9" name="表格 8"/>
          <p:cNvGraphicFramePr>
            <a:graphicFrameLocks noGrp="1"/>
          </p:cNvGraphicFramePr>
          <p:nvPr>
            <p:extLst>
              <p:ext uri="{D42A27DB-BD31-4B8C-83A1-F6EECF244321}">
                <p14:modId xmlns:p14="http://schemas.microsoft.com/office/powerpoint/2010/main" val="697972444"/>
              </p:ext>
            </p:extLst>
          </p:nvPr>
        </p:nvGraphicFramePr>
        <p:xfrm>
          <a:off x="1651000" y="5326957"/>
          <a:ext cx="6604000" cy="1112520"/>
        </p:xfrm>
        <a:graphic>
          <a:graphicData uri="http://schemas.openxmlformats.org/drawingml/2006/table">
            <a:tbl>
              <a:tblPr firstRow="1" bandRow="1">
                <a:tableStyleId>{BC89EF96-8CEA-46FF-86C4-4CE0E7609802}</a:tableStyleId>
              </a:tblPr>
              <a:tblGrid>
                <a:gridCol w="1651000">
                  <a:extLst>
                    <a:ext uri="{9D8B030D-6E8A-4147-A177-3AD203B41FA5}">
                      <a16:colId xmlns:a16="http://schemas.microsoft.com/office/drawing/2014/main" val="2196053062"/>
                    </a:ext>
                  </a:extLst>
                </a:gridCol>
                <a:gridCol w="1651000">
                  <a:extLst>
                    <a:ext uri="{9D8B030D-6E8A-4147-A177-3AD203B41FA5}">
                      <a16:colId xmlns:a16="http://schemas.microsoft.com/office/drawing/2014/main" val="95933079"/>
                    </a:ext>
                  </a:extLst>
                </a:gridCol>
                <a:gridCol w="1651000">
                  <a:extLst>
                    <a:ext uri="{9D8B030D-6E8A-4147-A177-3AD203B41FA5}">
                      <a16:colId xmlns:a16="http://schemas.microsoft.com/office/drawing/2014/main" val="3005446958"/>
                    </a:ext>
                  </a:extLst>
                </a:gridCol>
                <a:gridCol w="1651000">
                  <a:extLst>
                    <a:ext uri="{9D8B030D-6E8A-4147-A177-3AD203B41FA5}">
                      <a16:colId xmlns:a16="http://schemas.microsoft.com/office/drawing/2014/main" val="3008078919"/>
                    </a:ext>
                  </a:extLst>
                </a:gridCol>
              </a:tblGrid>
              <a:tr h="370840">
                <a:tc>
                  <a:txBody>
                    <a:bodyPr/>
                    <a:lstStyle/>
                    <a:p>
                      <a:pPr algn="ctr"/>
                      <a:endParaRPr lang="zh-TW" altLang="en-US" dirty="0"/>
                    </a:p>
                  </a:txBody>
                  <a:tcPr anchor="ctr"/>
                </a:tc>
                <a:tc>
                  <a:txBody>
                    <a:bodyPr/>
                    <a:lstStyle/>
                    <a:p>
                      <a:pPr algn="ctr"/>
                      <a:r>
                        <a:rPr lang="zh-TW" altLang="en-US" dirty="0" smtClean="0"/>
                        <a:t>最大值</a:t>
                      </a:r>
                      <a:endParaRPr lang="zh-TW" altLang="en-US" dirty="0"/>
                    </a:p>
                  </a:txBody>
                  <a:tcPr anchor="ctr"/>
                </a:tc>
                <a:tc>
                  <a:txBody>
                    <a:bodyPr/>
                    <a:lstStyle/>
                    <a:p>
                      <a:pPr algn="ctr"/>
                      <a:r>
                        <a:rPr lang="zh-TW" altLang="en-US" dirty="0" smtClean="0"/>
                        <a:t>最小值</a:t>
                      </a:r>
                      <a:endParaRPr lang="zh-TW" altLang="en-US" dirty="0"/>
                    </a:p>
                  </a:txBody>
                  <a:tcPr anchor="ctr"/>
                </a:tc>
                <a:tc>
                  <a:txBody>
                    <a:bodyPr/>
                    <a:lstStyle/>
                    <a:p>
                      <a:pPr algn="ctr"/>
                      <a:r>
                        <a:rPr lang="zh-TW" altLang="en-US" dirty="0" smtClean="0"/>
                        <a:t>平均值</a:t>
                      </a:r>
                      <a:endParaRPr lang="zh-TW" altLang="en-US" dirty="0"/>
                    </a:p>
                  </a:txBody>
                  <a:tcPr anchor="ctr"/>
                </a:tc>
                <a:extLst>
                  <a:ext uri="{0D108BD9-81ED-4DB2-BD59-A6C34878D82A}">
                    <a16:rowId xmlns:a16="http://schemas.microsoft.com/office/drawing/2014/main" val="27604145"/>
                  </a:ext>
                </a:extLst>
              </a:tr>
              <a:tr h="370840">
                <a:tc>
                  <a:txBody>
                    <a:bodyPr/>
                    <a:lstStyle/>
                    <a:p>
                      <a:pPr algn="ctr"/>
                      <a:r>
                        <a:rPr lang="zh-TW" altLang="en-US" dirty="0" smtClean="0"/>
                        <a:t>垂直鐵條</a:t>
                      </a:r>
                      <a:r>
                        <a:rPr lang="en-US" altLang="zh-TW" dirty="0" smtClean="0"/>
                        <a:t>C</a:t>
                      </a:r>
                      <a:r>
                        <a:rPr lang="zh-TW" altLang="en-US" dirty="0" smtClean="0"/>
                        <a:t>值</a:t>
                      </a:r>
                      <a:endParaRPr lang="zh-TW" altLang="en-US" dirty="0"/>
                    </a:p>
                  </a:txBody>
                  <a:tcPr anchor="ctr"/>
                </a:tc>
                <a:tc>
                  <a:txBody>
                    <a:bodyPr/>
                    <a:lstStyle/>
                    <a:p>
                      <a:pPr algn="ctr"/>
                      <a:r>
                        <a:rPr lang="en-US" altLang="zh-TW" dirty="0" smtClean="0"/>
                        <a:t>4.89</a:t>
                      </a:r>
                      <a:endParaRPr lang="zh-TW" altLang="en-US" dirty="0"/>
                    </a:p>
                  </a:txBody>
                  <a:tcPr anchor="ctr"/>
                </a:tc>
                <a:tc>
                  <a:txBody>
                    <a:bodyPr/>
                    <a:lstStyle/>
                    <a:p>
                      <a:pPr algn="ctr"/>
                      <a:r>
                        <a:rPr lang="en-US" altLang="zh-TW" dirty="0" smtClean="0"/>
                        <a:t>0.67</a:t>
                      </a:r>
                      <a:endParaRPr lang="zh-TW" altLang="en-US" dirty="0"/>
                    </a:p>
                  </a:txBody>
                  <a:tcPr anchor="ctr"/>
                </a:tc>
                <a:tc>
                  <a:txBody>
                    <a:bodyPr/>
                    <a:lstStyle/>
                    <a:p>
                      <a:pPr algn="ctr"/>
                      <a:r>
                        <a:rPr lang="en-US" altLang="zh-TW" dirty="0" smtClean="0"/>
                        <a:t>291</a:t>
                      </a:r>
                      <a:endParaRPr lang="zh-TW" altLang="en-US" dirty="0"/>
                    </a:p>
                  </a:txBody>
                  <a:tcPr anchor="ctr"/>
                </a:tc>
                <a:extLst>
                  <a:ext uri="{0D108BD9-81ED-4DB2-BD59-A6C34878D82A}">
                    <a16:rowId xmlns:a16="http://schemas.microsoft.com/office/drawing/2014/main" val="2692546253"/>
                  </a:ext>
                </a:extLst>
              </a:tr>
              <a:tr h="370840">
                <a:tc>
                  <a:txBody>
                    <a:bodyPr/>
                    <a:lstStyle/>
                    <a:p>
                      <a:pPr algn="ctr"/>
                      <a:r>
                        <a:rPr lang="zh-TW" altLang="en-US" dirty="0" smtClean="0"/>
                        <a:t>水平鐵條</a:t>
                      </a:r>
                      <a:r>
                        <a:rPr lang="en-US" altLang="zh-TW" dirty="0" smtClean="0"/>
                        <a:t>C</a:t>
                      </a:r>
                      <a:r>
                        <a:rPr lang="zh-TW" altLang="en-US" dirty="0" smtClean="0"/>
                        <a:t>值</a:t>
                      </a:r>
                      <a:endParaRPr lang="zh-TW" altLang="en-US" dirty="0"/>
                    </a:p>
                  </a:txBody>
                  <a:tcPr anchor="ctr"/>
                </a:tc>
                <a:tc>
                  <a:txBody>
                    <a:bodyPr/>
                    <a:lstStyle/>
                    <a:p>
                      <a:pPr algn="ctr"/>
                      <a:r>
                        <a:rPr lang="en-US" altLang="zh-TW" dirty="0" smtClean="0"/>
                        <a:t>3.31</a:t>
                      </a:r>
                      <a:endParaRPr lang="zh-TW" altLang="en-US" dirty="0"/>
                    </a:p>
                  </a:txBody>
                  <a:tcPr anchor="ctr"/>
                </a:tc>
                <a:tc>
                  <a:txBody>
                    <a:bodyPr/>
                    <a:lstStyle/>
                    <a:p>
                      <a:pPr algn="ctr"/>
                      <a:r>
                        <a:rPr lang="en-US" altLang="zh-TW" dirty="0" smtClean="0"/>
                        <a:t>1.07</a:t>
                      </a:r>
                      <a:endParaRPr lang="zh-TW" altLang="en-US" dirty="0"/>
                    </a:p>
                  </a:txBody>
                  <a:tcPr anchor="ctr"/>
                </a:tc>
                <a:tc>
                  <a:txBody>
                    <a:bodyPr/>
                    <a:lstStyle/>
                    <a:p>
                      <a:pPr algn="ctr"/>
                      <a:r>
                        <a:rPr lang="en-US" altLang="zh-TW" dirty="0" smtClean="0"/>
                        <a:t>2.19</a:t>
                      </a:r>
                      <a:endParaRPr lang="zh-TW" altLang="en-US" dirty="0"/>
                    </a:p>
                  </a:txBody>
                  <a:tcPr anchor="ctr"/>
                </a:tc>
                <a:extLst>
                  <a:ext uri="{0D108BD9-81ED-4DB2-BD59-A6C34878D82A}">
                    <a16:rowId xmlns:a16="http://schemas.microsoft.com/office/drawing/2014/main" val="3029065996"/>
                  </a:ext>
                </a:extLst>
              </a:tr>
            </a:tbl>
          </a:graphicData>
        </a:graphic>
      </p:graphicFrame>
      <p:sp>
        <p:nvSpPr>
          <p:cNvPr id="56" name="文字方塊 55"/>
          <p:cNvSpPr txBox="1"/>
          <p:nvPr/>
        </p:nvSpPr>
        <p:spPr>
          <a:xfrm>
            <a:off x="5976364" y="4541892"/>
            <a:ext cx="2262158" cy="369332"/>
          </a:xfrm>
          <a:prstGeom prst="rect">
            <a:avLst/>
          </a:prstGeom>
          <a:noFill/>
        </p:spPr>
        <p:txBody>
          <a:bodyPr wrap="none" rtlCol="0">
            <a:spAutoFit/>
          </a:bodyPr>
          <a:lstStyle/>
          <a:p>
            <a:r>
              <a:rPr lang="zh-TW" altLang="en-US" b="1" u="sng" dirty="0" smtClean="0">
                <a:solidFill>
                  <a:schemeClr val="tx1">
                    <a:lumMod val="75000"/>
                  </a:schemeClr>
                </a:solidFill>
              </a:rPr>
              <a:t>水平與垂直軸示意圖</a:t>
            </a:r>
          </a:p>
        </p:txBody>
      </p:sp>
      <p:sp>
        <p:nvSpPr>
          <p:cNvPr id="57" name="文字方塊 56"/>
          <p:cNvSpPr txBox="1"/>
          <p:nvPr/>
        </p:nvSpPr>
        <p:spPr>
          <a:xfrm>
            <a:off x="1693133" y="4928961"/>
            <a:ext cx="6519734" cy="369332"/>
          </a:xfrm>
          <a:prstGeom prst="rect">
            <a:avLst/>
          </a:prstGeom>
          <a:noFill/>
        </p:spPr>
        <p:txBody>
          <a:bodyPr wrap="none" rtlCol="0">
            <a:spAutoFit/>
          </a:bodyPr>
          <a:lstStyle/>
          <a:p>
            <a:r>
              <a:rPr lang="zh-TW" altLang="en-US" b="1" u="sng" dirty="0"/>
              <a:t>垂直、水平</a:t>
            </a:r>
            <a:r>
              <a:rPr lang="zh-TW" altLang="en-US" b="1" u="sng" dirty="0" smtClean="0"/>
              <a:t>鐵條</a:t>
            </a:r>
            <a:r>
              <a:rPr lang="en-US" altLang="zh-TW" b="1" u="sng" dirty="0" smtClean="0"/>
              <a:t>C</a:t>
            </a:r>
            <a:r>
              <a:rPr lang="zh-TW" altLang="en-US" b="1" u="sng" dirty="0" smtClean="0"/>
              <a:t>值</a:t>
            </a:r>
            <a:r>
              <a:rPr lang="zh-TW" altLang="en-US" b="1" u="sng" dirty="0"/>
              <a:t>的最大、最小及平均值，單位</a:t>
            </a:r>
            <a:r>
              <a:rPr lang="zh-TW" altLang="en-US" b="1" u="sng" dirty="0" smtClean="0"/>
              <a:t>為</a:t>
            </a:r>
            <a:r>
              <a:rPr lang="en-US" altLang="zh-TW" b="1" u="sng" dirty="0" smtClean="0"/>
              <a:t>mm</a:t>
            </a:r>
            <a:r>
              <a:rPr lang="en-US" altLang="zh-TW" b="1" u="sng" dirty="0"/>
              <a:t>(</a:t>
            </a:r>
            <a:r>
              <a:rPr lang="zh-TW" altLang="en-US" b="1" u="sng" dirty="0"/>
              <a:t>毫米</a:t>
            </a:r>
            <a:r>
              <a:rPr lang="en-US" altLang="zh-TW" b="1" u="sng" dirty="0"/>
              <a:t>)</a:t>
            </a:r>
            <a:endParaRPr lang="zh-TW" altLang="en-US" b="1" u="sng" dirty="0" err="1" smtClean="0">
              <a:solidFill>
                <a:schemeClr val="tx1">
                  <a:lumMod val="75000"/>
                </a:schemeClr>
              </a:solidFill>
            </a:endParaRPr>
          </a:p>
        </p:txBody>
      </p:sp>
      <p:pic>
        <p:nvPicPr>
          <p:cNvPr id="84" name="圖片 8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52672" y="932918"/>
            <a:ext cx="4808785" cy="3606589"/>
          </a:xfrm>
          <a:prstGeom prst="rect">
            <a:avLst/>
          </a:prstGeom>
        </p:spPr>
      </p:pic>
      <p:sp>
        <p:nvSpPr>
          <p:cNvPr id="87" name="向右箭號 86"/>
          <p:cNvSpPr/>
          <p:nvPr/>
        </p:nvSpPr>
        <p:spPr>
          <a:xfrm rot="13575808">
            <a:off x="8160222" y="3428627"/>
            <a:ext cx="1006892" cy="737052"/>
          </a:xfrm>
          <a:prstGeom prst="rightArrow">
            <a:avLst/>
          </a:prstGeom>
          <a:solidFill>
            <a:srgbClr val="FF0000"/>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88" name="文字方塊 87"/>
          <p:cNvSpPr txBox="1"/>
          <p:nvPr/>
        </p:nvSpPr>
        <p:spPr>
          <a:xfrm>
            <a:off x="6207139" y="4075017"/>
            <a:ext cx="2492990" cy="369332"/>
          </a:xfrm>
          <a:prstGeom prst="rect">
            <a:avLst/>
          </a:prstGeom>
          <a:noFill/>
        </p:spPr>
        <p:txBody>
          <a:bodyPr wrap="none" rtlCol="0">
            <a:spAutoFit/>
          </a:bodyPr>
          <a:lstStyle/>
          <a:p>
            <a:r>
              <a:rPr lang="zh-TW" altLang="en-US" b="1" dirty="0" smtClean="0">
                <a:solidFill>
                  <a:srgbClr val="FF0000"/>
                </a:solidFill>
              </a:rPr>
              <a:t>影像辨識機台裝設方向</a:t>
            </a:r>
          </a:p>
        </p:txBody>
      </p:sp>
      <p:cxnSp>
        <p:nvCxnSpPr>
          <p:cNvPr id="89" name="直線單箭頭接點 88"/>
          <p:cNvCxnSpPr/>
          <p:nvPr/>
        </p:nvCxnSpPr>
        <p:spPr>
          <a:xfrm>
            <a:off x="6969224" y="2486504"/>
            <a:ext cx="276438" cy="170614"/>
          </a:xfrm>
          <a:prstGeom prst="straightConnector1">
            <a:avLst/>
          </a:prstGeom>
          <a:ln w="28575">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p:nvPr/>
        </p:nvCxnSpPr>
        <p:spPr>
          <a:xfrm>
            <a:off x="6976952" y="2854897"/>
            <a:ext cx="268710" cy="195591"/>
          </a:xfrm>
          <a:prstGeom prst="straightConnector1">
            <a:avLst/>
          </a:prstGeom>
          <a:ln w="28575">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4" name="文字方塊 93"/>
          <p:cNvSpPr txBox="1"/>
          <p:nvPr/>
        </p:nvSpPr>
        <p:spPr>
          <a:xfrm>
            <a:off x="5519529" y="2725775"/>
            <a:ext cx="1495922" cy="338554"/>
          </a:xfrm>
          <a:prstGeom prst="rect">
            <a:avLst/>
          </a:prstGeom>
          <a:noFill/>
        </p:spPr>
        <p:txBody>
          <a:bodyPr wrap="none" rtlCol="0">
            <a:spAutoFit/>
          </a:bodyPr>
          <a:lstStyle/>
          <a:p>
            <a:r>
              <a:rPr lang="zh-TW" altLang="en-US" sz="1600" b="1" dirty="0" smtClean="0">
                <a:solidFill>
                  <a:srgbClr val="FFFF00"/>
                </a:solidFill>
              </a:rPr>
              <a:t>垂直</a:t>
            </a:r>
            <a:r>
              <a:rPr lang="en-US" altLang="zh-TW" sz="1600" b="1" dirty="0" smtClean="0">
                <a:solidFill>
                  <a:srgbClr val="FFFF00"/>
                </a:solidFill>
              </a:rPr>
              <a:t>(</a:t>
            </a:r>
            <a:r>
              <a:rPr lang="zh-TW" altLang="en-US" sz="1600" b="1" dirty="0" smtClean="0">
                <a:solidFill>
                  <a:srgbClr val="FFFF00"/>
                </a:solidFill>
              </a:rPr>
              <a:t>長邊</a:t>
            </a:r>
            <a:r>
              <a:rPr lang="en-US" altLang="zh-TW" sz="1600" b="1" dirty="0" smtClean="0">
                <a:solidFill>
                  <a:srgbClr val="FFFF00"/>
                </a:solidFill>
              </a:rPr>
              <a:t>)A</a:t>
            </a:r>
            <a:r>
              <a:rPr lang="zh-TW" altLang="en-US" sz="1600" b="1" dirty="0" smtClean="0">
                <a:solidFill>
                  <a:srgbClr val="FFFF00"/>
                </a:solidFill>
              </a:rPr>
              <a:t>值</a:t>
            </a:r>
          </a:p>
        </p:txBody>
      </p:sp>
      <p:sp>
        <p:nvSpPr>
          <p:cNvPr id="95" name="文字方塊 94"/>
          <p:cNvSpPr txBox="1"/>
          <p:nvPr/>
        </p:nvSpPr>
        <p:spPr>
          <a:xfrm>
            <a:off x="5519529" y="2316700"/>
            <a:ext cx="1495922" cy="338554"/>
          </a:xfrm>
          <a:prstGeom prst="rect">
            <a:avLst/>
          </a:prstGeom>
          <a:noFill/>
        </p:spPr>
        <p:txBody>
          <a:bodyPr wrap="none" rtlCol="0">
            <a:spAutoFit/>
          </a:bodyPr>
          <a:lstStyle/>
          <a:p>
            <a:r>
              <a:rPr lang="zh-TW" altLang="en-US" sz="1600" b="1" dirty="0" smtClean="0">
                <a:solidFill>
                  <a:srgbClr val="FFFF00"/>
                </a:solidFill>
              </a:rPr>
              <a:t>垂直</a:t>
            </a:r>
            <a:r>
              <a:rPr lang="en-US" altLang="zh-TW" sz="1600" b="1" dirty="0" smtClean="0">
                <a:solidFill>
                  <a:srgbClr val="FFFF00"/>
                </a:solidFill>
              </a:rPr>
              <a:t>(</a:t>
            </a:r>
            <a:r>
              <a:rPr lang="zh-TW" altLang="en-US" sz="1600" b="1" dirty="0" smtClean="0">
                <a:solidFill>
                  <a:srgbClr val="FFFF00"/>
                </a:solidFill>
              </a:rPr>
              <a:t>長邊</a:t>
            </a:r>
            <a:r>
              <a:rPr lang="en-US" altLang="zh-TW" sz="1600" b="1" dirty="0" smtClean="0">
                <a:solidFill>
                  <a:srgbClr val="FFFF00"/>
                </a:solidFill>
              </a:rPr>
              <a:t>)B</a:t>
            </a:r>
            <a:r>
              <a:rPr lang="zh-TW" altLang="en-US" sz="1600" b="1" dirty="0" smtClean="0">
                <a:solidFill>
                  <a:srgbClr val="FFFF00"/>
                </a:solidFill>
              </a:rPr>
              <a:t>值</a:t>
            </a:r>
          </a:p>
        </p:txBody>
      </p:sp>
      <p:cxnSp>
        <p:nvCxnSpPr>
          <p:cNvPr id="96" name="直線單箭頭接點 95"/>
          <p:cNvCxnSpPr/>
          <p:nvPr/>
        </p:nvCxnSpPr>
        <p:spPr>
          <a:xfrm flipV="1">
            <a:off x="7761312" y="2472452"/>
            <a:ext cx="288032" cy="150928"/>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p:nvPr/>
        </p:nvCxnSpPr>
        <p:spPr>
          <a:xfrm flipH="1">
            <a:off x="7726198" y="2895052"/>
            <a:ext cx="231440" cy="149642"/>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 name="文字方塊 102"/>
          <p:cNvSpPr txBox="1"/>
          <p:nvPr/>
        </p:nvSpPr>
        <p:spPr>
          <a:xfrm>
            <a:off x="7735601" y="2107602"/>
            <a:ext cx="1495922" cy="338554"/>
          </a:xfrm>
          <a:prstGeom prst="rect">
            <a:avLst/>
          </a:prstGeom>
          <a:noFill/>
        </p:spPr>
        <p:txBody>
          <a:bodyPr wrap="none" rtlCol="0">
            <a:spAutoFit/>
          </a:bodyPr>
          <a:lstStyle/>
          <a:p>
            <a:r>
              <a:rPr lang="zh-TW" altLang="en-US" sz="1600" b="1" dirty="0" smtClean="0">
                <a:solidFill>
                  <a:schemeClr val="bg1"/>
                </a:solidFill>
              </a:rPr>
              <a:t>水平</a:t>
            </a:r>
            <a:r>
              <a:rPr lang="en-US" altLang="zh-TW" sz="1600" b="1" dirty="0" smtClean="0">
                <a:solidFill>
                  <a:schemeClr val="bg1"/>
                </a:solidFill>
              </a:rPr>
              <a:t>(</a:t>
            </a:r>
            <a:r>
              <a:rPr lang="zh-TW" altLang="en-US" sz="1600" b="1" dirty="0" smtClean="0">
                <a:solidFill>
                  <a:schemeClr val="bg1"/>
                </a:solidFill>
              </a:rPr>
              <a:t>短邊</a:t>
            </a:r>
            <a:r>
              <a:rPr lang="en-US" altLang="zh-TW" sz="1600" b="1" dirty="0" smtClean="0">
                <a:solidFill>
                  <a:schemeClr val="bg1"/>
                </a:solidFill>
              </a:rPr>
              <a:t>)B</a:t>
            </a:r>
            <a:r>
              <a:rPr lang="zh-TW" altLang="en-US" sz="1600" b="1" dirty="0" smtClean="0">
                <a:solidFill>
                  <a:schemeClr val="bg1"/>
                </a:solidFill>
              </a:rPr>
              <a:t>值</a:t>
            </a:r>
          </a:p>
        </p:txBody>
      </p:sp>
      <p:sp>
        <p:nvSpPr>
          <p:cNvPr id="104" name="文字方塊 103"/>
          <p:cNvSpPr txBox="1"/>
          <p:nvPr/>
        </p:nvSpPr>
        <p:spPr>
          <a:xfrm>
            <a:off x="7792226" y="2952692"/>
            <a:ext cx="1546001" cy="338554"/>
          </a:xfrm>
          <a:prstGeom prst="rect">
            <a:avLst/>
          </a:prstGeom>
          <a:noFill/>
        </p:spPr>
        <p:txBody>
          <a:bodyPr wrap="none" rtlCol="0">
            <a:spAutoFit/>
          </a:bodyPr>
          <a:lstStyle/>
          <a:p>
            <a:r>
              <a:rPr lang="zh-TW" altLang="en-US" sz="1600" b="1" dirty="0" smtClean="0">
                <a:solidFill>
                  <a:schemeClr val="bg1"/>
                </a:solidFill>
              </a:rPr>
              <a:t>水平</a:t>
            </a:r>
            <a:r>
              <a:rPr lang="en-US" altLang="zh-TW" sz="1600" b="1" dirty="0">
                <a:solidFill>
                  <a:schemeClr val="bg1"/>
                </a:solidFill>
              </a:rPr>
              <a:t>(</a:t>
            </a:r>
            <a:r>
              <a:rPr lang="zh-TW" altLang="en-US" sz="1600" b="1" dirty="0">
                <a:solidFill>
                  <a:schemeClr val="bg1"/>
                </a:solidFill>
              </a:rPr>
              <a:t>短邊</a:t>
            </a:r>
            <a:r>
              <a:rPr lang="en-US" altLang="zh-TW" sz="1600" b="1" dirty="0">
                <a:solidFill>
                  <a:schemeClr val="bg1"/>
                </a:solidFill>
              </a:rPr>
              <a:t>) </a:t>
            </a:r>
            <a:r>
              <a:rPr lang="en-US" altLang="zh-TW" sz="1600" b="1" dirty="0" smtClean="0">
                <a:solidFill>
                  <a:schemeClr val="bg1"/>
                </a:solidFill>
              </a:rPr>
              <a:t>A</a:t>
            </a:r>
            <a:r>
              <a:rPr lang="zh-TW" altLang="en-US" sz="1600" b="1" dirty="0" smtClean="0">
                <a:solidFill>
                  <a:schemeClr val="bg1"/>
                </a:solidFill>
              </a:rPr>
              <a:t>值</a:t>
            </a:r>
          </a:p>
        </p:txBody>
      </p:sp>
    </p:spTree>
    <p:extLst>
      <p:ext uri="{BB962C8B-B14F-4D97-AF65-F5344CB8AC3E}">
        <p14:creationId xmlns:p14="http://schemas.microsoft.com/office/powerpoint/2010/main" val="582337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解決方法</a:t>
            </a:r>
            <a:endParaRPr lang="zh-TW" altLang="en-US" dirty="0"/>
          </a:p>
        </p:txBody>
      </p:sp>
      <p:sp>
        <p:nvSpPr>
          <p:cNvPr id="2" name="投影片編號版面配置區 1"/>
          <p:cNvSpPr>
            <a:spLocks noGrp="1"/>
          </p:cNvSpPr>
          <p:nvPr>
            <p:ph type="sldNum" sz="quarter" idx="4294967295"/>
          </p:nvPr>
        </p:nvSpPr>
        <p:spPr>
          <a:xfrm>
            <a:off x="9480550" y="6643688"/>
            <a:ext cx="425450" cy="314325"/>
          </a:xfrm>
          <a:prstGeom prst="rect">
            <a:avLst/>
          </a:prstGeom>
        </p:spPr>
        <p:txBody>
          <a:bodyPr/>
          <a:lstStyle/>
          <a:p>
            <a:fld id="{8F4EACC7-37E3-43A5-A5FB-BEB9CE95D266}" type="slidenum">
              <a:rPr lang="zh-TW" altLang="en-US" smtClean="0"/>
              <a:pPr/>
              <a:t>5</a:t>
            </a:fld>
            <a:endParaRPr lang="zh-TW" altLang="en-US"/>
          </a:p>
        </p:txBody>
      </p:sp>
      <p:pic>
        <p:nvPicPr>
          <p:cNvPr id="6" name="圖片 5"/>
          <p:cNvPicPr>
            <a:picLocks noChangeAspect="1"/>
          </p:cNvPicPr>
          <p:nvPr/>
        </p:nvPicPr>
        <p:blipFill>
          <a:blip r:embed="rId2"/>
          <a:stretch>
            <a:fillRect/>
          </a:stretch>
        </p:blipFill>
        <p:spPr>
          <a:xfrm>
            <a:off x="632520" y="836712"/>
            <a:ext cx="4100374" cy="2509378"/>
          </a:xfrm>
          <a:prstGeom prst="rect">
            <a:avLst/>
          </a:prstGeom>
        </p:spPr>
      </p:pic>
      <p:sp>
        <p:nvSpPr>
          <p:cNvPr id="7" name="文字方塊 6"/>
          <p:cNvSpPr txBox="1"/>
          <p:nvPr/>
        </p:nvSpPr>
        <p:spPr>
          <a:xfrm>
            <a:off x="1205379" y="3347700"/>
            <a:ext cx="2954655" cy="369332"/>
          </a:xfrm>
          <a:prstGeom prst="rect">
            <a:avLst/>
          </a:prstGeom>
          <a:noFill/>
        </p:spPr>
        <p:txBody>
          <a:bodyPr wrap="none" rtlCol="0">
            <a:spAutoFit/>
          </a:bodyPr>
          <a:lstStyle/>
          <a:p>
            <a:r>
              <a:rPr lang="zh-TW" altLang="en-US" b="1" u="sng" dirty="0"/>
              <a:t>所有垂直</a:t>
            </a:r>
            <a:r>
              <a:rPr lang="zh-TW" altLang="en-US" b="1" u="sng" dirty="0" smtClean="0"/>
              <a:t>鐵條</a:t>
            </a:r>
            <a:r>
              <a:rPr lang="en-US" altLang="zh-TW" b="1" u="sng" dirty="0" smtClean="0"/>
              <a:t>C</a:t>
            </a:r>
            <a:r>
              <a:rPr lang="zh-TW" altLang="en-US" b="1" u="sng" dirty="0" smtClean="0"/>
              <a:t>值</a:t>
            </a:r>
            <a:r>
              <a:rPr lang="zh-TW" altLang="en-US" b="1" u="sng" dirty="0"/>
              <a:t>的長條圖 </a:t>
            </a:r>
            <a:endParaRPr lang="zh-TW" altLang="en-US" b="1" u="sng" dirty="0" smtClean="0">
              <a:solidFill>
                <a:schemeClr val="tx1">
                  <a:lumMod val="75000"/>
                </a:schemeClr>
              </a:solidFill>
            </a:endParaRPr>
          </a:p>
        </p:txBody>
      </p:sp>
      <p:pic>
        <p:nvPicPr>
          <p:cNvPr id="8" name="圖片 7"/>
          <p:cNvPicPr>
            <a:picLocks noChangeAspect="1"/>
          </p:cNvPicPr>
          <p:nvPr/>
        </p:nvPicPr>
        <p:blipFill>
          <a:blip r:embed="rId3"/>
          <a:stretch>
            <a:fillRect/>
          </a:stretch>
        </p:blipFill>
        <p:spPr>
          <a:xfrm>
            <a:off x="5025008" y="836712"/>
            <a:ext cx="4393149" cy="2509378"/>
          </a:xfrm>
          <a:prstGeom prst="rect">
            <a:avLst/>
          </a:prstGeom>
        </p:spPr>
      </p:pic>
      <p:sp>
        <p:nvSpPr>
          <p:cNvPr id="9" name="文字方塊 8"/>
          <p:cNvSpPr txBox="1"/>
          <p:nvPr/>
        </p:nvSpPr>
        <p:spPr>
          <a:xfrm>
            <a:off x="5744254" y="3346090"/>
            <a:ext cx="2954655" cy="369332"/>
          </a:xfrm>
          <a:prstGeom prst="rect">
            <a:avLst/>
          </a:prstGeom>
          <a:noFill/>
        </p:spPr>
        <p:txBody>
          <a:bodyPr wrap="none" rtlCol="0">
            <a:spAutoFit/>
          </a:bodyPr>
          <a:lstStyle/>
          <a:p>
            <a:r>
              <a:rPr lang="zh-TW" altLang="en-US" b="1" u="sng" dirty="0" smtClean="0"/>
              <a:t>所有水</a:t>
            </a:r>
            <a:r>
              <a:rPr lang="zh-TW" altLang="en-US" b="1" u="sng" dirty="0"/>
              <a:t>平</a:t>
            </a:r>
            <a:r>
              <a:rPr lang="zh-TW" altLang="en-US" b="1" u="sng" dirty="0" smtClean="0"/>
              <a:t>鐵條</a:t>
            </a:r>
            <a:r>
              <a:rPr lang="en-US" altLang="zh-TW" b="1" u="sng" dirty="0" smtClean="0"/>
              <a:t>C</a:t>
            </a:r>
            <a:r>
              <a:rPr lang="zh-TW" altLang="en-US" b="1" u="sng" dirty="0" smtClean="0"/>
              <a:t>值</a:t>
            </a:r>
            <a:r>
              <a:rPr lang="zh-TW" altLang="en-US" b="1" u="sng" dirty="0"/>
              <a:t>的長條圖 </a:t>
            </a:r>
            <a:endParaRPr lang="zh-TW" altLang="en-US" b="1" u="sng" dirty="0" smtClean="0">
              <a:solidFill>
                <a:schemeClr val="tx1">
                  <a:lumMod val="75000"/>
                </a:schemeClr>
              </a:solidFill>
            </a:endParaRPr>
          </a:p>
        </p:txBody>
      </p:sp>
      <p:pic>
        <p:nvPicPr>
          <p:cNvPr id="10" name="圖片 9"/>
          <p:cNvPicPr>
            <a:picLocks noChangeAspect="1"/>
          </p:cNvPicPr>
          <p:nvPr/>
        </p:nvPicPr>
        <p:blipFill>
          <a:blip r:embed="rId4"/>
          <a:stretch>
            <a:fillRect/>
          </a:stretch>
        </p:blipFill>
        <p:spPr>
          <a:xfrm>
            <a:off x="632520" y="3742138"/>
            <a:ext cx="4100374" cy="2547996"/>
          </a:xfrm>
          <a:prstGeom prst="rect">
            <a:avLst/>
          </a:prstGeom>
        </p:spPr>
      </p:pic>
      <p:sp>
        <p:nvSpPr>
          <p:cNvPr id="11" name="文字方塊 10"/>
          <p:cNvSpPr txBox="1"/>
          <p:nvPr/>
        </p:nvSpPr>
        <p:spPr>
          <a:xfrm>
            <a:off x="1274183" y="6272445"/>
            <a:ext cx="2954655" cy="369332"/>
          </a:xfrm>
          <a:prstGeom prst="rect">
            <a:avLst/>
          </a:prstGeom>
          <a:noFill/>
        </p:spPr>
        <p:txBody>
          <a:bodyPr wrap="none" rtlCol="0">
            <a:spAutoFit/>
          </a:bodyPr>
          <a:lstStyle/>
          <a:p>
            <a:r>
              <a:rPr lang="zh-TW" altLang="en-US" b="1" u="sng" dirty="0"/>
              <a:t>垂直</a:t>
            </a:r>
            <a:r>
              <a:rPr lang="zh-TW" altLang="en-US" b="1" u="sng" dirty="0" smtClean="0"/>
              <a:t>鐵條</a:t>
            </a:r>
            <a:r>
              <a:rPr lang="en-US" altLang="zh-TW" b="1" u="sng" dirty="0" smtClean="0"/>
              <a:t>C</a:t>
            </a:r>
            <a:r>
              <a:rPr lang="zh-TW" altLang="en-US" b="1" u="sng" dirty="0" smtClean="0"/>
              <a:t>值</a:t>
            </a:r>
            <a:r>
              <a:rPr lang="zh-TW" altLang="en-US" b="1" u="sng" dirty="0"/>
              <a:t>的分布長條圖 </a:t>
            </a:r>
            <a:endParaRPr lang="zh-TW" altLang="en-US" b="1" u="sng" dirty="0" smtClean="0">
              <a:solidFill>
                <a:schemeClr val="tx1">
                  <a:lumMod val="75000"/>
                </a:schemeClr>
              </a:solidFill>
            </a:endParaRPr>
          </a:p>
        </p:txBody>
      </p:sp>
      <p:pic>
        <p:nvPicPr>
          <p:cNvPr id="12" name="圖片 11"/>
          <p:cNvPicPr>
            <a:picLocks noChangeAspect="1"/>
          </p:cNvPicPr>
          <p:nvPr/>
        </p:nvPicPr>
        <p:blipFill>
          <a:blip r:embed="rId5"/>
          <a:stretch>
            <a:fillRect/>
          </a:stretch>
        </p:blipFill>
        <p:spPr>
          <a:xfrm>
            <a:off x="5025008" y="3734497"/>
            <a:ext cx="4393149" cy="2553343"/>
          </a:xfrm>
          <a:prstGeom prst="rect">
            <a:avLst/>
          </a:prstGeom>
        </p:spPr>
      </p:pic>
      <p:sp>
        <p:nvSpPr>
          <p:cNvPr id="13" name="文字方塊 12"/>
          <p:cNvSpPr txBox="1"/>
          <p:nvPr/>
        </p:nvSpPr>
        <p:spPr>
          <a:xfrm>
            <a:off x="5744254" y="6272445"/>
            <a:ext cx="2954655" cy="369332"/>
          </a:xfrm>
          <a:prstGeom prst="rect">
            <a:avLst/>
          </a:prstGeom>
          <a:noFill/>
        </p:spPr>
        <p:txBody>
          <a:bodyPr wrap="none" rtlCol="0">
            <a:spAutoFit/>
          </a:bodyPr>
          <a:lstStyle/>
          <a:p>
            <a:r>
              <a:rPr lang="zh-TW" altLang="en-US" b="1" u="sng" dirty="0" smtClean="0"/>
              <a:t>水</a:t>
            </a:r>
            <a:r>
              <a:rPr lang="zh-TW" altLang="en-US" b="1" u="sng" dirty="0"/>
              <a:t>平</a:t>
            </a:r>
            <a:r>
              <a:rPr lang="zh-TW" altLang="en-US" b="1" u="sng" dirty="0" smtClean="0"/>
              <a:t>鐵條</a:t>
            </a:r>
            <a:r>
              <a:rPr lang="en-US" altLang="zh-TW" b="1" u="sng" dirty="0" smtClean="0"/>
              <a:t>C</a:t>
            </a:r>
            <a:r>
              <a:rPr lang="zh-TW" altLang="en-US" b="1" u="sng" dirty="0" smtClean="0"/>
              <a:t>值</a:t>
            </a:r>
            <a:r>
              <a:rPr lang="zh-TW" altLang="en-US" b="1" u="sng" dirty="0"/>
              <a:t>的分布長條圖 </a:t>
            </a:r>
            <a:endParaRPr lang="zh-TW" altLang="en-US" b="1" u="sng" dirty="0" smtClean="0">
              <a:solidFill>
                <a:schemeClr val="tx1">
                  <a:lumMod val="75000"/>
                </a:schemeClr>
              </a:solidFill>
            </a:endParaRPr>
          </a:p>
        </p:txBody>
      </p:sp>
      <p:sp>
        <p:nvSpPr>
          <p:cNvPr id="15" name="文字方塊 14"/>
          <p:cNvSpPr txBox="1"/>
          <p:nvPr/>
        </p:nvSpPr>
        <p:spPr>
          <a:xfrm>
            <a:off x="1209209" y="4113080"/>
            <a:ext cx="3095719" cy="369332"/>
          </a:xfrm>
          <a:prstGeom prst="rect">
            <a:avLst/>
          </a:prstGeom>
          <a:noFill/>
        </p:spPr>
        <p:txBody>
          <a:bodyPr wrap="none" rtlCol="0">
            <a:spAutoFit/>
          </a:bodyPr>
          <a:lstStyle/>
          <a:p>
            <a:r>
              <a:rPr lang="zh-TW" altLang="en-US" b="1" dirty="0" smtClean="0">
                <a:solidFill>
                  <a:srgbClr val="FF0000"/>
                </a:solidFill>
              </a:rPr>
              <a:t>大部分分布在</a:t>
            </a:r>
            <a:r>
              <a:rPr lang="en-US" altLang="zh-TW" b="1" dirty="0" smtClean="0">
                <a:solidFill>
                  <a:srgbClr val="FF0000"/>
                </a:solidFill>
              </a:rPr>
              <a:t>2.5</a:t>
            </a:r>
            <a:r>
              <a:rPr lang="zh-TW" altLang="en-US" b="1" dirty="0" smtClean="0">
                <a:solidFill>
                  <a:srgbClr val="FF0000"/>
                </a:solidFill>
              </a:rPr>
              <a:t>至</a:t>
            </a:r>
            <a:r>
              <a:rPr lang="en-US" altLang="zh-TW" b="1" dirty="0" smtClean="0">
                <a:solidFill>
                  <a:srgbClr val="FF0000"/>
                </a:solidFill>
              </a:rPr>
              <a:t>3mm</a:t>
            </a:r>
            <a:r>
              <a:rPr lang="zh-TW" altLang="en-US" b="1" dirty="0" smtClean="0">
                <a:solidFill>
                  <a:srgbClr val="FF0000"/>
                </a:solidFill>
              </a:rPr>
              <a:t>之間</a:t>
            </a:r>
          </a:p>
        </p:txBody>
      </p:sp>
      <p:sp>
        <p:nvSpPr>
          <p:cNvPr id="16" name="文字方塊 15"/>
          <p:cNvSpPr txBox="1"/>
          <p:nvPr/>
        </p:nvSpPr>
        <p:spPr>
          <a:xfrm>
            <a:off x="5673080" y="4077013"/>
            <a:ext cx="3121367" cy="369332"/>
          </a:xfrm>
          <a:prstGeom prst="rect">
            <a:avLst/>
          </a:prstGeom>
          <a:noFill/>
        </p:spPr>
        <p:txBody>
          <a:bodyPr wrap="none" rtlCol="0">
            <a:spAutoFit/>
          </a:bodyPr>
          <a:lstStyle/>
          <a:p>
            <a:r>
              <a:rPr lang="zh-TW" altLang="en-US" b="1" dirty="0" smtClean="0">
                <a:solidFill>
                  <a:srgbClr val="FF0000"/>
                </a:solidFill>
              </a:rPr>
              <a:t>大部分分布在</a:t>
            </a:r>
            <a:r>
              <a:rPr lang="en-US" altLang="zh-TW" b="1" dirty="0">
                <a:solidFill>
                  <a:srgbClr val="FF0000"/>
                </a:solidFill>
              </a:rPr>
              <a:t>2</a:t>
            </a:r>
            <a:r>
              <a:rPr lang="zh-TW" altLang="en-US" b="1" dirty="0" smtClean="0">
                <a:solidFill>
                  <a:srgbClr val="FF0000"/>
                </a:solidFill>
              </a:rPr>
              <a:t>至</a:t>
            </a:r>
            <a:r>
              <a:rPr lang="en-US" altLang="zh-TW" b="1" dirty="0">
                <a:solidFill>
                  <a:srgbClr val="FF0000"/>
                </a:solidFill>
              </a:rPr>
              <a:t>2</a:t>
            </a:r>
            <a:r>
              <a:rPr lang="en-US" altLang="zh-TW" b="1" dirty="0" smtClean="0">
                <a:solidFill>
                  <a:srgbClr val="FF0000"/>
                </a:solidFill>
              </a:rPr>
              <a:t>.5mm</a:t>
            </a:r>
            <a:r>
              <a:rPr lang="zh-TW" altLang="en-US" b="1" dirty="0" smtClean="0">
                <a:solidFill>
                  <a:srgbClr val="FF0000"/>
                </a:solidFill>
              </a:rPr>
              <a:t>之間</a:t>
            </a:r>
          </a:p>
        </p:txBody>
      </p:sp>
    </p:spTree>
    <p:extLst>
      <p:ext uri="{BB962C8B-B14F-4D97-AF65-F5344CB8AC3E}">
        <p14:creationId xmlns:p14="http://schemas.microsoft.com/office/powerpoint/2010/main" val="3331353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排文字版面配置區 3"/>
          <p:cNvSpPr>
            <a:spLocks noGrp="1"/>
          </p:cNvSpPr>
          <p:nvPr>
            <p:ph type="body" orient="vert" idx="1"/>
          </p:nvPr>
        </p:nvSpPr>
        <p:spPr/>
        <p:txBody>
          <a:bodyPr>
            <a:normAutofit/>
          </a:bodyPr>
          <a:lstStyle/>
          <a:p>
            <a:r>
              <a:rPr lang="zh-TW" altLang="en-US" dirty="0"/>
              <a:t>自動品質肇因匯報技術建置</a:t>
            </a:r>
            <a:r>
              <a:rPr lang="zh-TW" altLang="en-US" dirty="0" smtClean="0"/>
              <a:t>流程</a:t>
            </a:r>
            <a:endParaRPr lang="en-US" altLang="zh-TW" dirty="0" smtClean="0"/>
          </a:p>
          <a:p>
            <a:pPr lvl="1"/>
            <a:r>
              <a:rPr lang="zh-TW" altLang="en-US" dirty="0"/>
              <a:t>針對各個控制器、感測</a:t>
            </a:r>
            <a:r>
              <a:rPr lang="zh-TW" altLang="en-US" dirty="0" smtClean="0"/>
              <a:t>器數據，建立</a:t>
            </a:r>
            <a:r>
              <a:rPr lang="zh-TW" altLang="en-US" dirty="0" smtClean="0">
                <a:solidFill>
                  <a:srgbClr val="FF0000"/>
                </a:solidFill>
              </a:rPr>
              <a:t>品質資料特徵生成工具</a:t>
            </a:r>
            <a:endParaRPr lang="en-US" altLang="zh-TW" dirty="0" smtClean="0">
              <a:solidFill>
                <a:srgbClr val="FF0000"/>
              </a:solidFill>
            </a:endParaRPr>
          </a:p>
          <a:p>
            <a:pPr lvl="2"/>
            <a:r>
              <a:rPr lang="zh-TW" altLang="en-US" dirty="0" smtClean="0">
                <a:solidFill>
                  <a:schemeClr val="tx1"/>
                </a:solidFill>
              </a:rPr>
              <a:t>時</a:t>
            </a:r>
            <a:r>
              <a:rPr lang="zh-TW" altLang="en-US" dirty="0">
                <a:solidFill>
                  <a:schemeClr val="tx1"/>
                </a:solidFill>
              </a:rPr>
              <a:t>域</a:t>
            </a:r>
            <a:r>
              <a:rPr lang="en-US" altLang="zh-TW" dirty="0" smtClean="0">
                <a:solidFill>
                  <a:schemeClr val="tx1"/>
                </a:solidFill>
              </a:rPr>
              <a:t>(Time</a:t>
            </a:r>
            <a:r>
              <a:rPr lang="zh-TW" altLang="en-US" dirty="0">
                <a:solidFill>
                  <a:schemeClr val="tx1"/>
                </a:solidFill>
              </a:rPr>
              <a:t> </a:t>
            </a:r>
            <a:r>
              <a:rPr lang="en-US" altLang="zh-TW" dirty="0" smtClean="0">
                <a:solidFill>
                  <a:schemeClr val="tx1"/>
                </a:solidFill>
              </a:rPr>
              <a:t>domain)</a:t>
            </a:r>
          </a:p>
          <a:p>
            <a:pPr lvl="2"/>
            <a:r>
              <a:rPr lang="zh-TW" altLang="en-US" dirty="0" smtClean="0">
                <a:solidFill>
                  <a:schemeClr val="tx1"/>
                </a:solidFill>
              </a:rPr>
              <a:t>頻域</a:t>
            </a:r>
            <a:r>
              <a:rPr lang="en-US" altLang="zh-TW" dirty="0" smtClean="0">
                <a:solidFill>
                  <a:schemeClr val="tx1"/>
                </a:solidFill>
              </a:rPr>
              <a:t>(Frequency domain)</a:t>
            </a:r>
          </a:p>
          <a:p>
            <a:pPr lvl="1"/>
            <a:r>
              <a:rPr lang="zh-TW" altLang="en-US" dirty="0" smtClean="0">
                <a:solidFill>
                  <a:schemeClr val="tx1"/>
                </a:solidFill>
              </a:rPr>
              <a:t>針對品質特徵資料建立</a:t>
            </a:r>
            <a:r>
              <a:rPr lang="zh-TW" altLang="en-US" dirty="0" smtClean="0">
                <a:solidFill>
                  <a:srgbClr val="FF0000"/>
                </a:solidFill>
              </a:rPr>
              <a:t>單因子關聯分析</a:t>
            </a:r>
            <a:r>
              <a:rPr lang="zh-TW" altLang="en-US" dirty="0" smtClean="0">
                <a:solidFill>
                  <a:schemeClr val="tx1"/>
                </a:solidFill>
              </a:rPr>
              <a:t>，找出影響品質的</a:t>
            </a:r>
            <a:r>
              <a:rPr lang="zh-TW" altLang="en-US" dirty="0" smtClean="0">
                <a:solidFill>
                  <a:srgbClr val="FF0000"/>
                </a:solidFill>
              </a:rPr>
              <a:t>關鍵瑕疵原因</a:t>
            </a:r>
            <a:endParaRPr lang="en-US" altLang="zh-TW" dirty="0" smtClean="0">
              <a:solidFill>
                <a:srgbClr val="FF0000"/>
              </a:solidFill>
            </a:endParaRPr>
          </a:p>
          <a:p>
            <a:pPr lvl="1"/>
            <a:r>
              <a:rPr lang="zh-TW" altLang="en-US" dirty="0" smtClean="0"/>
              <a:t>透過</a:t>
            </a:r>
            <a:r>
              <a:rPr lang="zh-TW" altLang="en-US" dirty="0" smtClean="0">
                <a:solidFill>
                  <a:srgbClr val="FF0000"/>
                </a:solidFill>
              </a:rPr>
              <a:t>關鍵瑕疵參數</a:t>
            </a:r>
            <a:r>
              <a:rPr lang="zh-TW" altLang="en-US" dirty="0" smtClean="0"/>
              <a:t>資料來建置</a:t>
            </a:r>
            <a:r>
              <a:rPr lang="zh-TW" altLang="en-US" dirty="0"/>
              <a:t>品質預測</a:t>
            </a:r>
            <a:r>
              <a:rPr lang="zh-TW" altLang="en-US" dirty="0" smtClean="0"/>
              <a:t>模型若有異常的狀況發生，可透過</a:t>
            </a:r>
            <a:r>
              <a:rPr lang="en-US" altLang="zh-TW" dirty="0" smtClean="0"/>
              <a:t>Line</a:t>
            </a:r>
            <a:r>
              <a:rPr lang="zh-TW" altLang="en-US" dirty="0" smtClean="0"/>
              <a:t> </a:t>
            </a:r>
            <a:r>
              <a:rPr lang="en-US" altLang="zh-TW" dirty="0" smtClean="0"/>
              <a:t>Bot</a:t>
            </a:r>
            <a:r>
              <a:rPr lang="zh-TW" altLang="en-US" dirty="0" smtClean="0"/>
              <a:t>等通報機制回饋使用者</a:t>
            </a:r>
            <a:endParaRPr lang="en-US" altLang="zh-TW" dirty="0" smtClean="0"/>
          </a:p>
          <a:p>
            <a:pPr lvl="1"/>
            <a:endParaRPr lang="zh-TW" altLang="en-US" dirty="0"/>
          </a:p>
        </p:txBody>
      </p:sp>
      <p:sp>
        <p:nvSpPr>
          <p:cNvPr id="3" name="標題 2"/>
          <p:cNvSpPr>
            <a:spLocks noGrp="1"/>
          </p:cNvSpPr>
          <p:nvPr>
            <p:ph type="title"/>
          </p:nvPr>
        </p:nvSpPr>
        <p:spPr/>
        <p:txBody>
          <a:bodyPr/>
          <a:lstStyle/>
          <a:p>
            <a:r>
              <a:rPr lang="zh-TW" altLang="en-US" dirty="0"/>
              <a:t>解決方法</a:t>
            </a:r>
          </a:p>
        </p:txBody>
      </p:sp>
      <p:sp>
        <p:nvSpPr>
          <p:cNvPr id="2" name="投影片編號版面配置區 1"/>
          <p:cNvSpPr>
            <a:spLocks noGrp="1"/>
          </p:cNvSpPr>
          <p:nvPr>
            <p:ph type="sldNum" sz="quarter" idx="4294967295"/>
          </p:nvPr>
        </p:nvSpPr>
        <p:spPr>
          <a:xfrm>
            <a:off x="9480550" y="6643688"/>
            <a:ext cx="425450" cy="314325"/>
          </a:xfrm>
        </p:spPr>
        <p:txBody>
          <a:bodyPr/>
          <a:lstStyle/>
          <a:p>
            <a:fld id="{8F4EACC7-37E3-43A5-A5FB-BEB9CE95D266}" type="slidenum">
              <a:rPr lang="zh-TW" altLang="en-US" smtClean="0"/>
              <a:pPr/>
              <a:t>6</a:t>
            </a:fld>
            <a:endParaRPr lang="zh-TW" altLang="en-US"/>
          </a:p>
        </p:txBody>
      </p:sp>
      <p:sp>
        <p:nvSpPr>
          <p:cNvPr id="5" name="Rectangle 2"/>
          <p:cNvSpPr>
            <a:spLocks noChangeArrowheads="1"/>
          </p:cNvSpPr>
          <p:nvPr/>
        </p:nvSpPr>
        <p:spPr bwMode="auto">
          <a:xfrm>
            <a:off x="2144688" y="1916832"/>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Tree>
    <p:extLst>
      <p:ext uri="{BB962C8B-B14F-4D97-AF65-F5344CB8AC3E}">
        <p14:creationId xmlns:p14="http://schemas.microsoft.com/office/powerpoint/2010/main" val="14178952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F4EACC7-37E3-43A5-A5FB-BEB9CE95D266}" type="slidenum">
              <a:rPr lang="zh-TW" altLang="en-US" smtClean="0"/>
              <a:pPr/>
              <a:t>7</a:t>
            </a:fld>
            <a:endParaRPr lang="zh-TW" altLang="en-US"/>
          </a:p>
        </p:txBody>
      </p:sp>
      <p:sp>
        <p:nvSpPr>
          <p:cNvPr id="4" name="直排文字版面配置區 3"/>
          <p:cNvSpPr>
            <a:spLocks noGrp="1"/>
          </p:cNvSpPr>
          <p:nvPr>
            <p:ph type="body" orient="vert" idx="1"/>
          </p:nvPr>
        </p:nvSpPr>
        <p:spPr/>
        <p:txBody>
          <a:bodyPr/>
          <a:lstStyle/>
          <a:p>
            <a:r>
              <a:rPr lang="zh-TW" altLang="en-US" dirty="0"/>
              <a:t>資料選擇</a:t>
            </a:r>
            <a:r>
              <a:rPr lang="zh-TW" altLang="en-US" dirty="0" smtClean="0"/>
              <a:t>範圍</a:t>
            </a:r>
            <a:endParaRPr lang="en-US" altLang="zh-TW" dirty="0" smtClean="0"/>
          </a:p>
          <a:p>
            <a:pPr lvl="1"/>
            <a:r>
              <a:rPr lang="zh-TW" altLang="en-US" dirty="0" smtClean="0"/>
              <a:t>時間：</a:t>
            </a:r>
            <a:r>
              <a:rPr lang="en-US" altLang="zh-TW" dirty="0" smtClean="0"/>
              <a:t>2022/08/11 11:00 </a:t>
            </a:r>
            <a:r>
              <a:rPr lang="en-US" altLang="zh-TW" dirty="0"/>
              <a:t>~ </a:t>
            </a:r>
            <a:r>
              <a:rPr lang="en-US" altLang="zh-TW" dirty="0" smtClean="0"/>
              <a:t>12:00</a:t>
            </a:r>
          </a:p>
          <a:p>
            <a:pPr lvl="1"/>
            <a:r>
              <a:rPr lang="zh-TW" altLang="en-US" dirty="0" smtClean="0"/>
              <a:t>於</a:t>
            </a:r>
            <a:r>
              <a:rPr lang="en-US" altLang="zh-TW" dirty="0" smtClean="0"/>
              <a:t>8/11</a:t>
            </a:r>
            <a:r>
              <a:rPr lang="zh-TW" altLang="en-US" dirty="0" smtClean="0"/>
              <a:t>到廠內進行資料收集，目前僅收集</a:t>
            </a:r>
            <a:r>
              <a:rPr lang="en-US" altLang="zh-TW" dirty="0" smtClean="0">
                <a:solidFill>
                  <a:srgbClr val="FF0000"/>
                </a:solidFill>
              </a:rPr>
              <a:t>10</a:t>
            </a:r>
            <a:r>
              <a:rPr lang="zh-TW" altLang="en-US" dirty="0" smtClean="0">
                <a:solidFill>
                  <a:srgbClr val="FF0000"/>
                </a:solidFill>
              </a:rPr>
              <a:t>片</a:t>
            </a:r>
            <a:r>
              <a:rPr lang="en-US" altLang="zh-TW" dirty="0" smtClean="0">
                <a:solidFill>
                  <a:schemeClr val="tx1"/>
                </a:solidFill>
              </a:rPr>
              <a:t>(</a:t>
            </a:r>
            <a:r>
              <a:rPr lang="zh-TW" altLang="en-US" dirty="0" smtClean="0">
                <a:solidFill>
                  <a:schemeClr val="tx1"/>
                </a:solidFill>
              </a:rPr>
              <a:t>有一網片無法焊接</a:t>
            </a:r>
            <a:r>
              <a:rPr lang="en-US" altLang="zh-TW" dirty="0" smtClean="0">
                <a:solidFill>
                  <a:schemeClr val="tx1"/>
                </a:solidFill>
              </a:rPr>
              <a:t>)</a:t>
            </a:r>
            <a:r>
              <a:rPr lang="zh-TW" altLang="en-US" dirty="0" smtClean="0"/>
              <a:t>網片機械手臂自動焊接數據，共</a:t>
            </a:r>
            <a:r>
              <a:rPr lang="en-US" altLang="zh-TW" dirty="0" smtClean="0">
                <a:solidFill>
                  <a:srgbClr val="FF0000"/>
                </a:solidFill>
              </a:rPr>
              <a:t>97</a:t>
            </a:r>
            <a:r>
              <a:rPr lang="zh-TW" altLang="en-US" dirty="0" smtClean="0">
                <a:solidFill>
                  <a:srgbClr val="FF0000"/>
                </a:solidFill>
              </a:rPr>
              <a:t>萬</a:t>
            </a:r>
            <a:r>
              <a:rPr lang="zh-TW" altLang="en-US" dirty="0" smtClean="0"/>
              <a:t>筆原始資料</a:t>
            </a:r>
            <a:endParaRPr lang="en-US" altLang="zh-TW" dirty="0" smtClean="0"/>
          </a:p>
          <a:p>
            <a:r>
              <a:rPr lang="zh-TW" altLang="en-US" dirty="0"/>
              <a:t>資料</a:t>
            </a:r>
            <a:r>
              <a:rPr lang="zh-TW" altLang="en-US" dirty="0" smtClean="0"/>
              <a:t>前處理</a:t>
            </a:r>
            <a:endParaRPr lang="en-US" altLang="zh-TW" dirty="0" smtClean="0"/>
          </a:p>
          <a:p>
            <a:pPr lvl="1"/>
            <a:r>
              <a:rPr lang="zh-TW" altLang="en-US" dirty="0" smtClean="0"/>
              <a:t>以</a:t>
            </a:r>
            <a:r>
              <a:rPr lang="zh-TW" altLang="en-US" dirty="0" smtClean="0">
                <a:solidFill>
                  <a:srgbClr val="FF0000"/>
                </a:solidFill>
              </a:rPr>
              <a:t>電流</a:t>
            </a:r>
            <a:r>
              <a:rPr lang="zh-TW" altLang="en-US" dirty="0" smtClean="0"/>
              <a:t>數據建置品質預測模型</a:t>
            </a:r>
            <a:endParaRPr lang="en-US" altLang="zh-TW" dirty="0" smtClean="0"/>
          </a:p>
          <a:p>
            <a:pPr lvl="1"/>
            <a:endParaRPr lang="zh-TW" altLang="en-US" dirty="0"/>
          </a:p>
        </p:txBody>
      </p:sp>
      <p:sp>
        <p:nvSpPr>
          <p:cNvPr id="3" name="標題 2"/>
          <p:cNvSpPr>
            <a:spLocks noGrp="1"/>
          </p:cNvSpPr>
          <p:nvPr>
            <p:ph type="title"/>
          </p:nvPr>
        </p:nvSpPr>
        <p:spPr/>
        <p:txBody>
          <a:bodyPr/>
          <a:lstStyle/>
          <a:p>
            <a:r>
              <a:rPr lang="zh-TW" altLang="en-US" dirty="0"/>
              <a:t>實驗設計</a:t>
            </a:r>
          </a:p>
        </p:txBody>
      </p:sp>
      <p:pic>
        <p:nvPicPr>
          <p:cNvPr id="5" name="圖片 4"/>
          <p:cNvPicPr>
            <a:picLocks noChangeAspect="1"/>
          </p:cNvPicPr>
          <p:nvPr/>
        </p:nvPicPr>
        <p:blipFill>
          <a:blip r:embed="rId2"/>
          <a:stretch>
            <a:fillRect/>
          </a:stretch>
        </p:blipFill>
        <p:spPr>
          <a:xfrm>
            <a:off x="5031684" y="4653136"/>
            <a:ext cx="4667169" cy="1662761"/>
          </a:xfrm>
          <a:prstGeom prst="rect">
            <a:avLst/>
          </a:prstGeom>
          <a:ln>
            <a:solidFill>
              <a:schemeClr val="tx1"/>
            </a:solidFill>
          </a:ln>
        </p:spPr>
      </p:pic>
      <p:pic>
        <p:nvPicPr>
          <p:cNvPr id="6" name="圖片 5"/>
          <p:cNvPicPr>
            <a:picLocks noChangeAspect="1"/>
          </p:cNvPicPr>
          <p:nvPr/>
        </p:nvPicPr>
        <p:blipFill>
          <a:blip r:embed="rId3"/>
          <a:stretch>
            <a:fillRect/>
          </a:stretch>
        </p:blipFill>
        <p:spPr>
          <a:xfrm>
            <a:off x="207148" y="4653137"/>
            <a:ext cx="4686076" cy="1663396"/>
          </a:xfrm>
          <a:prstGeom prst="rect">
            <a:avLst/>
          </a:prstGeom>
          <a:ln>
            <a:solidFill>
              <a:schemeClr val="tx1"/>
            </a:solidFill>
          </a:ln>
        </p:spPr>
      </p:pic>
      <p:sp>
        <p:nvSpPr>
          <p:cNvPr id="8" name="矩形 7"/>
          <p:cNvSpPr/>
          <p:nvPr/>
        </p:nvSpPr>
        <p:spPr>
          <a:xfrm flipH="1" flipV="1">
            <a:off x="2901581" y="5035471"/>
            <a:ext cx="172535" cy="1123098"/>
          </a:xfrm>
          <a:prstGeom prst="rect">
            <a:avLst/>
          </a:prstGeom>
          <a:noFill/>
          <a:ln w="1905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9" name="矩形 8"/>
          <p:cNvSpPr/>
          <p:nvPr/>
        </p:nvSpPr>
        <p:spPr>
          <a:xfrm flipH="1" flipV="1">
            <a:off x="2576736" y="4879193"/>
            <a:ext cx="137340" cy="1279376"/>
          </a:xfrm>
          <a:prstGeom prst="rect">
            <a:avLst/>
          </a:prstGeom>
          <a:noFill/>
          <a:ln w="1905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10" name="矩形 9"/>
          <p:cNvSpPr/>
          <p:nvPr/>
        </p:nvSpPr>
        <p:spPr>
          <a:xfrm flipH="1" flipV="1">
            <a:off x="2213358" y="5086833"/>
            <a:ext cx="147354" cy="711696"/>
          </a:xfrm>
          <a:prstGeom prst="rect">
            <a:avLst/>
          </a:prstGeom>
          <a:noFill/>
          <a:ln w="1905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11" name="矩形 10"/>
          <p:cNvSpPr/>
          <p:nvPr/>
        </p:nvSpPr>
        <p:spPr>
          <a:xfrm flipH="1" flipV="1">
            <a:off x="1784648" y="4879193"/>
            <a:ext cx="216024" cy="415280"/>
          </a:xfrm>
          <a:prstGeom prst="rect">
            <a:avLst/>
          </a:prstGeom>
          <a:noFill/>
          <a:ln w="1905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12" name="文字方塊 11"/>
          <p:cNvSpPr txBox="1"/>
          <p:nvPr/>
        </p:nvSpPr>
        <p:spPr>
          <a:xfrm>
            <a:off x="665477" y="5499537"/>
            <a:ext cx="1620957" cy="523220"/>
          </a:xfrm>
          <a:prstGeom prst="rect">
            <a:avLst/>
          </a:prstGeom>
          <a:noFill/>
        </p:spPr>
        <p:txBody>
          <a:bodyPr wrap="none" rtlCol="0">
            <a:spAutoFit/>
          </a:bodyPr>
          <a:lstStyle/>
          <a:p>
            <a:r>
              <a:rPr lang="zh-TW" altLang="en-US" sz="1400" b="1" dirty="0" smtClean="0">
                <a:solidFill>
                  <a:srgbClr val="FF0000"/>
                </a:solidFill>
              </a:rPr>
              <a:t>因設備電流過大，</a:t>
            </a:r>
            <a:endParaRPr lang="en-US" altLang="zh-TW" sz="1400" b="1" dirty="0" smtClean="0">
              <a:solidFill>
                <a:srgbClr val="FF0000"/>
              </a:solidFill>
            </a:endParaRPr>
          </a:p>
          <a:p>
            <a:r>
              <a:rPr lang="zh-TW" altLang="en-US" sz="1400" b="1" dirty="0" smtClean="0">
                <a:solidFill>
                  <a:srgbClr val="FF0000"/>
                </a:solidFill>
              </a:rPr>
              <a:t>導致有雜訊產生</a:t>
            </a:r>
          </a:p>
        </p:txBody>
      </p:sp>
      <p:sp>
        <p:nvSpPr>
          <p:cNvPr id="13" name="向右箭號 12"/>
          <p:cNvSpPr/>
          <p:nvPr/>
        </p:nvSpPr>
        <p:spPr>
          <a:xfrm>
            <a:off x="4664968" y="5222465"/>
            <a:ext cx="612068" cy="576064"/>
          </a:xfrm>
          <a:prstGeom prst="rightArrow">
            <a:avLst/>
          </a:prstGeom>
          <a:solidFill>
            <a:schemeClr val="accent6">
              <a:lumMod val="75000"/>
            </a:schemeClr>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14" name="文字方塊 13"/>
          <p:cNvSpPr txBox="1"/>
          <p:nvPr/>
        </p:nvSpPr>
        <p:spPr>
          <a:xfrm>
            <a:off x="1296318" y="6309249"/>
            <a:ext cx="2698175" cy="369332"/>
          </a:xfrm>
          <a:prstGeom prst="rect">
            <a:avLst/>
          </a:prstGeom>
          <a:noFill/>
        </p:spPr>
        <p:txBody>
          <a:bodyPr wrap="none" rtlCol="0">
            <a:spAutoFit/>
          </a:bodyPr>
          <a:lstStyle/>
          <a:p>
            <a:r>
              <a:rPr lang="zh-TW" altLang="en-US" b="1" u="sng" dirty="0" smtClean="0">
                <a:solidFill>
                  <a:schemeClr val="tx1">
                    <a:lumMod val="75000"/>
                  </a:schemeClr>
                </a:solidFill>
              </a:rPr>
              <a:t>雜訊處理前 </a:t>
            </a:r>
            <a:r>
              <a:rPr lang="en-US" altLang="zh-TW" b="1" u="sng" dirty="0" smtClean="0">
                <a:solidFill>
                  <a:schemeClr val="tx1">
                    <a:lumMod val="75000"/>
                  </a:schemeClr>
                </a:solidFill>
              </a:rPr>
              <a:t>- </a:t>
            </a:r>
            <a:r>
              <a:rPr lang="zh-TW" altLang="en-US" b="1" u="sng" dirty="0" smtClean="0">
                <a:solidFill>
                  <a:schemeClr val="tx1">
                    <a:lumMod val="75000"/>
                  </a:schemeClr>
                </a:solidFill>
              </a:rPr>
              <a:t>電流趨勢圖</a:t>
            </a:r>
          </a:p>
        </p:txBody>
      </p:sp>
      <p:sp>
        <p:nvSpPr>
          <p:cNvPr id="15" name="文字方塊 14"/>
          <p:cNvSpPr txBox="1"/>
          <p:nvPr/>
        </p:nvSpPr>
        <p:spPr>
          <a:xfrm>
            <a:off x="6016180" y="6309249"/>
            <a:ext cx="2698175" cy="369332"/>
          </a:xfrm>
          <a:prstGeom prst="rect">
            <a:avLst/>
          </a:prstGeom>
          <a:noFill/>
        </p:spPr>
        <p:txBody>
          <a:bodyPr wrap="none" rtlCol="0">
            <a:spAutoFit/>
          </a:bodyPr>
          <a:lstStyle/>
          <a:p>
            <a:r>
              <a:rPr lang="zh-TW" altLang="en-US" b="1" u="sng" dirty="0" smtClean="0">
                <a:solidFill>
                  <a:schemeClr val="tx1">
                    <a:lumMod val="75000"/>
                  </a:schemeClr>
                </a:solidFill>
              </a:rPr>
              <a:t>雜訊處理後 </a:t>
            </a:r>
            <a:r>
              <a:rPr lang="en-US" altLang="zh-TW" b="1" u="sng" dirty="0" smtClean="0">
                <a:solidFill>
                  <a:schemeClr val="tx1">
                    <a:lumMod val="75000"/>
                  </a:schemeClr>
                </a:solidFill>
              </a:rPr>
              <a:t>- </a:t>
            </a:r>
            <a:r>
              <a:rPr lang="zh-TW" altLang="en-US" b="1" u="sng" dirty="0" smtClean="0">
                <a:solidFill>
                  <a:schemeClr val="tx1">
                    <a:lumMod val="75000"/>
                  </a:schemeClr>
                </a:solidFill>
              </a:rPr>
              <a:t>電流趨勢圖</a:t>
            </a:r>
          </a:p>
        </p:txBody>
      </p:sp>
      <p:sp>
        <p:nvSpPr>
          <p:cNvPr id="17" name="文字方塊 16"/>
          <p:cNvSpPr txBox="1"/>
          <p:nvPr/>
        </p:nvSpPr>
        <p:spPr>
          <a:xfrm>
            <a:off x="6536830" y="5708113"/>
            <a:ext cx="2159566" cy="307777"/>
          </a:xfrm>
          <a:prstGeom prst="rect">
            <a:avLst/>
          </a:prstGeom>
          <a:noFill/>
        </p:spPr>
        <p:txBody>
          <a:bodyPr wrap="none" rtlCol="0">
            <a:spAutoFit/>
          </a:bodyPr>
          <a:lstStyle/>
          <a:p>
            <a:r>
              <a:rPr lang="zh-TW" altLang="en-US" sz="1400" b="1" dirty="0" smtClean="0">
                <a:solidFill>
                  <a:srgbClr val="00B050"/>
                </a:solidFill>
              </a:rPr>
              <a:t>處理後無雜訊</a:t>
            </a:r>
            <a:r>
              <a:rPr lang="zh-TW" altLang="en-US" sz="1400" b="1" dirty="0">
                <a:solidFill>
                  <a:srgbClr val="00B050"/>
                </a:solidFill>
              </a:rPr>
              <a:t>且</a:t>
            </a:r>
            <a:r>
              <a:rPr lang="zh-TW" altLang="en-US" sz="1400" b="1" dirty="0" smtClean="0">
                <a:solidFill>
                  <a:srgbClr val="00B050"/>
                </a:solidFill>
              </a:rPr>
              <a:t>較為平滑</a:t>
            </a:r>
          </a:p>
        </p:txBody>
      </p:sp>
    </p:spTree>
    <p:extLst>
      <p:ext uri="{BB962C8B-B14F-4D97-AF65-F5344CB8AC3E}">
        <p14:creationId xmlns:p14="http://schemas.microsoft.com/office/powerpoint/2010/main" val="1759814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直排文字版面配置區 44"/>
          <p:cNvSpPr>
            <a:spLocks noGrp="1"/>
          </p:cNvSpPr>
          <p:nvPr>
            <p:ph type="body" orient="vert" idx="1"/>
          </p:nvPr>
        </p:nvSpPr>
        <p:spPr/>
        <p:txBody>
          <a:bodyPr/>
          <a:lstStyle/>
          <a:p>
            <a:r>
              <a:rPr lang="zh-TW" altLang="en-US" dirty="0" smtClean="0"/>
              <a:t>資料標記</a:t>
            </a:r>
            <a:endParaRPr lang="zh-TW" altLang="en-US" dirty="0"/>
          </a:p>
        </p:txBody>
      </p:sp>
      <p:sp>
        <p:nvSpPr>
          <p:cNvPr id="3" name="標題 2"/>
          <p:cNvSpPr>
            <a:spLocks noGrp="1"/>
          </p:cNvSpPr>
          <p:nvPr>
            <p:ph type="title"/>
          </p:nvPr>
        </p:nvSpPr>
        <p:spPr/>
        <p:txBody>
          <a:bodyPr/>
          <a:lstStyle/>
          <a:p>
            <a:r>
              <a:rPr lang="zh-TW" altLang="en-US" dirty="0" smtClean="0"/>
              <a:t>實驗設計</a:t>
            </a:r>
            <a:endParaRPr lang="zh-TW" altLang="en-US" dirty="0"/>
          </a:p>
        </p:txBody>
      </p:sp>
      <p:sp>
        <p:nvSpPr>
          <p:cNvPr id="2" name="投影片編號版面配置區 1"/>
          <p:cNvSpPr>
            <a:spLocks noGrp="1"/>
          </p:cNvSpPr>
          <p:nvPr>
            <p:ph type="sldNum" sz="quarter" idx="4294967295"/>
          </p:nvPr>
        </p:nvSpPr>
        <p:spPr>
          <a:xfrm>
            <a:off x="9480550" y="6643688"/>
            <a:ext cx="425450" cy="314325"/>
          </a:xfrm>
        </p:spPr>
        <p:txBody>
          <a:bodyPr/>
          <a:lstStyle/>
          <a:p>
            <a:fld id="{8F4EACC7-37E3-43A5-A5FB-BEB9CE95D266}" type="slidenum">
              <a:rPr lang="zh-TW" altLang="en-US" smtClean="0"/>
              <a:pPr/>
              <a:t>8</a:t>
            </a:fld>
            <a:endParaRPr lang="zh-TW" altLang="en-US"/>
          </a:p>
        </p:txBody>
      </p:sp>
      <p:sp>
        <p:nvSpPr>
          <p:cNvPr id="4" name="文字方塊 3"/>
          <p:cNvSpPr txBox="1"/>
          <p:nvPr/>
        </p:nvSpPr>
        <p:spPr>
          <a:xfrm>
            <a:off x="263352" y="1745282"/>
            <a:ext cx="1061557" cy="1200329"/>
          </a:xfrm>
          <a:prstGeom prst="rect">
            <a:avLst/>
          </a:prstGeom>
          <a:noFill/>
        </p:spPr>
        <p:txBody>
          <a:bodyPr wrap="square" rtlCol="0">
            <a:spAutoFit/>
          </a:bodyPr>
          <a:lstStyle/>
          <a:p>
            <a:r>
              <a:rPr lang="en-US" altLang="zh-TW" b="1" dirty="0" smtClean="0">
                <a:solidFill>
                  <a:schemeClr val="tx1">
                    <a:lumMod val="75000"/>
                  </a:schemeClr>
                </a:solidFill>
              </a:rPr>
              <a:t>7/28</a:t>
            </a:r>
            <a:r>
              <a:rPr lang="zh-TW" altLang="en-US" b="1" dirty="0" smtClean="0">
                <a:solidFill>
                  <a:schemeClr val="tx1">
                    <a:lumMod val="75000"/>
                  </a:schemeClr>
                </a:solidFill>
              </a:rPr>
              <a:t>到廠量測影像辨識數據</a:t>
            </a:r>
          </a:p>
        </p:txBody>
      </p:sp>
      <p:graphicFrame>
        <p:nvGraphicFramePr>
          <p:cNvPr id="5" name="表格 4"/>
          <p:cNvGraphicFramePr>
            <a:graphicFrameLocks noGrp="1"/>
          </p:cNvGraphicFramePr>
          <p:nvPr>
            <p:extLst>
              <p:ext uri="{D42A27DB-BD31-4B8C-83A1-F6EECF244321}">
                <p14:modId xmlns:p14="http://schemas.microsoft.com/office/powerpoint/2010/main" val="419830444"/>
              </p:ext>
            </p:extLst>
          </p:nvPr>
        </p:nvGraphicFramePr>
        <p:xfrm>
          <a:off x="263352" y="2985080"/>
          <a:ext cx="8100300" cy="3566160"/>
        </p:xfrm>
        <a:graphic>
          <a:graphicData uri="http://schemas.openxmlformats.org/drawingml/2006/table">
            <a:tbl>
              <a:tblPr firstRow="1" bandRow="1">
                <a:tableStyleId>{BC89EF96-8CEA-46FF-86C4-4CE0E7609802}</a:tableStyleId>
              </a:tblPr>
              <a:tblGrid>
                <a:gridCol w="1566150">
                  <a:extLst>
                    <a:ext uri="{9D8B030D-6E8A-4147-A177-3AD203B41FA5}">
                      <a16:colId xmlns:a16="http://schemas.microsoft.com/office/drawing/2014/main" val="711701344"/>
                    </a:ext>
                  </a:extLst>
                </a:gridCol>
                <a:gridCol w="1404000">
                  <a:extLst>
                    <a:ext uri="{9D8B030D-6E8A-4147-A177-3AD203B41FA5}">
                      <a16:colId xmlns:a16="http://schemas.microsoft.com/office/drawing/2014/main" val="424836558"/>
                    </a:ext>
                  </a:extLst>
                </a:gridCol>
                <a:gridCol w="1188000">
                  <a:extLst>
                    <a:ext uri="{9D8B030D-6E8A-4147-A177-3AD203B41FA5}">
                      <a16:colId xmlns:a16="http://schemas.microsoft.com/office/drawing/2014/main" val="2280980637"/>
                    </a:ext>
                  </a:extLst>
                </a:gridCol>
                <a:gridCol w="1188000">
                  <a:extLst>
                    <a:ext uri="{9D8B030D-6E8A-4147-A177-3AD203B41FA5}">
                      <a16:colId xmlns:a16="http://schemas.microsoft.com/office/drawing/2014/main" val="1605364923"/>
                    </a:ext>
                  </a:extLst>
                </a:gridCol>
                <a:gridCol w="1188000">
                  <a:extLst>
                    <a:ext uri="{9D8B030D-6E8A-4147-A177-3AD203B41FA5}">
                      <a16:colId xmlns:a16="http://schemas.microsoft.com/office/drawing/2014/main" val="3308785197"/>
                    </a:ext>
                  </a:extLst>
                </a:gridCol>
                <a:gridCol w="1566150">
                  <a:extLst>
                    <a:ext uri="{9D8B030D-6E8A-4147-A177-3AD203B41FA5}">
                      <a16:colId xmlns:a16="http://schemas.microsoft.com/office/drawing/2014/main" val="654662109"/>
                    </a:ext>
                  </a:extLst>
                </a:gridCol>
              </a:tblGrid>
              <a:tr h="0">
                <a:tc>
                  <a:txBody>
                    <a:bodyPr/>
                    <a:lstStyle/>
                    <a:p>
                      <a:pPr algn="ctr"/>
                      <a:r>
                        <a:rPr lang="zh-TW" altLang="en-US" dirty="0" smtClean="0"/>
                        <a:t>品質分類</a:t>
                      </a:r>
                      <a:endParaRPr lang="zh-TW" altLang="en-US" dirty="0"/>
                    </a:p>
                  </a:txBody>
                  <a:tcPr anchor="ctr"/>
                </a:tc>
                <a:tc>
                  <a:txBody>
                    <a:bodyPr/>
                    <a:lstStyle/>
                    <a:p>
                      <a:pPr algn="ctr"/>
                      <a:r>
                        <a:rPr lang="zh-TW" altLang="en-US" dirty="0" smtClean="0"/>
                        <a:t>定義</a:t>
                      </a:r>
                      <a:endParaRPr lang="zh-TW" altLang="en-US" dirty="0"/>
                    </a:p>
                  </a:txBody>
                  <a:tcPr anchor="ctr"/>
                </a:tc>
                <a:tc>
                  <a:txBody>
                    <a:bodyPr/>
                    <a:lstStyle/>
                    <a:p>
                      <a:pPr algn="ctr"/>
                      <a:r>
                        <a:rPr lang="zh-TW" altLang="en-US" dirty="0" smtClean="0"/>
                        <a:t>數量</a:t>
                      </a:r>
                      <a:endParaRPr lang="zh-TW" altLang="en-US" dirty="0"/>
                    </a:p>
                  </a:txBody>
                  <a:tcPr anchor="ctr"/>
                </a:tc>
                <a:tc>
                  <a:txBody>
                    <a:bodyPr/>
                    <a:lstStyle/>
                    <a:p>
                      <a:pPr algn="ctr"/>
                      <a:r>
                        <a:rPr lang="zh-TW" altLang="en-US" dirty="0" smtClean="0"/>
                        <a:t>分類占比</a:t>
                      </a:r>
                      <a:endParaRPr lang="zh-TW" altLang="en-US" dirty="0"/>
                    </a:p>
                  </a:txBody>
                  <a:tcPr anchor="ctr"/>
                </a:tc>
                <a:tc>
                  <a:txBody>
                    <a:bodyPr/>
                    <a:lstStyle/>
                    <a:p>
                      <a:pPr algn="ctr"/>
                      <a:r>
                        <a:rPr lang="zh-TW" altLang="en-US" dirty="0" smtClean="0"/>
                        <a:t>正常</a:t>
                      </a:r>
                      <a:r>
                        <a:rPr lang="en-US" altLang="zh-TW" dirty="0" smtClean="0"/>
                        <a:t>/</a:t>
                      </a:r>
                      <a:r>
                        <a:rPr lang="zh-TW" altLang="en-US" dirty="0" smtClean="0"/>
                        <a:t>異常</a:t>
                      </a:r>
                      <a:endParaRPr lang="en-US" altLang="zh-TW" dirty="0" smtClean="0"/>
                    </a:p>
                    <a:p>
                      <a:pPr algn="ctr"/>
                      <a:r>
                        <a:rPr lang="zh-TW" altLang="en-US" dirty="0" smtClean="0"/>
                        <a:t>占比</a:t>
                      </a:r>
                      <a:endParaRPr lang="zh-TW" altLang="en-US" dirty="0"/>
                    </a:p>
                  </a:txBody>
                  <a:tcPr anchor="ctr"/>
                </a:tc>
                <a:tc>
                  <a:txBody>
                    <a:bodyPr/>
                    <a:lstStyle/>
                    <a:p>
                      <a:pPr algn="ctr"/>
                      <a:r>
                        <a:rPr lang="zh-TW" altLang="en-US" dirty="0" smtClean="0"/>
                        <a:t>機械手臂自動焊接測試數量</a:t>
                      </a:r>
                      <a:endParaRPr lang="zh-TW" altLang="en-US" dirty="0"/>
                    </a:p>
                  </a:txBody>
                  <a:tcPr anchor="ctr"/>
                </a:tc>
                <a:extLst>
                  <a:ext uri="{0D108BD9-81ED-4DB2-BD59-A6C34878D82A}">
                    <a16:rowId xmlns:a16="http://schemas.microsoft.com/office/drawing/2014/main" val="2194551140"/>
                  </a:ext>
                </a:extLst>
              </a:tr>
              <a:tr h="0">
                <a:tc>
                  <a:txBody>
                    <a:bodyPr/>
                    <a:lstStyle/>
                    <a:p>
                      <a:pPr algn="ctr"/>
                      <a:r>
                        <a:rPr lang="zh-TW" altLang="en-US" b="1" dirty="0" smtClean="0"/>
                        <a:t>兩邊皆正常</a:t>
                      </a:r>
                      <a:endParaRPr lang="en-US" altLang="zh-TW" b="1" dirty="0" smtClean="0"/>
                    </a:p>
                  </a:txBody>
                  <a:tcPr anchor="ctr"/>
                </a:tc>
                <a:tc>
                  <a:txBody>
                    <a:bodyPr/>
                    <a:lstStyle/>
                    <a:p>
                      <a:pPr algn="ctr"/>
                      <a:r>
                        <a:rPr lang="zh-TW" altLang="en-US" dirty="0" smtClean="0"/>
                        <a:t>長、短邊</a:t>
                      </a:r>
                      <a:endParaRPr lang="en-US" altLang="zh-TW" dirty="0" smtClean="0"/>
                    </a:p>
                    <a:p>
                      <a:pPr algn="ctr"/>
                      <a:r>
                        <a:rPr lang="zh-TW" altLang="en-US" dirty="0" smtClean="0"/>
                        <a:t>皆正常</a:t>
                      </a:r>
                      <a:endParaRPr lang="zh-TW" altLang="en-US" dirty="0"/>
                    </a:p>
                  </a:txBody>
                  <a:tcPr anchor="ctr"/>
                </a:tc>
                <a:tc>
                  <a:txBody>
                    <a:bodyPr/>
                    <a:lstStyle/>
                    <a:p>
                      <a:pPr algn="ctr"/>
                      <a:r>
                        <a:rPr lang="en-US" altLang="zh-TW" dirty="0" smtClean="0"/>
                        <a:t>11</a:t>
                      </a:r>
                      <a:endParaRPr lang="zh-TW" altLang="en-US" dirty="0"/>
                    </a:p>
                  </a:txBody>
                  <a:tcPr anchor="ctr"/>
                </a:tc>
                <a:tc>
                  <a:txBody>
                    <a:bodyPr/>
                    <a:lstStyle/>
                    <a:p>
                      <a:pPr algn="ctr"/>
                      <a:r>
                        <a:rPr lang="en-US" altLang="zh-TW" dirty="0" smtClean="0"/>
                        <a:t>22%</a:t>
                      </a:r>
                      <a:endParaRPr lang="zh-TW" altLang="en-US" dirty="0"/>
                    </a:p>
                  </a:txBody>
                  <a:tcPr anchor="ctr"/>
                </a:tc>
                <a:tc>
                  <a:txBody>
                    <a:bodyPr/>
                    <a:lstStyle/>
                    <a:p>
                      <a:pPr algn="ctr"/>
                      <a:r>
                        <a:rPr lang="en-US" altLang="zh-TW" dirty="0" smtClean="0"/>
                        <a:t>22%</a:t>
                      </a:r>
                      <a:endParaRPr lang="zh-TW" altLang="en-US" dirty="0"/>
                    </a:p>
                  </a:txBody>
                  <a:tcPr anchor="ctr"/>
                </a:tc>
                <a:tc>
                  <a:txBody>
                    <a:bodyPr/>
                    <a:lstStyle/>
                    <a:p>
                      <a:pPr algn="ctr"/>
                      <a:r>
                        <a:rPr lang="en-US" altLang="zh-TW" dirty="0" smtClean="0"/>
                        <a:t>2</a:t>
                      </a:r>
                      <a:r>
                        <a:rPr lang="zh-TW" altLang="en-US" dirty="0" smtClean="0"/>
                        <a:t>片</a:t>
                      </a:r>
                      <a:endParaRPr lang="zh-TW" altLang="en-US" dirty="0"/>
                    </a:p>
                  </a:txBody>
                  <a:tcPr anchor="ctr"/>
                </a:tc>
                <a:extLst>
                  <a:ext uri="{0D108BD9-81ED-4DB2-BD59-A6C34878D82A}">
                    <a16:rowId xmlns:a16="http://schemas.microsoft.com/office/drawing/2014/main" val="1380825771"/>
                  </a:ext>
                </a:extLst>
              </a:tr>
              <a:tr h="0">
                <a:tc>
                  <a:txBody>
                    <a:bodyPr/>
                    <a:lstStyle/>
                    <a:p>
                      <a:pPr algn="ctr"/>
                      <a:r>
                        <a:rPr lang="zh-TW" altLang="en-US" b="1" dirty="0" smtClean="0"/>
                        <a:t>長邊異常</a:t>
                      </a:r>
                      <a:endParaRPr lang="zh-TW" altLang="en-US" b="1" dirty="0"/>
                    </a:p>
                  </a:txBody>
                  <a:tcPr anchor="ctr"/>
                </a:tc>
                <a:tc>
                  <a:txBody>
                    <a:bodyPr/>
                    <a:lstStyle/>
                    <a:p>
                      <a:pPr algn="ctr"/>
                      <a:r>
                        <a:rPr lang="zh-TW" altLang="en-US" dirty="0" smtClean="0"/>
                        <a:t>長邊異常</a:t>
                      </a:r>
                      <a:endParaRPr lang="en-US" altLang="zh-TW" dirty="0" smtClean="0"/>
                    </a:p>
                    <a:p>
                      <a:pPr algn="ctr"/>
                      <a:r>
                        <a:rPr lang="zh-TW" altLang="en-US" dirty="0" smtClean="0"/>
                        <a:t>短邊正常</a:t>
                      </a:r>
                      <a:endParaRPr lang="zh-TW" altLang="en-US" dirty="0"/>
                    </a:p>
                  </a:txBody>
                  <a:tcPr anchor="ctr"/>
                </a:tc>
                <a:tc>
                  <a:txBody>
                    <a:bodyPr/>
                    <a:lstStyle/>
                    <a:p>
                      <a:pPr algn="ctr"/>
                      <a:r>
                        <a:rPr lang="en-US" altLang="zh-TW" dirty="0" smtClean="0"/>
                        <a:t>19</a:t>
                      </a:r>
                      <a:endParaRPr lang="zh-TW" altLang="en-US" dirty="0"/>
                    </a:p>
                  </a:txBody>
                  <a:tcPr anchor="ctr"/>
                </a:tc>
                <a:tc>
                  <a:txBody>
                    <a:bodyPr/>
                    <a:lstStyle/>
                    <a:p>
                      <a:pPr algn="ctr"/>
                      <a:r>
                        <a:rPr lang="en-US" altLang="zh-TW" dirty="0" smtClean="0"/>
                        <a:t>38%</a:t>
                      </a:r>
                      <a:endParaRPr lang="zh-TW" altLang="en-US" dirty="0"/>
                    </a:p>
                  </a:txBody>
                  <a:tcPr anchor="ctr"/>
                </a:tc>
                <a:tc rowSpan="3">
                  <a:txBody>
                    <a:bodyPr/>
                    <a:lstStyle/>
                    <a:p>
                      <a:pPr algn="ctr"/>
                      <a:r>
                        <a:rPr lang="en-US" altLang="zh-TW" dirty="0" smtClean="0"/>
                        <a:t>78%</a:t>
                      </a:r>
                      <a:endParaRPr lang="zh-TW" altLang="en-US" dirty="0"/>
                    </a:p>
                  </a:txBody>
                  <a:tcPr anchor="ctr"/>
                </a:tc>
                <a:tc>
                  <a:txBody>
                    <a:bodyPr/>
                    <a:lstStyle/>
                    <a:p>
                      <a:pPr algn="ctr"/>
                      <a:r>
                        <a:rPr lang="en-US" altLang="zh-TW" dirty="0" smtClean="0"/>
                        <a:t>3</a:t>
                      </a:r>
                      <a:r>
                        <a:rPr lang="zh-TW" altLang="en-US" dirty="0" smtClean="0"/>
                        <a:t>片</a:t>
                      </a:r>
                      <a:endParaRPr lang="zh-TW" altLang="en-US" dirty="0"/>
                    </a:p>
                  </a:txBody>
                  <a:tcPr anchor="ctr"/>
                </a:tc>
                <a:extLst>
                  <a:ext uri="{0D108BD9-81ED-4DB2-BD59-A6C34878D82A}">
                    <a16:rowId xmlns:a16="http://schemas.microsoft.com/office/drawing/2014/main" val="3304667068"/>
                  </a:ext>
                </a:extLst>
              </a:tr>
              <a:tr h="0">
                <a:tc>
                  <a:txBody>
                    <a:bodyPr/>
                    <a:lstStyle/>
                    <a:p>
                      <a:pPr algn="ctr"/>
                      <a:r>
                        <a:rPr lang="zh-TW" altLang="en-US" b="1" dirty="0" smtClean="0"/>
                        <a:t>短邊異常</a:t>
                      </a:r>
                      <a:endParaRPr lang="zh-TW" altLang="en-US" b="1" dirty="0"/>
                    </a:p>
                  </a:txBody>
                  <a:tcPr anchor="ctr"/>
                </a:tc>
                <a:tc>
                  <a:txBody>
                    <a:bodyPr/>
                    <a:lstStyle/>
                    <a:p>
                      <a:pPr algn="ctr"/>
                      <a:r>
                        <a:rPr lang="zh-TW" altLang="en-US" dirty="0" smtClean="0"/>
                        <a:t>短邊異常</a:t>
                      </a:r>
                      <a:endParaRPr lang="en-US" altLang="zh-TW" dirty="0" smtClean="0"/>
                    </a:p>
                    <a:p>
                      <a:pPr algn="ctr"/>
                      <a:r>
                        <a:rPr lang="zh-TW" altLang="en-US" dirty="0" smtClean="0"/>
                        <a:t>長邊正常</a:t>
                      </a:r>
                      <a:endParaRPr lang="zh-TW" altLang="en-US" dirty="0"/>
                    </a:p>
                  </a:txBody>
                  <a:tcPr anchor="ctr"/>
                </a:tc>
                <a:tc>
                  <a:txBody>
                    <a:bodyPr/>
                    <a:lstStyle/>
                    <a:p>
                      <a:pPr algn="ctr"/>
                      <a:r>
                        <a:rPr lang="en-US" altLang="zh-TW" dirty="0" smtClean="0"/>
                        <a:t>4</a:t>
                      </a:r>
                      <a:endParaRPr lang="zh-TW" altLang="en-US" dirty="0"/>
                    </a:p>
                  </a:txBody>
                  <a:tcPr anchor="ctr"/>
                </a:tc>
                <a:tc>
                  <a:txBody>
                    <a:bodyPr/>
                    <a:lstStyle/>
                    <a:p>
                      <a:pPr algn="ctr"/>
                      <a:r>
                        <a:rPr lang="en-US" altLang="zh-TW" dirty="0" smtClean="0"/>
                        <a:t>8%</a:t>
                      </a:r>
                      <a:endParaRPr lang="zh-TW" altLang="en-US" dirty="0"/>
                    </a:p>
                  </a:txBody>
                  <a:tcPr anchor="ctr"/>
                </a:tc>
                <a:tc vMerge="1">
                  <a:txBody>
                    <a:bodyPr/>
                    <a:lstStyle/>
                    <a:p>
                      <a:pPr algn="ctr"/>
                      <a:endParaRPr lang="zh-TW" altLang="en-US" dirty="0"/>
                    </a:p>
                  </a:txBody>
                  <a:tcPr anchor="ctr"/>
                </a:tc>
                <a:tc>
                  <a:txBody>
                    <a:bodyPr/>
                    <a:lstStyle/>
                    <a:p>
                      <a:pPr algn="ctr"/>
                      <a:r>
                        <a:rPr lang="en-US" altLang="zh-TW" dirty="0" smtClean="0"/>
                        <a:t>2</a:t>
                      </a:r>
                      <a:r>
                        <a:rPr lang="zh-TW" altLang="en-US" dirty="0" smtClean="0"/>
                        <a:t>片</a:t>
                      </a:r>
                      <a:endParaRPr lang="zh-TW" altLang="en-US" dirty="0"/>
                    </a:p>
                  </a:txBody>
                  <a:tcPr anchor="ctr"/>
                </a:tc>
                <a:extLst>
                  <a:ext uri="{0D108BD9-81ED-4DB2-BD59-A6C34878D82A}">
                    <a16:rowId xmlns:a16="http://schemas.microsoft.com/office/drawing/2014/main" val="3316840650"/>
                  </a:ext>
                </a:extLst>
              </a:tr>
              <a:tr h="0">
                <a:tc>
                  <a:txBody>
                    <a:bodyPr/>
                    <a:lstStyle/>
                    <a:p>
                      <a:pPr algn="ctr"/>
                      <a:r>
                        <a:rPr lang="zh-TW" altLang="en-US" b="1" dirty="0" smtClean="0"/>
                        <a:t>兩邊皆異常</a:t>
                      </a:r>
                      <a:endParaRPr lang="zh-TW" altLang="en-US" b="1" dirty="0"/>
                    </a:p>
                  </a:txBody>
                  <a:tcPr anchor="ctr"/>
                </a:tc>
                <a:tc>
                  <a:txBody>
                    <a:bodyPr/>
                    <a:lstStyle/>
                    <a:p>
                      <a:pPr algn="ctr"/>
                      <a:r>
                        <a:rPr lang="zh-TW" altLang="en-US" dirty="0" smtClean="0"/>
                        <a:t>長、短邊</a:t>
                      </a:r>
                      <a:endParaRPr lang="en-US" altLang="zh-TW" dirty="0" smtClean="0"/>
                    </a:p>
                    <a:p>
                      <a:pPr algn="ctr"/>
                      <a:r>
                        <a:rPr lang="zh-TW" altLang="en-US" dirty="0" smtClean="0"/>
                        <a:t>皆異常</a:t>
                      </a:r>
                      <a:endParaRPr lang="zh-TW" altLang="en-US" dirty="0"/>
                    </a:p>
                  </a:txBody>
                  <a:tcPr anchor="ctr"/>
                </a:tc>
                <a:tc>
                  <a:txBody>
                    <a:bodyPr/>
                    <a:lstStyle/>
                    <a:p>
                      <a:pPr algn="ctr"/>
                      <a:r>
                        <a:rPr lang="en-US" altLang="zh-TW" dirty="0" smtClean="0"/>
                        <a:t>16</a:t>
                      </a:r>
                      <a:endParaRPr lang="zh-TW" altLang="en-US" dirty="0"/>
                    </a:p>
                  </a:txBody>
                  <a:tcPr anchor="ctr"/>
                </a:tc>
                <a:tc>
                  <a:txBody>
                    <a:bodyPr/>
                    <a:lstStyle/>
                    <a:p>
                      <a:pPr algn="ctr"/>
                      <a:r>
                        <a:rPr lang="en-US" altLang="zh-TW" dirty="0" smtClean="0"/>
                        <a:t>32%</a:t>
                      </a:r>
                      <a:endParaRPr lang="zh-TW" altLang="en-US" dirty="0"/>
                    </a:p>
                  </a:txBody>
                  <a:tcPr anchor="ctr"/>
                </a:tc>
                <a:tc vMerge="1">
                  <a:txBody>
                    <a:bodyPr/>
                    <a:lstStyle/>
                    <a:p>
                      <a:pPr algn="ctr"/>
                      <a:endParaRPr lang="zh-TW" altLang="en-US" dirty="0"/>
                    </a:p>
                  </a:txBody>
                  <a:tcPr anchor="ctr"/>
                </a:tc>
                <a:tc>
                  <a:txBody>
                    <a:bodyPr/>
                    <a:lstStyle/>
                    <a:p>
                      <a:pPr algn="ctr"/>
                      <a:r>
                        <a:rPr lang="en-US" altLang="zh-TW" dirty="0" smtClean="0"/>
                        <a:t>3</a:t>
                      </a:r>
                      <a:r>
                        <a:rPr lang="zh-TW" altLang="en-US" dirty="0" smtClean="0"/>
                        <a:t>片</a:t>
                      </a:r>
                      <a:endParaRPr lang="zh-TW" altLang="en-US" dirty="0"/>
                    </a:p>
                  </a:txBody>
                  <a:tcPr anchor="ctr"/>
                </a:tc>
                <a:extLst>
                  <a:ext uri="{0D108BD9-81ED-4DB2-BD59-A6C34878D82A}">
                    <a16:rowId xmlns:a16="http://schemas.microsoft.com/office/drawing/2014/main" val="4019616495"/>
                  </a:ext>
                </a:extLst>
              </a:tr>
              <a:tr h="0">
                <a:tc>
                  <a:txBody>
                    <a:bodyPr/>
                    <a:lstStyle/>
                    <a:p>
                      <a:pPr algn="ctr"/>
                      <a:r>
                        <a:rPr lang="zh-TW" altLang="en-US" b="1" dirty="0" smtClean="0"/>
                        <a:t>總和</a:t>
                      </a:r>
                      <a:endParaRPr lang="zh-TW" altLang="en-US" b="1" dirty="0"/>
                    </a:p>
                  </a:txBody>
                  <a:tcPr anchor="ctr"/>
                </a:tc>
                <a:tc>
                  <a:txBody>
                    <a:bodyPr/>
                    <a:lstStyle/>
                    <a:p>
                      <a:pPr algn="ctr"/>
                      <a:r>
                        <a:rPr lang="en-US" altLang="zh-TW" dirty="0" smtClean="0"/>
                        <a:t>-</a:t>
                      </a:r>
                      <a:endParaRPr lang="zh-TW" altLang="en-US" dirty="0"/>
                    </a:p>
                  </a:txBody>
                  <a:tcPr anchor="ctr"/>
                </a:tc>
                <a:tc>
                  <a:txBody>
                    <a:bodyPr/>
                    <a:lstStyle/>
                    <a:p>
                      <a:pPr algn="ctr"/>
                      <a:r>
                        <a:rPr lang="en-US" altLang="zh-TW" dirty="0" smtClean="0"/>
                        <a:t>50</a:t>
                      </a:r>
                      <a:endParaRPr lang="zh-TW" altLang="en-US" dirty="0"/>
                    </a:p>
                  </a:txBody>
                  <a:tcPr anchor="ctr"/>
                </a:tc>
                <a:tc>
                  <a:txBody>
                    <a:bodyPr/>
                    <a:lstStyle/>
                    <a:p>
                      <a:pPr algn="ctr"/>
                      <a:r>
                        <a:rPr lang="en-US" altLang="zh-TW" dirty="0" smtClean="0"/>
                        <a:t>100%</a:t>
                      </a:r>
                      <a:endParaRPr lang="zh-TW" altLang="en-US" dirty="0"/>
                    </a:p>
                  </a:txBody>
                  <a:tcPr anchor="ctr"/>
                </a:tc>
                <a:tc>
                  <a:txBody>
                    <a:bodyPr/>
                    <a:lstStyle/>
                    <a:p>
                      <a:pPr algn="ctr"/>
                      <a:r>
                        <a:rPr lang="en-US" altLang="zh-TW" dirty="0" smtClean="0"/>
                        <a:t>100%</a:t>
                      </a:r>
                      <a:endParaRPr lang="zh-TW" altLang="en-US" dirty="0"/>
                    </a:p>
                  </a:txBody>
                  <a:tcPr anchor="ctr"/>
                </a:tc>
                <a:tc>
                  <a:txBody>
                    <a:bodyPr/>
                    <a:lstStyle/>
                    <a:p>
                      <a:pPr algn="ctr"/>
                      <a:r>
                        <a:rPr lang="en-US" altLang="zh-TW" dirty="0" smtClean="0">
                          <a:solidFill>
                            <a:srgbClr val="FF0000"/>
                          </a:solidFill>
                        </a:rPr>
                        <a:t>10</a:t>
                      </a:r>
                      <a:r>
                        <a:rPr lang="zh-TW" altLang="en-US" dirty="0" smtClean="0">
                          <a:solidFill>
                            <a:srgbClr val="FF0000"/>
                          </a:solidFill>
                        </a:rPr>
                        <a:t>片</a:t>
                      </a:r>
                      <a:endParaRPr lang="zh-TW" altLang="en-US" dirty="0">
                        <a:solidFill>
                          <a:srgbClr val="FF0000"/>
                        </a:solidFill>
                      </a:endParaRPr>
                    </a:p>
                  </a:txBody>
                  <a:tcPr anchor="ctr"/>
                </a:tc>
                <a:extLst>
                  <a:ext uri="{0D108BD9-81ED-4DB2-BD59-A6C34878D82A}">
                    <a16:rowId xmlns:a16="http://schemas.microsoft.com/office/drawing/2014/main" val="2167082739"/>
                  </a:ext>
                </a:extLst>
              </a:tr>
            </a:tbl>
          </a:graphicData>
        </a:graphic>
      </p:graphicFrame>
      <p:sp>
        <p:nvSpPr>
          <p:cNvPr id="20" name="矩形 19"/>
          <p:cNvSpPr/>
          <p:nvPr/>
        </p:nvSpPr>
        <p:spPr>
          <a:xfrm>
            <a:off x="1136576" y="1816871"/>
            <a:ext cx="3561971" cy="1051251"/>
          </a:xfrm>
          <a:prstGeom prst="rect">
            <a:avLst/>
          </a:prstGeom>
          <a:noFill/>
          <a:ln w="19050">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r>
              <a:rPr lang="zh-TW" altLang="en-US" b="1" dirty="0" smtClean="0"/>
              <a:t>透過自定義允收區間</a:t>
            </a:r>
            <a:r>
              <a:rPr lang="en-US" altLang="zh-TW" b="1" dirty="0" smtClean="0"/>
              <a:t>(X</a:t>
            </a:r>
            <a:r>
              <a:rPr lang="zh-TW" altLang="en-US" b="1" dirty="0" smtClean="0"/>
              <a:t>、</a:t>
            </a:r>
            <a:r>
              <a:rPr lang="en-US" altLang="zh-TW" b="1" dirty="0" smtClean="0"/>
              <a:t>Y</a:t>
            </a:r>
            <a:r>
              <a:rPr lang="zh-TW" altLang="en-US" b="1" dirty="0" smtClean="0"/>
              <a:t>軸與直角的距離</a:t>
            </a:r>
            <a:r>
              <a:rPr lang="en-US" altLang="zh-TW" b="1" dirty="0" smtClean="0"/>
              <a:t>)</a:t>
            </a:r>
            <a:r>
              <a:rPr lang="en-US" altLang="zh-TW" b="1" dirty="0" smtClean="0">
                <a:solidFill>
                  <a:srgbClr val="FF0000"/>
                </a:solidFill>
              </a:rPr>
              <a:t>1.75mm ~ 2.75mm</a:t>
            </a:r>
            <a:r>
              <a:rPr lang="zh-TW" altLang="en-US" b="1" dirty="0" smtClean="0"/>
              <a:t>，將網片品質分為</a:t>
            </a:r>
            <a:r>
              <a:rPr lang="en-US" altLang="zh-TW" b="1" dirty="0" smtClean="0"/>
              <a:t>4</a:t>
            </a:r>
            <a:r>
              <a:rPr lang="zh-TW" altLang="en-US" b="1" dirty="0" smtClean="0"/>
              <a:t>類</a:t>
            </a:r>
            <a:r>
              <a:rPr lang="en-US" altLang="zh-TW" b="1" dirty="0" smtClean="0"/>
              <a:t>(</a:t>
            </a:r>
            <a:r>
              <a:rPr lang="zh-TW" altLang="en-US" b="1" dirty="0" smtClean="0"/>
              <a:t>如</a:t>
            </a:r>
            <a:r>
              <a:rPr lang="zh-TW" altLang="en-US" b="1" dirty="0"/>
              <a:t>下</a:t>
            </a:r>
            <a:r>
              <a:rPr lang="zh-TW" altLang="en-US" b="1" dirty="0" smtClean="0"/>
              <a:t>表</a:t>
            </a:r>
            <a:r>
              <a:rPr lang="en-US" altLang="zh-TW" b="1" dirty="0" smtClean="0"/>
              <a:t>)</a:t>
            </a:r>
            <a:r>
              <a:rPr lang="zh-TW" altLang="en-US" b="1" dirty="0"/>
              <a:t>。</a:t>
            </a:r>
            <a:endParaRPr lang="en-US" altLang="zh-TW" b="1" dirty="0" smtClean="0"/>
          </a:p>
        </p:txBody>
      </p:sp>
      <p:sp>
        <p:nvSpPr>
          <p:cNvPr id="21" name="文字方塊 20"/>
          <p:cNvSpPr txBox="1"/>
          <p:nvPr/>
        </p:nvSpPr>
        <p:spPr>
          <a:xfrm>
            <a:off x="8510958" y="6210834"/>
            <a:ext cx="1364476" cy="369332"/>
          </a:xfrm>
          <a:prstGeom prst="rect">
            <a:avLst/>
          </a:prstGeom>
          <a:noFill/>
        </p:spPr>
        <p:txBody>
          <a:bodyPr wrap="none" rtlCol="0">
            <a:spAutoFit/>
          </a:bodyPr>
          <a:lstStyle/>
          <a:p>
            <a:r>
              <a:rPr lang="zh-TW" altLang="en-US" b="1" dirty="0" smtClean="0">
                <a:solidFill>
                  <a:srgbClr val="FF0000"/>
                </a:solidFill>
              </a:rPr>
              <a:t>共收集</a:t>
            </a:r>
            <a:r>
              <a:rPr lang="en-US" altLang="zh-TW" b="1" dirty="0" smtClean="0">
                <a:solidFill>
                  <a:srgbClr val="FF0000"/>
                </a:solidFill>
              </a:rPr>
              <a:t>10</a:t>
            </a:r>
            <a:r>
              <a:rPr lang="zh-TW" altLang="en-US" b="1" dirty="0" smtClean="0">
                <a:solidFill>
                  <a:srgbClr val="FF0000"/>
                </a:solidFill>
              </a:rPr>
              <a:t>片</a:t>
            </a:r>
          </a:p>
        </p:txBody>
      </p:sp>
      <p:grpSp>
        <p:nvGrpSpPr>
          <p:cNvPr id="22" name="群組 21"/>
          <p:cNvGrpSpPr/>
          <p:nvPr/>
        </p:nvGrpSpPr>
        <p:grpSpPr>
          <a:xfrm>
            <a:off x="6317669" y="706663"/>
            <a:ext cx="2879747" cy="2077501"/>
            <a:chOff x="8519063" y="3033338"/>
            <a:chExt cx="2879747" cy="2077501"/>
          </a:xfrm>
        </p:grpSpPr>
        <p:sp>
          <p:nvSpPr>
            <p:cNvPr id="23" name="立方體 22"/>
            <p:cNvSpPr/>
            <p:nvPr/>
          </p:nvSpPr>
          <p:spPr>
            <a:xfrm>
              <a:off x="8519063" y="3408435"/>
              <a:ext cx="1532651" cy="432258"/>
            </a:xfrm>
            <a:prstGeom prst="cube">
              <a:avLst>
                <a:gd name="adj" fmla="val 57052"/>
              </a:avLst>
            </a:prstGeom>
            <a:noFill/>
            <a:ln>
              <a:solidFill>
                <a:srgbClr val="FFC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24" name="立方體 23"/>
            <p:cNvSpPr/>
            <p:nvPr/>
          </p:nvSpPr>
          <p:spPr>
            <a:xfrm>
              <a:off x="8527331" y="3033338"/>
              <a:ext cx="1532651" cy="432258"/>
            </a:xfrm>
            <a:prstGeom prst="cube">
              <a:avLst>
                <a:gd name="adj" fmla="val 57052"/>
              </a:avLst>
            </a:prstGeom>
            <a:noFill/>
            <a:ln>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25" name="立方體 24"/>
            <p:cNvSpPr/>
            <p:nvPr/>
          </p:nvSpPr>
          <p:spPr>
            <a:xfrm>
              <a:off x="8527331" y="3215859"/>
              <a:ext cx="1532651" cy="432258"/>
            </a:xfrm>
            <a:prstGeom prst="cube">
              <a:avLst>
                <a:gd name="adj" fmla="val 57052"/>
              </a:avLst>
            </a:prstGeom>
            <a:noFill/>
            <a:ln>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26" name="立方體 25"/>
            <p:cNvSpPr/>
            <p:nvPr/>
          </p:nvSpPr>
          <p:spPr>
            <a:xfrm>
              <a:off x="8519063" y="3586163"/>
              <a:ext cx="1532651" cy="432258"/>
            </a:xfrm>
            <a:prstGeom prst="cube">
              <a:avLst>
                <a:gd name="adj" fmla="val 57052"/>
              </a:avLst>
            </a:prstGeom>
            <a:noFill/>
            <a:ln>
              <a:solidFill>
                <a:srgbClr val="FFC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27" name="立方體 26"/>
            <p:cNvSpPr/>
            <p:nvPr/>
          </p:nvSpPr>
          <p:spPr>
            <a:xfrm>
              <a:off x="8525321" y="3782168"/>
              <a:ext cx="1532651" cy="432258"/>
            </a:xfrm>
            <a:prstGeom prst="cube">
              <a:avLst>
                <a:gd name="adj" fmla="val 57052"/>
              </a:avLst>
            </a:prstGeom>
            <a:noFill/>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28" name="立方體 27"/>
            <p:cNvSpPr/>
            <p:nvPr/>
          </p:nvSpPr>
          <p:spPr>
            <a:xfrm>
              <a:off x="8525321" y="3959896"/>
              <a:ext cx="1532651" cy="432258"/>
            </a:xfrm>
            <a:prstGeom prst="cube">
              <a:avLst>
                <a:gd name="adj" fmla="val 57052"/>
              </a:avLst>
            </a:prstGeom>
            <a:noFill/>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29" name="立方體 28"/>
            <p:cNvSpPr/>
            <p:nvPr/>
          </p:nvSpPr>
          <p:spPr>
            <a:xfrm>
              <a:off x="8525321" y="4142417"/>
              <a:ext cx="1532651" cy="432258"/>
            </a:xfrm>
            <a:prstGeom prst="cube">
              <a:avLst>
                <a:gd name="adj" fmla="val 57052"/>
              </a:avLst>
            </a:prstGeom>
            <a:noFill/>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30" name="立方體 29"/>
            <p:cNvSpPr/>
            <p:nvPr/>
          </p:nvSpPr>
          <p:spPr>
            <a:xfrm>
              <a:off x="8525321" y="4320145"/>
              <a:ext cx="1532651" cy="432258"/>
            </a:xfrm>
            <a:prstGeom prst="cube">
              <a:avLst>
                <a:gd name="adj" fmla="val 57052"/>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31" name="立方體 30"/>
            <p:cNvSpPr/>
            <p:nvPr/>
          </p:nvSpPr>
          <p:spPr>
            <a:xfrm>
              <a:off x="8519063" y="4500853"/>
              <a:ext cx="1532651" cy="432258"/>
            </a:xfrm>
            <a:prstGeom prst="cube">
              <a:avLst>
                <a:gd name="adj" fmla="val 57052"/>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solidFill>
                  <a:srgbClr val="FF0000"/>
                </a:solidFill>
              </a:endParaRPr>
            </a:p>
          </p:txBody>
        </p:sp>
        <p:sp>
          <p:nvSpPr>
            <p:cNvPr id="32" name="立方體 31"/>
            <p:cNvSpPr/>
            <p:nvPr/>
          </p:nvSpPr>
          <p:spPr>
            <a:xfrm>
              <a:off x="8519063" y="4678581"/>
              <a:ext cx="1532651" cy="432258"/>
            </a:xfrm>
            <a:prstGeom prst="cube">
              <a:avLst>
                <a:gd name="adj" fmla="val 57052"/>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solidFill>
                  <a:srgbClr val="FF0000"/>
                </a:solidFill>
              </a:endParaRPr>
            </a:p>
          </p:txBody>
        </p:sp>
        <p:sp>
          <p:nvSpPr>
            <p:cNvPr id="33" name="文字方塊 32"/>
            <p:cNvSpPr txBox="1"/>
            <p:nvPr/>
          </p:nvSpPr>
          <p:spPr>
            <a:xfrm>
              <a:off x="10074795" y="4473804"/>
              <a:ext cx="1107996" cy="369332"/>
            </a:xfrm>
            <a:prstGeom prst="rect">
              <a:avLst/>
            </a:prstGeom>
            <a:noFill/>
          </p:spPr>
          <p:txBody>
            <a:bodyPr wrap="none" rtlCol="0">
              <a:spAutoFit/>
            </a:bodyPr>
            <a:lstStyle/>
            <a:p>
              <a:r>
                <a:rPr lang="zh-TW" altLang="en-US" b="1" dirty="0" smtClean="0">
                  <a:solidFill>
                    <a:srgbClr val="FF0000"/>
                  </a:solidFill>
                </a:rPr>
                <a:t>長邊異常</a:t>
              </a:r>
            </a:p>
          </p:txBody>
        </p:sp>
        <p:sp>
          <p:nvSpPr>
            <p:cNvPr id="34" name="文字方塊 33"/>
            <p:cNvSpPr txBox="1"/>
            <p:nvPr/>
          </p:nvSpPr>
          <p:spPr>
            <a:xfrm>
              <a:off x="10059982" y="3940344"/>
              <a:ext cx="1338828" cy="369332"/>
            </a:xfrm>
            <a:prstGeom prst="rect">
              <a:avLst/>
            </a:prstGeom>
            <a:noFill/>
          </p:spPr>
          <p:txBody>
            <a:bodyPr wrap="none" rtlCol="0">
              <a:spAutoFit/>
            </a:bodyPr>
            <a:lstStyle/>
            <a:p>
              <a:r>
                <a:rPr lang="zh-TW" altLang="en-US" b="1" dirty="0" smtClean="0">
                  <a:solidFill>
                    <a:srgbClr val="00B050"/>
                  </a:solidFill>
                </a:rPr>
                <a:t>兩邊</a:t>
              </a:r>
              <a:r>
                <a:rPr lang="zh-TW" altLang="en-US" b="1" dirty="0">
                  <a:solidFill>
                    <a:srgbClr val="00B050"/>
                  </a:solidFill>
                </a:rPr>
                <a:t>皆</a:t>
              </a:r>
              <a:r>
                <a:rPr lang="zh-TW" altLang="en-US" b="1" dirty="0" smtClean="0">
                  <a:solidFill>
                    <a:srgbClr val="00B050"/>
                  </a:solidFill>
                </a:rPr>
                <a:t>異常</a:t>
              </a:r>
            </a:p>
          </p:txBody>
        </p:sp>
        <p:sp>
          <p:nvSpPr>
            <p:cNvPr id="35" name="文字方塊 34"/>
            <p:cNvSpPr txBox="1"/>
            <p:nvPr/>
          </p:nvSpPr>
          <p:spPr>
            <a:xfrm>
              <a:off x="10074795" y="3509058"/>
              <a:ext cx="1107996" cy="369332"/>
            </a:xfrm>
            <a:prstGeom prst="rect">
              <a:avLst/>
            </a:prstGeom>
            <a:noFill/>
          </p:spPr>
          <p:txBody>
            <a:bodyPr wrap="none" rtlCol="0">
              <a:spAutoFit/>
            </a:bodyPr>
            <a:lstStyle/>
            <a:p>
              <a:r>
                <a:rPr lang="zh-TW" altLang="en-US" b="1" dirty="0">
                  <a:solidFill>
                    <a:srgbClr val="FFC000"/>
                  </a:solidFill>
                </a:rPr>
                <a:t>短</a:t>
              </a:r>
              <a:r>
                <a:rPr lang="zh-TW" altLang="en-US" b="1" dirty="0" smtClean="0">
                  <a:solidFill>
                    <a:srgbClr val="FFC000"/>
                  </a:solidFill>
                </a:rPr>
                <a:t>邊異常</a:t>
              </a:r>
            </a:p>
          </p:txBody>
        </p:sp>
        <p:sp>
          <p:nvSpPr>
            <p:cNvPr id="36" name="文字方塊 35"/>
            <p:cNvSpPr txBox="1"/>
            <p:nvPr/>
          </p:nvSpPr>
          <p:spPr>
            <a:xfrm>
              <a:off x="10051714" y="3086135"/>
              <a:ext cx="1338828" cy="369332"/>
            </a:xfrm>
            <a:prstGeom prst="rect">
              <a:avLst/>
            </a:prstGeom>
            <a:noFill/>
          </p:spPr>
          <p:txBody>
            <a:bodyPr wrap="none" rtlCol="0">
              <a:spAutoFit/>
            </a:bodyPr>
            <a:lstStyle/>
            <a:p>
              <a:r>
                <a:rPr lang="zh-TW" altLang="en-US" b="1" dirty="0" smtClean="0">
                  <a:solidFill>
                    <a:schemeClr val="accent6">
                      <a:lumMod val="75000"/>
                    </a:schemeClr>
                  </a:solidFill>
                </a:rPr>
                <a:t>兩邊皆正</a:t>
              </a:r>
              <a:r>
                <a:rPr lang="zh-TW" altLang="en-US" b="1" dirty="0">
                  <a:solidFill>
                    <a:schemeClr val="accent6">
                      <a:lumMod val="75000"/>
                    </a:schemeClr>
                  </a:solidFill>
                </a:rPr>
                <a:t>常</a:t>
              </a:r>
              <a:endParaRPr lang="zh-TW" altLang="en-US" b="1" dirty="0" smtClean="0">
                <a:solidFill>
                  <a:schemeClr val="accent6">
                    <a:lumMod val="75000"/>
                  </a:schemeClr>
                </a:solidFill>
              </a:endParaRPr>
            </a:p>
          </p:txBody>
        </p:sp>
      </p:grpSp>
      <p:sp>
        <p:nvSpPr>
          <p:cNvPr id="37" name="文字方塊 36"/>
          <p:cNvSpPr txBox="1"/>
          <p:nvPr/>
        </p:nvSpPr>
        <p:spPr>
          <a:xfrm>
            <a:off x="6376510" y="289886"/>
            <a:ext cx="2749471" cy="369332"/>
          </a:xfrm>
          <a:prstGeom prst="rect">
            <a:avLst/>
          </a:prstGeom>
          <a:noFill/>
        </p:spPr>
        <p:txBody>
          <a:bodyPr wrap="none" rtlCol="0">
            <a:spAutoFit/>
          </a:bodyPr>
          <a:lstStyle/>
          <a:p>
            <a:r>
              <a:rPr lang="en-US" altLang="zh-TW" b="1" u="sng" dirty="0" smtClean="0">
                <a:solidFill>
                  <a:schemeClr val="tx1">
                    <a:lumMod val="75000"/>
                  </a:schemeClr>
                </a:solidFill>
              </a:rPr>
              <a:t>10</a:t>
            </a:r>
            <a:r>
              <a:rPr lang="zh-TW" altLang="en-US" b="1" u="sng" dirty="0" smtClean="0">
                <a:solidFill>
                  <a:schemeClr val="tx1">
                    <a:lumMod val="75000"/>
                  </a:schemeClr>
                </a:solidFill>
              </a:rPr>
              <a:t>片測試網片堆疊示意圖</a:t>
            </a:r>
          </a:p>
        </p:txBody>
      </p:sp>
      <p:sp>
        <p:nvSpPr>
          <p:cNvPr id="38" name="矩形 37"/>
          <p:cNvSpPr/>
          <p:nvPr/>
        </p:nvSpPr>
        <p:spPr>
          <a:xfrm>
            <a:off x="7445408" y="759460"/>
            <a:ext cx="297269" cy="2127133"/>
          </a:xfrm>
          <a:prstGeom prst="rect">
            <a:avLst/>
          </a:prstGeom>
          <a:noFill/>
          <a:ln w="285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39" name="文字方塊 38"/>
          <p:cNvSpPr txBox="1"/>
          <p:nvPr/>
        </p:nvSpPr>
        <p:spPr>
          <a:xfrm>
            <a:off x="8336614" y="2516461"/>
            <a:ext cx="1560918" cy="646331"/>
          </a:xfrm>
          <a:prstGeom prst="rect">
            <a:avLst/>
          </a:prstGeom>
          <a:noFill/>
        </p:spPr>
        <p:txBody>
          <a:bodyPr wrap="square" rtlCol="0">
            <a:spAutoFit/>
          </a:bodyPr>
          <a:lstStyle/>
          <a:p>
            <a:r>
              <a:rPr lang="zh-TW" altLang="en-US" b="1" dirty="0" smtClean="0"/>
              <a:t>以黑膠貼布標記焊接角</a:t>
            </a:r>
          </a:p>
        </p:txBody>
      </p:sp>
      <p:sp>
        <p:nvSpPr>
          <p:cNvPr id="40" name="向右箭號 39"/>
          <p:cNvSpPr/>
          <p:nvPr/>
        </p:nvSpPr>
        <p:spPr>
          <a:xfrm>
            <a:off x="8197793" y="6243137"/>
            <a:ext cx="328177" cy="308103"/>
          </a:xfrm>
          <a:prstGeom prst="rightArrow">
            <a:avLst/>
          </a:prstGeom>
          <a:solidFill>
            <a:srgbClr val="FF0000"/>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41" name="文字方塊 40"/>
          <p:cNvSpPr txBox="1"/>
          <p:nvPr/>
        </p:nvSpPr>
        <p:spPr>
          <a:xfrm>
            <a:off x="4292646" y="2327290"/>
            <a:ext cx="1978655" cy="523220"/>
          </a:xfrm>
          <a:prstGeom prst="rect">
            <a:avLst/>
          </a:prstGeom>
          <a:noFill/>
        </p:spPr>
        <p:txBody>
          <a:bodyPr wrap="square" rtlCol="0">
            <a:spAutoFit/>
          </a:bodyPr>
          <a:lstStyle/>
          <a:p>
            <a:r>
              <a:rPr lang="zh-TW" altLang="en-US" sz="1400" b="1" dirty="0" smtClean="0">
                <a:solidFill>
                  <a:schemeClr val="accent3"/>
                </a:solidFill>
              </a:rPr>
              <a:t>為第一次量測</a:t>
            </a:r>
            <a:r>
              <a:rPr lang="en-US" altLang="zh-TW" sz="1400" b="1" dirty="0" smtClean="0">
                <a:solidFill>
                  <a:schemeClr val="accent3"/>
                </a:solidFill>
              </a:rPr>
              <a:t>(130</a:t>
            </a:r>
            <a:r>
              <a:rPr lang="zh-TW" altLang="en-US" sz="1400" b="1" dirty="0" smtClean="0">
                <a:solidFill>
                  <a:schemeClr val="accent3"/>
                </a:solidFill>
              </a:rPr>
              <a:t>片</a:t>
            </a:r>
            <a:r>
              <a:rPr lang="en-US" altLang="zh-TW" sz="1400" b="1" dirty="0" smtClean="0">
                <a:solidFill>
                  <a:schemeClr val="accent3"/>
                </a:solidFill>
              </a:rPr>
              <a:t>)</a:t>
            </a:r>
            <a:r>
              <a:rPr lang="zh-TW" altLang="en-US" sz="1400" b="1" dirty="0" smtClean="0">
                <a:solidFill>
                  <a:schemeClr val="accent3"/>
                </a:solidFill>
              </a:rPr>
              <a:t>統計數據結果而來</a:t>
            </a:r>
          </a:p>
        </p:txBody>
      </p:sp>
      <p:cxnSp>
        <p:nvCxnSpPr>
          <p:cNvPr id="42" name="直線單箭頭接點 41"/>
          <p:cNvCxnSpPr/>
          <p:nvPr/>
        </p:nvCxnSpPr>
        <p:spPr>
          <a:xfrm>
            <a:off x="4088904" y="2471803"/>
            <a:ext cx="267408" cy="826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3" name="文字方塊 42"/>
          <p:cNvSpPr txBox="1"/>
          <p:nvPr/>
        </p:nvSpPr>
        <p:spPr>
          <a:xfrm>
            <a:off x="5424448" y="4341451"/>
            <a:ext cx="1818996" cy="523220"/>
          </a:xfrm>
          <a:prstGeom prst="rect">
            <a:avLst/>
          </a:prstGeom>
          <a:noFill/>
        </p:spPr>
        <p:txBody>
          <a:bodyPr wrap="square" rtlCol="0">
            <a:spAutoFit/>
          </a:bodyPr>
          <a:lstStyle/>
          <a:p>
            <a:r>
              <a:rPr lang="zh-TW" altLang="en-US" sz="1400" b="1" dirty="0" smtClean="0">
                <a:solidFill>
                  <a:schemeClr val="accent3"/>
                </a:solidFill>
              </a:rPr>
              <a:t>異常分類中長邊有異常的機會約為</a:t>
            </a:r>
            <a:r>
              <a:rPr lang="en-US" altLang="zh-TW" sz="1400" b="1" dirty="0" smtClean="0">
                <a:solidFill>
                  <a:schemeClr val="accent3"/>
                </a:solidFill>
              </a:rPr>
              <a:t>89%</a:t>
            </a:r>
            <a:endParaRPr lang="zh-TW" altLang="en-US" sz="1400" b="1" dirty="0" err="1" smtClean="0">
              <a:solidFill>
                <a:schemeClr val="accent3"/>
              </a:solidFill>
            </a:endParaRPr>
          </a:p>
        </p:txBody>
      </p:sp>
      <p:sp>
        <p:nvSpPr>
          <p:cNvPr id="44" name="弧形 43"/>
          <p:cNvSpPr/>
          <p:nvPr/>
        </p:nvSpPr>
        <p:spPr>
          <a:xfrm>
            <a:off x="5087888" y="4572319"/>
            <a:ext cx="384720" cy="1300721"/>
          </a:xfrm>
          <a:prstGeom prst="arc">
            <a:avLst>
              <a:gd name="adj1" fmla="val 16200000"/>
              <a:gd name="adj2" fmla="val 5411790"/>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47" name="直線單箭頭接點 46"/>
          <p:cNvCxnSpPr/>
          <p:nvPr/>
        </p:nvCxnSpPr>
        <p:spPr>
          <a:xfrm>
            <a:off x="7822600" y="2706212"/>
            <a:ext cx="4909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44366921"/>
      </p:ext>
    </p:extLst>
  </p:cSld>
  <p:clrMapOvr>
    <a:masterClrMapping/>
  </p:clrMapOvr>
</p:sld>
</file>

<file path=ppt/theme/theme1.xml><?xml version="1.0" encoding="utf-8"?>
<a:theme xmlns:a="http://schemas.openxmlformats.org/drawingml/2006/main" name="2020簡報範本_light">
  <a:themeElements>
    <a:clrScheme name="2022">
      <a:dk1>
        <a:srgbClr val="393939"/>
      </a:dk1>
      <a:lt1>
        <a:srgbClr val="FFFFFF"/>
      </a:lt1>
      <a:dk2>
        <a:srgbClr val="AFAFAF"/>
      </a:dk2>
      <a:lt2>
        <a:srgbClr val="E7E7E7"/>
      </a:lt2>
      <a:accent1>
        <a:srgbClr val="6AACB2"/>
      </a:accent1>
      <a:accent2>
        <a:srgbClr val="2BBBD8"/>
      </a:accent2>
      <a:accent3>
        <a:srgbClr val="F78D3F"/>
      </a:accent3>
      <a:accent4>
        <a:srgbClr val="FFC000"/>
      </a:accent4>
      <a:accent5>
        <a:srgbClr val="9E5DE5"/>
      </a:accent5>
      <a:accent6>
        <a:srgbClr val="7187F7"/>
      </a:accent6>
      <a:hlink>
        <a:srgbClr val="F0591B"/>
      </a:hlink>
      <a:folHlink>
        <a:srgbClr val="2A2A2A"/>
      </a:folHlink>
    </a:clrScheme>
    <a:fontScheme name="2020">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accent5"/>
        </a:lnRef>
        <a:fillRef idx="1">
          <a:schemeClr val="lt1"/>
        </a:fillRef>
        <a:effectRef idx="0">
          <a:schemeClr val="accent5"/>
        </a:effectRef>
        <a:fontRef idx="minor">
          <a:schemeClr val="dk1"/>
        </a:fontRef>
      </a:style>
    </a:spDef>
    <a:txDef>
      <a:spPr>
        <a:noFill/>
      </a:spPr>
      <a:bodyPr wrap="none" rtlCol="0">
        <a:spAutoFit/>
      </a:bodyPr>
      <a:lstStyle>
        <a:defPPr>
          <a:defRPr dirty="0" err="1" smtClean="0">
            <a:solidFill>
              <a:schemeClr val="tx1">
                <a:lumMod val="75000"/>
              </a:schemeClr>
            </a:solidFill>
          </a:defRPr>
        </a:defPPr>
      </a:lstStyle>
    </a:txDef>
  </a:objectDefaults>
  <a:extraClrSchemeLst/>
  <a:extLst>
    <a:ext uri="{05A4C25C-085E-4340-85A3-A5531E510DB2}">
      <thm15:themeFamily xmlns:thm15="http://schemas.microsoft.com/office/thememl/2012/main" name="簡報2" id="{EA4097B7-5B42-4B7F-9650-C58EC5690E57}" vid="{FB551F90-715F-41A3-8BF9-4D68180117E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20900</TotalTime>
  <Words>1016</Words>
  <Application>Microsoft Office PowerPoint</Application>
  <PresentationFormat>A4 紙張 (210x297 公釐)</PresentationFormat>
  <Paragraphs>203</Paragraphs>
  <Slides>14</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14</vt:i4>
      </vt:variant>
    </vt:vector>
  </HeadingPairs>
  <TitlesOfParts>
    <vt:vector size="21" baseType="lpstr">
      <vt:lpstr>Microsoft YaHei UI</vt:lpstr>
      <vt:lpstr>微軟正黑體</vt:lpstr>
      <vt:lpstr>新細明體</vt:lpstr>
      <vt:lpstr>Arial</vt:lpstr>
      <vt:lpstr>Calibri</vt:lpstr>
      <vt:lpstr>Wingdings</vt:lpstr>
      <vt:lpstr>2020簡報範本_light</vt:lpstr>
      <vt:lpstr>PowerPoint 簡報</vt:lpstr>
      <vt:lpstr>品質檢驗與預測技術示意圖</vt:lpstr>
      <vt:lpstr>遭遇問題</vt:lpstr>
      <vt:lpstr>解決方法</vt:lpstr>
      <vt:lpstr>解決方法</vt:lpstr>
      <vt:lpstr>解決方法</vt:lpstr>
      <vt:lpstr>解決方法</vt:lpstr>
      <vt:lpstr>實驗設計</vt:lpstr>
      <vt:lpstr>實驗設計</vt:lpstr>
      <vt:lpstr>實驗設計</vt:lpstr>
      <vt:lpstr>實驗設計</vt:lpstr>
      <vt:lpstr>單一焊點電流趨勢圖比較</vt:lpstr>
      <vt:lpstr>其餘部署進度</vt:lpstr>
      <vt:lpstr>小結</vt:lpstr>
    </vt:vector>
  </TitlesOfParts>
  <Manager/>
  <Company>Dynabook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資策會2022簡報範本</dc:title>
  <dc:creator>黃瑋萱 Wei Xuan Huang</dc:creator>
  <cp:lastModifiedBy>賴奇易 Ci Yi Lai</cp:lastModifiedBy>
  <cp:revision>105</cp:revision>
  <dcterms:created xsi:type="dcterms:W3CDTF">2021-12-27T02:15:28Z</dcterms:created>
  <dcterms:modified xsi:type="dcterms:W3CDTF">2022-09-13T12:23:02Z</dcterms:modified>
  <cp:category/>
</cp:coreProperties>
</file>