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4" r:id="rId1"/>
  </p:sldMasterIdLst>
  <p:notesMasterIdLst>
    <p:notesMasterId r:id="rId16"/>
  </p:notesMasterIdLst>
  <p:handoutMasterIdLst>
    <p:handoutMasterId r:id="rId17"/>
  </p:handoutMasterIdLst>
  <p:sldIdLst>
    <p:sldId id="288" r:id="rId2"/>
    <p:sldId id="276" r:id="rId3"/>
    <p:sldId id="289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</p:sldIdLst>
  <p:sldSz cx="9906000" cy="6858000" type="A4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+大綱" id="{CCC62F37-9EE2-4473-8888-8C2CC84C550E}">
          <p14:sldIdLst>
            <p14:sldId id="288"/>
            <p14:sldId id="276"/>
          </p14:sldIdLst>
        </p14:section>
        <p14:section name="(GitLab)分項進度整合流程" id="{DF46000D-A221-4F5D-B315-09BEBA0DB469}">
          <p14:sldIdLst>
            <p14:sldId id="289"/>
          </p14:sldIdLst>
        </p14:section>
        <p14:section name="(旺欉)進度" id="{7A771D46-5D9C-4595-A2F1-5B2846140869}">
          <p14:sldIdLst>
            <p14:sldId id="291"/>
            <p14:sldId id="292"/>
            <p14:sldId id="293"/>
            <p14:sldId id="294"/>
            <p14:sldId id="295"/>
          </p14:sldIdLst>
        </p14:section>
        <p14:section name="(宏英)進度" id="{31D8A0CA-D19B-44F6-B63C-2BE84F6328B8}">
          <p14:sldIdLst>
            <p14:sldId id="296"/>
            <p14:sldId id="297"/>
            <p14:sldId id="298"/>
            <p14:sldId id="299"/>
            <p14:sldId id="300"/>
            <p14:sldId id="3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91" userDrawn="1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9ADA"/>
    <a:srgbClr val="C4C4C4"/>
    <a:srgbClr val="6AACB2"/>
    <a:srgbClr val="F59852"/>
    <a:srgbClr val="F16D69"/>
    <a:srgbClr val="6BA9A8"/>
    <a:srgbClr val="B97AB3"/>
    <a:srgbClr val="2E75C5"/>
    <a:srgbClr val="F06663"/>
    <a:srgbClr val="F78D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 showGuides="1">
      <p:cViewPr varScale="1">
        <p:scale>
          <a:sx n="69" d="100"/>
          <a:sy n="69" d="100"/>
        </p:scale>
        <p:origin x="1056" y="8"/>
      </p:cViewPr>
      <p:guideLst>
        <p:guide orient="horz" pos="391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F5AB9-3463-4E65-AFD3-5431B79ADFDC}" type="datetimeFigureOut">
              <a:rPr lang="zh-TW" altLang="en-US" smtClean="0"/>
              <a:t>2022/10/7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0C45D-A6E0-411D-9D9F-B22D9F5136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107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FF680-7B6B-4655-B6A1-33A8AD0AE8B4}" type="datetimeFigureOut">
              <a:rPr lang="zh-TW" altLang="en-US" smtClean="0"/>
              <a:t>2022/10/7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E9FB9-4D1E-4A88-8F87-B34AFE1690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53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28"/>
            <a:ext cx="9906000" cy="683917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32520" y="2708920"/>
            <a:ext cx="8640960" cy="720080"/>
          </a:xfrm>
        </p:spPr>
        <p:txBody>
          <a:bodyPr/>
          <a:lstStyle>
            <a:lvl1pPr>
              <a:defRPr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封面</a:t>
            </a:r>
            <a:endParaRPr lang="zh-TW" altLang="en-US" dirty="0"/>
          </a:p>
        </p:txBody>
      </p:sp>
      <p:sp>
        <p:nvSpPr>
          <p:cNvPr id="6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2" t="12815" r="5750" b="17466"/>
          <a:stretch/>
        </p:blipFill>
        <p:spPr>
          <a:xfrm>
            <a:off x="8841432" y="6479122"/>
            <a:ext cx="920550" cy="38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531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8560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15277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382483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92560" y="1628800"/>
            <a:ext cx="8280920" cy="468052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52586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81850" y="548680"/>
            <a:ext cx="2091630" cy="5760640"/>
          </a:xfrm>
        </p:spPr>
        <p:txBody>
          <a:bodyPr vert="eaVert"/>
          <a:lstStyle>
            <a:lvl1pPr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44487" y="836712"/>
            <a:ext cx="6684963" cy="5472608"/>
          </a:xfrm>
        </p:spPr>
        <p:txBody>
          <a:bodyPr vert="eaVert"/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699005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標題及橫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直排文字版面配置區 2"/>
          <p:cNvSpPr>
            <a:spLocks noGrp="1"/>
          </p:cNvSpPr>
          <p:nvPr>
            <p:ph type="body" orient="vert" idx="1"/>
          </p:nvPr>
        </p:nvSpPr>
        <p:spPr bwMode="black">
          <a:xfrm>
            <a:off x="920552" y="1268760"/>
            <a:ext cx="8064896" cy="4896544"/>
          </a:xfrm>
        </p:spPr>
        <p:txBody>
          <a:bodyPr vert="horz"/>
          <a:lstStyle>
            <a:lvl1pPr>
              <a:defRPr>
                <a:solidFill>
                  <a:srgbClr val="50939A"/>
                </a:solidFill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7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920552" y="208006"/>
            <a:ext cx="8136904" cy="5474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213693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32520" y="2708921"/>
            <a:ext cx="8640960" cy="716838"/>
          </a:xfrm>
        </p:spPr>
        <p:txBody>
          <a:bodyPr/>
          <a:lstStyle>
            <a:lvl1pPr>
              <a:defRPr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9336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5918" y="5797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1136576" y="1340768"/>
            <a:ext cx="7776864" cy="4968552"/>
          </a:xfrm>
        </p:spPr>
        <p:txBody>
          <a:bodyPr/>
          <a:lstStyle>
            <a:lvl1pPr marL="457200" marR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 b="1">
                <a:solidFill>
                  <a:srgbClr val="6AA9A8"/>
                </a:solidFill>
              </a:defRPr>
            </a:lvl1pPr>
            <a:lvl2pPr marL="70485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  <a:defRPr b="0">
                <a:solidFill>
                  <a:schemeClr val="bg2">
                    <a:lumMod val="25000"/>
                  </a:schemeClr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 marL="99060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 marL="125730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rgbClr val="888888"/>
                </a:solidFill>
              </a:defRPr>
            </a:lvl5pPr>
          </a:lstStyle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marL="1257300" marR="0" lvl="3" indent="-2667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zh-TW" altLang="en-US" dirty="0" smtClean="0"/>
              <a:t>第四層</a:t>
            </a:r>
          </a:p>
          <a:p>
            <a:pPr marL="1524000" marR="0" lvl="4" indent="-2667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0" lang="zh-TW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57785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8894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6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352600" y="1628800"/>
            <a:ext cx="7200800" cy="4752528"/>
          </a:xfrm>
        </p:spPr>
        <p:txBody>
          <a:bodyPr vert="eaVert"/>
          <a:lstStyle>
            <a:lvl1pPr marL="342900" indent="-342900">
              <a:buFont typeface="Wingdings" panose="05000000000000000000" pitchFamily="2" charset="2"/>
              <a:buChar char="l"/>
              <a:defRPr/>
            </a:lvl1pPr>
            <a:lvl2pPr marL="714375" indent="-352425">
              <a:buFont typeface="Wingdings" panose="05000000000000000000" pitchFamily="2" charset="2"/>
              <a:buChar char="u"/>
              <a:defRPr b="0"/>
            </a:lvl2pPr>
            <a:lvl3pPr marL="990600" indent="-276225">
              <a:buFont typeface="Wingdings" panose="05000000000000000000" pitchFamily="2" charset="2"/>
              <a:buChar char="p"/>
              <a:defRPr/>
            </a:lvl3pPr>
            <a:lvl4pPr marL="1257300" indent="-266700">
              <a:buFont typeface="Wingdings" panose="05000000000000000000" pitchFamily="2" charset="2"/>
              <a:buChar char="n"/>
              <a:defRPr/>
            </a:lvl4pPr>
            <a:lvl5pPr>
              <a:defRPr>
                <a:solidFill>
                  <a:srgbClr val="888888"/>
                </a:solidFill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2930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08024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10" name="內容版面配置區 6"/>
          <p:cNvSpPr>
            <a:spLocks noGrp="1"/>
          </p:cNvSpPr>
          <p:nvPr>
            <p:ph sz="quarter" idx="13"/>
          </p:nvPr>
        </p:nvSpPr>
        <p:spPr>
          <a:xfrm>
            <a:off x="631825" y="1268759"/>
            <a:ext cx="4111947" cy="5039965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/>
            </a:lvl1pPr>
            <a:lvl2pPr marL="714375" indent="-352425">
              <a:buFont typeface="Wingdings" panose="05000000000000000000" pitchFamily="2" charset="2"/>
              <a:buChar char="u"/>
              <a:defRPr b="0"/>
            </a:lvl2pPr>
            <a:lvl3pPr marL="990600" indent="-276225">
              <a:buFont typeface="Wingdings" panose="05000000000000000000" pitchFamily="2" charset="2"/>
              <a:buChar char="p"/>
              <a:defRPr/>
            </a:lvl3pPr>
            <a:lvl4pPr marL="1257300" indent="-266700">
              <a:buFont typeface="Wingdings" panose="05000000000000000000" pitchFamily="2" charset="2"/>
              <a:buChar char="n"/>
              <a:defRPr/>
            </a:lvl4pPr>
            <a:lvl5pPr marL="1543050" indent="-285750">
              <a:buFont typeface="Wingdings" panose="05000000000000000000" pitchFamily="2" charset="2"/>
              <a:buChar char="Ø"/>
              <a:defRPr>
                <a:solidFill>
                  <a:srgbClr val="888888"/>
                </a:solidFill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11" name="內容版面配置區 6"/>
          <p:cNvSpPr>
            <a:spLocks noGrp="1"/>
          </p:cNvSpPr>
          <p:nvPr>
            <p:ph sz="quarter" idx="14"/>
          </p:nvPr>
        </p:nvSpPr>
        <p:spPr>
          <a:xfrm>
            <a:off x="5139910" y="1254387"/>
            <a:ext cx="4111947" cy="5039965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/>
            </a:lvl1pPr>
            <a:lvl2pPr marL="714375" indent="-352425">
              <a:buFont typeface="Wingdings" panose="05000000000000000000" pitchFamily="2" charset="2"/>
              <a:buChar char="u"/>
              <a:defRPr b="0"/>
            </a:lvl2pPr>
            <a:lvl3pPr marL="990600" indent="-276225">
              <a:buFont typeface="Wingdings" panose="05000000000000000000" pitchFamily="2" charset="2"/>
              <a:buChar char="p"/>
              <a:defRPr/>
            </a:lvl3pPr>
            <a:lvl4pPr marL="1257300" indent="-266700">
              <a:buFont typeface="Wingdings" panose="05000000000000000000" pitchFamily="2" charset="2"/>
              <a:buChar char="n"/>
              <a:defRPr/>
            </a:lvl4pPr>
            <a:lvl5pPr marL="1543050" indent="-285750">
              <a:buFont typeface="Wingdings" panose="05000000000000000000" pitchFamily="2" charset="2"/>
              <a:buChar char="Ø"/>
              <a:defRPr>
                <a:solidFill>
                  <a:srgbClr val="888888"/>
                </a:solidFill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1219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4016897" y="1025352"/>
            <a:ext cx="5259982" cy="5400600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 sz="2800"/>
            </a:lvl1pPr>
            <a:lvl2pPr marL="714375" indent="-352425">
              <a:buFont typeface="Wingdings" panose="05000000000000000000" pitchFamily="2" charset="2"/>
              <a:buChar char="u"/>
              <a:defRPr sz="2400" b="0"/>
            </a:lvl2pPr>
            <a:lvl3pPr marL="990600" indent="-276225">
              <a:buFont typeface="Wingdings" panose="05000000000000000000" pitchFamily="2" charset="2"/>
              <a:buChar char="p"/>
              <a:defRPr sz="2000"/>
            </a:lvl3pPr>
            <a:lvl4pPr marL="1257300" indent="-266700">
              <a:buFont typeface="Wingdings" panose="05000000000000000000" pitchFamily="2" charset="2"/>
              <a:buChar char="n"/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9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2520" y="1025352"/>
            <a:ext cx="3193928" cy="5400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7751702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3833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32520" y="1052736"/>
            <a:ext cx="4968552" cy="5328592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 smtClean="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 smtClean="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 smtClean="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 smtClean="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5745088" y="1052736"/>
            <a:ext cx="3528392" cy="53285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按一下編輯文字樣式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548763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68679" y="130324"/>
            <a:ext cx="8611999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zh-TW" altLang="en-US" dirty="0" smtClean="0"/>
              <a:t>標題 </a:t>
            </a:r>
            <a:r>
              <a:rPr lang="en-US" altLang="zh-TW" dirty="0" smtClean="0"/>
              <a:t>36</a:t>
            </a:r>
            <a:r>
              <a:rPr lang="zh-TW" altLang="en-US" dirty="0" smtClean="0"/>
              <a:t>號 粗體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 bwMode="ltGray">
          <a:xfrm>
            <a:off x="1352599" y="1628800"/>
            <a:ext cx="7200801" cy="4736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第一層 </a:t>
            </a:r>
            <a:r>
              <a:rPr lang="en-US" altLang="zh-TW" dirty="0" smtClean="0"/>
              <a:t>28</a:t>
            </a:r>
            <a:r>
              <a:rPr lang="zh-TW" altLang="en-US" dirty="0" smtClean="0"/>
              <a:t>號 粗體</a:t>
            </a:r>
          </a:p>
          <a:p>
            <a:pPr lvl="1"/>
            <a:r>
              <a:rPr lang="zh-TW" altLang="en-US" dirty="0" smtClean="0"/>
              <a:t>第二層 </a:t>
            </a:r>
            <a:r>
              <a:rPr lang="en-US" altLang="zh-TW" dirty="0" smtClean="0"/>
              <a:t>24</a:t>
            </a:r>
            <a:r>
              <a:rPr lang="zh-TW" altLang="en-US" dirty="0" smtClean="0"/>
              <a:t>號 </a:t>
            </a:r>
          </a:p>
          <a:p>
            <a:pPr lvl="2"/>
            <a:r>
              <a:rPr lang="zh-TW" altLang="en-US" dirty="0" smtClean="0"/>
              <a:t>第三層 </a:t>
            </a:r>
            <a:r>
              <a:rPr lang="en-US" altLang="zh-TW" dirty="0" smtClean="0"/>
              <a:t>20</a:t>
            </a:r>
            <a:r>
              <a:rPr lang="zh-TW" altLang="en-US" dirty="0" smtClean="0"/>
              <a:t>號</a:t>
            </a:r>
          </a:p>
          <a:p>
            <a:pPr lvl="3"/>
            <a:r>
              <a:rPr lang="zh-TW" altLang="en-US" dirty="0" smtClean="0"/>
              <a:t>第四層 </a:t>
            </a:r>
            <a:r>
              <a:rPr lang="en-US" altLang="zh-TW" dirty="0" smtClean="0"/>
              <a:t>18</a:t>
            </a:r>
            <a:r>
              <a:rPr lang="zh-TW" altLang="en-US" dirty="0" smtClean="0"/>
              <a:t>號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 userDrawn="1"/>
        </p:nvPicPr>
        <p:blipFill rotWithShape="1"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2" t="12815" r="5750" b="17466"/>
          <a:stretch/>
        </p:blipFill>
        <p:spPr>
          <a:xfrm>
            <a:off x="8841432" y="6287668"/>
            <a:ext cx="920550" cy="38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91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57" r:id="rId6"/>
    <p:sldLayoutId id="2147483671" r:id="rId7"/>
    <p:sldLayoutId id="2147483670" r:id="rId8"/>
    <p:sldLayoutId id="2147483673" r:id="rId9"/>
    <p:sldLayoutId id="2147483675" r:id="rId10"/>
    <p:sldLayoutId id="2147483676" r:id="rId11"/>
    <p:sldLayoutId id="2147483678" r:id="rId12"/>
    <p:sldLayoutId id="2147483679" r:id="rId13"/>
    <p:sldLayoutId id="2147483680" r:id="rId14"/>
    <p:sldLayoutId id="2147483681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zh-TW" altLang="en-US" sz="3600" b="1" kern="1200" spc="300" dirty="0">
          <a:solidFill>
            <a:srgbClr val="002060"/>
          </a:solidFill>
          <a:latin typeface="Microsoft YaHei UI" pitchFamily="34" charset="-122"/>
          <a:ea typeface="Microsoft YaHei UI" pitchFamily="34" charset="-122"/>
          <a:cs typeface="+mj-cs"/>
        </a:defRPr>
      </a:lvl1pPr>
    </p:titleStyle>
    <p:bodyStyle>
      <a:lvl1pPr marL="457200" marR="0" indent="-4572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anose="020B0604020202020204" pitchFamily="34" charset="0"/>
        <a:buChar char="•"/>
        <a:tabLst/>
        <a:defRPr sz="2800" b="1" kern="1200">
          <a:solidFill>
            <a:srgbClr val="6AA9A8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14375" marR="0" indent="-352425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itchFamily="34" charset="0"/>
        <a:buChar char="–"/>
        <a:tabLst/>
        <a:defRPr sz="2400" b="1" kern="1200">
          <a:solidFill>
            <a:schemeClr val="bg2">
              <a:lumMod val="25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90600" marR="0" indent="-276225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itchFamily="34" charset="0"/>
        <a:buChar char="•"/>
        <a:tabLst/>
        <a:defRPr sz="2000" kern="1200">
          <a:solidFill>
            <a:schemeClr val="bg2">
              <a:lumMod val="25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257300" marR="0" indent="-2667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itchFamily="34" charset="0"/>
        <a:buChar char="–"/>
        <a:tabLst/>
        <a:defRPr sz="1800" kern="1200">
          <a:solidFill>
            <a:schemeClr val="bg2">
              <a:lumMod val="25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25730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itchFamily="34" charset="0"/>
        <a:buNone/>
        <a:tabLst/>
        <a:defRPr sz="1800" kern="1200">
          <a:solidFill>
            <a:srgbClr val="393939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RD</a:t>
            </a:r>
            <a:r>
              <a:rPr lang="zh-TW" altLang="en-US" dirty="0" smtClean="0"/>
              <a:t>研發進度分享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2600" y="3933056"/>
            <a:ext cx="7200800" cy="1800200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spcBef>
                <a:spcPct val="10000"/>
              </a:spcBef>
              <a:spcAft>
                <a:spcPts val="0"/>
              </a:spcAft>
              <a:defRPr/>
            </a:pPr>
            <a:r>
              <a:rPr lang="zh-TW" altLang="en-US" sz="2200" b="0" dirty="0" smtClean="0">
                <a:latin typeface="Microsoft YaHei UI" pitchFamily="34" charset="-122"/>
                <a:ea typeface="Microsoft YaHei UI" pitchFamily="34" charset="-122"/>
              </a:rPr>
              <a:t>姓名：羅紹賢  職稱：副工程師</a:t>
            </a:r>
            <a:r>
              <a:rPr lang="zh-TW" altLang="en-US" sz="2200" b="0" dirty="0">
                <a:latin typeface="Microsoft YaHei UI" pitchFamily="34" charset="-122"/>
                <a:ea typeface="Microsoft YaHei UI" pitchFamily="34" charset="-122"/>
              </a:rPr>
              <a:t>　</a:t>
            </a:r>
          </a:p>
          <a:p>
            <a:pPr lvl="0">
              <a:lnSpc>
                <a:spcPct val="150000"/>
              </a:lnSpc>
              <a:spcBef>
                <a:spcPct val="10000"/>
              </a:spcBef>
              <a:spcAft>
                <a:spcPts val="0"/>
              </a:spcAft>
              <a:defRPr/>
            </a:pPr>
            <a:r>
              <a:rPr lang="zh-TW" altLang="en-US" sz="2200" b="0" dirty="0">
                <a:latin typeface="Microsoft YaHei UI" pitchFamily="34" charset="-122"/>
                <a:ea typeface="Microsoft YaHei UI" pitchFamily="34" charset="-122"/>
              </a:rPr>
              <a:t>創生處 </a:t>
            </a:r>
            <a:r>
              <a:rPr lang="zh-TW" altLang="en-US" sz="2200" b="0" dirty="0" smtClean="0">
                <a:latin typeface="Microsoft YaHei UI" pitchFamily="34" charset="-122"/>
                <a:ea typeface="Microsoft YaHei UI" pitchFamily="34" charset="-122"/>
              </a:rPr>
              <a:t> 技術加值 </a:t>
            </a:r>
            <a:r>
              <a:rPr lang="zh-TW" altLang="en-US" sz="2200" b="0" dirty="0">
                <a:latin typeface="Microsoft YaHei UI" pitchFamily="34" charset="-122"/>
                <a:ea typeface="Microsoft YaHei UI" pitchFamily="34" charset="-122"/>
              </a:rPr>
              <a:t>組</a:t>
            </a:r>
            <a:endParaRPr lang="en-US" altLang="zh-TW" sz="2200" b="0" dirty="0">
              <a:latin typeface="Microsoft YaHei UI" pitchFamily="34" charset="-122"/>
              <a:ea typeface="Microsoft YaHei UI" pitchFamily="34" charset="-122"/>
            </a:endParaRPr>
          </a:p>
          <a:p>
            <a:pPr lvl="0">
              <a:lnSpc>
                <a:spcPct val="150000"/>
              </a:lnSpc>
              <a:spcBef>
                <a:spcPct val="10000"/>
              </a:spcBef>
              <a:spcAft>
                <a:spcPts val="0"/>
              </a:spcAft>
              <a:defRPr/>
            </a:pPr>
            <a:r>
              <a:rPr lang="en-US" altLang="zh-TW" sz="2200" b="0" dirty="0" smtClean="0">
                <a:latin typeface="Microsoft YaHei UI" pitchFamily="34" charset="-122"/>
                <a:ea typeface="Microsoft YaHei UI" pitchFamily="34" charset="-122"/>
              </a:rPr>
              <a:t>2022.10.14</a:t>
            </a:r>
            <a:endParaRPr lang="en-US" altLang="zh-TW" sz="2200" b="0" dirty="0">
              <a:latin typeface="Microsoft YaHei UI" pitchFamily="34" charset="-122"/>
              <a:ea typeface="Microsoft YaHei UI" pitchFamily="34" charset="-122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006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62E0-AE09-4D11-92BC-5850C0B2AD0D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12" name="標題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模型衡量指標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067" y="881336"/>
            <a:ext cx="3533775" cy="260985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608" y="1919783"/>
            <a:ext cx="2247900" cy="619125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6323707" y="349118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u="sng" dirty="0" smtClean="0">
                <a:solidFill>
                  <a:schemeClr val="tx1">
                    <a:lumMod val="75000"/>
                  </a:schemeClr>
                </a:solidFill>
              </a:rPr>
              <a:t>特徵重要性排</a:t>
            </a:r>
            <a:r>
              <a:rPr lang="zh-TW" altLang="en-US" b="1" u="sng" dirty="0">
                <a:solidFill>
                  <a:schemeClr val="tx1">
                    <a:lumMod val="75000"/>
                  </a:schemeClr>
                </a:solidFill>
              </a:rPr>
              <a:t>序</a:t>
            </a:r>
            <a:endParaRPr lang="zh-TW" altLang="en-US" b="1" u="sng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180692" y="4124883"/>
            <a:ext cx="5544616" cy="1608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b="1" dirty="0"/>
              <a:t>針對</a:t>
            </a:r>
            <a:r>
              <a:rPr lang="zh-TW" altLang="en-US" b="1" dirty="0" smtClean="0">
                <a:solidFill>
                  <a:srgbClr val="FF0000"/>
                </a:solidFill>
              </a:rPr>
              <a:t>異常</a:t>
            </a:r>
            <a:r>
              <a:rPr lang="zh-TW" altLang="en-US" b="1" dirty="0" smtClean="0"/>
              <a:t>召回</a:t>
            </a:r>
            <a:r>
              <a:rPr lang="zh-TW" altLang="en-US" b="1" dirty="0"/>
              <a:t>率為</a:t>
            </a:r>
            <a:r>
              <a:rPr lang="en-US" altLang="zh-TW" b="1" dirty="0" smtClean="0">
                <a:solidFill>
                  <a:srgbClr val="FF0000"/>
                </a:solidFill>
              </a:rPr>
              <a:t>85%</a:t>
            </a:r>
            <a:r>
              <a:rPr lang="zh-TW" altLang="en-US" b="1" dirty="0" smtClean="0">
                <a:solidFill>
                  <a:schemeClr val="tx1"/>
                </a:solidFill>
              </a:rPr>
              <a:t>，達成預期規劃指標</a:t>
            </a:r>
            <a:endParaRPr lang="en-US" altLang="zh-TW" b="1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b="1" dirty="0" smtClean="0">
                <a:solidFill>
                  <a:schemeClr val="tx1"/>
                </a:solidFill>
              </a:rPr>
              <a:t>主要影響塑膠地磚厚度品質的肇因與影響佔比分為</a:t>
            </a:r>
            <a:endParaRPr lang="en-US" altLang="zh-TW" b="1" dirty="0" smtClean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rgbClr val="FF0000"/>
                </a:solidFill>
              </a:rPr>
              <a:t>材料溫度</a:t>
            </a:r>
            <a:r>
              <a:rPr lang="en-US" altLang="zh-TW" b="1" dirty="0" smtClean="0">
                <a:solidFill>
                  <a:schemeClr val="tx1"/>
                </a:solidFill>
              </a:rPr>
              <a:t>(35.9%)</a:t>
            </a:r>
            <a:endParaRPr lang="en-US" altLang="zh-TW" b="1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rgbClr val="FF0000"/>
                </a:solidFill>
              </a:rPr>
              <a:t>溫控器溫度</a:t>
            </a:r>
            <a:r>
              <a:rPr lang="en-US" altLang="zh-TW" b="1" dirty="0" smtClean="0">
                <a:solidFill>
                  <a:schemeClr val="tx1"/>
                </a:solidFill>
              </a:rPr>
              <a:t>(35.3%)</a:t>
            </a:r>
            <a:endParaRPr lang="en-US" altLang="zh-TW" b="1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rgbClr val="FF0000"/>
                </a:solidFill>
              </a:rPr>
              <a:t>轉速</a:t>
            </a:r>
            <a:r>
              <a:rPr lang="en-US" altLang="zh-TW" b="1" dirty="0" smtClean="0">
                <a:solidFill>
                  <a:schemeClr val="tx1"/>
                </a:solidFill>
              </a:rPr>
              <a:t>(14.8%)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806496" y="2525276"/>
            <a:ext cx="1484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u="sng" dirty="0" smtClean="0">
                <a:solidFill>
                  <a:schemeClr val="tx1">
                    <a:lumMod val="75000"/>
                  </a:schemeClr>
                </a:solidFill>
              </a:rPr>
              <a:t>ROC</a:t>
            </a:r>
            <a:r>
              <a:rPr lang="zh-TW" altLang="en-US" b="1" u="sng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zh-TW" b="1" u="sng" dirty="0" smtClean="0">
                <a:solidFill>
                  <a:schemeClr val="tx1">
                    <a:lumMod val="75000"/>
                  </a:schemeClr>
                </a:solidFill>
              </a:rPr>
              <a:t>AUC</a:t>
            </a:r>
            <a:r>
              <a:rPr lang="zh-TW" altLang="en-US" b="1" u="sng" dirty="0" smtClean="0">
                <a:solidFill>
                  <a:schemeClr val="tx1">
                    <a:lumMod val="75000"/>
                  </a:schemeClr>
                </a:solidFill>
              </a:rPr>
              <a:t>值</a:t>
            </a:r>
          </a:p>
        </p:txBody>
      </p:sp>
    </p:spTree>
    <p:extLst>
      <p:ext uri="{BB962C8B-B14F-4D97-AF65-F5344CB8AC3E}">
        <p14:creationId xmlns:p14="http://schemas.microsoft.com/office/powerpoint/2010/main" val="724462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zh-TW" altLang="en-US" dirty="0"/>
              <a:t>伺服器</a:t>
            </a:r>
            <a:r>
              <a:rPr lang="zh-TW" altLang="en-US" dirty="0" smtClean="0"/>
              <a:t>連線方式 </a:t>
            </a:r>
            <a:r>
              <a:rPr lang="en-US" altLang="zh-TW" dirty="0" smtClean="0"/>
              <a:t>– </a:t>
            </a:r>
            <a:r>
              <a:rPr lang="en-US" altLang="zh-TW" dirty="0" err="1" smtClean="0"/>
              <a:t>Anydesk</a:t>
            </a:r>
            <a:endParaRPr lang="en-US" altLang="zh-TW" dirty="0" smtClean="0"/>
          </a:p>
          <a:p>
            <a:pPr lvl="1"/>
            <a:r>
              <a:rPr lang="en-US" altLang="zh-TW" dirty="0"/>
              <a:t>123410583/iii05076416</a:t>
            </a:r>
            <a:endParaRPr lang="en-US" altLang="zh-TW" dirty="0" smtClean="0"/>
          </a:p>
          <a:p>
            <a:r>
              <a:rPr lang="zh-TW" altLang="en-US" dirty="0" smtClean="0"/>
              <a:t>資料存放路徑</a:t>
            </a:r>
            <a:endParaRPr lang="en-US" altLang="zh-TW" dirty="0" smtClean="0"/>
          </a:p>
          <a:p>
            <a:pPr lvl="1"/>
            <a:r>
              <a:rPr lang="en-US" altLang="zh-TW" dirty="0"/>
              <a:t>D:\iii models</a:t>
            </a:r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上線測試進度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5550475" y="3337247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>
                <a:solidFill>
                  <a:srgbClr val="FFC000"/>
                </a:solidFill>
              </a:rPr>
              <a:t>備註：後續依建置進度繼續新增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25" y="3645024"/>
            <a:ext cx="6915150" cy="17049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4511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2606356"/>
            <a:ext cx="6210300" cy="1000125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zh-TW" altLang="en-US" dirty="0" smtClean="0"/>
              <a:t>電腦開機時啟動程式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資料夾開啟方式：</a:t>
            </a:r>
            <a:r>
              <a:rPr lang="en-US" altLang="zh-TW" dirty="0" err="1" smtClean="0"/>
              <a:t>Win+R</a:t>
            </a:r>
            <a:r>
              <a:rPr lang="zh-TW" altLang="en-US" dirty="0" smtClean="0"/>
              <a:t>，輸入</a:t>
            </a:r>
            <a:r>
              <a:rPr lang="zh-TW" altLang="en-US" dirty="0"/>
              <a:t>shell</a:t>
            </a:r>
            <a:r>
              <a:rPr lang="zh-TW" altLang="en-US" dirty="0" smtClean="0"/>
              <a:t>:startup</a:t>
            </a:r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上線測試進度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708878" y="28251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 err="1" smtClean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708878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 err="1" smtClean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998980" y="3657798"/>
            <a:ext cx="38651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程式作用簡述：</a:t>
            </a:r>
            <a:endParaRPr lang="en-US" altLang="zh-TW" b="1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介接新</a:t>
            </a:r>
            <a:r>
              <a:rPr lang="en-US" altLang="zh-TW" b="1" dirty="0" err="1" smtClean="0">
                <a:solidFill>
                  <a:schemeClr val="tx1">
                    <a:lumMod val="75000"/>
                  </a:schemeClr>
                </a:solidFill>
              </a:rPr>
              <a:t>ipc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資料，並儲存至資料庫</a:t>
            </a:r>
            <a:endParaRPr lang="en-US" altLang="zh-TW" b="1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b="1" dirty="0">
                <a:solidFill>
                  <a:schemeClr val="tx1">
                    <a:lumMod val="75000"/>
                  </a:schemeClr>
                </a:solidFill>
              </a:rPr>
              <a:t>介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接舊</a:t>
            </a:r>
            <a:r>
              <a:rPr lang="en-US" altLang="zh-TW" b="1" dirty="0" err="1" smtClean="0">
                <a:solidFill>
                  <a:schemeClr val="tx1">
                    <a:lumMod val="75000"/>
                  </a:schemeClr>
                </a:solidFill>
              </a:rPr>
              <a:t>ipc</a:t>
            </a:r>
            <a:r>
              <a:rPr lang="zh-TW" altLang="en-US" b="1" dirty="0">
                <a:solidFill>
                  <a:schemeClr val="tx1">
                    <a:lumMod val="75000"/>
                  </a:schemeClr>
                </a:solidFill>
              </a:rPr>
              <a:t>資料，並儲存至資料庫</a:t>
            </a:r>
            <a:endParaRPr lang="en-US" altLang="zh-TW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241032" y="2319700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>
                <a:solidFill>
                  <a:srgbClr val="FFC000"/>
                </a:solidFill>
              </a:rPr>
              <a:t>備註：後續依建置進度繼續新增</a:t>
            </a:r>
          </a:p>
        </p:txBody>
      </p:sp>
    </p:spTree>
    <p:extLst>
      <p:ext uri="{BB962C8B-B14F-4D97-AF65-F5344CB8AC3E}">
        <p14:creationId xmlns:p14="http://schemas.microsoft.com/office/powerpoint/2010/main" val="3318743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zh-TW" altLang="en-US" dirty="0" smtClean="0"/>
              <a:t>實際運作狀況</a:t>
            </a:r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上線測試進度</a:t>
            </a:r>
          </a:p>
        </p:txBody>
      </p:sp>
      <p:sp>
        <p:nvSpPr>
          <p:cNvPr id="37" name="圓角矩形 36"/>
          <p:cNvSpPr/>
          <p:nvPr/>
        </p:nvSpPr>
        <p:spPr>
          <a:xfrm>
            <a:off x="3656856" y="1881212"/>
            <a:ext cx="1872208" cy="52713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IPC</a:t>
            </a:r>
            <a:r>
              <a:rPr lang="zh-TW" altLang="en-US" b="1" dirty="0" smtClean="0"/>
              <a:t>擷取程式</a:t>
            </a:r>
            <a:endParaRPr lang="zh-TW" altLang="en-US" b="1" dirty="0"/>
          </a:p>
        </p:txBody>
      </p:sp>
      <p:sp>
        <p:nvSpPr>
          <p:cNvPr id="38" name="圓角矩形 37"/>
          <p:cNvSpPr/>
          <p:nvPr/>
        </p:nvSpPr>
        <p:spPr>
          <a:xfrm>
            <a:off x="3656856" y="2787365"/>
            <a:ext cx="1872208" cy="52713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MQTT</a:t>
            </a:r>
            <a:r>
              <a:rPr lang="zh-TW" altLang="en-US" b="1" dirty="0"/>
              <a:t> </a:t>
            </a:r>
            <a:r>
              <a:rPr lang="en-US" altLang="zh-TW" b="1" dirty="0"/>
              <a:t>Broker</a:t>
            </a:r>
            <a:endParaRPr lang="zh-TW" altLang="en-US" b="1" dirty="0"/>
          </a:p>
        </p:txBody>
      </p:sp>
      <p:cxnSp>
        <p:nvCxnSpPr>
          <p:cNvPr id="39" name="直線單箭頭接點 38"/>
          <p:cNvCxnSpPr>
            <a:stCxn id="37" idx="2"/>
            <a:endCxn id="38" idx="0"/>
          </p:cNvCxnSpPr>
          <p:nvPr/>
        </p:nvCxnSpPr>
        <p:spPr>
          <a:xfrm>
            <a:off x="4592960" y="2408350"/>
            <a:ext cx="0" cy="3790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3682330" y="244396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>
                <a:solidFill>
                  <a:schemeClr val="tx1">
                    <a:lumMod val="75000"/>
                  </a:schemeClr>
                </a:solidFill>
              </a:rPr>
              <a:t>每秒一</a:t>
            </a:r>
            <a:r>
              <a:rPr lang="zh-TW" altLang="en-US" sz="1400" b="1" dirty="0">
                <a:solidFill>
                  <a:schemeClr val="tx1">
                    <a:lumMod val="75000"/>
                  </a:schemeClr>
                </a:solidFill>
              </a:rPr>
              <a:t>包</a:t>
            </a:r>
            <a:endParaRPr lang="zh-TW" altLang="en-US" sz="1400" b="1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4573022" y="246421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>
                <a:solidFill>
                  <a:schemeClr val="tx1">
                    <a:lumMod val="75000"/>
                  </a:schemeClr>
                </a:solidFill>
              </a:rPr>
              <a:t>原始資料</a:t>
            </a:r>
          </a:p>
        </p:txBody>
      </p:sp>
      <p:sp>
        <p:nvSpPr>
          <p:cNvPr id="52" name="圓角矩形 51"/>
          <p:cNvSpPr/>
          <p:nvPr/>
        </p:nvSpPr>
        <p:spPr>
          <a:xfrm>
            <a:off x="2082804" y="4168491"/>
            <a:ext cx="1872208" cy="52713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/>
              <a:t>Telegraf</a:t>
            </a:r>
            <a:endParaRPr lang="zh-TW" altLang="en-US" b="1" dirty="0"/>
          </a:p>
        </p:txBody>
      </p:sp>
      <p:sp>
        <p:nvSpPr>
          <p:cNvPr id="53" name="圓角矩形 52"/>
          <p:cNvSpPr/>
          <p:nvPr/>
        </p:nvSpPr>
        <p:spPr>
          <a:xfrm>
            <a:off x="2082803" y="5008664"/>
            <a:ext cx="1872208" cy="52713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/>
              <a:t>Influxdb</a:t>
            </a:r>
            <a:endParaRPr lang="zh-TW" altLang="en-US" b="1" dirty="0"/>
          </a:p>
        </p:txBody>
      </p:sp>
      <p:sp>
        <p:nvSpPr>
          <p:cNvPr id="54" name="圓角矩形 53"/>
          <p:cNvSpPr/>
          <p:nvPr/>
        </p:nvSpPr>
        <p:spPr>
          <a:xfrm>
            <a:off x="2082803" y="5790466"/>
            <a:ext cx="1872208" cy="52713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/>
              <a:t>Grafana</a:t>
            </a:r>
            <a:endParaRPr lang="zh-TW" altLang="en-US" b="1" dirty="0"/>
          </a:p>
        </p:txBody>
      </p:sp>
      <p:cxnSp>
        <p:nvCxnSpPr>
          <p:cNvPr id="55" name="肘形接點 54"/>
          <p:cNvCxnSpPr>
            <a:stCxn id="38" idx="1"/>
            <a:endCxn id="52" idx="0"/>
          </p:cNvCxnSpPr>
          <p:nvPr/>
        </p:nvCxnSpPr>
        <p:spPr>
          <a:xfrm rot="10800000" flipV="1">
            <a:off x="3018908" y="3050933"/>
            <a:ext cx="637948" cy="111755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接點 55"/>
          <p:cNvCxnSpPr>
            <a:stCxn id="52" idx="2"/>
            <a:endCxn id="53" idx="0"/>
          </p:cNvCxnSpPr>
          <p:nvPr/>
        </p:nvCxnSpPr>
        <p:spPr>
          <a:xfrm flipH="1">
            <a:off x="3018907" y="4695629"/>
            <a:ext cx="1" cy="3130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>
            <a:stCxn id="53" idx="2"/>
            <a:endCxn id="54" idx="0"/>
          </p:cNvCxnSpPr>
          <p:nvPr/>
        </p:nvCxnSpPr>
        <p:spPr>
          <a:xfrm>
            <a:off x="3018907" y="5535802"/>
            <a:ext cx="0" cy="2546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2116096" y="355485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>
                <a:solidFill>
                  <a:schemeClr val="tx1">
                    <a:lumMod val="75000"/>
                  </a:schemeClr>
                </a:solidFill>
              </a:rPr>
              <a:t>統</a:t>
            </a:r>
            <a:r>
              <a:rPr lang="zh-TW" altLang="en-US" sz="1400" b="1" dirty="0">
                <a:solidFill>
                  <a:schemeClr val="tx1">
                    <a:lumMod val="75000"/>
                  </a:schemeClr>
                </a:solidFill>
              </a:rPr>
              <a:t>計</a:t>
            </a:r>
            <a:r>
              <a:rPr lang="zh-TW" altLang="en-US" sz="1400" b="1" dirty="0" smtClean="0">
                <a:solidFill>
                  <a:schemeClr val="tx1">
                    <a:lumMod val="75000"/>
                  </a:schemeClr>
                </a:solidFill>
              </a:rPr>
              <a:t>資料</a:t>
            </a:r>
          </a:p>
        </p:txBody>
      </p:sp>
      <p:sp>
        <p:nvSpPr>
          <p:cNvPr id="59" name="文字方塊 58"/>
          <p:cNvSpPr txBox="1"/>
          <p:nvPr/>
        </p:nvSpPr>
        <p:spPr>
          <a:xfrm>
            <a:off x="3052199" y="356916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>
                <a:solidFill>
                  <a:schemeClr val="tx1">
                    <a:lumMod val="75000"/>
                  </a:schemeClr>
                </a:solidFill>
              </a:rPr>
              <a:t>預測結果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3855527" y="6294710"/>
            <a:ext cx="333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u="sng" dirty="0" smtClean="0">
                <a:solidFill>
                  <a:schemeClr val="tx1">
                    <a:lumMod val="75000"/>
                  </a:schemeClr>
                </a:solidFill>
              </a:rPr>
              <a:t>軟體服務資料流</a:t>
            </a:r>
            <a:r>
              <a:rPr lang="en-US" altLang="zh-TW" b="1" u="sng" dirty="0" smtClean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zh-TW" altLang="en-US" b="1" u="sng" dirty="0" smtClean="0">
                <a:solidFill>
                  <a:schemeClr val="tx1">
                    <a:lumMod val="75000"/>
                  </a:schemeClr>
                </a:solidFill>
              </a:rPr>
              <a:t>上線測試版本</a:t>
            </a:r>
            <a:r>
              <a:rPr lang="en-US" altLang="zh-TW" b="1" u="sng" dirty="0" smtClean="0">
                <a:solidFill>
                  <a:schemeClr val="tx1">
                    <a:lumMod val="75000"/>
                  </a:schemeClr>
                </a:solidFill>
              </a:rPr>
              <a:t>)</a:t>
            </a:r>
            <a:endParaRPr lang="zh-TW" altLang="en-US" b="1" u="sng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1" name="圓角矩形 60"/>
          <p:cNvSpPr/>
          <p:nvPr/>
        </p:nvSpPr>
        <p:spPr>
          <a:xfrm>
            <a:off x="6435845" y="2787364"/>
            <a:ext cx="1872208" cy="52713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/>
              <a:t>品質預測模組</a:t>
            </a:r>
            <a:endParaRPr lang="zh-TW" altLang="en-US" b="1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5551932" y="308355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>
                <a:solidFill>
                  <a:schemeClr val="tx1">
                    <a:lumMod val="75000"/>
                  </a:schemeClr>
                </a:solidFill>
              </a:rPr>
              <a:t>預測結果</a:t>
            </a:r>
          </a:p>
        </p:txBody>
      </p:sp>
      <p:sp>
        <p:nvSpPr>
          <p:cNvPr id="68" name="圓角矩形 67"/>
          <p:cNvSpPr/>
          <p:nvPr/>
        </p:nvSpPr>
        <p:spPr>
          <a:xfrm>
            <a:off x="5104862" y="4136366"/>
            <a:ext cx="1872208" cy="52713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/>
              <a:t>Postgresql</a:t>
            </a:r>
            <a:endParaRPr lang="zh-TW" altLang="en-US" b="1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4202051" y="444183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>
                <a:solidFill>
                  <a:schemeClr val="tx1">
                    <a:lumMod val="75000"/>
                  </a:schemeClr>
                </a:solidFill>
              </a:rPr>
              <a:t>原始資料</a:t>
            </a:r>
          </a:p>
        </p:txBody>
      </p:sp>
      <p:cxnSp>
        <p:nvCxnSpPr>
          <p:cNvPr id="71" name="肘形接點 70"/>
          <p:cNvCxnSpPr>
            <a:stCxn id="38" idx="2"/>
            <a:endCxn id="68" idx="1"/>
          </p:cNvCxnSpPr>
          <p:nvPr/>
        </p:nvCxnSpPr>
        <p:spPr>
          <a:xfrm rot="16200000" flipH="1">
            <a:off x="4306195" y="3601268"/>
            <a:ext cx="1085432" cy="51190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肘形接點 76"/>
          <p:cNvCxnSpPr>
            <a:stCxn id="68" idx="3"/>
            <a:endCxn id="61" idx="2"/>
          </p:cNvCxnSpPr>
          <p:nvPr/>
        </p:nvCxnSpPr>
        <p:spPr>
          <a:xfrm flipV="1">
            <a:off x="6977070" y="3314502"/>
            <a:ext cx="394879" cy="108543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文字方塊 80"/>
          <p:cNvSpPr txBox="1"/>
          <p:nvPr/>
        </p:nvSpPr>
        <p:spPr>
          <a:xfrm>
            <a:off x="7332414" y="401442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>
                <a:solidFill>
                  <a:schemeClr val="tx1">
                    <a:lumMod val="75000"/>
                  </a:schemeClr>
                </a:solidFill>
              </a:rPr>
              <a:t>原始資料</a:t>
            </a:r>
          </a:p>
        </p:txBody>
      </p:sp>
      <p:sp>
        <p:nvSpPr>
          <p:cNvPr id="87" name="文字方塊 86"/>
          <p:cNvSpPr txBox="1"/>
          <p:nvPr/>
        </p:nvSpPr>
        <p:spPr>
          <a:xfrm>
            <a:off x="5562832" y="271270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>
                <a:solidFill>
                  <a:schemeClr val="tx1">
                    <a:lumMod val="75000"/>
                  </a:schemeClr>
                </a:solidFill>
              </a:rPr>
              <a:t>統計資</a:t>
            </a:r>
            <a:r>
              <a:rPr lang="zh-TW" altLang="en-US" sz="1400" b="1" dirty="0">
                <a:solidFill>
                  <a:schemeClr val="tx1">
                    <a:lumMod val="75000"/>
                  </a:schemeClr>
                </a:solidFill>
              </a:rPr>
              <a:t>料</a:t>
            </a:r>
            <a:endParaRPr lang="zh-TW" altLang="en-US" sz="1400" b="1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89" name="直線單箭頭接點 88"/>
          <p:cNvCxnSpPr>
            <a:stCxn id="61" idx="1"/>
            <a:endCxn id="38" idx="3"/>
          </p:cNvCxnSpPr>
          <p:nvPr/>
        </p:nvCxnSpPr>
        <p:spPr>
          <a:xfrm flipH="1">
            <a:off x="5529064" y="3050933"/>
            <a:ext cx="906781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61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前端可視化畫面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4193818" y="5661248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u="sng" dirty="0" err="1" smtClean="0">
                <a:solidFill>
                  <a:schemeClr val="tx1">
                    <a:lumMod val="75000"/>
                  </a:schemeClr>
                </a:solidFill>
              </a:rPr>
              <a:t>Grafana</a:t>
            </a:r>
            <a:r>
              <a:rPr lang="zh-TW" altLang="en-US" b="1" u="sng" dirty="0"/>
              <a:t>畫面</a:t>
            </a:r>
            <a:endParaRPr lang="zh-TW" altLang="en-US" b="1" u="sng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37" y="1578495"/>
            <a:ext cx="9719527" cy="410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32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</a:t>
            </a:fld>
            <a:endParaRPr lang="zh-TW" altLang="en-US"/>
          </a:p>
        </p:txBody>
      </p:sp>
      <p:sp>
        <p:nvSpPr>
          <p:cNvPr id="5" name="直排文字版面配置區 1"/>
          <p:cNvSpPr>
            <a:spLocks noGrp="1"/>
          </p:cNvSpPr>
          <p:nvPr>
            <p:ph type="body" orient="vert" idx="1"/>
          </p:nvPr>
        </p:nvSpPr>
        <p:spPr>
          <a:xfrm>
            <a:off x="920552" y="1268760"/>
            <a:ext cx="8064896" cy="5184576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accent1"/>
              </a:buClr>
            </a:pPr>
            <a:r>
              <a:rPr lang="en-US" altLang="zh-TW" dirty="0" smtClean="0"/>
              <a:t>(GitLab)</a:t>
            </a:r>
            <a:r>
              <a:rPr lang="zh-TW" altLang="en-US" dirty="0" smtClean="0"/>
              <a:t>分項</a:t>
            </a:r>
            <a:r>
              <a:rPr lang="zh-TW" altLang="en-US" dirty="0"/>
              <a:t>進度整合重點</a:t>
            </a:r>
            <a:endParaRPr lang="en-US" altLang="zh-TW" dirty="0" smtClean="0"/>
          </a:p>
          <a:p>
            <a:pPr>
              <a:buClr>
                <a:schemeClr val="accent1"/>
              </a:buClr>
            </a:pPr>
            <a:r>
              <a:rPr lang="en-US" altLang="zh-TW" dirty="0" smtClean="0"/>
              <a:t>(</a:t>
            </a:r>
            <a:r>
              <a:rPr lang="zh-TW" altLang="en-US" dirty="0" smtClean="0"/>
              <a:t>旺欉</a:t>
            </a:r>
            <a:r>
              <a:rPr lang="en-US" altLang="zh-TW" dirty="0" smtClean="0"/>
              <a:t>)</a:t>
            </a:r>
            <a:r>
              <a:rPr lang="zh-TW" altLang="en-US" dirty="0" smtClean="0"/>
              <a:t>進度</a:t>
            </a:r>
            <a:endParaRPr lang="en-US" altLang="zh-TW" dirty="0" smtClean="0"/>
          </a:p>
          <a:p>
            <a:pPr lvl="1">
              <a:buClr>
                <a:schemeClr val="accent1"/>
              </a:buClr>
            </a:pPr>
            <a:r>
              <a:rPr lang="zh-TW" altLang="en-US" dirty="0"/>
              <a:t>模型再</a:t>
            </a:r>
            <a:r>
              <a:rPr lang="zh-TW" altLang="en-US" dirty="0" smtClean="0"/>
              <a:t>訓練</a:t>
            </a:r>
            <a:endParaRPr lang="en-US" altLang="zh-TW" dirty="0" smtClean="0"/>
          </a:p>
          <a:p>
            <a:pPr lvl="1">
              <a:buClr>
                <a:schemeClr val="accent1"/>
              </a:buClr>
            </a:pPr>
            <a:r>
              <a:rPr lang="zh-TW" altLang="en-US" dirty="0" smtClean="0"/>
              <a:t>上線測試</a:t>
            </a:r>
            <a:endParaRPr lang="en-US" altLang="zh-TW" dirty="0" smtClean="0"/>
          </a:p>
          <a:p>
            <a:pPr lvl="1">
              <a:buClr>
                <a:schemeClr val="accent1"/>
              </a:buClr>
            </a:pPr>
            <a:r>
              <a:rPr lang="en-US" altLang="zh-TW" dirty="0" err="1" smtClean="0"/>
              <a:t>Grafana</a:t>
            </a:r>
            <a:r>
              <a:rPr lang="zh-TW" altLang="en-US" dirty="0" smtClean="0"/>
              <a:t>畫面</a:t>
            </a:r>
            <a:endParaRPr lang="en-US" altLang="zh-TW" dirty="0" smtClean="0"/>
          </a:p>
          <a:p>
            <a:pPr>
              <a:buClr>
                <a:schemeClr val="accent1"/>
              </a:buClr>
            </a:pPr>
            <a:r>
              <a:rPr lang="en-US" altLang="zh-TW" dirty="0" smtClean="0"/>
              <a:t>(</a:t>
            </a:r>
            <a:r>
              <a:rPr lang="zh-TW" altLang="en-US" dirty="0"/>
              <a:t>宏英</a:t>
            </a:r>
            <a:r>
              <a:rPr lang="en-US" altLang="zh-TW" dirty="0" smtClean="0"/>
              <a:t>)</a:t>
            </a:r>
            <a:r>
              <a:rPr lang="zh-TW" altLang="en-US" dirty="0" smtClean="0"/>
              <a:t>進度</a:t>
            </a:r>
            <a:endParaRPr lang="en-US" altLang="zh-TW" dirty="0" smtClean="0"/>
          </a:p>
          <a:p>
            <a:pPr lvl="1">
              <a:buClr>
                <a:schemeClr val="accent1"/>
              </a:buClr>
            </a:pPr>
            <a:r>
              <a:rPr lang="zh-TW" altLang="en-US" dirty="0"/>
              <a:t>模型再訓練</a:t>
            </a:r>
            <a:endParaRPr lang="en-US" altLang="zh-TW" dirty="0"/>
          </a:p>
          <a:p>
            <a:pPr lvl="1">
              <a:buClr>
                <a:schemeClr val="accent1"/>
              </a:buClr>
            </a:pPr>
            <a:r>
              <a:rPr lang="zh-TW" altLang="en-US" dirty="0"/>
              <a:t>上線</a:t>
            </a:r>
            <a:r>
              <a:rPr lang="zh-TW" altLang="en-US" dirty="0" smtClean="0"/>
              <a:t>測試</a:t>
            </a:r>
            <a:r>
              <a:rPr lang="en-US" altLang="zh-TW" dirty="0" smtClean="0"/>
              <a:t>(</a:t>
            </a:r>
            <a:r>
              <a:rPr lang="zh-TW" altLang="en-US" dirty="0" smtClean="0"/>
              <a:t>完</a:t>
            </a:r>
            <a:r>
              <a:rPr lang="zh-TW" altLang="en-US" dirty="0"/>
              <a:t>成</a:t>
            </a:r>
            <a:r>
              <a:rPr lang="zh-TW" altLang="en-US" dirty="0" smtClean="0"/>
              <a:t>度約</a:t>
            </a:r>
            <a:r>
              <a:rPr lang="en-US" altLang="zh-TW" dirty="0" smtClean="0"/>
              <a:t>80%)</a:t>
            </a:r>
            <a:r>
              <a:rPr lang="zh-TW" altLang="en-US" dirty="0" smtClean="0"/>
              <a:t>，尚缺</a:t>
            </a:r>
            <a:endParaRPr lang="en-US" altLang="zh-TW" dirty="0" smtClean="0"/>
          </a:p>
          <a:p>
            <a:pPr lvl="2">
              <a:buClr>
                <a:schemeClr val="accent1"/>
              </a:buClr>
            </a:pPr>
            <a:r>
              <a:rPr lang="zh-TW" altLang="en-US" dirty="0"/>
              <a:t>介接前端可視化資料</a:t>
            </a:r>
            <a:endParaRPr lang="en-US" altLang="zh-TW" dirty="0"/>
          </a:p>
          <a:p>
            <a:pPr lvl="2">
              <a:buClr>
                <a:schemeClr val="accent1"/>
              </a:buClr>
            </a:pPr>
            <a:r>
              <a:rPr lang="zh-TW" altLang="en-US" dirty="0"/>
              <a:t>模型預測</a:t>
            </a:r>
            <a:r>
              <a:rPr lang="zh-TW" altLang="en-US" dirty="0" smtClean="0"/>
              <a:t>程式</a:t>
            </a:r>
            <a:endParaRPr lang="en-US" altLang="zh-TW" dirty="0"/>
          </a:p>
          <a:p>
            <a:pPr lvl="1">
              <a:buClr>
                <a:schemeClr val="accent1"/>
              </a:buClr>
            </a:pPr>
            <a:r>
              <a:rPr lang="en-US" altLang="zh-TW" dirty="0" err="1"/>
              <a:t>Grafana</a:t>
            </a:r>
            <a:r>
              <a:rPr lang="zh-TW" altLang="en-US" dirty="0" smtClean="0"/>
              <a:t>畫面</a:t>
            </a:r>
            <a:endParaRPr lang="en-US" altLang="zh-TW" dirty="0"/>
          </a:p>
        </p:txBody>
      </p:sp>
      <p:sp>
        <p:nvSpPr>
          <p:cNvPr id="7" name="標題 3"/>
          <p:cNvSpPr txBox="1">
            <a:spLocks/>
          </p:cNvSpPr>
          <p:nvPr/>
        </p:nvSpPr>
        <p:spPr bwMode="ltGray">
          <a:xfrm>
            <a:off x="632520" y="269732"/>
            <a:ext cx="8640960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TW" altLang="en-US" sz="3600" b="1" kern="1200" spc="3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lvl="0">
              <a:defRPr/>
            </a:pPr>
            <a:r>
              <a:rPr lang="zh-TW" altLang="en-US" dirty="0">
                <a:solidFill>
                  <a:srgbClr val="002060"/>
                </a:solidFill>
              </a:rPr>
              <a:t>大綱</a:t>
            </a:r>
          </a:p>
        </p:txBody>
      </p:sp>
    </p:spTree>
    <p:extLst>
      <p:ext uri="{BB962C8B-B14F-4D97-AF65-F5344CB8AC3E}">
        <p14:creationId xmlns:p14="http://schemas.microsoft.com/office/powerpoint/2010/main" val="126731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排文字版面配置區 15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285750" indent="-285750"/>
            <a:r>
              <a:rPr lang="zh-TW" altLang="en-US" dirty="0"/>
              <a:t>專案</a:t>
            </a:r>
            <a:r>
              <a:rPr lang="zh-TW" altLang="en-US" dirty="0" smtClean="0"/>
              <a:t>角色</a:t>
            </a:r>
            <a:endParaRPr lang="en-US" altLang="zh-TW" dirty="0"/>
          </a:p>
          <a:p>
            <a:pPr marL="542925" lvl="1" indent="-285750"/>
            <a:r>
              <a:rPr lang="zh-TW" altLang="en-US" dirty="0"/>
              <a:t>管理者</a:t>
            </a:r>
            <a:r>
              <a:rPr lang="en-US" altLang="zh-TW" dirty="0"/>
              <a:t>(Maintainer</a:t>
            </a:r>
            <a:r>
              <a:rPr lang="en-US" altLang="zh-TW" dirty="0" smtClean="0"/>
              <a:t>)</a:t>
            </a:r>
          </a:p>
          <a:p>
            <a:pPr marL="819150" lvl="2" indent="-285750"/>
            <a:r>
              <a:rPr lang="zh-TW" altLang="en-US" dirty="0" smtClean="0"/>
              <a:t>建立與維護專案</a:t>
            </a:r>
            <a:endParaRPr lang="en-US" altLang="zh-TW" dirty="0" smtClean="0"/>
          </a:p>
          <a:p>
            <a:pPr marL="819150" lvl="2" indent="-285750"/>
            <a:r>
              <a:rPr lang="zh-TW" altLang="en-US" dirty="0" smtClean="0"/>
              <a:t>接收開發者的</a:t>
            </a:r>
            <a:r>
              <a:rPr lang="en-US" altLang="zh-TW" dirty="0"/>
              <a:t>m</a:t>
            </a:r>
            <a:r>
              <a:rPr lang="en-US" altLang="zh-TW" dirty="0" smtClean="0"/>
              <a:t>erge</a:t>
            </a:r>
            <a:r>
              <a:rPr lang="zh-TW" altLang="en-US" dirty="0" smtClean="0"/>
              <a:t>請求</a:t>
            </a:r>
            <a:endParaRPr lang="en-US" altLang="zh-TW" dirty="0"/>
          </a:p>
          <a:p>
            <a:pPr marL="542925" lvl="1" indent="-285750"/>
            <a:r>
              <a:rPr lang="zh-TW" altLang="en-US" dirty="0"/>
              <a:t>開發者</a:t>
            </a:r>
            <a:r>
              <a:rPr lang="en-US" altLang="zh-TW" dirty="0"/>
              <a:t>(</a:t>
            </a:r>
            <a:r>
              <a:rPr lang="en-US" altLang="zh-TW" dirty="0" smtClean="0"/>
              <a:t>Developer)</a:t>
            </a:r>
          </a:p>
          <a:p>
            <a:pPr marL="819150" lvl="2" indent="-285750"/>
            <a:r>
              <a:rPr lang="zh-TW" altLang="en-US" dirty="0" smtClean="0"/>
              <a:t>新增</a:t>
            </a:r>
            <a:r>
              <a:rPr lang="en-US" altLang="zh-TW" dirty="0" smtClean="0"/>
              <a:t>branch</a:t>
            </a:r>
            <a:r>
              <a:rPr lang="zh-TW" altLang="en-US" dirty="0" smtClean="0"/>
              <a:t>，並依此上傳與更新</a:t>
            </a:r>
            <a:endParaRPr lang="en-US" altLang="zh-TW" dirty="0" smtClean="0"/>
          </a:p>
          <a:p>
            <a:pPr marL="819150" lvl="2" indent="-285750"/>
            <a:r>
              <a:rPr lang="zh-TW" altLang="en-US" dirty="0" smtClean="0"/>
              <a:t>於上傳檔案後，發出</a:t>
            </a:r>
            <a:r>
              <a:rPr lang="en-US" altLang="zh-TW" dirty="0" smtClean="0"/>
              <a:t>merge</a:t>
            </a:r>
            <a:r>
              <a:rPr lang="zh-TW" altLang="en-US" dirty="0" smtClean="0"/>
              <a:t>請求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(GitLab)</a:t>
            </a:r>
            <a:r>
              <a:rPr lang="zh-TW" altLang="en-US" dirty="0"/>
              <a:t>分項進度</a:t>
            </a:r>
            <a:r>
              <a:rPr lang="zh-TW" altLang="en-US" dirty="0" smtClean="0"/>
              <a:t>整合重點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294967295"/>
          </p:nvPr>
        </p:nvSpPr>
        <p:spPr>
          <a:xfrm>
            <a:off x="9480550" y="6643688"/>
            <a:ext cx="425450" cy="314325"/>
          </a:xfrm>
        </p:spPr>
        <p:txBody>
          <a:bodyPr/>
          <a:lstStyle/>
          <a:p>
            <a:fld id="{8F4EACC7-37E3-43A5-A5FB-BEB9CE95D266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7131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排文字版面配置區 7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zh-TW" altLang="en-US" dirty="0" smtClean="0"/>
              <a:t>隨機森林</a:t>
            </a:r>
            <a:r>
              <a:rPr lang="zh-TW" altLang="en-US" dirty="0" smtClean="0"/>
              <a:t>模型衡量</a:t>
            </a:r>
            <a:r>
              <a:rPr lang="zh-TW" altLang="en-US" dirty="0"/>
              <a:t>指標</a:t>
            </a:r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(</a:t>
            </a:r>
            <a:r>
              <a:rPr lang="zh-TW" altLang="en-US" dirty="0"/>
              <a:t>旺欉</a:t>
            </a:r>
            <a:r>
              <a:rPr lang="en-US" altLang="zh-TW" dirty="0"/>
              <a:t>)</a:t>
            </a:r>
            <a:r>
              <a:rPr lang="zh-TW" altLang="en-US" dirty="0"/>
              <a:t>模型再</a:t>
            </a:r>
            <a:r>
              <a:rPr lang="zh-TW" altLang="en-US" dirty="0" smtClean="0"/>
              <a:t>訓練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294967295"/>
          </p:nvPr>
        </p:nvSpPr>
        <p:spPr>
          <a:xfrm>
            <a:off x="9480550" y="6643688"/>
            <a:ext cx="425450" cy="314325"/>
          </a:xfrm>
        </p:spPr>
        <p:txBody>
          <a:bodyPr/>
          <a:lstStyle/>
          <a:p>
            <a:fld id="{8F4EACC7-37E3-43A5-A5FB-BEB9CE95D266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98" y="1772816"/>
            <a:ext cx="6229350" cy="28003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902" y="789267"/>
            <a:ext cx="3276600" cy="476250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7223955" y="557172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u="sng" dirty="0" smtClean="0">
                <a:solidFill>
                  <a:schemeClr val="tx1">
                    <a:lumMod val="75000"/>
                  </a:schemeClr>
                </a:solidFill>
              </a:rPr>
              <a:t>特徵重要性排</a:t>
            </a:r>
            <a:r>
              <a:rPr lang="zh-TW" altLang="en-US" b="1" u="sng" dirty="0">
                <a:solidFill>
                  <a:schemeClr val="tx1">
                    <a:lumMod val="75000"/>
                  </a:schemeClr>
                </a:solidFill>
              </a:rPr>
              <a:t>序</a:t>
            </a:r>
            <a:endParaRPr lang="zh-TW" altLang="en-US" b="1" u="sng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704175" y="45731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u="sng" dirty="0" smtClean="0">
                <a:solidFill>
                  <a:schemeClr val="tx1">
                    <a:lumMod val="75000"/>
                  </a:schemeClr>
                </a:solidFill>
              </a:rPr>
              <a:t>混淆矩陣</a:t>
            </a:r>
          </a:p>
        </p:txBody>
      </p:sp>
      <p:sp>
        <p:nvSpPr>
          <p:cNvPr id="12" name="矩形 11"/>
          <p:cNvSpPr/>
          <p:nvPr/>
        </p:nvSpPr>
        <p:spPr>
          <a:xfrm>
            <a:off x="557873" y="5013176"/>
            <a:ext cx="5400600" cy="88729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/>
              <a:t>針對異常</a:t>
            </a:r>
            <a:r>
              <a:rPr lang="en-US" altLang="zh-TW" b="1" dirty="0"/>
              <a:t>(</a:t>
            </a:r>
            <a:r>
              <a:rPr lang="en-US" altLang="zh-TW" b="1" dirty="0">
                <a:solidFill>
                  <a:srgbClr val="FF0000"/>
                </a:solidFill>
              </a:rPr>
              <a:t>B</a:t>
            </a:r>
            <a:r>
              <a:rPr lang="en-US" altLang="zh-TW" b="1" dirty="0"/>
              <a:t>)</a:t>
            </a:r>
            <a:r>
              <a:rPr lang="zh-TW" altLang="en-US" b="1" dirty="0"/>
              <a:t>召回率為</a:t>
            </a:r>
            <a:r>
              <a:rPr lang="en-US" altLang="zh-TW" b="1" dirty="0">
                <a:solidFill>
                  <a:srgbClr val="FF0000"/>
                </a:solidFill>
              </a:rPr>
              <a:t>82</a:t>
            </a:r>
            <a:r>
              <a:rPr lang="en-US" altLang="zh-TW" b="1" dirty="0" smtClean="0">
                <a:solidFill>
                  <a:srgbClr val="FF0000"/>
                </a:solidFill>
              </a:rPr>
              <a:t>%</a:t>
            </a:r>
            <a:r>
              <a:rPr lang="zh-TW" altLang="en-US" b="1" dirty="0" smtClean="0">
                <a:solidFill>
                  <a:schemeClr val="tx1"/>
                </a:solidFill>
              </a:rPr>
              <a:t>，達成預期規劃指標</a:t>
            </a:r>
            <a:endParaRPr lang="en-US" altLang="zh-TW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chemeClr val="tx1"/>
                </a:solidFill>
              </a:rPr>
              <a:t>主要影響鋁擠半成品品質的肇因為</a:t>
            </a:r>
            <a:r>
              <a:rPr lang="zh-TW" altLang="en-US" b="1" dirty="0" smtClean="0">
                <a:solidFill>
                  <a:srgbClr val="FF0000"/>
                </a:solidFill>
              </a:rPr>
              <a:t>擠錠溫度</a:t>
            </a:r>
            <a:r>
              <a:rPr lang="zh-TW" altLang="en-US" b="1" dirty="0" smtClean="0">
                <a:solidFill>
                  <a:schemeClr val="tx1"/>
                </a:solidFill>
              </a:rPr>
              <a:t>，影響佔</a:t>
            </a:r>
            <a:r>
              <a:rPr lang="zh-TW" altLang="en-US" b="1" dirty="0">
                <a:solidFill>
                  <a:schemeClr val="tx1"/>
                </a:solidFill>
              </a:rPr>
              <a:t>比</a:t>
            </a:r>
            <a:r>
              <a:rPr lang="zh-TW" altLang="en-US" b="1" dirty="0" smtClean="0">
                <a:solidFill>
                  <a:schemeClr val="tx1"/>
                </a:solidFill>
              </a:rPr>
              <a:t>高達</a:t>
            </a:r>
            <a:r>
              <a:rPr lang="en-US" altLang="zh-TW" b="1" dirty="0" smtClean="0">
                <a:solidFill>
                  <a:srgbClr val="FF0000"/>
                </a:solidFill>
              </a:rPr>
              <a:t>88%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11157" y="5989152"/>
            <a:ext cx="948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C000"/>
                </a:solidFill>
              </a:rPr>
              <a:t>※</a:t>
            </a:r>
            <a:r>
              <a:rPr lang="zh-TW" altLang="en-US" b="1" dirty="0" smtClean="0">
                <a:solidFill>
                  <a:srgbClr val="FFC000"/>
                </a:solidFill>
              </a:rPr>
              <a:t> 後續工作：</a:t>
            </a:r>
            <a:r>
              <a:rPr lang="en-US" altLang="zh-TW" b="1" dirty="0" smtClean="0">
                <a:solidFill>
                  <a:srgbClr val="FFC000"/>
                </a:solidFill>
              </a:rPr>
              <a:t>10/14(</a:t>
            </a:r>
            <a:r>
              <a:rPr lang="zh-TW" altLang="en-US" b="1" dirty="0" smtClean="0">
                <a:solidFill>
                  <a:srgbClr val="FFC000"/>
                </a:solidFill>
              </a:rPr>
              <a:t>今早</a:t>
            </a:r>
            <a:r>
              <a:rPr lang="en-US" altLang="zh-TW" b="1" dirty="0" smtClean="0">
                <a:solidFill>
                  <a:srgbClr val="FFC000"/>
                </a:solidFill>
              </a:rPr>
              <a:t>)</a:t>
            </a:r>
            <a:r>
              <a:rPr lang="zh-TW" altLang="en-US" b="1" dirty="0" smtClean="0">
                <a:solidFill>
                  <a:srgbClr val="FFC000"/>
                </a:solidFill>
              </a:rPr>
              <a:t>已收到第三次標記資料，目前正在進行前處理，之後進行模型訓練</a:t>
            </a:r>
            <a:endParaRPr lang="zh-TW" altLang="en-US" b="1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596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zh-TW" altLang="en-US" dirty="0"/>
              <a:t>伺服器</a:t>
            </a:r>
            <a:r>
              <a:rPr lang="zh-TW" altLang="en-US" dirty="0" smtClean="0"/>
              <a:t>連線方式 </a:t>
            </a:r>
            <a:r>
              <a:rPr lang="en-US" altLang="zh-TW" dirty="0" smtClean="0"/>
              <a:t>– </a:t>
            </a:r>
            <a:r>
              <a:rPr lang="en-US" altLang="zh-TW" dirty="0" err="1" smtClean="0"/>
              <a:t>Anydesk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107240715/iii05076416</a:t>
            </a:r>
          </a:p>
          <a:p>
            <a:r>
              <a:rPr lang="zh-TW" altLang="en-US" dirty="0" smtClean="0"/>
              <a:t>資料存放路徑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D:\</a:t>
            </a:r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(</a:t>
            </a:r>
            <a:r>
              <a:rPr lang="zh-TW" altLang="en-US" dirty="0"/>
              <a:t>旺欉</a:t>
            </a:r>
            <a:r>
              <a:rPr lang="en-US" altLang="zh-TW" dirty="0"/>
              <a:t>)</a:t>
            </a:r>
            <a:r>
              <a:rPr lang="zh-TW" altLang="en-US" dirty="0" smtClean="0"/>
              <a:t>上線</a:t>
            </a:r>
            <a:r>
              <a:rPr lang="zh-TW" altLang="en-US" dirty="0"/>
              <a:t>測試進度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720" y="2966318"/>
            <a:ext cx="6829425" cy="34385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55877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zh-TW" altLang="en-US" dirty="0" smtClean="0"/>
              <a:t>電腦開機時啟動程式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資料夾開啟方式：</a:t>
            </a:r>
            <a:r>
              <a:rPr lang="en-US" altLang="zh-TW" dirty="0" err="1" smtClean="0"/>
              <a:t>Win+R</a:t>
            </a:r>
            <a:r>
              <a:rPr lang="zh-TW" altLang="en-US" dirty="0" smtClean="0"/>
              <a:t>，輸入</a:t>
            </a:r>
            <a:r>
              <a:rPr lang="zh-TW" altLang="en-US" dirty="0"/>
              <a:t>shell</a:t>
            </a:r>
            <a:r>
              <a:rPr lang="zh-TW" altLang="en-US" dirty="0" smtClean="0"/>
              <a:t>:startup</a:t>
            </a:r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(</a:t>
            </a:r>
            <a:r>
              <a:rPr lang="zh-TW" altLang="en-US" dirty="0"/>
              <a:t>旺欉</a:t>
            </a:r>
            <a:r>
              <a:rPr lang="en-US" altLang="zh-TW" dirty="0"/>
              <a:t>)</a:t>
            </a:r>
            <a:r>
              <a:rPr lang="zh-TW" altLang="en-US" dirty="0" smtClean="0"/>
              <a:t>上線</a:t>
            </a:r>
            <a:r>
              <a:rPr lang="zh-TW" altLang="en-US" dirty="0"/>
              <a:t>測試進度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2420888"/>
            <a:ext cx="6648450" cy="108585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472322" y="25860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 err="1" smtClean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472322" y="28255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 err="1" smtClean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472322" y="30452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 err="1" smtClean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998980" y="3506738"/>
            <a:ext cx="37497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程式作用簡述：</a:t>
            </a:r>
            <a:endParaRPr lang="en-US" altLang="zh-TW" b="1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模型預測</a:t>
            </a: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en-US" altLang="zh-TW" b="1" dirty="0">
                <a:solidFill>
                  <a:schemeClr val="tx1">
                    <a:lumMod val="75000"/>
                  </a:schemeClr>
                </a:solidFill>
              </a:rPr>
              <a:t>1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次</a:t>
            </a: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/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鋁錠</a:t>
            </a: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發布最近</a:t>
            </a: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6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個品質結果</a:t>
            </a: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(10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秒</a:t>
            </a: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/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次</a:t>
            </a: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格式化來自</a:t>
            </a:r>
            <a:r>
              <a:rPr lang="en-US" altLang="zh-TW" b="1" dirty="0" err="1" smtClean="0">
                <a:solidFill>
                  <a:schemeClr val="tx1">
                    <a:lumMod val="75000"/>
                  </a:schemeClr>
                </a:solidFill>
              </a:rPr>
              <a:t>ipc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的資料</a:t>
            </a: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en-US" altLang="zh-TW" b="1" dirty="0" err="1" smtClean="0">
                <a:solidFill>
                  <a:schemeClr val="tx1">
                    <a:lumMod val="75000"/>
                  </a:schemeClr>
                </a:solidFill>
              </a:rPr>
              <a:t>realtime</a:t>
            </a: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)</a:t>
            </a:r>
            <a:endParaRPr lang="zh-TW" altLang="en-US" b="1" dirty="0" smtClean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65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zh-TW" altLang="en-US" dirty="0" smtClean="0"/>
              <a:t>實際運作狀況</a:t>
            </a:r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(</a:t>
            </a:r>
            <a:r>
              <a:rPr lang="zh-TW" altLang="en-US" dirty="0"/>
              <a:t>旺欉</a:t>
            </a:r>
            <a:r>
              <a:rPr lang="en-US" altLang="zh-TW" dirty="0"/>
              <a:t>)</a:t>
            </a:r>
            <a:r>
              <a:rPr lang="zh-TW" altLang="en-US" dirty="0" smtClean="0"/>
              <a:t>上線</a:t>
            </a:r>
            <a:r>
              <a:rPr lang="zh-TW" altLang="en-US" dirty="0"/>
              <a:t>測試進度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72" y="1972807"/>
            <a:ext cx="9577064" cy="966055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7052810" y="3135467"/>
            <a:ext cx="2217274" cy="92333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模型預測程式</a:t>
            </a:r>
            <a:endParaRPr lang="en-US" altLang="zh-TW" b="1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chemeClr val="tx1">
                    <a:lumMod val="75000"/>
                  </a:schemeClr>
                </a:solidFill>
              </a:rPr>
              <a:t>抓取</a:t>
            </a:r>
            <a:r>
              <a:rPr lang="en-US" altLang="zh-TW" b="1" dirty="0">
                <a:solidFill>
                  <a:schemeClr val="tx1">
                    <a:lumMod val="75000"/>
                  </a:schemeClr>
                </a:solidFill>
              </a:rPr>
              <a:t>6</a:t>
            </a:r>
            <a:r>
              <a:rPr lang="zh-TW" altLang="en-US" b="1" dirty="0">
                <a:solidFill>
                  <a:schemeClr val="tx1">
                    <a:lumMod val="75000"/>
                  </a:schemeClr>
                </a:solidFill>
              </a:rPr>
              <a:t>個品質程式</a:t>
            </a:r>
            <a:endParaRPr lang="en-US" altLang="zh-TW" b="1" dirty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chemeClr val="tx1">
                    <a:lumMod val="75000"/>
                  </a:schemeClr>
                </a:solidFill>
              </a:rPr>
              <a:t>格式化資料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程式</a:t>
            </a:r>
            <a:endParaRPr lang="en-US" altLang="zh-TW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586086" y="3153742"/>
            <a:ext cx="2661819" cy="923330"/>
          </a:xfrm>
          <a:prstGeom prst="rect">
            <a:avLst/>
          </a:prstGeom>
          <a:noFill/>
          <a:ln w="28575">
            <a:solidFill>
              <a:srgbClr val="609ADA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 err="1" smtClean="0">
                <a:solidFill>
                  <a:schemeClr val="tx1">
                    <a:lumMod val="75000"/>
                  </a:schemeClr>
                </a:solidFill>
              </a:rPr>
              <a:t>Telegraf</a:t>
            </a: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資料庫外掛</a:t>
            </a: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 err="1">
                <a:solidFill>
                  <a:schemeClr val="tx1">
                    <a:lumMod val="75000"/>
                  </a:schemeClr>
                </a:solidFill>
              </a:rPr>
              <a:t>Influxdb</a:t>
            </a:r>
            <a:r>
              <a:rPr lang="en-US" altLang="zh-TW" b="1" dirty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zh-TW" altLang="en-US" b="1" dirty="0">
                <a:solidFill>
                  <a:schemeClr val="tx1">
                    <a:lumMod val="75000"/>
                  </a:schemeClr>
                </a:solidFill>
              </a:rPr>
              <a:t>資料庫</a:t>
            </a: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 err="1">
                <a:solidFill>
                  <a:schemeClr val="tx1">
                    <a:lumMod val="75000"/>
                  </a:schemeClr>
                </a:solidFill>
              </a:rPr>
              <a:t>Grafana</a:t>
            </a:r>
            <a:r>
              <a:rPr lang="en-US" altLang="zh-TW" b="1" dirty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zh-TW" altLang="en-US" b="1" dirty="0">
                <a:solidFill>
                  <a:schemeClr val="tx1">
                    <a:lumMod val="75000"/>
                  </a:schemeClr>
                </a:solidFill>
              </a:rPr>
              <a:t>前端可視化</a:t>
            </a:r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)</a:t>
            </a:r>
            <a:endParaRPr lang="en-US" altLang="zh-TW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609184" y="1876683"/>
            <a:ext cx="3096344" cy="116266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3368824" y="1876683"/>
            <a:ext cx="3096344" cy="1162660"/>
          </a:xfrm>
          <a:prstGeom prst="rect">
            <a:avLst/>
          </a:prstGeom>
          <a:noFill/>
          <a:ln w="38100">
            <a:solidFill>
              <a:srgbClr val="609AD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 14"/>
          <p:cNvSpPr/>
          <p:nvPr/>
        </p:nvSpPr>
        <p:spPr>
          <a:xfrm>
            <a:off x="371525" y="3723901"/>
            <a:ext cx="1872208" cy="52713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IPC</a:t>
            </a:r>
            <a:r>
              <a:rPr lang="zh-TW" altLang="en-US" b="1" dirty="0" smtClean="0"/>
              <a:t>擷取程式</a:t>
            </a:r>
            <a:endParaRPr lang="zh-TW" altLang="en-US" b="1" dirty="0"/>
          </a:p>
        </p:txBody>
      </p:sp>
      <p:sp>
        <p:nvSpPr>
          <p:cNvPr id="17" name="圓角矩形 16"/>
          <p:cNvSpPr/>
          <p:nvPr/>
        </p:nvSpPr>
        <p:spPr>
          <a:xfrm>
            <a:off x="371525" y="4630054"/>
            <a:ext cx="1872208" cy="52713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MQTT</a:t>
            </a:r>
            <a:r>
              <a:rPr lang="zh-TW" altLang="en-US" b="1" dirty="0"/>
              <a:t> </a:t>
            </a:r>
            <a:r>
              <a:rPr lang="en-US" altLang="zh-TW" b="1" dirty="0"/>
              <a:t>Broker</a:t>
            </a:r>
            <a:endParaRPr lang="zh-TW" altLang="en-US" b="1" dirty="0"/>
          </a:p>
        </p:txBody>
      </p:sp>
      <p:sp>
        <p:nvSpPr>
          <p:cNvPr id="18" name="圓角矩形 17"/>
          <p:cNvSpPr/>
          <p:nvPr/>
        </p:nvSpPr>
        <p:spPr>
          <a:xfrm>
            <a:off x="3152167" y="4630054"/>
            <a:ext cx="1872208" cy="52713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/>
              <a:t>品質預測模組</a:t>
            </a:r>
            <a:endParaRPr lang="zh-TW" altLang="en-US" b="1" dirty="0"/>
          </a:p>
        </p:txBody>
      </p:sp>
      <p:sp>
        <p:nvSpPr>
          <p:cNvPr id="21" name="圓角矩形 20"/>
          <p:cNvSpPr/>
          <p:nvPr/>
        </p:nvSpPr>
        <p:spPr>
          <a:xfrm>
            <a:off x="3152167" y="5667783"/>
            <a:ext cx="1872208" cy="52713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/>
              <a:t>Telegraf</a:t>
            </a:r>
            <a:endParaRPr lang="zh-TW" altLang="en-US" b="1" dirty="0"/>
          </a:p>
        </p:txBody>
      </p:sp>
      <p:sp>
        <p:nvSpPr>
          <p:cNvPr id="22" name="圓角矩形 21"/>
          <p:cNvSpPr/>
          <p:nvPr/>
        </p:nvSpPr>
        <p:spPr>
          <a:xfrm>
            <a:off x="5393836" y="5667783"/>
            <a:ext cx="1872208" cy="52713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/>
              <a:t>Influxdb</a:t>
            </a:r>
            <a:endParaRPr lang="zh-TW" altLang="en-US" b="1" dirty="0"/>
          </a:p>
        </p:txBody>
      </p:sp>
      <p:sp>
        <p:nvSpPr>
          <p:cNvPr id="23" name="圓角矩形 22"/>
          <p:cNvSpPr/>
          <p:nvPr/>
        </p:nvSpPr>
        <p:spPr>
          <a:xfrm>
            <a:off x="7635505" y="5667783"/>
            <a:ext cx="1872208" cy="52713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/>
              <a:t>Grafana</a:t>
            </a:r>
            <a:endParaRPr lang="zh-TW" altLang="en-US" b="1" dirty="0"/>
          </a:p>
        </p:txBody>
      </p:sp>
      <p:cxnSp>
        <p:nvCxnSpPr>
          <p:cNvPr id="25" name="直線單箭頭接點 24"/>
          <p:cNvCxnSpPr>
            <a:stCxn id="15" idx="2"/>
            <a:endCxn id="17" idx="0"/>
          </p:cNvCxnSpPr>
          <p:nvPr/>
        </p:nvCxnSpPr>
        <p:spPr>
          <a:xfrm>
            <a:off x="1307629" y="4251039"/>
            <a:ext cx="0" cy="3790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17" idx="3"/>
            <a:endCxn id="18" idx="1"/>
          </p:cNvCxnSpPr>
          <p:nvPr/>
        </p:nvCxnSpPr>
        <p:spPr>
          <a:xfrm>
            <a:off x="2243733" y="4893623"/>
            <a:ext cx="9084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肘形接點 31"/>
          <p:cNvCxnSpPr/>
          <p:nvPr/>
        </p:nvCxnSpPr>
        <p:spPr>
          <a:xfrm rot="5400000">
            <a:off x="2836249" y="3766871"/>
            <a:ext cx="12700" cy="2780642"/>
          </a:xfrm>
          <a:prstGeom prst="bentConnector3">
            <a:avLst>
              <a:gd name="adj1" fmla="val 2527268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肘形接點 32"/>
          <p:cNvCxnSpPr>
            <a:stCxn id="17" idx="2"/>
            <a:endCxn id="21" idx="1"/>
          </p:cNvCxnSpPr>
          <p:nvPr/>
        </p:nvCxnSpPr>
        <p:spPr>
          <a:xfrm rot="16200000" flipH="1">
            <a:off x="1842818" y="4622003"/>
            <a:ext cx="774160" cy="184453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21" idx="3"/>
            <a:endCxn id="22" idx="1"/>
          </p:cNvCxnSpPr>
          <p:nvPr/>
        </p:nvCxnSpPr>
        <p:spPr>
          <a:xfrm>
            <a:off x="5024375" y="5931352"/>
            <a:ext cx="3694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>
            <a:stCxn id="22" idx="3"/>
            <a:endCxn id="23" idx="1"/>
          </p:cNvCxnSpPr>
          <p:nvPr/>
        </p:nvCxnSpPr>
        <p:spPr>
          <a:xfrm>
            <a:off x="7266044" y="5931352"/>
            <a:ext cx="3694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396999" y="428665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>
                <a:solidFill>
                  <a:schemeClr val="tx1">
                    <a:lumMod val="75000"/>
                  </a:schemeClr>
                </a:solidFill>
              </a:rPr>
              <a:t>每秒一</a:t>
            </a:r>
            <a:r>
              <a:rPr lang="zh-TW" altLang="en-US" sz="1400" b="1" dirty="0">
                <a:solidFill>
                  <a:schemeClr val="tx1">
                    <a:lumMod val="75000"/>
                  </a:schemeClr>
                </a:solidFill>
              </a:rPr>
              <a:t>包</a:t>
            </a:r>
            <a:endParaRPr lang="zh-TW" altLang="en-US" sz="1400" b="1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1307628" y="429266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>
                <a:solidFill>
                  <a:schemeClr val="tx1">
                    <a:lumMod val="75000"/>
                  </a:schemeClr>
                </a:solidFill>
              </a:rPr>
              <a:t>原始資料</a:t>
            </a:r>
          </a:p>
        </p:txBody>
      </p:sp>
      <p:sp>
        <p:nvSpPr>
          <p:cNvPr id="46" name="文字方塊 45"/>
          <p:cNvSpPr txBox="1"/>
          <p:nvPr/>
        </p:nvSpPr>
        <p:spPr>
          <a:xfrm>
            <a:off x="2260379" y="455384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>
                <a:solidFill>
                  <a:schemeClr val="tx1">
                    <a:lumMod val="75000"/>
                  </a:schemeClr>
                </a:solidFill>
              </a:rPr>
              <a:t>原始資料</a:t>
            </a:r>
          </a:p>
        </p:txBody>
      </p:sp>
      <p:sp>
        <p:nvSpPr>
          <p:cNvPr id="47" name="文字方塊 46"/>
          <p:cNvSpPr txBox="1"/>
          <p:nvPr/>
        </p:nvSpPr>
        <p:spPr>
          <a:xfrm>
            <a:off x="2234155" y="519047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>
                <a:solidFill>
                  <a:schemeClr val="tx1">
                    <a:lumMod val="75000"/>
                  </a:schemeClr>
                </a:solidFill>
              </a:rPr>
              <a:t>預測結果</a:t>
            </a:r>
          </a:p>
        </p:txBody>
      </p:sp>
      <p:sp>
        <p:nvSpPr>
          <p:cNvPr id="48" name="文字方塊 47"/>
          <p:cNvSpPr txBox="1"/>
          <p:nvPr/>
        </p:nvSpPr>
        <p:spPr>
          <a:xfrm>
            <a:off x="404817" y="544274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>
                <a:solidFill>
                  <a:schemeClr val="tx1">
                    <a:lumMod val="75000"/>
                  </a:schemeClr>
                </a:solidFill>
              </a:rPr>
              <a:t>原始資料</a:t>
            </a:r>
          </a:p>
        </p:txBody>
      </p:sp>
      <p:sp>
        <p:nvSpPr>
          <p:cNvPr id="49" name="文字方塊 48"/>
          <p:cNvSpPr txBox="1"/>
          <p:nvPr/>
        </p:nvSpPr>
        <p:spPr>
          <a:xfrm>
            <a:off x="404817" y="568433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>
                <a:solidFill>
                  <a:schemeClr val="tx1">
                    <a:lumMod val="75000"/>
                  </a:schemeClr>
                </a:solidFill>
              </a:rPr>
              <a:t>預測結果</a:t>
            </a:r>
          </a:p>
        </p:txBody>
      </p:sp>
      <p:sp>
        <p:nvSpPr>
          <p:cNvPr id="50" name="文字方塊 49"/>
          <p:cNvSpPr txBox="1"/>
          <p:nvPr/>
        </p:nvSpPr>
        <p:spPr>
          <a:xfrm>
            <a:off x="3283312" y="6305539"/>
            <a:ext cx="333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u="sng" dirty="0" smtClean="0">
                <a:solidFill>
                  <a:schemeClr val="tx1">
                    <a:lumMod val="75000"/>
                  </a:schemeClr>
                </a:solidFill>
              </a:rPr>
              <a:t>軟體服務資料流</a:t>
            </a:r>
            <a:r>
              <a:rPr lang="en-US" altLang="zh-TW" b="1" u="sng" dirty="0" smtClean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zh-TW" altLang="en-US" b="1" u="sng" dirty="0" smtClean="0">
                <a:solidFill>
                  <a:schemeClr val="tx1">
                    <a:lumMod val="75000"/>
                  </a:schemeClr>
                </a:solidFill>
              </a:rPr>
              <a:t>上線測試版本</a:t>
            </a:r>
            <a:r>
              <a:rPr lang="en-US" altLang="zh-TW" b="1" u="sng" dirty="0" smtClean="0">
                <a:solidFill>
                  <a:schemeClr val="tx1">
                    <a:lumMod val="75000"/>
                  </a:schemeClr>
                </a:solidFill>
              </a:rPr>
              <a:t>)</a:t>
            </a:r>
            <a:endParaRPr lang="zh-TW" altLang="en-US" b="1" u="sng" dirty="0" smtClean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664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Grafana</a:t>
            </a:r>
            <a:r>
              <a:rPr lang="zh-TW" altLang="en-US" dirty="0"/>
              <a:t>畫面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2" y="1412776"/>
            <a:ext cx="9680715" cy="468052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193818" y="6078914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u="sng" dirty="0" err="1" smtClean="0">
                <a:solidFill>
                  <a:schemeClr val="tx1">
                    <a:lumMod val="75000"/>
                  </a:schemeClr>
                </a:solidFill>
              </a:rPr>
              <a:t>Grafana</a:t>
            </a:r>
            <a:r>
              <a:rPr lang="zh-TW" altLang="en-US" b="1" u="sng" dirty="0"/>
              <a:t>畫面</a:t>
            </a:r>
            <a:endParaRPr lang="zh-TW" altLang="en-US" b="1" u="sng" dirty="0" smtClean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08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62E0-AE09-4D11-92BC-5850C0B2AD0D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12" name="標題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模型衡量指標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904" y="2777668"/>
            <a:ext cx="7086193" cy="3163479"/>
          </a:xfrm>
          <a:prstGeom prst="rect">
            <a:avLst/>
          </a:prstGeom>
        </p:spPr>
      </p:pic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5247566" y="1064823"/>
          <a:ext cx="4497834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99278">
                  <a:extLst>
                    <a:ext uri="{9D8B030D-6E8A-4147-A177-3AD203B41FA5}">
                      <a16:colId xmlns:a16="http://schemas.microsoft.com/office/drawing/2014/main" val="2498478692"/>
                    </a:ext>
                  </a:extLst>
                </a:gridCol>
                <a:gridCol w="1499278">
                  <a:extLst>
                    <a:ext uri="{9D8B030D-6E8A-4147-A177-3AD203B41FA5}">
                      <a16:colId xmlns:a16="http://schemas.microsoft.com/office/drawing/2014/main" val="2542679919"/>
                    </a:ext>
                  </a:extLst>
                </a:gridCol>
                <a:gridCol w="1499278">
                  <a:extLst>
                    <a:ext uri="{9D8B030D-6E8A-4147-A177-3AD203B41FA5}">
                      <a16:colId xmlns:a16="http://schemas.microsoft.com/office/drawing/2014/main" val="3948814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編號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品質分類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資料量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組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301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正常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428265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919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異常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166974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942809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575976" y="1080612"/>
          <a:ext cx="4392488" cy="148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96244">
                  <a:extLst>
                    <a:ext uri="{9D8B030D-6E8A-4147-A177-3AD203B41FA5}">
                      <a16:colId xmlns:a16="http://schemas.microsoft.com/office/drawing/2014/main" val="2498478692"/>
                    </a:ext>
                  </a:extLst>
                </a:gridCol>
                <a:gridCol w="2196244">
                  <a:extLst>
                    <a:ext uri="{9D8B030D-6E8A-4147-A177-3AD203B41FA5}">
                      <a16:colId xmlns:a16="http://schemas.microsoft.com/office/drawing/2014/main" val="3948814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資料類型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資料量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組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301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訓練集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428265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919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測試集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166974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942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總和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595239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287936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4399002" y="59701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u="sng" dirty="0" smtClean="0">
                <a:solidFill>
                  <a:schemeClr val="tx1">
                    <a:lumMod val="75000"/>
                  </a:schemeClr>
                </a:solidFill>
              </a:rPr>
              <a:t>混淆矩陣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1987390" y="69269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模型輸入資料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6480820" y="69269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模型輸入資料標記</a:t>
            </a:r>
          </a:p>
        </p:txBody>
      </p:sp>
    </p:spTree>
    <p:extLst>
      <p:ext uri="{BB962C8B-B14F-4D97-AF65-F5344CB8AC3E}">
        <p14:creationId xmlns:p14="http://schemas.microsoft.com/office/powerpoint/2010/main" val="4284249055"/>
      </p:ext>
    </p:extLst>
  </p:cSld>
  <p:clrMapOvr>
    <a:masterClrMapping/>
  </p:clrMapOvr>
</p:sld>
</file>

<file path=ppt/theme/theme1.xml><?xml version="1.0" encoding="utf-8"?>
<a:theme xmlns:a="http://schemas.openxmlformats.org/drawingml/2006/main" name="2020簡報範本_light">
  <a:themeElements>
    <a:clrScheme name="2022">
      <a:dk1>
        <a:srgbClr val="393939"/>
      </a:dk1>
      <a:lt1>
        <a:srgbClr val="FFFFFF"/>
      </a:lt1>
      <a:dk2>
        <a:srgbClr val="AFAFAF"/>
      </a:dk2>
      <a:lt2>
        <a:srgbClr val="E7E7E7"/>
      </a:lt2>
      <a:accent1>
        <a:srgbClr val="6AACB2"/>
      </a:accent1>
      <a:accent2>
        <a:srgbClr val="2BBBD8"/>
      </a:accent2>
      <a:accent3>
        <a:srgbClr val="F78D3F"/>
      </a:accent3>
      <a:accent4>
        <a:srgbClr val="FFC000"/>
      </a:accent4>
      <a:accent5>
        <a:srgbClr val="9E5DE5"/>
      </a:accent5>
      <a:accent6>
        <a:srgbClr val="7187F7"/>
      </a:accent6>
      <a:hlink>
        <a:srgbClr val="F0591B"/>
      </a:hlink>
      <a:folHlink>
        <a:srgbClr val="2A2A2A"/>
      </a:folHlink>
    </a:clrScheme>
    <a:fontScheme name="2020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簡報2" id="{EA4097B7-5B42-4B7F-9650-C58EC5690E57}" vid="{FB551F90-715F-41A3-8BF9-4D68180117E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17951</TotalTime>
  <Words>590</Words>
  <Application>Microsoft Office PowerPoint</Application>
  <PresentationFormat>A4 紙張 (210x297 公釐)</PresentationFormat>
  <Paragraphs>147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Microsoft YaHei UI</vt:lpstr>
      <vt:lpstr>微軟正黑體</vt:lpstr>
      <vt:lpstr>新細明體</vt:lpstr>
      <vt:lpstr>Arial</vt:lpstr>
      <vt:lpstr>Calibri</vt:lpstr>
      <vt:lpstr>Wingdings</vt:lpstr>
      <vt:lpstr>2020簡報範本_light</vt:lpstr>
      <vt:lpstr>RD研發進度分享</vt:lpstr>
      <vt:lpstr>PowerPoint 簡報</vt:lpstr>
      <vt:lpstr>(GitLab)分項進度整合重點</vt:lpstr>
      <vt:lpstr>(旺欉)模型再訓練</vt:lpstr>
      <vt:lpstr>(旺欉)上線測試進度</vt:lpstr>
      <vt:lpstr>(旺欉)上線測試進度</vt:lpstr>
      <vt:lpstr>(旺欉)上線測試進度</vt:lpstr>
      <vt:lpstr>Grafana畫面</vt:lpstr>
      <vt:lpstr>模型衡量指標</vt:lpstr>
      <vt:lpstr>模型衡量指標</vt:lpstr>
      <vt:lpstr>上線測試進度</vt:lpstr>
      <vt:lpstr>上線測試進度</vt:lpstr>
      <vt:lpstr>上線測試進度</vt:lpstr>
      <vt:lpstr>前端可視化畫面</vt:lpstr>
    </vt:vector>
  </TitlesOfParts>
  <Manager/>
  <Company>Dynabook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資策會2022簡報範本</dc:title>
  <dc:creator>黃瑋萱 Wei Xuan Huang</dc:creator>
  <cp:lastModifiedBy>羅紹賢 Shao Hsien Lo</cp:lastModifiedBy>
  <cp:revision>63</cp:revision>
  <dcterms:created xsi:type="dcterms:W3CDTF">2021-12-27T02:15:28Z</dcterms:created>
  <dcterms:modified xsi:type="dcterms:W3CDTF">2022-10-14T07:58:48Z</dcterms:modified>
  <cp:category/>
</cp:coreProperties>
</file>