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4" r:id="rId1"/>
  </p:sldMasterIdLst>
  <p:notesMasterIdLst>
    <p:notesMasterId r:id="rId8"/>
  </p:notesMasterIdLst>
  <p:handoutMasterIdLst>
    <p:handoutMasterId r:id="rId9"/>
  </p:handoutMasterIdLst>
  <p:sldIdLst>
    <p:sldId id="288" r:id="rId2"/>
    <p:sldId id="276" r:id="rId3"/>
    <p:sldId id="302" r:id="rId4"/>
    <p:sldId id="303" r:id="rId5"/>
    <p:sldId id="304" r:id="rId6"/>
    <p:sldId id="305" r:id="rId7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+大綱" id="{CCC62F37-9EE2-4473-8888-8C2CC84C550E}">
          <p14:sldIdLst>
            <p14:sldId id="288"/>
            <p14:sldId id="276"/>
          </p14:sldIdLst>
        </p14:section>
        <p14:section name="(宏英)進度" id="{31D8A0CA-D19B-44F6-B63C-2BE84F6328B8}">
          <p14:sldIdLst>
            <p14:sldId id="302"/>
            <p14:sldId id="303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1" userDrawn="1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ADA"/>
    <a:srgbClr val="C4C4C4"/>
    <a:srgbClr val="6AACB2"/>
    <a:srgbClr val="F59852"/>
    <a:srgbClr val="F16D69"/>
    <a:srgbClr val="6BA9A8"/>
    <a:srgbClr val="B97AB3"/>
    <a:srgbClr val="2E75C5"/>
    <a:srgbClr val="F06663"/>
    <a:srgbClr val="F78D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howGuides="1">
      <p:cViewPr varScale="1">
        <p:scale>
          <a:sx n="66" d="100"/>
          <a:sy n="66" d="100"/>
        </p:scale>
        <p:origin x="1144" y="32"/>
      </p:cViewPr>
      <p:guideLst>
        <p:guide orient="horz" pos="391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28"/>
            <a:ext cx="9906000" cy="683917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封面</a:t>
            </a:r>
            <a:endParaRPr lang="zh-TW" altLang="en-US" dirty="0"/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2" t="12815" r="5750" b="17466"/>
          <a:stretch/>
        </p:blipFill>
        <p:spPr>
          <a:xfrm>
            <a:off x="8841432" y="6479122"/>
            <a:ext cx="920550" cy="38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8560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82483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92560" y="1628800"/>
            <a:ext cx="8280920" cy="468052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52586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548680"/>
            <a:ext cx="2091630" cy="5760640"/>
          </a:xfrm>
        </p:spPr>
        <p:txBody>
          <a:bodyPr vert="eaVert"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44487" y="836712"/>
            <a:ext cx="6684963" cy="5472608"/>
          </a:xfrm>
        </p:spPr>
        <p:txBody>
          <a:bodyPr vert="eaVert"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99005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橫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直排文字版面配置區 2"/>
          <p:cNvSpPr>
            <a:spLocks noGrp="1"/>
          </p:cNvSpPr>
          <p:nvPr>
            <p:ph type="body" orient="vert" idx="1"/>
          </p:nvPr>
        </p:nvSpPr>
        <p:spPr bwMode="black">
          <a:xfrm>
            <a:off x="920552" y="1268760"/>
            <a:ext cx="8064896" cy="4896544"/>
          </a:xfrm>
        </p:spPr>
        <p:txBody>
          <a:bodyPr vert="horz"/>
          <a:lstStyle>
            <a:lvl1pPr>
              <a:defRPr>
                <a:solidFill>
                  <a:srgbClr val="50939A"/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920552" y="208006"/>
            <a:ext cx="8136904" cy="5474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213693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336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5918" y="5797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136576" y="1340768"/>
            <a:ext cx="7776864" cy="4968552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="1">
                <a:solidFill>
                  <a:srgbClr val="6AA9A8"/>
                </a:solidFill>
              </a:defRPr>
            </a:lvl1pPr>
            <a:lvl2pPr marL="70485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  <a:defRPr b="0">
                <a:solidFill>
                  <a:schemeClr val="bg2">
                    <a:lumMod val="25000"/>
                  </a:schemeClr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marL="9906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marL="12573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rgbClr val="888888"/>
                </a:solidFill>
              </a:defRPr>
            </a:lvl5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marL="1257300" marR="0" lvl="3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zh-TW" altLang="en-US" dirty="0" smtClean="0"/>
              <a:t>第四層</a:t>
            </a:r>
          </a:p>
          <a:p>
            <a:pPr marL="1524000" marR="0" lvl="4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352600" y="1628800"/>
            <a:ext cx="7200800" cy="4752528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080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0" name="內容版面配置區 6"/>
          <p:cNvSpPr>
            <a:spLocks noGrp="1"/>
          </p:cNvSpPr>
          <p:nvPr>
            <p:ph sz="quarter" idx="13"/>
          </p:nvPr>
        </p:nvSpPr>
        <p:spPr>
          <a:xfrm>
            <a:off x="631825" y="1268759"/>
            <a:ext cx="4111947" cy="503996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 marL="1543050" indent="-285750">
              <a:buFont typeface="Wingdings" panose="05000000000000000000" pitchFamily="2" charset="2"/>
              <a:buChar char="Ø"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內容版面配置區 6"/>
          <p:cNvSpPr>
            <a:spLocks noGrp="1"/>
          </p:cNvSpPr>
          <p:nvPr>
            <p:ph sz="quarter" idx="14"/>
          </p:nvPr>
        </p:nvSpPr>
        <p:spPr>
          <a:xfrm>
            <a:off x="5139910" y="1254387"/>
            <a:ext cx="4111947" cy="503996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 marL="1543050" indent="-285750">
              <a:buFont typeface="Wingdings" panose="05000000000000000000" pitchFamily="2" charset="2"/>
              <a:buChar char="Ø"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016897" y="1025352"/>
            <a:ext cx="5259982" cy="54006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800"/>
            </a:lvl1pPr>
            <a:lvl2pPr marL="714375" indent="-352425">
              <a:buFont typeface="Wingdings" panose="05000000000000000000" pitchFamily="2" charset="2"/>
              <a:buChar char="u"/>
              <a:defRPr sz="2400" b="0"/>
            </a:lvl2pPr>
            <a:lvl3pPr marL="990600" indent="-276225">
              <a:buFont typeface="Wingdings" panose="05000000000000000000" pitchFamily="2" charset="2"/>
              <a:buChar char="p"/>
              <a:defRPr sz="2000"/>
            </a:lvl3pPr>
            <a:lvl4pPr marL="1257300" indent="-266700">
              <a:buFont typeface="Wingdings" panose="05000000000000000000" pitchFamily="2" charset="2"/>
              <a:buChar char="n"/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9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2520" y="1025352"/>
            <a:ext cx="3193928" cy="5400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32520" y="1052736"/>
            <a:ext cx="4968552" cy="5328592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1052736"/>
            <a:ext cx="3528392" cy="53285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按一下編輯文字樣式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54876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68679" y="130324"/>
            <a:ext cx="8611999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TW" altLang="en-US" dirty="0" smtClean="0"/>
              <a:t>標題 </a:t>
            </a:r>
            <a:r>
              <a:rPr lang="en-US" altLang="zh-TW" dirty="0" smtClean="0"/>
              <a:t>36</a:t>
            </a:r>
            <a:r>
              <a:rPr lang="zh-TW" altLang="en-US" dirty="0" smtClean="0"/>
              <a:t>號 粗體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352599" y="1628800"/>
            <a:ext cx="7200801" cy="4736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第一層 </a:t>
            </a:r>
            <a:r>
              <a:rPr lang="en-US" altLang="zh-TW" dirty="0" smtClean="0"/>
              <a:t>28</a:t>
            </a:r>
            <a:r>
              <a:rPr lang="zh-TW" altLang="en-US" dirty="0" smtClean="0"/>
              <a:t>號 粗體</a:t>
            </a:r>
          </a:p>
          <a:p>
            <a:pPr lvl="1"/>
            <a:r>
              <a:rPr lang="zh-TW" altLang="en-US" dirty="0" smtClean="0"/>
              <a:t>第二層 </a:t>
            </a:r>
            <a:r>
              <a:rPr lang="en-US" altLang="zh-TW" dirty="0" smtClean="0"/>
              <a:t>24</a:t>
            </a:r>
            <a:r>
              <a:rPr lang="zh-TW" altLang="en-US" dirty="0" smtClean="0"/>
              <a:t>號 </a:t>
            </a:r>
          </a:p>
          <a:p>
            <a:pPr lvl="2"/>
            <a:r>
              <a:rPr lang="zh-TW" altLang="en-US" dirty="0" smtClean="0"/>
              <a:t>第三層 </a:t>
            </a:r>
            <a:r>
              <a:rPr lang="en-US" altLang="zh-TW" dirty="0" smtClean="0"/>
              <a:t>20</a:t>
            </a:r>
            <a:r>
              <a:rPr lang="zh-TW" altLang="en-US" dirty="0" smtClean="0"/>
              <a:t>號</a:t>
            </a:r>
          </a:p>
          <a:p>
            <a:pPr lvl="3"/>
            <a:r>
              <a:rPr lang="zh-TW" altLang="en-US" dirty="0" smtClean="0"/>
              <a:t>第四層 </a:t>
            </a:r>
            <a:r>
              <a:rPr lang="en-US" altLang="zh-TW" dirty="0" smtClean="0"/>
              <a:t>18</a:t>
            </a:r>
            <a:r>
              <a:rPr lang="zh-TW" altLang="en-US" dirty="0" smtClean="0"/>
              <a:t>號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 rotWithShape="1"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2" t="12815" r="5750" b="17466"/>
          <a:stretch/>
        </p:blipFill>
        <p:spPr>
          <a:xfrm>
            <a:off x="8841432" y="6287668"/>
            <a:ext cx="920550" cy="38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57" r:id="rId6"/>
    <p:sldLayoutId id="2147483671" r:id="rId7"/>
    <p:sldLayoutId id="2147483670" r:id="rId8"/>
    <p:sldLayoutId id="2147483673" r:id="rId9"/>
    <p:sldLayoutId id="2147483675" r:id="rId10"/>
    <p:sldLayoutId id="2147483676" r:id="rId11"/>
    <p:sldLayoutId id="2147483678" r:id="rId12"/>
    <p:sldLayoutId id="2147483679" r:id="rId13"/>
    <p:sldLayoutId id="2147483680" r:id="rId14"/>
    <p:sldLayoutId id="2147483681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002060"/>
          </a:solidFill>
          <a:latin typeface="Microsoft YaHei UI" pitchFamily="34" charset="-122"/>
          <a:ea typeface="Microsoft YaHei UI" pitchFamily="34" charset="-122"/>
          <a:cs typeface="+mj-cs"/>
        </a:defRPr>
      </a:lvl1pPr>
    </p:titleStyle>
    <p:bodyStyle>
      <a:lvl1pPr marL="457200" marR="0" indent="-4572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•"/>
        <a:tabLst/>
        <a:defRPr sz="2800" b="1" kern="1200">
          <a:solidFill>
            <a:srgbClr val="6AA9A8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marR="0" indent="-3524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Char char="–"/>
        <a:tabLst/>
        <a:defRPr sz="2400" b="1" kern="1200">
          <a:solidFill>
            <a:schemeClr val="bg2">
              <a:lumMod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marR="0" indent="-2762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Char char="•"/>
        <a:tabLst/>
        <a:defRPr sz="2000" kern="1200">
          <a:solidFill>
            <a:schemeClr val="bg2">
              <a:lumMod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marR="0" indent="-2667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Char char="–"/>
        <a:tabLst/>
        <a:defRPr sz="1800" kern="1200">
          <a:solidFill>
            <a:schemeClr val="bg2">
              <a:lumMod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2573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None/>
        <a:tabLst/>
        <a:defRPr sz="18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RD</a:t>
            </a:r>
            <a:r>
              <a:rPr lang="zh-TW" altLang="en-US" dirty="0" smtClean="0"/>
              <a:t>研發進度分享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933056"/>
            <a:ext cx="7200800" cy="180020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TW" altLang="en-US" sz="2200" b="0" dirty="0" smtClean="0">
                <a:latin typeface="Microsoft YaHei UI" pitchFamily="34" charset="-122"/>
                <a:ea typeface="Microsoft YaHei UI" pitchFamily="34" charset="-122"/>
              </a:rPr>
              <a:t>姓名：羅紹賢  職稱：副工程師</a:t>
            </a:r>
            <a:r>
              <a:rPr lang="zh-TW" altLang="en-US" sz="2200" b="0" dirty="0">
                <a:latin typeface="Microsoft YaHei UI" pitchFamily="34" charset="-122"/>
                <a:ea typeface="Microsoft YaHei UI" pitchFamily="34" charset="-122"/>
              </a:rPr>
              <a:t>　</a:t>
            </a:r>
          </a:p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TW" altLang="en-US" sz="2200" b="0" dirty="0">
                <a:latin typeface="Microsoft YaHei UI" pitchFamily="34" charset="-122"/>
                <a:ea typeface="Microsoft YaHei UI" pitchFamily="34" charset="-122"/>
              </a:rPr>
              <a:t>創生處 </a:t>
            </a:r>
            <a:r>
              <a:rPr lang="zh-TW" altLang="en-US" sz="2200" b="0" dirty="0" smtClean="0">
                <a:latin typeface="Microsoft YaHei UI" pitchFamily="34" charset="-122"/>
                <a:ea typeface="Microsoft YaHei UI" pitchFamily="34" charset="-122"/>
              </a:rPr>
              <a:t> 技術加值 </a:t>
            </a:r>
            <a:r>
              <a:rPr lang="zh-TW" altLang="en-US" sz="2200" b="0" dirty="0">
                <a:latin typeface="Microsoft YaHei UI" pitchFamily="34" charset="-122"/>
                <a:ea typeface="Microsoft YaHei UI" pitchFamily="34" charset="-122"/>
              </a:rPr>
              <a:t>組</a:t>
            </a:r>
            <a:endParaRPr lang="en-US" altLang="zh-TW" sz="2200" b="0" dirty="0">
              <a:latin typeface="Microsoft YaHei UI" pitchFamily="34" charset="-122"/>
              <a:ea typeface="Microsoft YaHei UI" pitchFamily="34" charset="-122"/>
            </a:endParaRPr>
          </a:p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zh-TW" sz="2200" b="0" dirty="0" smtClean="0">
                <a:latin typeface="Microsoft YaHei UI" pitchFamily="34" charset="-122"/>
                <a:ea typeface="Microsoft YaHei UI" pitchFamily="34" charset="-122"/>
              </a:rPr>
              <a:t>2022.10.20</a:t>
            </a:r>
            <a:endParaRPr lang="en-US" altLang="zh-TW" sz="2200" b="0" dirty="0"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06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5" name="直排文字版面配置區 1"/>
          <p:cNvSpPr>
            <a:spLocks noGrp="1"/>
          </p:cNvSpPr>
          <p:nvPr>
            <p:ph type="body" orient="vert" idx="1"/>
          </p:nvPr>
        </p:nvSpPr>
        <p:spPr>
          <a:xfrm>
            <a:off x="920552" y="1268760"/>
            <a:ext cx="8064896" cy="5184576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en-US" altLang="zh-TW" dirty="0" smtClean="0"/>
              <a:t>(</a:t>
            </a:r>
            <a:r>
              <a:rPr lang="zh-TW" altLang="en-US" dirty="0"/>
              <a:t>宏英</a:t>
            </a:r>
            <a:r>
              <a:rPr lang="en-US" altLang="zh-TW" dirty="0" smtClean="0"/>
              <a:t>)</a:t>
            </a:r>
            <a:r>
              <a:rPr lang="zh-TW" altLang="en-US" dirty="0" smtClean="0"/>
              <a:t>進度</a:t>
            </a:r>
            <a:endParaRPr lang="en-US" altLang="zh-TW" dirty="0" smtClean="0"/>
          </a:p>
          <a:p>
            <a:pPr lvl="1">
              <a:buClr>
                <a:schemeClr val="accent1"/>
              </a:buClr>
            </a:pPr>
            <a:r>
              <a:rPr lang="zh-TW" altLang="en-US" dirty="0"/>
              <a:t>模型再訓練</a:t>
            </a:r>
            <a:endParaRPr lang="en-US" altLang="zh-TW" dirty="0"/>
          </a:p>
          <a:p>
            <a:pPr lvl="1">
              <a:buClr>
                <a:schemeClr val="accent1"/>
              </a:buClr>
            </a:pPr>
            <a:r>
              <a:rPr lang="zh-TW" altLang="en-US" dirty="0"/>
              <a:t>上線</a:t>
            </a:r>
            <a:r>
              <a:rPr lang="zh-TW" altLang="en-US" dirty="0" smtClean="0"/>
              <a:t>測試</a:t>
            </a:r>
            <a:r>
              <a:rPr lang="en-US" altLang="zh-TW" dirty="0" smtClean="0"/>
              <a:t>(</a:t>
            </a:r>
            <a:r>
              <a:rPr lang="zh-TW" altLang="en-US" dirty="0" smtClean="0"/>
              <a:t>完</a:t>
            </a:r>
            <a:r>
              <a:rPr lang="zh-TW" altLang="en-US" dirty="0"/>
              <a:t>成</a:t>
            </a:r>
            <a:r>
              <a:rPr lang="zh-TW" altLang="en-US" dirty="0" smtClean="0"/>
              <a:t>度約</a:t>
            </a:r>
            <a:r>
              <a:rPr lang="en-US" altLang="zh-TW" dirty="0" smtClean="0"/>
              <a:t>80%)</a:t>
            </a:r>
            <a:r>
              <a:rPr lang="zh-TW" altLang="en-US" dirty="0" smtClean="0"/>
              <a:t>，尚缺</a:t>
            </a:r>
            <a:endParaRPr lang="en-US" altLang="zh-TW" dirty="0" smtClean="0"/>
          </a:p>
          <a:p>
            <a:pPr lvl="2">
              <a:buClr>
                <a:schemeClr val="accent1"/>
              </a:buClr>
            </a:pPr>
            <a:r>
              <a:rPr lang="zh-TW" altLang="en-US" dirty="0"/>
              <a:t>介接前端可視化資料</a:t>
            </a:r>
            <a:endParaRPr lang="en-US" altLang="zh-TW" dirty="0"/>
          </a:p>
          <a:p>
            <a:pPr lvl="2">
              <a:buClr>
                <a:schemeClr val="accent1"/>
              </a:buClr>
            </a:pPr>
            <a:r>
              <a:rPr lang="zh-TW" altLang="en-US" dirty="0"/>
              <a:t>模型預測</a:t>
            </a:r>
            <a:r>
              <a:rPr lang="zh-TW" altLang="en-US" dirty="0" smtClean="0"/>
              <a:t>程式</a:t>
            </a:r>
            <a:endParaRPr lang="en-US" altLang="zh-TW" dirty="0"/>
          </a:p>
        </p:txBody>
      </p:sp>
      <p:sp>
        <p:nvSpPr>
          <p:cNvPr id="7" name="標題 3"/>
          <p:cNvSpPr txBox="1">
            <a:spLocks/>
          </p:cNvSpPr>
          <p:nvPr/>
        </p:nvSpPr>
        <p:spPr bwMode="ltGray">
          <a:xfrm>
            <a:off x="632520" y="269732"/>
            <a:ext cx="864096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TW" altLang="en-US" sz="3600" b="1" kern="1200" spc="3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>
              <a:defRPr/>
            </a:pPr>
            <a:r>
              <a:rPr lang="zh-TW" altLang="en-US" dirty="0">
                <a:solidFill>
                  <a:srgbClr val="002060"/>
                </a:solidFill>
              </a:rPr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126731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80" y="1961250"/>
            <a:ext cx="8704841" cy="32222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2E0-AE09-4D11-92BC-5850C0B2AD0D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5" name="直排文字版面配置區 14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 smtClean="0"/>
              <a:t>針對整個輸入資料</a:t>
            </a:r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資料前處理</a:t>
            </a:r>
          </a:p>
        </p:txBody>
      </p:sp>
      <p:sp>
        <p:nvSpPr>
          <p:cNvPr id="6" name="矩形 5"/>
          <p:cNvSpPr/>
          <p:nvPr/>
        </p:nvSpPr>
        <p:spPr>
          <a:xfrm>
            <a:off x="920552" y="3140968"/>
            <a:ext cx="7920880" cy="720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07895" y="5457998"/>
            <a:ext cx="873759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/>
              <a:t>以統計分析手法展開原始數據，共</a:t>
            </a:r>
            <a:r>
              <a:rPr lang="en-US" altLang="zh-TW" b="1" dirty="0" smtClean="0">
                <a:solidFill>
                  <a:srgbClr val="FF0000"/>
                </a:solidFill>
              </a:rPr>
              <a:t>14</a:t>
            </a:r>
            <a:r>
              <a:rPr lang="zh-TW" altLang="en-US" b="1" dirty="0" smtClean="0"/>
              <a:t>個欄位，包</a:t>
            </a:r>
            <a:r>
              <a:rPr lang="en-US" altLang="zh-TW" b="1" dirty="0" smtClean="0"/>
              <a:t>10</a:t>
            </a:r>
            <a:r>
              <a:rPr lang="zh-TW" altLang="en-US" b="1" dirty="0" smtClean="0"/>
              <a:t>個數值型資料、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個類別型資料與</a:t>
            </a:r>
            <a:r>
              <a:rPr lang="en-US" altLang="zh-TW" b="1" dirty="0" smtClean="0"/>
              <a:t>3</a:t>
            </a:r>
            <a:r>
              <a:rPr lang="zh-TW" altLang="en-US" b="1" dirty="0" smtClean="0"/>
              <a:t>個無用欄位資料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時間戳記等</a:t>
            </a:r>
            <a:r>
              <a:rPr lang="en-US" altLang="zh-TW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/>
              <a:t>目前收集塑膠</a:t>
            </a:r>
            <a:r>
              <a:rPr lang="zh-TW" altLang="en-US" b="1" dirty="0"/>
              <a:t>地</a:t>
            </a:r>
            <a:r>
              <a:rPr lang="zh-TW" altLang="en-US" b="1" dirty="0" smtClean="0"/>
              <a:t>磚底</a:t>
            </a:r>
            <a:r>
              <a:rPr lang="zh-TW" altLang="en-US" b="1" dirty="0"/>
              <a:t>料</a:t>
            </a:r>
            <a:r>
              <a:rPr lang="zh-TW" altLang="en-US" b="1" dirty="0" smtClean="0"/>
              <a:t>生</a:t>
            </a:r>
            <a:r>
              <a:rPr lang="zh-TW" altLang="en-US" b="1" dirty="0"/>
              <a:t>產</a:t>
            </a:r>
            <a:r>
              <a:rPr lang="zh-TW" altLang="en-US" b="1" dirty="0" smtClean="0"/>
              <a:t>資料共</a:t>
            </a:r>
            <a:r>
              <a:rPr lang="en-US" altLang="zh-TW" b="1" dirty="0">
                <a:solidFill>
                  <a:srgbClr val="FF0000"/>
                </a:solidFill>
              </a:rPr>
              <a:t>248304</a:t>
            </a:r>
            <a:r>
              <a:rPr lang="zh-TW" altLang="en-US" b="1" dirty="0" smtClean="0"/>
              <a:t>筆</a:t>
            </a:r>
          </a:p>
        </p:txBody>
      </p:sp>
      <p:sp>
        <p:nvSpPr>
          <p:cNvPr id="9" name="矩形 8"/>
          <p:cNvSpPr/>
          <p:nvPr/>
        </p:nvSpPr>
        <p:spPr>
          <a:xfrm>
            <a:off x="6339503" y="5623906"/>
            <a:ext cx="576064" cy="144016"/>
          </a:xfrm>
          <a:prstGeom prst="rect">
            <a:avLst/>
          </a:prstGeom>
          <a:solidFill>
            <a:srgbClr val="609ADA">
              <a:alpha val="50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086046" y="5623906"/>
            <a:ext cx="648072" cy="144016"/>
          </a:xfrm>
          <a:prstGeom prst="rect">
            <a:avLst/>
          </a:prstGeom>
          <a:solidFill>
            <a:srgbClr val="F78D3F">
              <a:alpha val="50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6627535" y="5772470"/>
            <a:ext cx="0" cy="331711"/>
          </a:xfrm>
          <a:prstGeom prst="straightConnector1">
            <a:avLst/>
          </a:prstGeom>
          <a:ln>
            <a:solidFill>
              <a:srgbClr val="609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8374078" y="5767922"/>
            <a:ext cx="0" cy="331711"/>
          </a:xfrm>
          <a:prstGeom prst="straightConnector1">
            <a:avLst/>
          </a:prstGeom>
          <a:ln>
            <a:solidFill>
              <a:srgbClr val="F78D3F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842705" y="60840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609ADA"/>
                </a:solidFill>
              </a:rPr>
              <a:t>原始資料轉換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7570897" y="607178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78D3F"/>
                </a:solidFill>
              </a:rPr>
              <a:t>資料標記結果</a:t>
            </a:r>
          </a:p>
        </p:txBody>
      </p:sp>
    </p:spTree>
    <p:extLst>
      <p:ext uri="{BB962C8B-B14F-4D97-AF65-F5344CB8AC3E}">
        <p14:creationId xmlns:p14="http://schemas.microsoft.com/office/powerpoint/2010/main" val="261160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24" y="2132856"/>
            <a:ext cx="8568952" cy="13396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2E0-AE09-4D11-92BC-5850C0B2AD0D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7" name="直排文字版面配置區 16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 smtClean="0"/>
              <a:t>針對標記資料</a:t>
            </a:r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資料前處理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668524" y="3817592"/>
            <a:ext cx="8568952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/>
              <a:t>資料標記分類佔比：</a:t>
            </a:r>
            <a:endParaRPr lang="en-US" altLang="zh-TW" b="1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b="1" dirty="0" smtClean="0"/>
              <a:t>正</a:t>
            </a:r>
            <a:r>
              <a:rPr lang="zh-TW" altLang="en-US" b="1" dirty="0"/>
              <a:t>常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厚度於允收範圍內</a:t>
            </a:r>
            <a:r>
              <a:rPr lang="en-US" altLang="zh-TW" b="1" dirty="0" smtClean="0"/>
              <a:t>)</a:t>
            </a:r>
            <a:r>
              <a:rPr lang="zh-TW" altLang="en-US" b="1" dirty="0" smtClean="0"/>
              <a:t>：</a:t>
            </a:r>
            <a:r>
              <a:rPr lang="en-US" altLang="zh-TW" b="1" dirty="0" smtClean="0">
                <a:solidFill>
                  <a:srgbClr val="FF0000"/>
                </a:solidFill>
              </a:rPr>
              <a:t>213542</a:t>
            </a:r>
            <a:r>
              <a:rPr lang="zh-TW" altLang="en-US" b="1" dirty="0" smtClean="0"/>
              <a:t>筆，佔比</a:t>
            </a:r>
            <a:r>
              <a:rPr lang="en-US" altLang="zh-TW" b="1" dirty="0" smtClean="0"/>
              <a:t>86%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b="1" dirty="0"/>
              <a:t>異常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厚度</a:t>
            </a:r>
            <a:r>
              <a:rPr lang="zh-TW" altLang="en-US" b="1" dirty="0"/>
              <a:t>於</a:t>
            </a:r>
            <a:r>
              <a:rPr lang="zh-TW" altLang="en-US" b="1" dirty="0" smtClean="0"/>
              <a:t>允收範圍</a:t>
            </a:r>
            <a:r>
              <a:rPr lang="zh-TW" altLang="en-US" b="1" dirty="0"/>
              <a:t>外</a:t>
            </a:r>
            <a:r>
              <a:rPr lang="en-US" altLang="zh-TW" b="1" dirty="0" smtClean="0"/>
              <a:t>)</a:t>
            </a:r>
            <a:r>
              <a:rPr lang="zh-TW" altLang="en-US" b="1" dirty="0" smtClean="0"/>
              <a:t>：</a:t>
            </a:r>
            <a:r>
              <a:rPr lang="en-US" altLang="zh-TW" b="1" dirty="0" smtClean="0">
                <a:solidFill>
                  <a:srgbClr val="FF0000"/>
                </a:solidFill>
              </a:rPr>
              <a:t>34762</a:t>
            </a:r>
            <a:r>
              <a:rPr lang="zh-TW" altLang="en-US" b="1" dirty="0" smtClean="0"/>
              <a:t>筆，佔比</a:t>
            </a:r>
            <a:r>
              <a:rPr lang="en-US" altLang="zh-TW" b="1" dirty="0" smtClean="0"/>
              <a:t>14%</a:t>
            </a:r>
          </a:p>
        </p:txBody>
      </p:sp>
      <p:sp>
        <p:nvSpPr>
          <p:cNvPr id="16" name="矩形 15"/>
          <p:cNvSpPr/>
          <p:nvPr/>
        </p:nvSpPr>
        <p:spPr>
          <a:xfrm>
            <a:off x="6825208" y="2132856"/>
            <a:ext cx="2412268" cy="5198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63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2E0-AE09-4D11-92BC-5850C0B2AD0D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模型衡量指標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5247566" y="1208839"/>
          <a:ext cx="4497834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99278">
                  <a:extLst>
                    <a:ext uri="{9D8B030D-6E8A-4147-A177-3AD203B41FA5}">
                      <a16:colId xmlns:a16="http://schemas.microsoft.com/office/drawing/2014/main" val="2498478692"/>
                    </a:ext>
                  </a:extLst>
                </a:gridCol>
                <a:gridCol w="1499278">
                  <a:extLst>
                    <a:ext uri="{9D8B030D-6E8A-4147-A177-3AD203B41FA5}">
                      <a16:colId xmlns:a16="http://schemas.microsoft.com/office/drawing/2014/main" val="2542679919"/>
                    </a:ext>
                  </a:extLst>
                </a:gridCol>
                <a:gridCol w="1499278">
                  <a:extLst>
                    <a:ext uri="{9D8B030D-6E8A-4147-A177-3AD203B41FA5}">
                      <a16:colId xmlns:a16="http://schemas.microsoft.com/office/drawing/2014/main" val="3948814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編號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品質分類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資料量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組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30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正常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213542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91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異常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34762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42809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575976" y="1224628"/>
          <a:ext cx="4392488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6244">
                  <a:extLst>
                    <a:ext uri="{9D8B030D-6E8A-4147-A177-3AD203B41FA5}">
                      <a16:colId xmlns:a16="http://schemas.microsoft.com/office/drawing/2014/main" val="2498478692"/>
                    </a:ext>
                  </a:extLst>
                </a:gridCol>
                <a:gridCol w="2196244">
                  <a:extLst>
                    <a:ext uri="{9D8B030D-6E8A-4147-A177-3AD203B41FA5}">
                      <a16:colId xmlns:a16="http://schemas.microsoft.com/office/drawing/2014/main" val="3948814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資料類型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資料量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組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30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訓練集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146586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91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測試集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36647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42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總和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183233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287936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4399002" y="61141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混淆矩陣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1987390" y="8367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模型輸入資料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6480820" y="83671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模型輸入資料標記</a:t>
            </a:r>
          </a:p>
        </p:txBody>
      </p:sp>
      <p:sp>
        <p:nvSpPr>
          <p:cNvPr id="3" name="矩形 2"/>
          <p:cNvSpPr/>
          <p:nvPr/>
        </p:nvSpPr>
        <p:spPr>
          <a:xfrm>
            <a:off x="10024502" y="1340768"/>
            <a:ext cx="480131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正常範圍：</a:t>
            </a:r>
            <a:r>
              <a:rPr lang="en-US" altLang="zh-TW" dirty="0" smtClean="0"/>
              <a:t>1.3±0.1mm</a:t>
            </a:r>
          </a:p>
          <a:p>
            <a:r>
              <a:rPr lang="zh-TW" altLang="en-US" dirty="0" smtClean="0"/>
              <a:t>抓取資料條</a:t>
            </a:r>
            <a:r>
              <a:rPr lang="zh-TW" altLang="en-US" dirty="0"/>
              <a:t>件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 smtClean="0"/>
              <a:t>寬度介於</a:t>
            </a:r>
            <a:r>
              <a:rPr lang="en-US" altLang="zh-TW" dirty="0" smtClean="0"/>
              <a:t>50</a:t>
            </a:r>
            <a:r>
              <a:rPr lang="zh-TW" altLang="en-US" dirty="0"/>
              <a:t>至</a:t>
            </a:r>
            <a:r>
              <a:rPr lang="en-US" altLang="zh-TW" dirty="0" smtClean="0"/>
              <a:t>150</a:t>
            </a:r>
            <a:r>
              <a:rPr lang="zh-TW" altLang="en-US" dirty="0" smtClean="0"/>
              <a:t>，且出料溫度介於</a:t>
            </a:r>
            <a:r>
              <a:rPr lang="en-US" altLang="zh-TW" dirty="0" smtClean="0"/>
              <a:t>20</a:t>
            </a:r>
            <a:r>
              <a:rPr lang="zh-TW" altLang="en-US" dirty="0"/>
              <a:t>至</a:t>
            </a:r>
            <a:r>
              <a:rPr lang="en-US" altLang="zh-TW" dirty="0" smtClean="0"/>
              <a:t>90</a:t>
            </a:r>
            <a:r>
              <a:rPr lang="zh-TW" altLang="en-US" dirty="0" smtClean="0"/>
              <a:t>度</a:t>
            </a:r>
            <a:endParaRPr lang="en-US" altLang="zh-TW" dirty="0" smtClean="0"/>
          </a:p>
          <a:p>
            <a:r>
              <a:rPr lang="zh-TW" altLang="en-US" dirty="0" smtClean="0"/>
              <a:t>訓練</a:t>
            </a:r>
            <a:r>
              <a:rPr lang="en-US" altLang="zh-TW" dirty="0" smtClean="0"/>
              <a:t>/</a:t>
            </a:r>
            <a:r>
              <a:rPr lang="zh-TW" altLang="en-US" dirty="0" smtClean="0"/>
              <a:t>測試集：</a:t>
            </a:r>
            <a:r>
              <a:rPr lang="en-US" altLang="zh-TW" dirty="0" smtClean="0"/>
              <a:t>80:20</a:t>
            </a:r>
          </a:p>
          <a:p>
            <a:r>
              <a:rPr lang="zh-TW" altLang="en-US" dirty="0" smtClean="0"/>
              <a:t>正常</a:t>
            </a:r>
            <a:r>
              <a:rPr lang="en-US" altLang="zh-TW" dirty="0" smtClean="0"/>
              <a:t>/</a:t>
            </a:r>
            <a:r>
              <a:rPr lang="zh-TW" altLang="en-US" dirty="0" smtClean="0"/>
              <a:t>異常：</a:t>
            </a:r>
            <a:r>
              <a:rPr lang="en-US" altLang="zh-TW" dirty="0" smtClean="0"/>
              <a:t>86:14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067516" y="2338656"/>
            <a:ext cx="495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59852"/>
                </a:solidFill>
              </a:rPr>
              <a:t>因去除離群值，從</a:t>
            </a:r>
            <a:r>
              <a:rPr lang="en-US" altLang="zh-TW" b="1" dirty="0">
                <a:solidFill>
                  <a:srgbClr val="F59852"/>
                </a:solidFill>
              </a:rPr>
              <a:t>248304</a:t>
            </a:r>
            <a:r>
              <a:rPr lang="zh-TW" altLang="en-US" b="1" dirty="0" smtClean="0">
                <a:solidFill>
                  <a:srgbClr val="F59852"/>
                </a:solidFill>
              </a:rPr>
              <a:t>筆</a:t>
            </a:r>
            <a:r>
              <a:rPr lang="zh-TW" altLang="en-US" b="1" dirty="0">
                <a:solidFill>
                  <a:srgbClr val="F59852"/>
                </a:solidFill>
              </a:rPr>
              <a:t>縮減至</a:t>
            </a:r>
            <a:r>
              <a:rPr lang="en-US" altLang="zh-TW" b="1" dirty="0">
                <a:solidFill>
                  <a:srgbClr val="F59852"/>
                </a:solidFill>
              </a:rPr>
              <a:t>183233</a:t>
            </a:r>
            <a:r>
              <a:rPr lang="zh-TW" altLang="en-US" b="1" dirty="0">
                <a:solidFill>
                  <a:srgbClr val="F59852"/>
                </a:solidFill>
              </a:rPr>
              <a:t>筆</a:t>
            </a:r>
          </a:p>
        </p:txBody>
      </p:sp>
      <p:cxnSp>
        <p:nvCxnSpPr>
          <p:cNvPr id="9" name="直線單箭頭接點 8"/>
          <p:cNvCxnSpPr/>
          <p:nvPr/>
        </p:nvCxnSpPr>
        <p:spPr>
          <a:xfrm>
            <a:off x="4619623" y="2492896"/>
            <a:ext cx="4053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954" y="2915180"/>
            <a:ext cx="7312093" cy="321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9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2E0-AE09-4D11-92BC-5850C0B2AD0D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模型衡量指標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587936" y="593998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特徵重要性排</a:t>
            </a:r>
            <a:r>
              <a:rPr lang="zh-TW" altLang="en-US" b="1" u="sng" dirty="0">
                <a:solidFill>
                  <a:schemeClr val="tx1">
                    <a:lumMod val="75000"/>
                  </a:schemeClr>
                </a:solidFill>
              </a:rPr>
              <a:t>序</a:t>
            </a:r>
            <a:endParaRPr lang="zh-TW" altLang="en-US" b="1" u="sng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43772" y="1321504"/>
            <a:ext cx="4961756" cy="18722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b="1" dirty="0"/>
              <a:t>針對</a:t>
            </a:r>
            <a:r>
              <a:rPr lang="zh-TW" altLang="en-US" b="1" dirty="0" smtClean="0">
                <a:solidFill>
                  <a:srgbClr val="FF0000"/>
                </a:solidFill>
              </a:rPr>
              <a:t>異常</a:t>
            </a:r>
            <a:r>
              <a:rPr lang="zh-TW" altLang="en-US" b="1" dirty="0" smtClean="0"/>
              <a:t>召回</a:t>
            </a:r>
            <a:r>
              <a:rPr lang="zh-TW" altLang="en-US" b="1" dirty="0"/>
              <a:t>率為</a:t>
            </a:r>
            <a:r>
              <a:rPr lang="en-US" altLang="zh-TW" b="1" dirty="0" smtClean="0">
                <a:solidFill>
                  <a:srgbClr val="FF0000"/>
                </a:solidFill>
              </a:rPr>
              <a:t>89%</a:t>
            </a:r>
            <a:r>
              <a:rPr lang="zh-TW" altLang="en-US" b="1" dirty="0" smtClean="0">
                <a:solidFill>
                  <a:schemeClr val="tx1"/>
                </a:solidFill>
              </a:rPr>
              <a:t>，達成預期規劃指標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b="1" dirty="0" smtClean="0">
                <a:solidFill>
                  <a:schemeClr val="tx1"/>
                </a:solidFill>
              </a:rPr>
              <a:t>主要影響塑膠地磚厚度品質的肇因與影響佔比分為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rgbClr val="FF0000"/>
                </a:solidFill>
              </a:rPr>
              <a:t>溫</a:t>
            </a:r>
            <a:r>
              <a:rPr lang="zh-TW" altLang="en-US" b="1" dirty="0">
                <a:solidFill>
                  <a:srgbClr val="FF0000"/>
                </a:solidFill>
              </a:rPr>
              <a:t>控器溫度</a:t>
            </a:r>
            <a:r>
              <a:rPr lang="en-US" altLang="zh-TW" b="1" dirty="0" smtClean="0">
                <a:solidFill>
                  <a:schemeClr val="tx1"/>
                </a:solidFill>
              </a:rPr>
              <a:t>(23.3%)</a:t>
            </a:r>
            <a:endParaRPr lang="en-US" altLang="zh-TW" b="1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rgbClr val="FF0000"/>
                </a:solidFill>
              </a:rPr>
              <a:t>材料</a:t>
            </a:r>
            <a:r>
              <a:rPr lang="zh-TW" altLang="en-US" b="1" dirty="0">
                <a:solidFill>
                  <a:srgbClr val="FF0000"/>
                </a:solidFill>
              </a:rPr>
              <a:t>溫度</a:t>
            </a:r>
            <a:r>
              <a:rPr lang="en-US" altLang="zh-TW" b="1" dirty="0" smtClean="0">
                <a:solidFill>
                  <a:schemeClr val="tx1"/>
                </a:solidFill>
              </a:rPr>
              <a:t>(22.2%)</a:t>
            </a:r>
            <a:endParaRPr lang="en-US" altLang="zh-TW" b="1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rgbClr val="FF0000"/>
                </a:solidFill>
              </a:rPr>
              <a:t>室</a:t>
            </a:r>
            <a:r>
              <a:rPr lang="zh-TW" altLang="en-US" b="1" dirty="0" smtClean="0">
                <a:solidFill>
                  <a:srgbClr val="FF0000"/>
                </a:solidFill>
              </a:rPr>
              <a:t>溫</a:t>
            </a:r>
            <a:r>
              <a:rPr lang="en-US" altLang="zh-TW" b="1" dirty="0" smtClean="0">
                <a:solidFill>
                  <a:schemeClr val="tx1"/>
                </a:solidFill>
              </a:rPr>
              <a:t>(16.6%)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46" y="1050616"/>
            <a:ext cx="4248472" cy="485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95946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2022">
      <a:dk1>
        <a:srgbClr val="393939"/>
      </a:dk1>
      <a:lt1>
        <a:srgbClr val="FFFFFF"/>
      </a:lt1>
      <a:dk2>
        <a:srgbClr val="AFAFAF"/>
      </a:dk2>
      <a:lt2>
        <a:srgbClr val="E7E7E7"/>
      </a:lt2>
      <a:accent1>
        <a:srgbClr val="6AACB2"/>
      </a:accent1>
      <a:accent2>
        <a:srgbClr val="2BBBD8"/>
      </a:accent2>
      <a:accent3>
        <a:srgbClr val="F78D3F"/>
      </a:accent3>
      <a:accent4>
        <a:srgbClr val="FFC000"/>
      </a:accent4>
      <a:accent5>
        <a:srgbClr val="9E5DE5"/>
      </a:accent5>
      <a:accent6>
        <a:srgbClr val="7187F7"/>
      </a:accent6>
      <a:hlink>
        <a:srgbClr val="F0591B"/>
      </a:hlink>
      <a:folHlink>
        <a:srgbClr val="2A2A2A"/>
      </a:folHlink>
    </a:clrScheme>
    <a:fontScheme name="2020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簡報2" id="{EA4097B7-5B42-4B7F-9650-C58EC5690E57}" vid="{FB551F90-715F-41A3-8BF9-4D68180117E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18056</TotalTime>
  <Words>298</Words>
  <Application>Microsoft Office PowerPoint</Application>
  <PresentationFormat>A4 紙張 (210x297 公釐)</PresentationFormat>
  <Paragraphs>61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Microsoft YaHei UI</vt:lpstr>
      <vt:lpstr>微軟正黑體</vt:lpstr>
      <vt:lpstr>新細明體</vt:lpstr>
      <vt:lpstr>Arial</vt:lpstr>
      <vt:lpstr>Calibri</vt:lpstr>
      <vt:lpstr>Wingdings</vt:lpstr>
      <vt:lpstr>2020簡報範本_light</vt:lpstr>
      <vt:lpstr>RD研發進度分享</vt:lpstr>
      <vt:lpstr>PowerPoint 簡報</vt:lpstr>
      <vt:lpstr>資料前處理</vt:lpstr>
      <vt:lpstr>資料前處理</vt:lpstr>
      <vt:lpstr>模型衡量指標</vt:lpstr>
      <vt:lpstr>模型衡量指標</vt:lpstr>
    </vt:vector>
  </TitlesOfParts>
  <Manager/>
  <Company>Dynabook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資策會2022簡報範本</dc:title>
  <dc:creator>黃瑋萱 Wei Xuan Huang</dc:creator>
  <cp:lastModifiedBy>羅紹賢 Shao Hsien Lo</cp:lastModifiedBy>
  <cp:revision>66</cp:revision>
  <dcterms:created xsi:type="dcterms:W3CDTF">2021-12-27T02:15:28Z</dcterms:created>
  <dcterms:modified xsi:type="dcterms:W3CDTF">2022-10-19T09:49:52Z</dcterms:modified>
  <cp:category/>
</cp:coreProperties>
</file>