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88" r:id="rId2"/>
    <p:sldId id="276" r:id="rId3"/>
    <p:sldId id="289" r:id="rId4"/>
    <p:sldId id="294" r:id="rId5"/>
    <p:sldId id="295" r:id="rId6"/>
    <p:sldId id="296" r:id="rId7"/>
    <p:sldId id="297" r:id="rId8"/>
    <p:sldId id="290" r:id="rId9"/>
    <p:sldId id="291" r:id="rId10"/>
    <p:sldId id="298" r:id="rId11"/>
    <p:sldId id="301" r:id="rId12"/>
    <p:sldId id="292" r:id="rId13"/>
    <p:sldId id="299" r:id="rId14"/>
    <p:sldId id="300" r:id="rId15"/>
    <p:sldId id="293" r:id="rId16"/>
    <p:sldId id="302" r:id="rId17"/>
    <p:sldId id="303" r:id="rId1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+大綱" id="{CCC62F37-9EE2-4473-8888-8C2CC84C550E}">
          <p14:sldIdLst>
            <p14:sldId id="288"/>
            <p14:sldId id="276"/>
          </p14:sldIdLst>
        </p14:section>
        <p14:section name="Pycaret" id="{698F2CB9-A9BD-436D-86D7-842A51D7029B}">
          <p14:sldIdLst>
            <p14:sldId id="289"/>
            <p14:sldId id="294"/>
            <p14:sldId id="295"/>
            <p14:sldId id="296"/>
            <p14:sldId id="297"/>
          </p14:sldIdLst>
        </p14:section>
        <p14:section name="旺欉 - 進度" id="{41E05F9C-1D58-4B84-AE73-D1F1B14F75AA}">
          <p14:sldIdLst>
            <p14:sldId id="290"/>
            <p14:sldId id="291"/>
            <p14:sldId id="298"/>
            <p14:sldId id="301"/>
          </p14:sldIdLst>
        </p14:section>
        <p14:section name="宏英 - 進度" id="{1AC37AB4-94A0-4F5D-90E5-235B7E67A8D2}">
          <p14:sldIdLst>
            <p14:sldId id="292"/>
            <p14:sldId id="299"/>
            <p14:sldId id="300"/>
            <p14:sldId id="293"/>
          </p14:sldIdLst>
        </p14:section>
        <p14:section name="韌性焊接 - 進度" id="{E790117B-C0B9-4901-A198-A38BB176ED37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852"/>
    <a:srgbClr val="609ADA"/>
    <a:srgbClr val="E6E6E6"/>
    <a:srgbClr val="FFFFFF"/>
    <a:srgbClr val="C4C4C4"/>
    <a:srgbClr val="6AACB2"/>
    <a:srgbClr val="F16D69"/>
    <a:srgbClr val="6BA9A8"/>
    <a:srgbClr val="B97AB3"/>
    <a:srgbClr val="2E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12" autoAdjust="0"/>
  </p:normalViewPr>
  <p:slideViewPr>
    <p:cSldViewPr showGuides="1">
      <p:cViewPr varScale="1">
        <p:scale>
          <a:sx n="51" d="100"/>
          <a:sy n="51" d="100"/>
        </p:scale>
        <p:origin x="1620" y="24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RD</a:t>
            </a:r>
            <a:r>
              <a:rPr lang="zh-TW" altLang="en-US" dirty="0" smtClean="0"/>
              <a:t>研發進度分享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姓名：羅紹賢  職稱：副工程師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技術加值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2022.11.04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前端可視化頁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3" y="1196752"/>
            <a:ext cx="95536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1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881336"/>
            <a:ext cx="8867775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7" y="4400397"/>
            <a:ext cx="24574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3821920" y="40310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資料未更新偵測程式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96816" y="53039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XAI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模組對應資料庫欄位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9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模型再訓練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43" y="961208"/>
            <a:ext cx="3456384" cy="17888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1696022" y="1663887"/>
            <a:ext cx="265876" cy="598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928664" y="2000653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316K</a:t>
            </a:r>
            <a:endParaRPr lang="zh-TW" altLang="en-US" sz="1400" b="1" dirty="0" err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4" y="2839455"/>
            <a:ext cx="3456384" cy="181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3" y="4718021"/>
            <a:ext cx="3456384" cy="1820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圓角矩形 15"/>
          <p:cNvSpPr/>
          <p:nvPr/>
        </p:nvSpPr>
        <p:spPr>
          <a:xfrm>
            <a:off x="1544211" y="712478"/>
            <a:ext cx="1395848" cy="41758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溫控器溫度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544211" y="2708920"/>
            <a:ext cx="1395848" cy="41758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電流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1544211" y="4581128"/>
            <a:ext cx="1395848" cy="41758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轉速</a:t>
            </a:r>
            <a:endParaRPr lang="zh-TW" altLang="en-US" b="1" dirty="0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729256" y="3785697"/>
            <a:ext cx="265876" cy="598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961898" y="4122463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321K</a:t>
            </a:r>
            <a:endParaRPr lang="zh-TW" altLang="en-US" sz="1400" b="1" dirty="0" err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1690102" y="5983024"/>
            <a:ext cx="265876" cy="598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922744" y="631979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320K</a:t>
            </a:r>
            <a:endParaRPr lang="zh-TW" altLang="en-US" sz="1400" b="1" dirty="0" err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52" y="955743"/>
            <a:ext cx="3456650" cy="1809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圓角矩形 26"/>
          <p:cNvSpPr/>
          <p:nvPr/>
        </p:nvSpPr>
        <p:spPr>
          <a:xfrm>
            <a:off x="5551353" y="746948"/>
            <a:ext cx="1395848" cy="41758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出料寬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656462" y="1971664"/>
            <a:ext cx="265876" cy="598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89104" y="230843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317K</a:t>
            </a:r>
            <a:endParaRPr lang="zh-TW" altLang="en-US" sz="1400" b="1" dirty="0" err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14455" y="5707030"/>
            <a:ext cx="5265492" cy="830997"/>
          </a:xfrm>
          <a:prstGeom prst="rect">
            <a:avLst/>
          </a:prstGeom>
          <a:noFill/>
          <a:ln w="19050">
            <a:solidFill>
              <a:srgbClr val="393939"/>
            </a:solidFill>
          </a:ln>
        </p:spPr>
        <p:txBody>
          <a:bodyPr wrap="square" rtlCol="0">
            <a:spAutoFit/>
          </a:bodyPr>
          <a:lstStyle/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以統計分析手法展開原始數據，共</a:t>
            </a:r>
            <a:r>
              <a:rPr kumimoji="0" lang="en-US" altLang="zh-TW" sz="1600" b="1" dirty="0" smtClean="0">
                <a:solidFill>
                  <a:srgbClr val="FF0000"/>
                </a:solidFill>
                <a:latin typeface="Arial"/>
                <a:ea typeface="微軟正黑體"/>
              </a:rPr>
              <a:t>11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個欄位，包</a:t>
            </a:r>
            <a:r>
              <a:rPr kumimoji="0" lang="en-US" altLang="zh-TW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10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個數值型資料與</a:t>
            </a:r>
            <a:r>
              <a:rPr kumimoji="0" lang="en-US" altLang="zh-TW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1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個類別型資料</a:t>
            </a:r>
            <a:endParaRPr kumimoji="0" lang="en-US" altLang="zh-TW" sz="1600" b="1" dirty="0" smtClean="0">
              <a:solidFill>
                <a:srgbClr val="393939"/>
              </a:solidFill>
              <a:latin typeface="Arial"/>
              <a:ea typeface="微軟正黑體"/>
            </a:endParaRP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目前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收集塑膠地磚底料生產資料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共</a:t>
            </a:r>
            <a:r>
              <a:rPr kumimoji="0" lang="en-US" altLang="zh-TW" sz="1600" b="1" dirty="0" smtClean="0">
                <a:solidFill>
                  <a:srgbClr val="FF0000"/>
                </a:solidFill>
                <a:latin typeface="Arial"/>
                <a:ea typeface="微軟正黑體"/>
              </a:rPr>
              <a:t>341,571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筆</a:t>
            </a:r>
            <a:endParaRPr kumimoji="0" lang="zh-TW" altLang="en-US" sz="1600" b="1" dirty="0">
              <a:solidFill>
                <a:srgbClr val="393939"/>
              </a:solidFill>
              <a:latin typeface="Arial"/>
              <a:ea typeface="微軟正黑體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0116" y="6077538"/>
            <a:ext cx="612000" cy="115213"/>
          </a:xfrm>
          <a:prstGeom prst="rect">
            <a:avLst/>
          </a:prstGeom>
          <a:solidFill>
            <a:srgbClr val="609ADA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39290" y="6077538"/>
            <a:ext cx="612000" cy="115213"/>
          </a:xfrm>
          <a:prstGeom prst="rect">
            <a:avLst/>
          </a:prstGeom>
          <a:solidFill>
            <a:srgbClr val="F78D3F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48252" y="5314674"/>
            <a:ext cx="1255728" cy="29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b="1" dirty="0" smtClean="0">
                <a:solidFill>
                  <a:srgbClr val="609ADA"/>
                </a:solidFill>
                <a:latin typeface="Arial"/>
                <a:ea typeface="微軟正黑體"/>
              </a:rPr>
              <a:t>原始資料轉換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905485" y="5301208"/>
            <a:ext cx="1255728" cy="29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b="1" dirty="0" smtClean="0">
                <a:solidFill>
                  <a:srgbClr val="F78D3F"/>
                </a:solidFill>
                <a:latin typeface="Arial"/>
                <a:ea typeface="微軟正黑體"/>
              </a:rPr>
              <a:t>資料標記結果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282116" y="45587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b="1" u="sng" dirty="0" smtClean="0">
                <a:solidFill>
                  <a:srgbClr val="393939">
                    <a:lumMod val="75000"/>
                  </a:srgbClr>
                </a:solidFill>
                <a:latin typeface="Arial"/>
                <a:ea typeface="微軟正黑體"/>
              </a:rPr>
              <a:t>模型輸入資料總覽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03" y="3054029"/>
            <a:ext cx="4141011" cy="1527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矩形 38"/>
          <p:cNvSpPr/>
          <p:nvPr/>
        </p:nvSpPr>
        <p:spPr>
          <a:xfrm>
            <a:off x="4251663" y="3572174"/>
            <a:ext cx="4138390" cy="336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35" idx="2"/>
            <a:endCxn id="31" idx="0"/>
          </p:cNvCxnSpPr>
          <p:nvPr/>
        </p:nvCxnSpPr>
        <p:spPr>
          <a:xfrm>
            <a:off x="4976116" y="5610139"/>
            <a:ext cx="0" cy="467399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6" idx="2"/>
            <a:endCxn id="32" idx="0"/>
          </p:cNvCxnSpPr>
          <p:nvPr/>
        </p:nvCxnSpPr>
        <p:spPr>
          <a:xfrm>
            <a:off x="6533349" y="5596673"/>
            <a:ext cx="11941" cy="480865"/>
          </a:xfrm>
          <a:prstGeom prst="straightConnector1">
            <a:avLst/>
          </a:prstGeom>
          <a:ln>
            <a:solidFill>
              <a:srgbClr val="F59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9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7" y="1180938"/>
            <a:ext cx="8591043" cy="1311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模型再訓練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99588" y="2943853"/>
            <a:ext cx="5192281" cy="2646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3776" indent="-263776" defTabSz="844083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資料標記分類佔比：</a:t>
            </a:r>
            <a:endParaRPr kumimoji="0" lang="en-US" altLang="zh-TW" sz="1600" b="1" dirty="0">
              <a:solidFill>
                <a:srgbClr val="393939"/>
              </a:solidFill>
              <a:latin typeface="Arial"/>
              <a:ea typeface="微軟正黑體"/>
            </a:endParaRPr>
          </a:p>
          <a:p>
            <a:pPr marL="685817" lvl="1" indent="-263776" defTabSz="844083" eaLnBrk="1" fontAlgn="auto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正常</a:t>
            </a:r>
            <a:r>
              <a:rPr kumimoji="0" lang="en-US" altLang="zh-TW" sz="1600" b="1" dirty="0">
                <a:solidFill>
                  <a:srgbClr val="393939"/>
                </a:solidFill>
                <a:latin typeface="Arial"/>
                <a:ea typeface="微軟正黑體"/>
              </a:rPr>
              <a:t>(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厚度於允收範圍內</a:t>
            </a:r>
            <a:r>
              <a:rPr kumimoji="0" lang="en-US" altLang="zh-TW" sz="1600" b="1" dirty="0">
                <a:solidFill>
                  <a:srgbClr val="393939"/>
                </a:solidFill>
                <a:latin typeface="Arial"/>
                <a:ea typeface="微軟正黑體"/>
              </a:rPr>
              <a:t>)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：</a:t>
            </a:r>
            <a:r>
              <a:rPr kumimoji="0" lang="en-US" altLang="zh-TW" sz="1600" b="1" dirty="0" smtClean="0">
                <a:solidFill>
                  <a:srgbClr val="C00000"/>
                </a:solidFill>
                <a:latin typeface="Arial"/>
                <a:ea typeface="微軟正黑體"/>
              </a:rPr>
              <a:t>243,569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筆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，佔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比</a:t>
            </a:r>
            <a:r>
              <a:rPr kumimoji="0" lang="en-US" altLang="zh-TW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72%</a:t>
            </a:r>
            <a:endParaRPr kumimoji="0" lang="en-US" altLang="zh-TW" sz="1600" b="1" dirty="0">
              <a:solidFill>
                <a:srgbClr val="393939"/>
              </a:solidFill>
              <a:latin typeface="Arial"/>
              <a:ea typeface="微軟正黑體"/>
            </a:endParaRPr>
          </a:p>
          <a:p>
            <a:pPr marL="685817" lvl="1" indent="-263776" defTabSz="844083" eaLnBrk="1" fontAlgn="auto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異常</a:t>
            </a:r>
            <a:r>
              <a:rPr kumimoji="0" lang="en-US" altLang="zh-TW" sz="1600" b="1" dirty="0">
                <a:solidFill>
                  <a:srgbClr val="393939"/>
                </a:solidFill>
                <a:latin typeface="Arial"/>
                <a:ea typeface="微軟正黑體"/>
              </a:rPr>
              <a:t>(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厚度於允收範圍外</a:t>
            </a:r>
            <a:r>
              <a:rPr kumimoji="0" lang="en-US" altLang="zh-TW" sz="1600" b="1" dirty="0">
                <a:solidFill>
                  <a:srgbClr val="393939"/>
                </a:solidFill>
                <a:latin typeface="Arial"/>
                <a:ea typeface="微軟正黑體"/>
              </a:rPr>
              <a:t>)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：</a:t>
            </a:r>
            <a:r>
              <a:rPr kumimoji="0" lang="en-US" altLang="zh-TW" sz="1600" b="1" dirty="0" smtClean="0">
                <a:solidFill>
                  <a:srgbClr val="C00000"/>
                </a:solidFill>
                <a:latin typeface="Arial"/>
                <a:ea typeface="微軟正黑體"/>
              </a:rPr>
              <a:t>98,002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筆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，佔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比</a:t>
            </a:r>
            <a:r>
              <a:rPr kumimoji="0" lang="en-US" altLang="zh-TW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28%</a:t>
            </a:r>
            <a:endParaRPr kumimoji="0" lang="en-US" altLang="zh-TW" sz="1600" b="1" dirty="0">
              <a:solidFill>
                <a:srgbClr val="393939"/>
              </a:solidFill>
              <a:latin typeface="Arial"/>
              <a:ea typeface="微軟正黑體"/>
            </a:endParaRPr>
          </a:p>
          <a:p>
            <a:pPr marL="263776" indent="-263776" defTabSz="844083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模型衡量指標</a:t>
            </a:r>
            <a:endParaRPr kumimoji="0" lang="zh-TW" altLang="en-US" sz="1600" b="1" dirty="0" smtClean="0">
              <a:solidFill>
                <a:srgbClr val="393939"/>
              </a:solidFill>
              <a:latin typeface="Arial"/>
              <a:ea typeface="微軟正黑體"/>
            </a:endParaRPr>
          </a:p>
          <a:p>
            <a:pPr marL="738572" lvl="1" indent="-316531" defTabSz="844083" eaLnBrk="1" fontAlgn="auto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zh-TW" altLang="en-US" sz="1400" dirty="0" smtClean="0">
                <a:latin typeface="Arial"/>
                <a:ea typeface="微軟正黑體"/>
              </a:rPr>
              <a:t>允收厚度正常</a:t>
            </a:r>
            <a:r>
              <a:rPr kumimoji="0" lang="zh-TW" altLang="en-US" sz="1400" dirty="0">
                <a:latin typeface="Arial"/>
                <a:ea typeface="微軟正黑體"/>
              </a:rPr>
              <a:t>範圍：</a:t>
            </a:r>
            <a:r>
              <a:rPr kumimoji="0" lang="en-US" altLang="zh-TW" sz="1400" dirty="0">
                <a:latin typeface="Arial"/>
                <a:ea typeface="微軟正黑體"/>
              </a:rPr>
              <a:t>1.3±0.1mm</a:t>
            </a:r>
          </a:p>
          <a:p>
            <a:pPr marL="738572" lvl="1" indent="-316531" defTabSz="844083" eaLnBrk="1" fontAlgn="auto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zh-TW" altLang="en-US" sz="1400" dirty="0" smtClean="0">
                <a:latin typeface="Arial"/>
                <a:ea typeface="微軟正黑體"/>
              </a:rPr>
              <a:t>抓取資料條件：寬度介於</a:t>
            </a:r>
            <a:r>
              <a:rPr kumimoji="0" lang="en-US" altLang="zh-TW" sz="1400" dirty="0" smtClean="0">
                <a:latin typeface="Arial"/>
                <a:ea typeface="微軟正黑體"/>
              </a:rPr>
              <a:t>50</a:t>
            </a:r>
            <a:r>
              <a:rPr kumimoji="0" lang="zh-TW" altLang="en-US" sz="1400" dirty="0" smtClean="0">
                <a:latin typeface="Arial"/>
                <a:ea typeface="微軟正黑體"/>
              </a:rPr>
              <a:t>至</a:t>
            </a:r>
            <a:r>
              <a:rPr kumimoji="0" lang="en-US" altLang="zh-TW" sz="1400" dirty="0" smtClean="0">
                <a:latin typeface="Arial"/>
                <a:ea typeface="微軟正黑體"/>
              </a:rPr>
              <a:t>150</a:t>
            </a:r>
            <a:r>
              <a:rPr kumimoji="0" lang="zh-TW" altLang="en-US" sz="1400" dirty="0" smtClean="0">
                <a:latin typeface="Arial"/>
                <a:ea typeface="微軟正黑體"/>
              </a:rPr>
              <a:t>，且出料溫度介於</a:t>
            </a:r>
            <a:r>
              <a:rPr kumimoji="0" lang="en-US" altLang="zh-TW" sz="1400" dirty="0" smtClean="0">
                <a:latin typeface="Arial"/>
                <a:ea typeface="微軟正黑體"/>
              </a:rPr>
              <a:t>20</a:t>
            </a:r>
            <a:r>
              <a:rPr kumimoji="0" lang="zh-TW" altLang="en-US" sz="1400" dirty="0" smtClean="0">
                <a:latin typeface="Arial"/>
                <a:ea typeface="微軟正黑體"/>
              </a:rPr>
              <a:t>至</a:t>
            </a:r>
            <a:r>
              <a:rPr kumimoji="0" lang="en-US" altLang="zh-TW" sz="1400" dirty="0" smtClean="0">
                <a:latin typeface="Arial"/>
                <a:ea typeface="微軟正黑體"/>
              </a:rPr>
              <a:t>90</a:t>
            </a:r>
            <a:r>
              <a:rPr kumimoji="0" lang="zh-TW" altLang="en-US" sz="1400" dirty="0" smtClean="0">
                <a:latin typeface="Arial"/>
                <a:ea typeface="微軟正黑體"/>
              </a:rPr>
              <a:t>度</a:t>
            </a:r>
            <a:endParaRPr kumimoji="0" lang="en-US" altLang="zh-TW" sz="1400" dirty="0" smtClean="0">
              <a:latin typeface="Arial"/>
              <a:ea typeface="微軟正黑體"/>
            </a:endParaRPr>
          </a:p>
          <a:p>
            <a:pPr marL="738572" lvl="1" indent="-316531" defTabSz="844083" eaLnBrk="1" fontAlgn="auto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zh-TW" altLang="en-US" sz="1400" dirty="0">
                <a:latin typeface="Arial"/>
                <a:ea typeface="微軟正黑體"/>
              </a:rPr>
              <a:t>訓練</a:t>
            </a:r>
            <a:r>
              <a:rPr kumimoji="0" lang="en-US" altLang="zh-TW" sz="1400" dirty="0">
                <a:latin typeface="Arial"/>
                <a:ea typeface="微軟正黑體"/>
              </a:rPr>
              <a:t>/</a:t>
            </a:r>
            <a:r>
              <a:rPr kumimoji="0" lang="zh-TW" altLang="en-US" sz="1400" dirty="0">
                <a:latin typeface="Arial"/>
                <a:ea typeface="微軟正黑體"/>
              </a:rPr>
              <a:t>測試集：</a:t>
            </a:r>
            <a:r>
              <a:rPr kumimoji="0" lang="en-US" altLang="zh-TW" sz="1400" dirty="0" smtClean="0">
                <a:latin typeface="Arial"/>
                <a:ea typeface="微軟正黑體"/>
              </a:rPr>
              <a:t>80:20</a:t>
            </a:r>
            <a:endParaRPr kumimoji="0" lang="en-US" altLang="zh-TW" sz="1400" dirty="0">
              <a:latin typeface="Arial"/>
              <a:ea typeface="微軟正黑體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707707" y="4062176"/>
            <a:ext cx="465282" cy="418045"/>
          </a:xfrm>
          <a:prstGeom prst="rightArrow">
            <a:avLst/>
          </a:prstGeom>
          <a:solidFill>
            <a:srgbClr val="F78D3F"/>
          </a:solidFill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sz="1662">
              <a:solidFill>
                <a:srgbClr val="393939"/>
              </a:solidFill>
              <a:latin typeface="Arial"/>
              <a:ea typeface="微軟正黑體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53180"/>
              </p:ext>
            </p:extLst>
          </p:nvPr>
        </p:nvGraphicFramePr>
        <p:xfrm>
          <a:off x="6197338" y="4443927"/>
          <a:ext cx="2981074" cy="1219200"/>
        </p:xfrm>
        <a:graphic>
          <a:graphicData uri="http://schemas.openxmlformats.org/drawingml/2006/table">
            <a:tbl>
              <a:tblPr firstRow="1" bandRow="1"/>
              <a:tblGrid>
                <a:gridCol w="1490537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0537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292843"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資料類型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254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資料量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組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254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29284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訓練集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254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273256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254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29284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測試集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68315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29284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總和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341571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55944" y="4083887"/>
            <a:ext cx="146386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u="sng" dirty="0">
                <a:solidFill>
                  <a:srgbClr val="393939">
                    <a:lumMod val="75000"/>
                  </a:srgbClr>
                </a:solidFill>
                <a:latin typeface="Arial"/>
                <a:ea typeface="微軟正黑體"/>
              </a:rPr>
              <a:t>模型輸入資料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66193"/>
              </p:ext>
            </p:extLst>
          </p:nvPr>
        </p:nvGraphicFramePr>
        <p:xfrm>
          <a:off x="6216212" y="3070642"/>
          <a:ext cx="2981073" cy="914400"/>
        </p:xfrm>
        <a:graphic>
          <a:graphicData uri="http://schemas.openxmlformats.org/drawingml/2006/table">
            <a:tbl>
              <a:tblPr firstRow="1" bandRow="1"/>
              <a:tblGrid>
                <a:gridCol w="993691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993691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993691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273962"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編號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254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品質分類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254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 b="1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資料量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組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254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273962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254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正常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254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243569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254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ACB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273962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/>
                        <a:t>異常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98002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solidFill>
                        <a:srgbClr val="6AACB2"/>
                      </a:solidFill>
                    </a:lnL>
                    <a:lnR w="12700" cmpd="sng">
                      <a:solidFill>
                        <a:srgbClr val="6AACB2"/>
                      </a:solidFill>
                    </a:lnR>
                    <a:lnT w="12700" cmpd="sng">
                      <a:solidFill>
                        <a:srgbClr val="6AACB2"/>
                      </a:solidFill>
                    </a:lnT>
                    <a:lnB w="12700" cmpd="sng">
                      <a:solidFill>
                        <a:srgbClr val="6AACB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761618" y="2719489"/>
            <a:ext cx="189026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u="sng" dirty="0">
                <a:solidFill>
                  <a:srgbClr val="393939">
                    <a:lumMod val="75000"/>
                  </a:srgbClr>
                </a:solidFill>
                <a:latin typeface="Arial"/>
                <a:ea typeface="微軟正黑體"/>
              </a:rPr>
              <a:t>模型輸入資料標記</a:t>
            </a:r>
          </a:p>
        </p:txBody>
      </p:sp>
      <p:sp>
        <p:nvSpPr>
          <p:cNvPr id="12" name="矩形 11"/>
          <p:cNvSpPr/>
          <p:nvPr/>
        </p:nvSpPr>
        <p:spPr>
          <a:xfrm>
            <a:off x="6827129" y="1177481"/>
            <a:ext cx="2458974" cy="468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1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模型再訓練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881336"/>
            <a:ext cx="4964458" cy="2906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>
            <a:spLocks noChangeAspect="1"/>
          </p:cNvSpPr>
          <p:nvPr/>
        </p:nvSpPr>
        <p:spPr>
          <a:xfrm>
            <a:off x="1646089" y="3787360"/>
            <a:ext cx="2266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u="sng" dirty="0" smtClean="0">
                <a:solidFill>
                  <a:srgbClr val="393939">
                    <a:lumMod val="75000"/>
                  </a:srgbClr>
                </a:solidFill>
                <a:latin typeface="Arial"/>
                <a:ea typeface="微軟正黑體"/>
              </a:rPr>
              <a:t>機器學習方法效能排</a:t>
            </a:r>
            <a:r>
              <a:rPr kumimoji="0" lang="zh-TW" altLang="en-US" sz="1600" b="1" u="sng" dirty="0">
                <a:solidFill>
                  <a:srgbClr val="393939">
                    <a:lumMod val="75000"/>
                  </a:srgbClr>
                </a:solidFill>
                <a:latin typeface="Arial"/>
                <a:ea typeface="微軟正黑體"/>
              </a:rPr>
              <a:t>序</a:t>
            </a:r>
            <a:endParaRPr kumimoji="0" lang="zh-TW" altLang="en-US" sz="1600" b="1" u="sng" dirty="0" smtClean="0">
              <a:solidFill>
                <a:srgbClr val="393939">
                  <a:lumMod val="75000"/>
                </a:srgbClr>
              </a:solidFill>
              <a:latin typeface="Arial"/>
              <a:ea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66569" y="10106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b="1" dirty="0" smtClean="0">
                <a:solidFill>
                  <a:srgbClr val="FF0000"/>
                </a:solidFill>
                <a:latin typeface="Arial"/>
                <a:ea typeface="微軟正黑體"/>
              </a:rPr>
              <a:t>最佳演算法：額外</a:t>
            </a:r>
            <a:r>
              <a:rPr kumimoji="0" lang="zh-TW" altLang="en-US" sz="1800" b="1" dirty="0">
                <a:solidFill>
                  <a:srgbClr val="FF0000"/>
                </a:solidFill>
                <a:latin typeface="Arial"/>
                <a:ea typeface="微軟正黑體"/>
              </a:rPr>
              <a:t>樹</a:t>
            </a:r>
            <a:endParaRPr kumimoji="0" lang="zh-TW" altLang="en-US" sz="1800" b="1" dirty="0" smtClean="0">
              <a:solidFill>
                <a:srgbClr val="FF0000"/>
              </a:solidFill>
              <a:latin typeface="Arial"/>
              <a:ea typeface="微軟正黑體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80" y="1339087"/>
            <a:ext cx="3600402" cy="828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66074" y="1089249"/>
            <a:ext cx="4942872" cy="2002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3"/>
            <a:endCxn id="6" idx="1"/>
          </p:cNvCxnSpPr>
          <p:nvPr/>
        </p:nvCxnSpPr>
        <p:spPr>
          <a:xfrm>
            <a:off x="5308946" y="1189354"/>
            <a:ext cx="657623" cy="6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60" y="4076607"/>
            <a:ext cx="2235975" cy="253004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20" y="4146481"/>
            <a:ext cx="4242325" cy="193465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404701" y="2288205"/>
            <a:ext cx="4372835" cy="15542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3776" indent="-263776" defTabSz="844083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針對</a:t>
            </a:r>
            <a:r>
              <a:rPr kumimoji="0" lang="zh-TW" altLang="en-US" sz="1600" b="1" dirty="0">
                <a:solidFill>
                  <a:srgbClr val="C00000"/>
                </a:solidFill>
                <a:latin typeface="Arial"/>
                <a:ea typeface="微軟正黑體"/>
              </a:rPr>
              <a:t>異常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召回率</a:t>
            </a:r>
            <a:r>
              <a:rPr kumimoji="0" lang="zh-TW" altLang="en-US" sz="1600" b="1" dirty="0" smtClean="0">
                <a:solidFill>
                  <a:srgbClr val="393939"/>
                </a:solidFill>
                <a:latin typeface="Arial"/>
                <a:ea typeface="微軟正黑體"/>
              </a:rPr>
              <a:t>為</a:t>
            </a:r>
            <a:r>
              <a:rPr kumimoji="0" lang="en-US" altLang="zh-TW" sz="1600" b="1" dirty="0" smtClean="0">
                <a:solidFill>
                  <a:srgbClr val="C00000"/>
                </a:solidFill>
                <a:latin typeface="Arial"/>
                <a:ea typeface="微軟正黑體"/>
              </a:rPr>
              <a:t>95%</a:t>
            </a: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，達成預期規劃指標</a:t>
            </a:r>
          </a:p>
          <a:p>
            <a:pPr marL="263776" indent="-263776" defTabSz="844083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>
                <a:solidFill>
                  <a:srgbClr val="393939"/>
                </a:solidFill>
                <a:latin typeface="Arial"/>
                <a:ea typeface="微軟正黑體"/>
              </a:rPr>
              <a:t>主要影響塑膠地磚厚度品質的肇因與影響佔比分為</a:t>
            </a:r>
          </a:p>
          <a:p>
            <a:pPr marL="738572" lvl="1" indent="-316531" defTabSz="844083" eaLnBrk="1" fontAlgn="auto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zh-TW" altLang="en-US" sz="1600" dirty="0" smtClean="0">
                <a:solidFill>
                  <a:srgbClr val="C00000"/>
                </a:solidFill>
                <a:latin typeface="Arial"/>
                <a:ea typeface="微軟正黑體"/>
              </a:rPr>
              <a:t>滾筒</a:t>
            </a:r>
            <a:r>
              <a:rPr kumimoji="0" lang="zh-TW" altLang="en-US" sz="1600" dirty="0">
                <a:solidFill>
                  <a:srgbClr val="C00000"/>
                </a:solidFill>
                <a:latin typeface="Arial"/>
                <a:ea typeface="微軟正黑體"/>
              </a:rPr>
              <a:t>溫度</a:t>
            </a:r>
            <a:r>
              <a:rPr kumimoji="0" lang="en-US" altLang="zh-TW" sz="1600" dirty="0" smtClean="0">
                <a:latin typeface="Arial"/>
                <a:ea typeface="微軟正黑體"/>
              </a:rPr>
              <a:t>(15.5%)</a:t>
            </a:r>
            <a:endParaRPr kumimoji="0" lang="en-US" altLang="zh-TW" sz="1600" dirty="0">
              <a:latin typeface="Arial"/>
              <a:ea typeface="微軟正黑體"/>
            </a:endParaRPr>
          </a:p>
          <a:p>
            <a:pPr marL="738572" lvl="1" indent="-316531" defTabSz="844083" eaLnBrk="1" fontAlgn="auto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zh-TW" altLang="en-US" sz="1600" dirty="0">
                <a:solidFill>
                  <a:srgbClr val="C00000"/>
                </a:solidFill>
                <a:latin typeface="Arial"/>
                <a:ea typeface="微軟正黑體"/>
              </a:rPr>
              <a:t>材料溫度</a:t>
            </a:r>
            <a:r>
              <a:rPr kumimoji="0" lang="en-US" altLang="zh-TW" sz="1600" dirty="0">
                <a:latin typeface="Arial"/>
                <a:ea typeface="微軟正黑體"/>
              </a:rPr>
              <a:t>(</a:t>
            </a:r>
            <a:r>
              <a:rPr kumimoji="0" lang="en-US" altLang="zh-TW" sz="1600" dirty="0" smtClean="0">
                <a:latin typeface="Arial"/>
                <a:ea typeface="微軟正黑體"/>
              </a:rPr>
              <a:t>13.5%)</a:t>
            </a:r>
            <a:endParaRPr kumimoji="0" lang="en-US" altLang="zh-TW" sz="1600" dirty="0">
              <a:latin typeface="Arial"/>
              <a:ea typeface="微軟正黑體"/>
            </a:endParaRPr>
          </a:p>
        </p:txBody>
      </p:sp>
      <p:sp>
        <p:nvSpPr>
          <p:cNvPr id="13" name="向右箭號 12"/>
          <p:cNvSpPr/>
          <p:nvPr/>
        </p:nvSpPr>
        <p:spPr>
          <a:xfrm rot="5400000">
            <a:off x="7230626" y="3861957"/>
            <a:ext cx="465282" cy="316088"/>
          </a:xfrm>
          <a:prstGeom prst="rightArrow">
            <a:avLst/>
          </a:prstGeom>
          <a:solidFill>
            <a:srgbClr val="F78D3F"/>
          </a:solidFill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sz="1662">
              <a:solidFill>
                <a:srgbClr val="393939"/>
              </a:solidFill>
              <a:latin typeface="Arial"/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64273" y="4269204"/>
            <a:ext cx="2264862" cy="5279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sz="1662">
              <a:solidFill>
                <a:srgbClr val="393939"/>
              </a:solidFill>
              <a:latin typeface="Arial"/>
              <a:ea typeface="微軟正黑體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50763" y="61252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600" b="1" u="sng">
                <a:solidFill>
                  <a:srgbClr val="393939">
                    <a:lumMod val="75000"/>
                  </a:srgbClr>
                </a:solidFill>
                <a:latin typeface="Arial"/>
                <a:ea typeface="微軟正黑體"/>
              </a:defRPr>
            </a:lvl1pPr>
          </a:lstStyle>
          <a:p>
            <a:r>
              <a:rPr lang="zh-TW" altLang="en-US" dirty="0"/>
              <a:t>混淆矩陣</a:t>
            </a:r>
          </a:p>
        </p:txBody>
      </p:sp>
      <p:sp>
        <p:nvSpPr>
          <p:cNvPr id="16" name="矩形 15"/>
          <p:cNvSpPr/>
          <p:nvPr/>
        </p:nvSpPr>
        <p:spPr>
          <a:xfrm>
            <a:off x="2936567" y="4974087"/>
            <a:ext cx="504056" cy="2595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sz="1662">
              <a:solidFill>
                <a:srgbClr val="393939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0014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前端可視化頁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5" y="1556792"/>
            <a:ext cx="9562851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53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第三次標記資料前處理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28" y="1268760"/>
            <a:ext cx="8700144" cy="4263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圓角矩形 5"/>
          <p:cNvSpPr/>
          <p:nvPr/>
        </p:nvSpPr>
        <p:spPr>
          <a:xfrm>
            <a:off x="128464" y="1700808"/>
            <a:ext cx="576064" cy="1800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Z</a:t>
            </a:r>
          </a:p>
          <a:p>
            <a:pPr algn="ctr"/>
            <a:r>
              <a:rPr lang="en-US" altLang="zh-TW" b="1" dirty="0" smtClean="0"/>
              <a:t>S</a:t>
            </a:r>
          </a:p>
          <a:p>
            <a:pPr algn="ctr"/>
            <a:r>
              <a:rPr lang="en-US" altLang="zh-TW" b="1" dirty="0" smtClean="0"/>
              <a:t>C</a:t>
            </a:r>
          </a:p>
          <a:p>
            <a:pPr algn="ctr"/>
            <a:r>
              <a:rPr lang="en-US" altLang="zh-TW" b="1" dirty="0" smtClean="0"/>
              <a:t>O</a:t>
            </a:r>
          </a:p>
          <a:p>
            <a:pPr algn="ctr"/>
            <a:r>
              <a:rPr lang="en-US" altLang="zh-TW" b="1" dirty="0" smtClean="0"/>
              <a:t>R</a:t>
            </a:r>
          </a:p>
          <a:p>
            <a:pPr algn="ctr"/>
            <a:r>
              <a:rPr lang="en-US" altLang="zh-TW" b="1" dirty="0" smtClean="0"/>
              <a:t>E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915680" y="3933056"/>
            <a:ext cx="2074640" cy="43204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DATA</a:t>
            </a:r>
          </a:p>
        </p:txBody>
      </p:sp>
      <p:sp>
        <p:nvSpPr>
          <p:cNvPr id="8" name="右大括弧 7"/>
          <p:cNvSpPr/>
          <p:nvPr/>
        </p:nvSpPr>
        <p:spPr>
          <a:xfrm rot="16200000">
            <a:off x="4808984" y="-1899592"/>
            <a:ext cx="288032" cy="6912768"/>
          </a:xfrm>
          <a:prstGeom prst="rightBrace">
            <a:avLst>
              <a:gd name="adj1" fmla="val 8333"/>
              <a:gd name="adj2" fmla="val 493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32153" y="91082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一片</a:t>
            </a:r>
            <a:r>
              <a:rPr lang="zh-TW" altLang="en-US" b="1" dirty="0">
                <a:solidFill>
                  <a:srgbClr val="FF0000"/>
                </a:solidFill>
              </a:rPr>
              <a:t>網</a:t>
            </a:r>
            <a:r>
              <a:rPr lang="zh-TW" altLang="en-US" b="1" dirty="0" smtClean="0">
                <a:solidFill>
                  <a:srgbClr val="FF0000"/>
                </a:solidFill>
              </a:rPr>
              <a:t>片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共</a:t>
            </a:r>
            <a:r>
              <a:rPr lang="en-US" altLang="zh-TW" b="1" dirty="0" smtClean="0">
                <a:solidFill>
                  <a:srgbClr val="FF0000"/>
                </a:solidFill>
              </a:rPr>
              <a:t>16</a:t>
            </a:r>
            <a:r>
              <a:rPr lang="zh-TW" altLang="en-US" b="1" dirty="0" smtClean="0">
                <a:solidFill>
                  <a:srgbClr val="FF0000"/>
                </a:solidFill>
              </a:rPr>
              <a:t>個焊點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5400000">
            <a:off x="4571093" y="4991309"/>
            <a:ext cx="835822" cy="64807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8904" y="573483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</a:rPr>
              <a:t>共</a:t>
            </a:r>
            <a:r>
              <a:rPr lang="en-US" altLang="zh-TW" b="1" dirty="0" smtClean="0">
                <a:solidFill>
                  <a:srgbClr val="FFC000"/>
                </a:solidFill>
              </a:rPr>
              <a:t>10</a:t>
            </a:r>
            <a:r>
              <a:rPr lang="zh-TW" altLang="en-US" b="1" dirty="0" smtClean="0">
                <a:solidFill>
                  <a:srgbClr val="FFC000"/>
                </a:solidFill>
              </a:rPr>
              <a:t>片網片資料</a:t>
            </a:r>
            <a:endParaRPr lang="zh-TW" altLang="en-US" b="1" dirty="0" smtClean="0">
              <a:solidFill>
                <a:srgbClr val="FFC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53230" y="6064408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*10</a:t>
            </a:r>
            <a:r>
              <a:rPr lang="zh-TW" altLang="en-US" b="1" dirty="0" smtClean="0">
                <a:solidFill>
                  <a:srgbClr val="FFC000"/>
                </a:solidFill>
              </a:rPr>
              <a:t>片網片 </a:t>
            </a:r>
            <a:r>
              <a:rPr lang="en-US" altLang="zh-TW" b="1" dirty="0" smtClean="0">
                <a:solidFill>
                  <a:srgbClr val="FFC000"/>
                </a:solidFill>
              </a:rPr>
              <a:t>=</a:t>
            </a:r>
            <a:r>
              <a:rPr lang="zh-TW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</a:rPr>
              <a:t>160</a:t>
            </a:r>
            <a:r>
              <a:rPr lang="zh-TW" altLang="en-US" b="1" dirty="0" smtClean="0">
                <a:solidFill>
                  <a:srgbClr val="FFC000"/>
                </a:solidFill>
              </a:rPr>
              <a:t>個焊點資料</a:t>
            </a:r>
            <a:endParaRPr lang="zh-TW" altLang="en-US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2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自動資料</a:t>
            </a:r>
            <a:r>
              <a:rPr lang="zh-TW" altLang="en-US" dirty="0" smtClean="0"/>
              <a:t>切割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" y="2650001"/>
            <a:ext cx="9001000" cy="835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3821921" y="35637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各個焊點起訖索引值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>
          <a:xfrm>
            <a:off x="920552" y="1268760"/>
            <a:ext cx="8064896" cy="518457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altLang="zh-TW" dirty="0" err="1" smtClean="0"/>
              <a:t>Pycaret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旺</a:t>
            </a:r>
            <a:r>
              <a:rPr lang="zh-TW" altLang="en-US" dirty="0" smtClean="0"/>
              <a:t>欉</a:t>
            </a:r>
            <a:r>
              <a:rPr lang="en-US" altLang="zh-TW" dirty="0" smtClean="0"/>
              <a:t>+</a:t>
            </a:r>
            <a:r>
              <a:rPr lang="zh-TW" altLang="en-US" dirty="0" smtClean="0"/>
              <a:t>宏</a:t>
            </a:r>
            <a:r>
              <a:rPr lang="zh-TW" altLang="en-US" dirty="0" smtClean="0"/>
              <a:t>英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進度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模型再</a:t>
            </a:r>
            <a:r>
              <a:rPr lang="zh-TW" altLang="en-US" dirty="0" smtClean="0"/>
              <a:t>訓練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前</a:t>
            </a:r>
            <a:r>
              <a:rPr lang="zh-TW" altLang="en-US" dirty="0" smtClean="0"/>
              <a:t>端可視化頁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上線</a:t>
            </a:r>
            <a:r>
              <a:rPr lang="zh-TW" altLang="en-US" dirty="0" smtClean="0"/>
              <a:t>測試進度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兩案皆已完成</a:t>
            </a:r>
            <a:r>
              <a:rPr lang="en-US" altLang="zh-TW" dirty="0" smtClean="0"/>
              <a:t>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其他</a:t>
            </a:r>
            <a:r>
              <a:rPr lang="en-US" altLang="zh-TW" dirty="0" smtClean="0"/>
              <a:t>(</a:t>
            </a:r>
            <a:r>
              <a:rPr lang="zh-TW" altLang="en-US" dirty="0"/>
              <a:t>資料未更新偵測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en-US" altLang="zh-TW" dirty="0" smtClean="0"/>
              <a:t>(</a:t>
            </a:r>
            <a:r>
              <a:rPr lang="zh-TW" altLang="en-US" dirty="0" smtClean="0"/>
              <a:t>韌性焊接</a:t>
            </a:r>
            <a:r>
              <a:rPr lang="en-US" altLang="zh-TW" dirty="0" smtClean="0"/>
              <a:t>)</a:t>
            </a:r>
            <a:r>
              <a:rPr lang="zh-TW" altLang="en-US" dirty="0"/>
              <a:t>進度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第三次標記資料前處理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自動資料</a:t>
            </a:r>
            <a:r>
              <a:rPr lang="zh-TW" altLang="en-US" dirty="0" smtClean="0"/>
              <a:t>切割</a:t>
            </a:r>
            <a:endParaRPr lang="en-US" altLang="zh-TW" dirty="0" smtClean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Pycaret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低代碼機器學習工具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8" y="1484784"/>
            <a:ext cx="8856984" cy="10481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圓角矩形 10"/>
          <p:cNvSpPr/>
          <p:nvPr/>
        </p:nvSpPr>
        <p:spPr>
          <a:xfrm>
            <a:off x="3908884" y="1232756"/>
            <a:ext cx="212423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Import packages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7" y="3640485"/>
            <a:ext cx="8892495" cy="18563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圓角矩形 12"/>
          <p:cNvSpPr/>
          <p:nvPr/>
        </p:nvSpPr>
        <p:spPr>
          <a:xfrm>
            <a:off x="4250922" y="3356992"/>
            <a:ext cx="140415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Load data</a:t>
            </a:r>
          </a:p>
        </p:txBody>
      </p:sp>
      <p:sp>
        <p:nvSpPr>
          <p:cNvPr id="14" name="向下箭號 13"/>
          <p:cNvSpPr/>
          <p:nvPr/>
        </p:nvSpPr>
        <p:spPr>
          <a:xfrm>
            <a:off x="4700972" y="2722079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4700972" y="5661248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8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Pycaret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低代碼機器學習工具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3" y="1160449"/>
            <a:ext cx="8892495" cy="31326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圓角矩形 16"/>
          <p:cNvSpPr/>
          <p:nvPr/>
        </p:nvSpPr>
        <p:spPr>
          <a:xfrm>
            <a:off x="4250922" y="836712"/>
            <a:ext cx="140415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Set setup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3" y="5143256"/>
            <a:ext cx="8892495" cy="3779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圓角矩形 18"/>
          <p:cNvSpPr/>
          <p:nvPr/>
        </p:nvSpPr>
        <p:spPr>
          <a:xfrm>
            <a:off x="4529953" y="4797152"/>
            <a:ext cx="846094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EDA</a:t>
            </a:r>
            <a:endParaRPr lang="en-US" altLang="zh-TW" b="1" dirty="0">
              <a:latin typeface="+mn-ea"/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4700972" y="4090231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4700972" y="5805264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2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Pycaret</a:t>
            </a:r>
            <a:r>
              <a:rPr lang="en-US" altLang="zh-TW" dirty="0"/>
              <a:t> – </a:t>
            </a:r>
            <a:r>
              <a:rPr lang="zh-TW" altLang="en-US" dirty="0"/>
              <a:t>低代碼機器學習工具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4" y="1181577"/>
            <a:ext cx="8908232" cy="39036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圓角矩形 6"/>
          <p:cNvSpPr/>
          <p:nvPr/>
        </p:nvSpPr>
        <p:spPr>
          <a:xfrm>
            <a:off x="3949389" y="908720"/>
            <a:ext cx="2007223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Compare model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" y="5720730"/>
            <a:ext cx="8908232" cy="3725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圓角矩形 8"/>
          <p:cNvSpPr/>
          <p:nvPr/>
        </p:nvSpPr>
        <p:spPr>
          <a:xfrm>
            <a:off x="4091154" y="5321006"/>
            <a:ext cx="1723692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Create </a:t>
            </a:r>
            <a:r>
              <a:rPr lang="en-US" altLang="zh-TW" b="1" dirty="0">
                <a:latin typeface="+mn-ea"/>
              </a:rPr>
              <a:t>model</a:t>
            </a:r>
          </a:p>
        </p:txBody>
      </p:sp>
      <p:sp>
        <p:nvSpPr>
          <p:cNvPr id="10" name="向下箭號 9"/>
          <p:cNvSpPr/>
          <p:nvPr/>
        </p:nvSpPr>
        <p:spPr>
          <a:xfrm>
            <a:off x="4700972" y="4797152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4700972" y="6195776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Pycaret</a:t>
            </a:r>
            <a:r>
              <a:rPr lang="en-US" altLang="zh-TW" dirty="0"/>
              <a:t> – </a:t>
            </a:r>
            <a:r>
              <a:rPr lang="zh-TW" altLang="en-US" dirty="0"/>
              <a:t>低代碼機器學習工具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4" y="1933774"/>
            <a:ext cx="8908232" cy="7053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圓角矩形 5"/>
          <p:cNvSpPr/>
          <p:nvPr/>
        </p:nvSpPr>
        <p:spPr>
          <a:xfrm>
            <a:off x="4143473" y="1573734"/>
            <a:ext cx="1619055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Tune model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4700972" y="3068960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" y="4023599"/>
            <a:ext cx="8908232" cy="6295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圓角矩形 8"/>
          <p:cNvSpPr/>
          <p:nvPr/>
        </p:nvSpPr>
        <p:spPr>
          <a:xfrm>
            <a:off x="3927448" y="3771571"/>
            <a:ext cx="2051104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Evaluate model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4700972" y="5085184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Pycaret</a:t>
            </a:r>
            <a:r>
              <a:rPr lang="en-US" altLang="zh-TW" dirty="0"/>
              <a:t> – </a:t>
            </a:r>
            <a:r>
              <a:rPr lang="zh-TW" altLang="en-US" dirty="0"/>
              <a:t>低代碼機器學習工具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4" y="1196752"/>
            <a:ext cx="8908232" cy="37637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圓角矩形 4"/>
          <p:cNvSpPr/>
          <p:nvPr/>
        </p:nvSpPr>
        <p:spPr>
          <a:xfrm>
            <a:off x="3836876" y="897694"/>
            <a:ext cx="2232248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+mn-ea"/>
              </a:rPr>
              <a:t>Ineterpret</a:t>
            </a:r>
            <a:r>
              <a:rPr lang="en-US" altLang="zh-TW" b="1" dirty="0">
                <a:latin typeface="+mn-ea"/>
              </a:rPr>
              <a:t> </a:t>
            </a:r>
            <a:r>
              <a:rPr lang="en-US" altLang="zh-TW" b="1" dirty="0" smtClean="0">
                <a:latin typeface="+mn-ea"/>
              </a:rPr>
              <a:t>model</a:t>
            </a:r>
            <a:endParaRPr lang="en-US" altLang="zh-TW" b="1" dirty="0">
              <a:latin typeface="+mn-ea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4700972" y="4810311"/>
            <a:ext cx="504056" cy="4908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" y="5810883"/>
            <a:ext cx="8908232" cy="3737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5" y="6184616"/>
            <a:ext cx="8908232" cy="4127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圓角矩形 8"/>
          <p:cNvSpPr/>
          <p:nvPr/>
        </p:nvSpPr>
        <p:spPr>
          <a:xfrm>
            <a:off x="3628651" y="5445224"/>
            <a:ext cx="2648698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Save and load model</a:t>
            </a:r>
          </a:p>
        </p:txBody>
      </p:sp>
    </p:spTree>
    <p:extLst>
      <p:ext uri="{BB962C8B-B14F-4D97-AF65-F5344CB8AC3E}">
        <p14:creationId xmlns:p14="http://schemas.microsoft.com/office/powerpoint/2010/main" val="5464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旺</a:t>
            </a:r>
            <a:r>
              <a:rPr lang="zh-TW" altLang="en-US" dirty="0" smtClean="0"/>
              <a:t>欉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模型</a:t>
            </a:r>
            <a:r>
              <a:rPr lang="zh-TW" altLang="en-US" dirty="0" smtClean="0"/>
              <a:t>再訓練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8" y="3368641"/>
            <a:ext cx="7691588" cy="1168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3" y="1074682"/>
            <a:ext cx="4743602" cy="1762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302205" y="4962872"/>
            <a:ext cx="770228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+mn-ea"/>
              </a:rPr>
              <a:t>資料標記分類佔比：</a:t>
            </a:r>
            <a:endParaRPr lang="en-US" altLang="zh-TW" b="1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+mn-ea"/>
              </a:rPr>
              <a:t>A</a:t>
            </a:r>
            <a:r>
              <a:rPr lang="zh-TW" altLang="en-US" b="1" dirty="0" smtClean="0">
                <a:latin typeface="+mn-ea"/>
              </a:rPr>
              <a:t>級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完美半成品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280</a:t>
            </a:r>
            <a:r>
              <a:rPr lang="zh-TW" altLang="en-US" b="1" dirty="0" smtClean="0">
                <a:latin typeface="+mn-ea"/>
              </a:rPr>
              <a:t>錠，佔比</a:t>
            </a:r>
            <a:r>
              <a:rPr lang="en-US" altLang="zh-TW" b="1" dirty="0" smtClean="0">
                <a:latin typeface="+mn-ea"/>
              </a:rPr>
              <a:t>68%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+mn-ea"/>
              </a:rPr>
              <a:t>B</a:t>
            </a:r>
            <a:r>
              <a:rPr lang="zh-TW" altLang="en-US" b="1" dirty="0" smtClean="0">
                <a:latin typeface="+mn-ea"/>
              </a:rPr>
              <a:t>級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略帶瑕疵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：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132</a:t>
            </a:r>
            <a:r>
              <a:rPr lang="zh-TW" altLang="en-US" b="1" dirty="0" smtClean="0">
                <a:latin typeface="+mn-ea"/>
              </a:rPr>
              <a:t>錠，佔比</a:t>
            </a:r>
            <a:r>
              <a:rPr lang="en-US" altLang="zh-TW" b="1" dirty="0" smtClean="0">
                <a:latin typeface="+mn-ea"/>
              </a:rPr>
              <a:t>32</a:t>
            </a:r>
            <a:r>
              <a:rPr lang="en-US" altLang="zh-TW" b="1" dirty="0" smtClean="0">
                <a:latin typeface="+mn-ea"/>
              </a:rPr>
              <a:t>%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361261" y="456138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標記分類</a:t>
            </a:r>
            <a:r>
              <a:rPr lang="en-US" altLang="zh-TW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</a:t>
            </a:r>
            <a:r>
              <a:rPr lang="zh-TW" altLang="en-US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en-US" altLang="zh-TW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u="sng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504" y="1693088"/>
            <a:ext cx="4255268" cy="39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552390" y="292494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模型輸入資料概覽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69024" y="1636872"/>
            <a:ext cx="460851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+mn-ea"/>
              </a:rPr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71</a:t>
            </a:r>
            <a:r>
              <a:rPr lang="zh-TW" altLang="en-US" b="1" dirty="0" smtClean="0">
                <a:latin typeface="+mn-ea"/>
              </a:rPr>
              <a:t>個欄位，包含</a:t>
            </a:r>
            <a:r>
              <a:rPr lang="en-US" altLang="zh-TW" b="1" dirty="0" smtClean="0">
                <a:latin typeface="+mn-ea"/>
              </a:rPr>
              <a:t>70</a:t>
            </a:r>
            <a:r>
              <a:rPr lang="zh-TW" altLang="en-US" b="1" dirty="0" smtClean="0">
                <a:latin typeface="+mn-ea"/>
              </a:rPr>
              <a:t>個數值型資料與</a:t>
            </a:r>
            <a:r>
              <a:rPr lang="en-US" altLang="zh-TW" b="1" dirty="0" smtClean="0">
                <a:latin typeface="+mn-ea"/>
              </a:rPr>
              <a:t>1</a:t>
            </a:r>
            <a:r>
              <a:rPr lang="zh-TW" altLang="en-US" b="1" dirty="0" smtClean="0">
                <a:latin typeface="+mn-ea"/>
              </a:rPr>
              <a:t>個類別型資料</a:t>
            </a:r>
            <a:endParaRPr lang="en-US" altLang="zh-TW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+mn-ea"/>
              </a:rPr>
              <a:t>目前收集鋁錠資料共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412</a:t>
            </a:r>
            <a:r>
              <a:rPr lang="zh-TW" altLang="en-US" b="1" dirty="0" smtClean="0">
                <a:latin typeface="+mn-ea"/>
              </a:rPr>
              <a:t>錠</a:t>
            </a:r>
          </a:p>
        </p:txBody>
      </p:sp>
      <p:sp>
        <p:nvSpPr>
          <p:cNvPr id="12" name="矩形 11"/>
          <p:cNvSpPr/>
          <p:nvPr/>
        </p:nvSpPr>
        <p:spPr>
          <a:xfrm>
            <a:off x="7326192" y="2006944"/>
            <a:ext cx="555257" cy="16009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8557" y="2006923"/>
            <a:ext cx="586232" cy="15205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4" name="直線單箭頭接點 13"/>
          <p:cNvCxnSpPr>
            <a:endCxn id="16" idx="2"/>
          </p:cNvCxnSpPr>
          <p:nvPr/>
        </p:nvCxnSpPr>
        <p:spPr>
          <a:xfrm flipV="1">
            <a:off x="7587802" y="1478356"/>
            <a:ext cx="12364" cy="528589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9251673" y="1467046"/>
            <a:ext cx="1066" cy="531837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969224" y="11705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609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原始資料轉換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20731" y="11592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78D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資料標記結果</a:t>
            </a:r>
          </a:p>
        </p:txBody>
      </p:sp>
      <p:sp>
        <p:nvSpPr>
          <p:cNvPr id="18" name="矩形 17"/>
          <p:cNvSpPr/>
          <p:nvPr/>
        </p:nvSpPr>
        <p:spPr>
          <a:xfrm>
            <a:off x="5922281" y="3368640"/>
            <a:ext cx="2078515" cy="492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3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模型再訓練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8" y="1052736"/>
            <a:ext cx="5000781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00471" y="1280265"/>
            <a:ext cx="5005587" cy="169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6746" y="939863"/>
            <a:ext cx="304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最佳演算法：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endParaRPr lang="zh-TW" altLang="en-US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肘形接點 6"/>
          <p:cNvCxnSpPr/>
          <p:nvPr/>
        </p:nvCxnSpPr>
        <p:spPr>
          <a:xfrm>
            <a:off x="5174630" y="1290583"/>
            <a:ext cx="2412269" cy="1149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94" y="1473680"/>
            <a:ext cx="4414016" cy="772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68" y="2438173"/>
            <a:ext cx="4407468" cy="20106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35444" y="3306769"/>
            <a:ext cx="54384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17754" y="356015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級品之召回率</a:t>
            </a:r>
            <a:endParaRPr lang="zh-TW" altLang="en-US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59" y="3867927"/>
            <a:ext cx="4400978" cy="2456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7154121" y="6361583"/>
            <a:ext cx="146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u="sng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特徵重要性排序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00471" y="4119569"/>
            <a:ext cx="324036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特徵對品質結果影響最大的前三名：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lvl="1" indent="-171450">
              <a:buFont typeface="+mj-lt"/>
              <a:buAutoNum type="arabicPeriod"/>
            </a:pPr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模具溫度最小值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lvl="1" indent="-171450">
              <a:buFont typeface="+mj-lt"/>
              <a:buAutoNum type="arabicPeriod"/>
            </a:pPr>
            <a:r>
              <a:rPr lang="zh-TW" altLang="en-US" sz="1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盛錠</a:t>
            </a:r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筒溫度峰度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6700" lvl="1" indent="-171450">
              <a:buFont typeface="+mj-lt"/>
              <a:buAutoNum type="arabicPeriod"/>
            </a:pPr>
            <a:r>
              <a:rPr lang="zh-TW" altLang="en-US" sz="1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盛錠</a:t>
            </a:r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筒溫度平均</a:t>
            </a:r>
            <a:r>
              <a:rPr lang="zh-TW" altLang="en-US" sz="1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5784" y="5211660"/>
            <a:ext cx="429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 smtClean="0">
                <a:solidFill>
                  <a:srgbClr val="393939">
                    <a:lumMod val="75000"/>
                  </a:srgbClr>
                </a:solidFill>
                <a:latin typeface="+mn-ea"/>
              </a:rPr>
              <a:t>推</a:t>
            </a:r>
            <a:r>
              <a:rPr kumimoji="0" lang="zh-TW" altLang="en-US" b="1" dirty="0">
                <a:solidFill>
                  <a:srgbClr val="393939">
                    <a:lumMod val="75000"/>
                  </a:srgbClr>
                </a:solidFill>
                <a:latin typeface="+mn-ea"/>
              </a:rPr>
              <a:t>測</a:t>
            </a:r>
            <a:r>
              <a:rPr kumimoji="0" lang="zh-TW" altLang="en-US" b="1" dirty="0" smtClean="0">
                <a:solidFill>
                  <a:srgbClr val="393939">
                    <a:lumMod val="75000"/>
                  </a:srgbClr>
                </a:solidFill>
                <a:latin typeface="+mn-ea"/>
              </a:rPr>
              <a:t>：</a:t>
            </a:r>
            <a:endParaRPr kumimoji="0" lang="en-US" altLang="zh-TW" b="1" dirty="0" smtClean="0">
              <a:solidFill>
                <a:srgbClr val="393939">
                  <a:lumMod val="75000"/>
                </a:srgbClr>
              </a:solidFill>
              <a:latin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 smtClean="0">
                <a:solidFill>
                  <a:srgbClr val="393939">
                    <a:lumMod val="75000"/>
                  </a:srgbClr>
                </a:solidFill>
                <a:latin typeface="+mn-ea"/>
              </a:rPr>
              <a:t>於擠製過程中，模具與盛錠筒溫度可能會造成鋁擠半成品在</a:t>
            </a:r>
            <a:r>
              <a:rPr kumimoji="0" lang="zh-TW" altLang="en-US" b="1" dirty="0" smtClean="0">
                <a:solidFill>
                  <a:srgbClr val="FF0000"/>
                </a:solidFill>
                <a:latin typeface="+mn-ea"/>
              </a:rPr>
              <a:t>冷卻過後</a:t>
            </a:r>
            <a:r>
              <a:rPr kumimoji="0" lang="zh-TW" altLang="en-US" b="1" dirty="0" smtClean="0">
                <a:solidFill>
                  <a:srgbClr val="393939">
                    <a:lumMod val="75000"/>
                  </a:srgbClr>
                </a:solidFill>
                <a:latin typeface="+mn-ea"/>
              </a:rPr>
              <a:t>易出現結晶化或其他表面異常狀況。</a:t>
            </a:r>
          </a:p>
        </p:txBody>
      </p:sp>
    </p:spTree>
    <p:extLst>
      <p:ext uri="{BB962C8B-B14F-4D97-AF65-F5344CB8AC3E}">
        <p14:creationId xmlns:p14="http://schemas.microsoft.com/office/powerpoint/2010/main" val="41478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18436</TotalTime>
  <Words>607</Words>
  <Application>Microsoft Office PowerPoint</Application>
  <PresentationFormat>A4 紙張 (210x297 公釐)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RD研發進度分享</vt:lpstr>
      <vt:lpstr>PowerPoint 簡報</vt:lpstr>
      <vt:lpstr>Pycaret – 低代碼機器學習工具</vt:lpstr>
      <vt:lpstr>Pycaret – 低代碼機器學習工具</vt:lpstr>
      <vt:lpstr>Pycaret – 低代碼機器學習工具</vt:lpstr>
      <vt:lpstr>Pycaret – 低代碼機器學習工具</vt:lpstr>
      <vt:lpstr>Pycaret – 低代碼機器學習工具</vt:lpstr>
      <vt:lpstr>旺欉 - 模型再訓練</vt:lpstr>
      <vt:lpstr>模型再訓練</vt:lpstr>
      <vt:lpstr>前端可視化頁面</vt:lpstr>
      <vt:lpstr>其他</vt:lpstr>
      <vt:lpstr>模型再訓練</vt:lpstr>
      <vt:lpstr>模型再訓練</vt:lpstr>
      <vt:lpstr>模型再訓練</vt:lpstr>
      <vt:lpstr>前端可視化頁面</vt:lpstr>
      <vt:lpstr>第三次標記資料前處理</vt:lpstr>
      <vt:lpstr>自動資料切割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90</cp:revision>
  <dcterms:created xsi:type="dcterms:W3CDTF">2021-12-27T02:15:28Z</dcterms:created>
  <dcterms:modified xsi:type="dcterms:W3CDTF">2022-11-04T08:01:30Z</dcterms:modified>
  <cp:category/>
</cp:coreProperties>
</file>