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4" r:id="rId1"/>
  </p:sldMasterIdLst>
  <p:notesMasterIdLst>
    <p:notesMasterId r:id="rId35"/>
  </p:notesMasterIdLst>
  <p:handoutMasterIdLst>
    <p:handoutMasterId r:id="rId36"/>
  </p:handoutMasterIdLst>
  <p:sldIdLst>
    <p:sldId id="288" r:id="rId2"/>
    <p:sldId id="330" r:id="rId3"/>
    <p:sldId id="292" r:id="rId4"/>
    <p:sldId id="331" r:id="rId5"/>
    <p:sldId id="382" r:id="rId6"/>
    <p:sldId id="381" r:id="rId7"/>
    <p:sldId id="377" r:id="rId8"/>
    <p:sldId id="379" r:id="rId9"/>
    <p:sldId id="380" r:id="rId10"/>
    <p:sldId id="369" r:id="rId11"/>
    <p:sldId id="343" r:id="rId12"/>
    <p:sldId id="348" r:id="rId13"/>
    <p:sldId id="352" r:id="rId14"/>
    <p:sldId id="365" r:id="rId15"/>
    <p:sldId id="349" r:id="rId16"/>
    <p:sldId id="297" r:id="rId17"/>
    <p:sldId id="370" r:id="rId18"/>
    <p:sldId id="371" r:id="rId19"/>
    <p:sldId id="372" r:id="rId20"/>
    <p:sldId id="373" r:id="rId21"/>
    <p:sldId id="374" r:id="rId22"/>
    <p:sldId id="375" r:id="rId23"/>
    <p:sldId id="366" r:id="rId24"/>
    <p:sldId id="350" r:id="rId25"/>
    <p:sldId id="351" r:id="rId26"/>
    <p:sldId id="329" r:id="rId27"/>
    <p:sldId id="304" r:id="rId28"/>
    <p:sldId id="305" r:id="rId29"/>
    <p:sldId id="378" r:id="rId30"/>
    <p:sldId id="306" r:id="rId31"/>
    <p:sldId id="307" r:id="rId32"/>
    <p:sldId id="340" r:id="rId33"/>
    <p:sldId id="308" r:id="rId34"/>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userDrawn="1">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錢玉瑩 Bella" initials="錢玉瑩" lastIdx="2" clrIdx="0">
    <p:extLst>
      <p:ext uri="{19B8F6BF-5375-455C-9EA6-DF929625EA0E}">
        <p15:presenceInfo xmlns:p15="http://schemas.microsoft.com/office/powerpoint/2012/main" userId="S-1-5-21-251493676-3791668545-4241854357-337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09ADA"/>
    <a:srgbClr val="F59852"/>
    <a:srgbClr val="F16D69"/>
    <a:srgbClr val="6BA9A8"/>
    <a:srgbClr val="B97AB3"/>
    <a:srgbClr val="2E75C5"/>
    <a:srgbClr val="6AACB2"/>
    <a:srgbClr val="F06663"/>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howGuides="1">
      <p:cViewPr varScale="1">
        <p:scale>
          <a:sx n="111" d="100"/>
          <a:sy n="111" d="100"/>
        </p:scale>
        <p:origin x="1308" y="78"/>
      </p:cViewPr>
      <p:guideLst>
        <p:guide orient="horz" pos="391"/>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3T08:51:01.913" idx="1">
    <p:pos x="10" y="27"/>
    <p:text>簡單來說，就是技轉不足，然後不夠偏向自行車領域（我們又沒說只有自行車領域ｏｏｘｘ）
總之這個獎未來要有個大技轉且是自行車產業才有機會…(同領域比較)</p:text>
    <p:extLst mod="1">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t>2022/5/18</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t>2022/5/18</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b="0" dirty="0"/>
          </a:p>
        </p:txBody>
      </p:sp>
      <p:sp>
        <p:nvSpPr>
          <p:cNvPr id="4" name="投影片編號版面配置區 3"/>
          <p:cNvSpPr>
            <a:spLocks noGrp="1"/>
          </p:cNvSpPr>
          <p:nvPr>
            <p:ph type="sldNum" sz="quarter" idx="10"/>
          </p:nvPr>
        </p:nvSpPr>
        <p:spPr/>
        <p:txBody>
          <a:bodyPr/>
          <a:lstStyle/>
          <a:p>
            <a:fld id="{6F9E9FB9-4D1E-4A88-8F87-B34AFE16905A}" type="slidenum">
              <a:rPr lang="zh-TW" altLang="en-US" smtClean="0"/>
              <a:t>3</a:t>
            </a:fld>
            <a:endParaRPr lang="zh-TW" altLang="en-US"/>
          </a:p>
        </p:txBody>
      </p:sp>
    </p:spTree>
    <p:extLst>
      <p:ext uri="{BB962C8B-B14F-4D97-AF65-F5344CB8AC3E}">
        <p14:creationId xmlns:p14="http://schemas.microsoft.com/office/powerpoint/2010/main" val="395078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刪除原國發會</a:t>
            </a:r>
            <a:endParaRPr lang="zh-TW" altLang="en-US" dirty="0"/>
          </a:p>
        </p:txBody>
      </p:sp>
      <p:sp>
        <p:nvSpPr>
          <p:cNvPr id="4" name="投影片編號版面配置區 3"/>
          <p:cNvSpPr>
            <a:spLocks noGrp="1"/>
          </p:cNvSpPr>
          <p:nvPr>
            <p:ph type="sldNum" sz="quarter" idx="10"/>
          </p:nvPr>
        </p:nvSpPr>
        <p:spPr/>
        <p:txBody>
          <a:bodyPr/>
          <a:lstStyle/>
          <a:p>
            <a:fld id="{6F9E9FB9-4D1E-4A88-8F87-B34AFE16905A}" type="slidenum">
              <a:rPr lang="zh-TW" altLang="en-US" smtClean="0"/>
              <a:t>4</a:t>
            </a:fld>
            <a:endParaRPr lang="zh-TW" altLang="en-US"/>
          </a:p>
        </p:txBody>
      </p:sp>
    </p:spTree>
    <p:extLst>
      <p:ext uri="{BB962C8B-B14F-4D97-AF65-F5344CB8AC3E}">
        <p14:creationId xmlns:p14="http://schemas.microsoft.com/office/powerpoint/2010/main" val="356711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刪除原國發會</a:t>
            </a:r>
            <a:endParaRPr lang="zh-TW" altLang="en-US" dirty="0"/>
          </a:p>
        </p:txBody>
      </p:sp>
      <p:sp>
        <p:nvSpPr>
          <p:cNvPr id="4" name="投影片編號版面配置區 3"/>
          <p:cNvSpPr>
            <a:spLocks noGrp="1"/>
          </p:cNvSpPr>
          <p:nvPr>
            <p:ph type="sldNum" sz="quarter" idx="10"/>
          </p:nvPr>
        </p:nvSpPr>
        <p:spPr/>
        <p:txBody>
          <a:bodyPr/>
          <a:lstStyle/>
          <a:p>
            <a:fld id="{6F9E9FB9-4D1E-4A88-8F87-B34AFE16905A}" type="slidenum">
              <a:rPr lang="zh-TW" altLang="en-US" smtClean="0"/>
              <a:t>5</a:t>
            </a:fld>
            <a:endParaRPr lang="zh-TW" altLang="en-US"/>
          </a:p>
        </p:txBody>
      </p:sp>
    </p:spTree>
    <p:extLst>
      <p:ext uri="{BB962C8B-B14F-4D97-AF65-F5344CB8AC3E}">
        <p14:creationId xmlns:p14="http://schemas.microsoft.com/office/powerpoint/2010/main" val="6847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F9E9FB9-4D1E-4A88-8F87-B34AFE16905A}" type="slidenum">
              <a:rPr lang="zh-TW" altLang="en-US" smtClean="0"/>
              <a:t>23</a:t>
            </a:fld>
            <a:endParaRPr lang="zh-TW" altLang="en-US"/>
          </a:p>
        </p:txBody>
      </p:sp>
    </p:spTree>
    <p:extLst>
      <p:ext uri="{BB962C8B-B14F-4D97-AF65-F5344CB8AC3E}">
        <p14:creationId xmlns:p14="http://schemas.microsoft.com/office/powerpoint/2010/main" val="561867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828"/>
            <a:ext cx="9906000" cy="6839172"/>
          </a:xfrm>
          <a:prstGeom prst="rect">
            <a:avLst/>
          </a:prstGeom>
        </p:spPr>
      </p:pic>
      <p:sp>
        <p:nvSpPr>
          <p:cNvPr id="2" name="標題 1"/>
          <p:cNvSpPr>
            <a:spLocks noGrp="1"/>
          </p:cNvSpPr>
          <p:nvPr>
            <p:ph type="title" hasCustomPrompt="1"/>
          </p:nvPr>
        </p:nvSpPr>
        <p:spPr>
          <a:xfrm>
            <a:off x="632520" y="2708920"/>
            <a:ext cx="8640960" cy="720080"/>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dirty="0" smtClean="0"/>
              <a:t>封面</a:t>
            </a:r>
            <a:endParaRPr lang="zh-TW" altLang="en-US" dirty="0"/>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5" name="投影片編號版面配置區 5"/>
          <p:cNvSpPr>
            <a:spLocks noGrp="1"/>
          </p:cNvSpPr>
          <p:nvPr>
            <p:ph type="sldNum" sz="quarter" idx="4"/>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pic>
        <p:nvPicPr>
          <p:cNvPr id="8" name="圖片 7"/>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2032" t="12815" r="5750" b="17466"/>
          <a:stretch/>
        </p:blipFill>
        <p:spPr>
          <a:xfrm>
            <a:off x="8841432" y="6479122"/>
            <a:ext cx="920550" cy="381692"/>
          </a:xfrm>
          <a:prstGeom prst="rect">
            <a:avLst/>
          </a:prstGeom>
        </p:spPr>
      </p:pic>
    </p:spTree>
    <p:extLst>
      <p:ext uri="{BB962C8B-B14F-4D97-AF65-F5344CB8AC3E}">
        <p14:creationId xmlns:p14="http://schemas.microsoft.com/office/powerpoint/2010/main" val="35545312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只有標題">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41085606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Tree>
    <p:extLst>
      <p:ext uri="{BB962C8B-B14F-4D97-AF65-F5344CB8AC3E}">
        <p14:creationId xmlns:p14="http://schemas.microsoft.com/office/powerpoint/2010/main" val="289152772"/>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513" y="4800600"/>
            <a:ext cx="5943600" cy="566738"/>
          </a:xfrm>
        </p:spPr>
        <p:txBody>
          <a:bodyPr anchor="b"/>
          <a:lstStyle>
            <a:lvl1pPr algn="l">
              <a:defRPr sz="2000"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dirty="0"/>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8"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Tree>
    <p:extLst>
      <p:ext uri="{BB962C8B-B14F-4D97-AF65-F5344CB8AC3E}">
        <p14:creationId xmlns:p14="http://schemas.microsoft.com/office/powerpoint/2010/main" val="225382483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992560" y="1628800"/>
            <a:ext cx="8280920" cy="468052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1015258688"/>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81850" y="548680"/>
            <a:ext cx="2091630" cy="5760640"/>
          </a:xfrm>
        </p:spPr>
        <p:txBody>
          <a:bodyPr vert="eaVert"/>
          <a:lstStyle>
            <a:lvl1pPr>
              <a:defRPr sz="3200">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直排文字版面配置區 2"/>
          <p:cNvSpPr>
            <a:spLocks noGrp="1"/>
          </p:cNvSpPr>
          <p:nvPr>
            <p:ph type="body" orient="vert" idx="1"/>
          </p:nvPr>
        </p:nvSpPr>
        <p:spPr>
          <a:xfrm>
            <a:off x="344487" y="836712"/>
            <a:ext cx="6684963" cy="5472608"/>
          </a:xfrm>
        </p:spPr>
        <p:txBody>
          <a:bodyPr vert="eaVert"/>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Tree>
    <p:extLst>
      <p:ext uri="{BB962C8B-B14F-4D97-AF65-F5344CB8AC3E}">
        <p14:creationId xmlns:p14="http://schemas.microsoft.com/office/powerpoint/2010/main" val="164699005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標題及橫排文字">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6" name="直排文字版面配置區 2"/>
          <p:cNvSpPr>
            <a:spLocks noGrp="1"/>
          </p:cNvSpPr>
          <p:nvPr>
            <p:ph type="body" orient="vert" idx="1"/>
          </p:nvPr>
        </p:nvSpPr>
        <p:spPr bwMode="black">
          <a:xfrm>
            <a:off x="920552" y="1268760"/>
            <a:ext cx="8064896" cy="4896544"/>
          </a:xfrm>
        </p:spPr>
        <p:txBody>
          <a:bodyPr vert="horz"/>
          <a:lstStyle>
            <a:lvl1pPr>
              <a:defRPr>
                <a:solidFill>
                  <a:srgbClr val="50939A"/>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標題版面配置區 1"/>
          <p:cNvSpPr>
            <a:spLocks noGrp="1"/>
          </p:cNvSpPr>
          <p:nvPr>
            <p:ph type="title"/>
          </p:nvPr>
        </p:nvSpPr>
        <p:spPr bwMode="ltGray">
          <a:xfrm>
            <a:off x="920552" y="208006"/>
            <a:ext cx="8136904" cy="547477"/>
          </a:xfrm>
          <a:prstGeom prst="rect">
            <a:avLst/>
          </a:prstGeom>
        </p:spPr>
        <p:txBody>
          <a:bodyPr vert="horz" lIns="91440" tIns="45720" rIns="91440" bIns="45720" rtlCol="0" anchor="ctr">
            <a:noAutofit/>
          </a:bodyPr>
          <a:lstStyle>
            <a:lvl1pPr>
              <a:defRPr>
                <a:solidFill>
                  <a:srgbClr val="002060"/>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Tree>
    <p:extLst>
      <p:ext uri="{BB962C8B-B14F-4D97-AF65-F5344CB8AC3E}">
        <p14:creationId xmlns:p14="http://schemas.microsoft.com/office/powerpoint/2010/main" val="12136934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標題及一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4" name="標題版面配置區 1"/>
          <p:cNvSpPr>
            <a:spLocks noGrp="1"/>
          </p:cNvSpPr>
          <p:nvPr>
            <p:ph type="title"/>
          </p:nvPr>
        </p:nvSpPr>
        <p:spPr bwMode="ltGray">
          <a:xfrm>
            <a:off x="920552" y="188640"/>
            <a:ext cx="8064896" cy="529033"/>
          </a:xfrm>
          <a:prstGeom prst="rect">
            <a:avLst/>
          </a:prstGeom>
        </p:spPr>
        <p:txBody>
          <a:bodyPr vert="horz" lIns="91440" tIns="45720" rIns="91440" bIns="45720" rtlCol="0" anchor="ctr">
            <a:noAutofit/>
          </a:bodyPr>
          <a:lstStyle>
            <a:lvl1pPr>
              <a:defRPr>
                <a:solidFill>
                  <a:srgbClr val="002060"/>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7" name="內容版面配置區 2"/>
          <p:cNvSpPr>
            <a:spLocks noGrp="1"/>
          </p:cNvSpPr>
          <p:nvPr>
            <p:ph idx="1"/>
          </p:nvPr>
        </p:nvSpPr>
        <p:spPr>
          <a:xfrm>
            <a:off x="920552" y="1268760"/>
            <a:ext cx="8064896" cy="4896544"/>
          </a:xfrm>
        </p:spPr>
        <p:txBody>
          <a:bodyPr/>
          <a:lstStyle>
            <a:lvl1pPr>
              <a:lnSpc>
                <a:spcPct val="100000"/>
              </a:lnSpc>
              <a:spcBef>
                <a:spcPts val="600"/>
              </a:spcBef>
              <a:spcAft>
                <a:spcPts val="600"/>
              </a:spcAft>
              <a:defRPr b="1">
                <a:solidFill>
                  <a:srgbClr val="6AA9A8"/>
                </a:solidFill>
              </a:defRPr>
            </a:lvl1pPr>
            <a:lvl2pPr>
              <a:lnSpc>
                <a:spcPct val="100000"/>
              </a:lnSpc>
              <a:spcBef>
                <a:spcPts val="600"/>
              </a:spcBef>
              <a:spcAft>
                <a:spcPts val="600"/>
              </a:spcAft>
              <a:defRPr>
                <a:solidFill>
                  <a:schemeClr val="bg2">
                    <a:lumMod val="25000"/>
                  </a:schemeClr>
                </a:solidFill>
              </a:defRPr>
            </a:lvl2pPr>
            <a:lvl3pPr marL="1076325" indent="-266700">
              <a:lnSpc>
                <a:spcPct val="100000"/>
              </a:lnSpc>
              <a:spcBef>
                <a:spcPts val="600"/>
              </a:spcBef>
              <a:spcAft>
                <a:spcPts val="600"/>
              </a:spcAft>
              <a:defRPr>
                <a:solidFill>
                  <a:schemeClr val="bg2">
                    <a:lumMod val="25000"/>
                  </a:schemeClr>
                </a:solidFill>
              </a:defRPr>
            </a:lvl3pPr>
            <a:lvl4pPr marL="1343025" indent="-180975">
              <a:lnSpc>
                <a:spcPct val="100000"/>
              </a:lnSpc>
              <a:spcBef>
                <a:spcPts val="600"/>
              </a:spcBef>
              <a:spcAft>
                <a:spcPts val="600"/>
              </a:spcAft>
              <a:defRPr>
                <a:solidFill>
                  <a:schemeClr val="bg2">
                    <a:lumMod val="25000"/>
                  </a:schemeClr>
                </a:solidFill>
              </a:defRPr>
            </a:lvl4pPr>
            <a:lvl5pPr marL="1619250" indent="-276225">
              <a:lnSpc>
                <a:spcPct val="100000"/>
              </a:lnSpc>
              <a:spcBef>
                <a:spcPts val="600"/>
              </a:spcBef>
              <a:spcAft>
                <a:spcPts val="600"/>
              </a:spcAft>
              <a:tabLst>
                <a:tab pos="7981950" algn="l"/>
              </a:tabLst>
              <a:defRPr>
                <a:solidFill>
                  <a:schemeClr val="bg2">
                    <a:lumMod val="25000"/>
                  </a:schemeClr>
                </a:solidFill>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9653628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11" name="內容版面配置區 2"/>
          <p:cNvSpPr>
            <a:spLocks noGrp="1"/>
          </p:cNvSpPr>
          <p:nvPr>
            <p:ph idx="1"/>
          </p:nvPr>
        </p:nvSpPr>
        <p:spPr>
          <a:xfrm>
            <a:off x="920552" y="548680"/>
            <a:ext cx="8136904" cy="5616624"/>
          </a:xfrm>
        </p:spPr>
        <p:txBody>
          <a:bodyPr/>
          <a:lstStyle>
            <a:lvl1pPr marL="0" marR="0"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b="1">
                <a:solidFill>
                  <a:srgbClr val="393939"/>
                </a:solidFill>
              </a:defRPr>
            </a:lvl1pPr>
            <a:lvl2pPr marL="714375" marR="0" indent="-352425" algn="l" defTabSz="914400" rtl="0" eaLnBrk="1" fontAlgn="auto" latinLnBrk="0" hangingPunct="1">
              <a:lnSpc>
                <a:spcPct val="100000"/>
              </a:lnSpc>
              <a:spcBef>
                <a:spcPts val="600"/>
              </a:spcBef>
              <a:spcAft>
                <a:spcPts val="600"/>
              </a:spcAft>
              <a:buClrTx/>
              <a:buSzTx/>
              <a:buFont typeface="Arial" pitchFamily="34" charset="0"/>
              <a:buChar char="–"/>
              <a:tabLst/>
              <a:defRPr>
                <a:solidFill>
                  <a:schemeClr val="bg2">
                    <a:lumMod val="25000"/>
                  </a:schemeClr>
                </a:solidFill>
              </a:defRPr>
            </a:lvl2pPr>
            <a:lvl3pPr marL="990600" marR="0" indent="-276225" algn="l" defTabSz="914400" rtl="0" eaLnBrk="1" fontAlgn="auto" latinLnBrk="0" hangingPunct="1">
              <a:lnSpc>
                <a:spcPct val="100000"/>
              </a:lnSpc>
              <a:spcBef>
                <a:spcPts val="600"/>
              </a:spcBef>
              <a:spcAft>
                <a:spcPts val="600"/>
              </a:spcAft>
              <a:buClrTx/>
              <a:buSzTx/>
              <a:buFont typeface="Arial" pitchFamily="34" charset="0"/>
              <a:buChar char="•"/>
              <a:tabLst/>
              <a:defRPr>
                <a:solidFill>
                  <a:schemeClr val="bg2">
                    <a:lumMod val="25000"/>
                  </a:schemeClr>
                </a:solidFill>
              </a:defRPr>
            </a:lvl3pPr>
            <a:lvl4pPr marL="1257300" marR="0" indent="-266700" algn="l" defTabSz="914400" rtl="0" eaLnBrk="1" fontAlgn="auto" latinLnBrk="0" hangingPunct="1">
              <a:lnSpc>
                <a:spcPct val="100000"/>
              </a:lnSpc>
              <a:spcBef>
                <a:spcPts val="600"/>
              </a:spcBef>
              <a:spcAft>
                <a:spcPts val="600"/>
              </a:spcAft>
              <a:buClrTx/>
              <a:buSzTx/>
              <a:buFont typeface="Arial" pitchFamily="34" charset="0"/>
              <a:buChar char="–"/>
              <a:tabLst/>
              <a:defRPr>
                <a:solidFill>
                  <a:schemeClr val="bg2">
                    <a:lumMod val="25000"/>
                  </a:schemeClr>
                </a:solidFill>
              </a:defRPr>
            </a:lvl4pPr>
            <a:lvl5pPr marL="1257300" marR="0" indent="0" algn="l" defTabSz="914400" rtl="0" eaLnBrk="1" fontAlgn="auto" latinLnBrk="0" hangingPunct="1">
              <a:lnSpc>
                <a:spcPct val="100000"/>
              </a:lnSpc>
              <a:spcBef>
                <a:spcPts val="600"/>
              </a:spcBef>
              <a:spcAft>
                <a:spcPts val="600"/>
              </a:spcAft>
              <a:buClrTx/>
              <a:buSzTx/>
              <a:buFont typeface="Arial" pitchFamily="34" charset="0"/>
              <a:buNone/>
              <a:tabLst/>
              <a:defRPr>
                <a:solidFill>
                  <a:schemeClr val="bg2">
                    <a:lumMod val="25000"/>
                  </a:schemeClr>
                </a:solidFill>
              </a:defRPr>
            </a:lvl5pPr>
          </a:lstStyle>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zh-TW" altLang="en-US" sz="2800" b="1" i="0" u="none" strike="noStrike" kern="1200" cap="none" spc="0" normalizeH="0" baseline="0" noProof="0" dirty="0" smtClean="0">
                <a:ln>
                  <a:noFill/>
                </a:ln>
                <a:solidFill>
                  <a:srgbClr val="6AA9A8"/>
                </a:solidFill>
                <a:effectLst/>
                <a:uLnTx/>
                <a:uFillTx/>
                <a:latin typeface="微軟正黑體" pitchFamily="34" charset="-120"/>
                <a:ea typeface="微軟正黑體" pitchFamily="34" charset="-120"/>
                <a:cs typeface="+mn-cs"/>
              </a:rPr>
              <a:t>編輯母片文字樣式</a:t>
            </a:r>
          </a:p>
          <a:p>
            <a:pPr marL="714375" marR="0" lvl="1" indent="-352425" algn="l" defTabSz="914400" rtl="0" eaLnBrk="1" fontAlgn="auto" latinLnBrk="0" hangingPunct="1">
              <a:lnSpc>
                <a:spcPct val="100000"/>
              </a:lnSpc>
              <a:spcBef>
                <a:spcPts val="600"/>
              </a:spcBef>
              <a:spcAft>
                <a:spcPts val="600"/>
              </a:spcAft>
              <a:buClrTx/>
              <a:buSzTx/>
              <a:buFont typeface="Arial" pitchFamily="34" charset="0"/>
              <a:buChar char="–"/>
              <a:tabLst/>
              <a:defRPr/>
            </a:pPr>
            <a:r>
              <a:rPr kumimoji="0" lang="zh-TW" altLang="en-US" sz="2400" b="1" i="0" u="none" strike="noStrike" kern="1200" cap="none" spc="0" normalizeH="0" baseline="0" noProof="0" dirty="0" smtClean="0">
                <a:ln>
                  <a:noFill/>
                </a:ln>
                <a:solidFill>
                  <a:srgbClr val="E7E7E7">
                    <a:lumMod val="25000"/>
                  </a:srgbClr>
                </a:solidFill>
                <a:effectLst/>
                <a:uLnTx/>
                <a:uFillTx/>
                <a:latin typeface="微軟正黑體" pitchFamily="34" charset="-120"/>
                <a:ea typeface="微軟正黑體" pitchFamily="34" charset="-120"/>
                <a:cs typeface="+mn-cs"/>
              </a:rPr>
              <a:t>第二層</a:t>
            </a:r>
          </a:p>
          <a:p>
            <a:pPr marL="990600" marR="0" lvl="2" indent="-276225" algn="l" defTabSz="914400" rtl="0" eaLnBrk="1" fontAlgn="auto" latinLnBrk="0" hangingPunct="1">
              <a:lnSpc>
                <a:spcPct val="100000"/>
              </a:lnSpc>
              <a:spcBef>
                <a:spcPts val="600"/>
              </a:spcBef>
              <a:spcAft>
                <a:spcPts val="600"/>
              </a:spcAft>
              <a:buClrTx/>
              <a:buSzTx/>
              <a:buFont typeface="Arial" pitchFamily="34" charset="0"/>
              <a:buChar char="•"/>
              <a:tabLst/>
              <a:defRPr/>
            </a:pPr>
            <a:r>
              <a:rPr kumimoji="0" lang="zh-TW" altLang="en-US" sz="2000" b="0" i="0" u="none" strike="noStrike" kern="1200" cap="none" spc="0" normalizeH="0" baseline="0" noProof="0" dirty="0" smtClean="0">
                <a:ln>
                  <a:noFill/>
                </a:ln>
                <a:solidFill>
                  <a:srgbClr val="E7E7E7">
                    <a:lumMod val="25000"/>
                  </a:srgbClr>
                </a:solidFill>
                <a:effectLst/>
                <a:uLnTx/>
                <a:uFillTx/>
                <a:latin typeface="微軟正黑體" pitchFamily="34" charset="-120"/>
                <a:ea typeface="微軟正黑體" pitchFamily="34" charset="-120"/>
                <a:cs typeface="+mn-cs"/>
              </a:rPr>
              <a:t>第三層</a:t>
            </a:r>
          </a:p>
          <a:p>
            <a:pPr marL="1257300" marR="0" lvl="3" indent="-266700" algn="l" defTabSz="914400" rtl="0" eaLnBrk="1" fontAlgn="auto" latinLnBrk="0" hangingPunct="1">
              <a:lnSpc>
                <a:spcPct val="100000"/>
              </a:lnSpc>
              <a:spcBef>
                <a:spcPts val="600"/>
              </a:spcBef>
              <a:spcAft>
                <a:spcPts val="600"/>
              </a:spcAft>
              <a:buClrTx/>
              <a:buSzTx/>
              <a:buFont typeface="Arial" pitchFamily="34" charset="0"/>
              <a:buChar char="–"/>
              <a:tabLst/>
              <a:defRPr/>
            </a:pPr>
            <a:r>
              <a:rPr kumimoji="0" lang="zh-TW" altLang="en-US" sz="1800" b="0" i="0" u="none" strike="noStrike" kern="1200" cap="none" spc="0" normalizeH="0" baseline="0" noProof="0" dirty="0" smtClean="0">
                <a:ln>
                  <a:noFill/>
                </a:ln>
                <a:solidFill>
                  <a:srgbClr val="E7E7E7">
                    <a:lumMod val="25000"/>
                  </a:srgbClr>
                </a:solidFill>
                <a:effectLst/>
                <a:uLnTx/>
                <a:uFillTx/>
                <a:latin typeface="微軟正黑體" pitchFamily="34" charset="-120"/>
                <a:ea typeface="微軟正黑體" pitchFamily="34" charset="-120"/>
                <a:cs typeface="+mn-cs"/>
              </a:rPr>
              <a:t>第四層</a:t>
            </a:r>
          </a:p>
          <a:p>
            <a:pPr marL="1257300" marR="0" lvl="4" indent="0" algn="l" defTabSz="914400" rtl="0" eaLnBrk="1" fontAlgn="auto" latinLnBrk="0" hangingPunct="1">
              <a:lnSpc>
                <a:spcPct val="100000"/>
              </a:lnSpc>
              <a:spcBef>
                <a:spcPts val="600"/>
              </a:spcBef>
              <a:spcAft>
                <a:spcPts val="600"/>
              </a:spcAft>
              <a:buClrTx/>
              <a:buSzTx/>
              <a:buFont typeface="Arial" pitchFamily="34" charset="0"/>
              <a:buNone/>
              <a:tabLst/>
              <a:defRPr/>
            </a:pPr>
            <a:r>
              <a:rPr kumimoji="0" lang="zh-TW" altLang="en-US" sz="1800" b="0" i="0" u="none" strike="noStrike" kern="1200" cap="none" spc="0" normalizeH="0" baseline="0" noProof="0" dirty="0" smtClean="0">
                <a:ln>
                  <a:noFill/>
                </a:ln>
                <a:solidFill>
                  <a:srgbClr val="393939"/>
                </a:solidFill>
                <a:effectLst/>
                <a:uLnTx/>
                <a:uFillTx/>
                <a:latin typeface="微軟正黑體" pitchFamily="34" charset="-120"/>
                <a:ea typeface="微軟正黑體" pitchFamily="34" charset="-120"/>
                <a:cs typeface="+mn-cs"/>
              </a:rPr>
              <a:t>第五層</a:t>
            </a:r>
          </a:p>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endParaRPr kumimoji="0" lang="zh-TW" altLang="en-US" sz="1600" b="0" i="0" u="none" strike="noStrike" kern="1200" cap="none" spc="0" normalizeH="0" baseline="0" noProof="0" dirty="0">
              <a:ln>
                <a:noFill/>
              </a:ln>
              <a:solidFill>
                <a:srgbClr val="888888"/>
              </a:solidFill>
              <a:effectLst/>
              <a:uLnTx/>
              <a:uFillTx/>
              <a:latin typeface="微軟正黑體" pitchFamily="34" charset="-120"/>
              <a:ea typeface="微軟正黑體" pitchFamily="34" charset="-120"/>
              <a:cs typeface="+mn-cs"/>
            </a:endParaRPr>
          </a:p>
        </p:txBody>
      </p:sp>
    </p:spTree>
    <p:extLst>
      <p:ext uri="{BB962C8B-B14F-4D97-AF65-F5344CB8AC3E}">
        <p14:creationId xmlns:p14="http://schemas.microsoft.com/office/powerpoint/2010/main" val="10859871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32520" y="2708921"/>
            <a:ext cx="8640960" cy="716838"/>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Tree>
    <p:extLst>
      <p:ext uri="{BB962C8B-B14F-4D97-AF65-F5344CB8AC3E}">
        <p14:creationId xmlns:p14="http://schemas.microsoft.com/office/powerpoint/2010/main" val="1219336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5" name="標題版面配置區 1"/>
          <p:cNvSpPr>
            <a:spLocks noGrp="1"/>
          </p:cNvSpPr>
          <p:nvPr>
            <p:ph type="title"/>
          </p:nvPr>
        </p:nvSpPr>
        <p:spPr bwMode="ltGray">
          <a:xfrm>
            <a:off x="635918" y="5797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endParaRPr lang="zh-TW" altLang="en-US" dirty="0"/>
          </a:p>
        </p:txBody>
      </p:sp>
      <p:sp>
        <p:nvSpPr>
          <p:cNvPr id="6" name="內容版面配置區 2"/>
          <p:cNvSpPr>
            <a:spLocks noGrp="1"/>
          </p:cNvSpPr>
          <p:nvPr>
            <p:ph idx="1"/>
          </p:nvPr>
        </p:nvSpPr>
        <p:spPr>
          <a:xfrm>
            <a:off x="1136576" y="1340768"/>
            <a:ext cx="7776864" cy="4968552"/>
          </a:xfrm>
        </p:spPr>
        <p:txBody>
          <a:bodyPr/>
          <a:lstStyle>
            <a:lvl1pPr marL="457200" marR="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sz="2800" b="1">
                <a:solidFill>
                  <a:srgbClr val="6AA9A8"/>
                </a:solidFill>
              </a:defRPr>
            </a:lvl1pPr>
            <a:lvl2pPr marL="704850" indent="-342900">
              <a:lnSpc>
                <a:spcPct val="100000"/>
              </a:lnSpc>
              <a:spcBef>
                <a:spcPts val="600"/>
              </a:spcBef>
              <a:spcAft>
                <a:spcPts val="600"/>
              </a:spcAft>
              <a:buFont typeface="Wingdings" panose="05000000000000000000" pitchFamily="2" charset="2"/>
              <a:buChar char="u"/>
              <a:defRPr b="0">
                <a:solidFill>
                  <a:schemeClr val="bg2">
                    <a:lumMod val="25000"/>
                  </a:schemeClr>
                </a:solidFill>
              </a:defRPr>
            </a:lvl2pPr>
            <a:lvl3pPr marL="1076325" indent="-266700">
              <a:lnSpc>
                <a:spcPct val="100000"/>
              </a:lnSpc>
              <a:spcBef>
                <a:spcPts val="600"/>
              </a:spcBef>
              <a:spcAft>
                <a:spcPts val="600"/>
              </a:spcAft>
              <a:buFont typeface="Wingdings" panose="05000000000000000000" pitchFamily="2" charset="2"/>
              <a:buChar char="p"/>
              <a:defRPr>
                <a:solidFill>
                  <a:schemeClr val="bg2">
                    <a:lumMod val="25000"/>
                  </a:schemeClr>
                </a:solidFill>
              </a:defRPr>
            </a:lvl3pPr>
            <a:lvl4pPr marL="990600" marR="0" indent="0" algn="l" defTabSz="914400" rtl="0" eaLnBrk="1" fontAlgn="auto" latinLnBrk="0" hangingPunct="1">
              <a:lnSpc>
                <a:spcPct val="100000"/>
              </a:lnSpc>
              <a:spcBef>
                <a:spcPts val="600"/>
              </a:spcBef>
              <a:spcAft>
                <a:spcPts val="600"/>
              </a:spcAft>
              <a:buClrTx/>
              <a:buSzTx/>
              <a:buFont typeface="Arial" pitchFamily="34" charset="0"/>
              <a:buNone/>
              <a:tabLst/>
              <a:defRPr>
                <a:solidFill>
                  <a:schemeClr val="bg2">
                    <a:lumMod val="25000"/>
                  </a:schemeClr>
                </a:solidFill>
              </a:defRPr>
            </a:lvl4pPr>
            <a:lvl5pPr marL="1257300" marR="0" indent="0" algn="l" defTabSz="914400" rtl="0" eaLnBrk="1" fontAlgn="auto" latinLnBrk="0" hangingPunct="1">
              <a:lnSpc>
                <a:spcPct val="100000"/>
              </a:lnSpc>
              <a:spcBef>
                <a:spcPts val="600"/>
              </a:spcBef>
              <a:spcAft>
                <a:spcPts val="600"/>
              </a:spcAft>
              <a:buClrTx/>
              <a:buSzTx/>
              <a:buFont typeface="Arial" pitchFamily="34" charset="0"/>
              <a:buNone/>
              <a:tabLst/>
              <a:defRPr>
                <a:solidFill>
                  <a:srgbClr val="888888"/>
                </a:solidFill>
              </a:defRPr>
            </a:lvl5pPr>
          </a:lstStyle>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zh-TW" altLang="en-US" dirty="0" smtClean="0"/>
              <a:t>編輯母片文字樣式</a:t>
            </a:r>
          </a:p>
          <a:p>
            <a:pPr lvl="1"/>
            <a:r>
              <a:rPr lang="zh-TW" altLang="en-US" dirty="0" smtClean="0"/>
              <a:t>第二層</a:t>
            </a:r>
          </a:p>
          <a:p>
            <a:pPr lvl="2"/>
            <a:r>
              <a:rPr lang="zh-TW" altLang="en-US" dirty="0" smtClean="0"/>
              <a:t>第三層</a:t>
            </a:r>
          </a:p>
          <a:p>
            <a:pPr marL="1257300" marR="0" lvl="3" indent="-266700" algn="l" defTabSz="914400" rtl="0" eaLnBrk="1" fontAlgn="auto" latinLnBrk="0" hangingPunct="1">
              <a:lnSpc>
                <a:spcPct val="100000"/>
              </a:lnSpc>
              <a:spcBef>
                <a:spcPts val="600"/>
              </a:spcBef>
              <a:spcAft>
                <a:spcPts val="600"/>
              </a:spcAft>
              <a:buClrTx/>
              <a:buSzTx/>
              <a:buFont typeface="Arial" pitchFamily="34" charset="0"/>
              <a:buChar char="–"/>
              <a:tabLst/>
              <a:defRPr/>
            </a:pPr>
            <a:r>
              <a:rPr lang="zh-TW" altLang="en-US" dirty="0" smtClean="0"/>
              <a:t>第四層</a:t>
            </a:r>
          </a:p>
          <a:p>
            <a:pPr marL="1524000" marR="0" lvl="4" indent="-266700" algn="l" defTabSz="914400" rtl="0" eaLnBrk="1" fontAlgn="auto" latinLnBrk="0" hangingPunct="1">
              <a:lnSpc>
                <a:spcPct val="100000"/>
              </a:lnSpc>
              <a:spcBef>
                <a:spcPts val="600"/>
              </a:spcBef>
              <a:spcAft>
                <a:spcPts val="600"/>
              </a:spcAft>
              <a:buClrTx/>
              <a:buSzTx/>
              <a:buFont typeface="Arial" pitchFamily="34" charset="0"/>
              <a:buChar char="»"/>
              <a:tabLst/>
              <a:defRPr/>
            </a:pPr>
            <a:r>
              <a:rPr kumimoji="0" lang="zh-TW" altLang="en-US" sz="1600" b="0" i="0" u="none" strike="noStrike" kern="1200" cap="none" spc="0" normalizeH="0" baseline="0" noProof="0" dirty="0" smtClean="0">
                <a:ln>
                  <a:noFill/>
                </a:ln>
                <a:solidFill>
                  <a:srgbClr val="888888"/>
                </a:solidFill>
                <a:effectLst/>
                <a:uLnTx/>
                <a:uFillTx/>
                <a:latin typeface="微軟正黑體" pitchFamily="34" charset="-120"/>
                <a:ea typeface="微軟正黑體" pitchFamily="34" charset="-120"/>
                <a:cs typeface="+mn-cs"/>
              </a:rPr>
              <a:t>第五層</a:t>
            </a:r>
          </a:p>
        </p:txBody>
      </p:sp>
    </p:spTree>
    <p:extLst>
      <p:ext uri="{BB962C8B-B14F-4D97-AF65-F5344CB8AC3E}">
        <p14:creationId xmlns:p14="http://schemas.microsoft.com/office/powerpoint/2010/main" val="157785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7"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6" name="直排文字版面配置區 2"/>
          <p:cNvSpPr>
            <a:spLocks noGrp="1"/>
          </p:cNvSpPr>
          <p:nvPr>
            <p:ph type="body" orient="vert" idx="1"/>
          </p:nvPr>
        </p:nvSpPr>
        <p:spPr>
          <a:xfrm>
            <a:off x="1352600" y="1628800"/>
            <a:ext cx="7200800" cy="4752528"/>
          </a:xfrm>
        </p:spPr>
        <p:txBody>
          <a:bodyPr vert="eaVert"/>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vl5pPr>
              <a:defRPr>
                <a:solidFill>
                  <a:srgbClr val="888888"/>
                </a:solidFill>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8729306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8" name="標題版面配置區 1"/>
          <p:cNvSpPr>
            <a:spLocks noGrp="1"/>
          </p:cNvSpPr>
          <p:nvPr>
            <p:ph type="title"/>
          </p:nvPr>
        </p:nvSpPr>
        <p:spPr bwMode="ltGray">
          <a:xfrm>
            <a:off x="632520" y="108024"/>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10" name="內容版面配置區 6"/>
          <p:cNvSpPr>
            <a:spLocks noGrp="1"/>
          </p:cNvSpPr>
          <p:nvPr>
            <p:ph sz="quarter" idx="13"/>
          </p:nvPr>
        </p:nvSpPr>
        <p:spPr>
          <a:xfrm>
            <a:off x="631825" y="1268759"/>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vl5pPr marL="1543050" indent="-285750">
              <a:buFont typeface="Wingdings" panose="05000000000000000000" pitchFamily="2" charset="2"/>
              <a:buChar char="Ø"/>
              <a:defRPr>
                <a:solidFill>
                  <a:srgbClr val="888888"/>
                </a:solidFill>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1" name="內容版面配置區 6"/>
          <p:cNvSpPr>
            <a:spLocks noGrp="1"/>
          </p:cNvSpPr>
          <p:nvPr>
            <p:ph sz="quarter" idx="14"/>
          </p:nvPr>
        </p:nvSpPr>
        <p:spPr>
          <a:xfrm>
            <a:off x="5139910" y="1254387"/>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vl5pPr marL="1543050" indent="-285750">
              <a:buFont typeface="Wingdings" panose="05000000000000000000" pitchFamily="2" charset="2"/>
              <a:buChar char="Ø"/>
              <a:defRPr>
                <a:solidFill>
                  <a:srgbClr val="888888"/>
                </a:solidFill>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591219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8"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7"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6" name="內容版面配置區 2"/>
          <p:cNvSpPr>
            <a:spLocks noGrp="1"/>
          </p:cNvSpPr>
          <p:nvPr>
            <p:ph idx="1"/>
          </p:nvPr>
        </p:nvSpPr>
        <p:spPr>
          <a:xfrm>
            <a:off x="4016897" y="1025352"/>
            <a:ext cx="5259982" cy="5400600"/>
          </a:xfrm>
        </p:spPr>
        <p:txBody>
          <a:bodyPr/>
          <a:lstStyle>
            <a:lvl1pPr marL="342900" indent="-342900">
              <a:buFont typeface="Wingdings" panose="05000000000000000000" pitchFamily="2" charset="2"/>
              <a:buChar char="l"/>
              <a:defRPr sz="2800"/>
            </a:lvl1pPr>
            <a:lvl2pPr marL="714375" indent="-352425">
              <a:buFont typeface="Wingdings" panose="05000000000000000000" pitchFamily="2" charset="2"/>
              <a:buChar char="u"/>
              <a:defRPr sz="2400" b="0"/>
            </a:lvl2pPr>
            <a:lvl3pPr marL="990600" indent="-276225">
              <a:buFont typeface="Wingdings" panose="05000000000000000000" pitchFamily="2" charset="2"/>
              <a:buChar char="p"/>
              <a:defRPr sz="2000"/>
            </a:lvl3pPr>
            <a:lvl4pPr marL="1257300" indent="-266700">
              <a:buFont typeface="Wingdings" panose="05000000000000000000" pitchFamily="2" charset="2"/>
              <a:buChar char="n"/>
              <a:defRPr sz="1800"/>
            </a:lvl4pPr>
            <a:lvl5pPr>
              <a:defRPr sz="18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9" name="文字版面配置區 3"/>
          <p:cNvSpPr>
            <a:spLocks noGrp="1"/>
          </p:cNvSpPr>
          <p:nvPr>
            <p:ph type="body" sz="half" idx="2"/>
          </p:nvPr>
        </p:nvSpPr>
        <p:spPr>
          <a:xfrm>
            <a:off x="632520" y="1025352"/>
            <a:ext cx="3193928" cy="5400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Tree>
    <p:extLst>
      <p:ext uri="{BB962C8B-B14F-4D97-AF65-F5344CB8AC3E}">
        <p14:creationId xmlns:p14="http://schemas.microsoft.com/office/powerpoint/2010/main" val="1177517027"/>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投影片編號版面配置區 2"/>
          <p:cNvSpPr>
            <a:spLocks noGrp="1"/>
          </p:cNvSpPr>
          <p:nvPr>
            <p:ph type="sldNum" sz="quarter" idx="10"/>
          </p:nvPr>
        </p:nvSpPr>
        <p:spPr/>
        <p:txBody>
          <a:bodyPr/>
          <a:lstStyle/>
          <a:p>
            <a:fld id="{8F4EACC7-37E3-43A5-A5FB-BEB9CE95D266}" type="slidenum">
              <a:rPr lang="zh-TW" altLang="en-US" smtClean="0"/>
              <a:pPr/>
              <a:t>‹#›</a:t>
            </a:fld>
            <a:endParaRPr lang="zh-TW" altLang="en-US"/>
          </a:p>
        </p:txBody>
      </p:sp>
      <p:sp>
        <p:nvSpPr>
          <p:cNvPr id="4"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632520" y="1052736"/>
            <a:ext cx="4968552" cy="5328592"/>
          </a:xfrm>
        </p:spPr>
        <p:txBody>
          <a:bodyPr>
            <a:normAutofit/>
          </a:bodyPr>
          <a:lstStyle>
            <a:lvl1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1pPr>
            <a:lvl2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2pPr>
            <a:lvl3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3pPr>
            <a:lvl4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4pPr>
            <a:lvl5pPr algn="l" defTabSz="914400" rtl="0" eaLnBrk="1" latinLnBrk="0" hangingPunct="1">
              <a:lnSpc>
                <a:spcPct val="100000"/>
              </a:lnSpc>
              <a:spcBef>
                <a:spcPts val="600"/>
              </a:spcBef>
              <a:spcAft>
                <a:spcPts val="600"/>
              </a:spcAft>
              <a:defRPr lang="zh-TW" altLang="en-US" sz="2800" b="1" kern="1200" dirty="0">
                <a:solidFill>
                  <a:srgbClr val="393939"/>
                </a:solidFill>
                <a:latin typeface="微軟正黑體" pitchFamily="34" charset="-120"/>
                <a:ea typeface="微軟正黑體" pitchFamily="34" charset="-120"/>
                <a:cs typeface="+mn-cs"/>
              </a:defRPr>
            </a:lvl5pPr>
            <a:lvl6pPr>
              <a:defRPr sz="1800"/>
            </a:lvl6pPr>
            <a:lvl7pPr>
              <a:defRPr sz="1800"/>
            </a:lvl7pPr>
            <a:lvl8pPr>
              <a:defRPr sz="1800"/>
            </a:lvl8pPr>
            <a:lvl9pPr>
              <a:defRPr sz="1800"/>
            </a:lvl9pPr>
          </a:lstStyle>
          <a:p>
            <a:pPr lvl="0"/>
            <a:r>
              <a:rPr lang="zh-TW" altLang="en-US" smtClean="0"/>
              <a:t>編輯母片文字樣式</a:t>
            </a:r>
          </a:p>
        </p:txBody>
      </p:sp>
      <p:sp>
        <p:nvSpPr>
          <p:cNvPr id="4" name="內容版面配置區 3"/>
          <p:cNvSpPr>
            <a:spLocks noGrp="1"/>
          </p:cNvSpPr>
          <p:nvPr>
            <p:ph sz="half" idx="2" hasCustomPrompt="1"/>
          </p:nvPr>
        </p:nvSpPr>
        <p:spPr>
          <a:xfrm>
            <a:off x="5745088" y="1052736"/>
            <a:ext cx="3528392" cy="53285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按一下編輯文字樣式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8"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291548763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bwMode="ltGray">
          <a:xfrm>
            <a:off x="668679" y="130324"/>
            <a:ext cx="8611999" cy="692696"/>
          </a:xfrm>
          <a:prstGeom prst="rect">
            <a:avLst/>
          </a:prstGeom>
        </p:spPr>
        <p:txBody>
          <a:bodyPr vert="horz" lIns="91440" tIns="45720" rIns="91440" bIns="45720" rtlCol="0" anchor="ctr">
            <a:noAutofit/>
          </a:bodyPr>
          <a:lstStyle/>
          <a:p>
            <a:pPr lvl="0"/>
            <a:r>
              <a:rPr lang="zh-TW" altLang="en-US" dirty="0" smtClean="0"/>
              <a:t>標題 </a:t>
            </a:r>
            <a:r>
              <a:rPr lang="en-US" altLang="zh-TW" dirty="0" smtClean="0"/>
              <a:t>36</a:t>
            </a:r>
            <a:r>
              <a:rPr lang="zh-TW" altLang="en-US" dirty="0" smtClean="0"/>
              <a:t>號 粗體</a:t>
            </a:r>
            <a:endParaRPr lang="zh-TW" altLang="en-US" dirty="0"/>
          </a:p>
        </p:txBody>
      </p:sp>
      <p:sp>
        <p:nvSpPr>
          <p:cNvPr id="3" name="文字版面配置區 2"/>
          <p:cNvSpPr>
            <a:spLocks noGrp="1"/>
          </p:cNvSpPr>
          <p:nvPr>
            <p:ph type="body" idx="1"/>
          </p:nvPr>
        </p:nvSpPr>
        <p:spPr bwMode="ltGray">
          <a:xfrm>
            <a:off x="1352599" y="1628800"/>
            <a:ext cx="7200801" cy="4736258"/>
          </a:xfrm>
          <a:prstGeom prst="rect">
            <a:avLst/>
          </a:prstGeom>
        </p:spPr>
        <p:txBody>
          <a:bodyPr vert="horz" lIns="91440" tIns="45720" rIns="91440" bIns="45720" rtlCol="0">
            <a:normAutofit/>
          </a:bodyPr>
          <a:lstStyle/>
          <a:p>
            <a:pPr lvl="0"/>
            <a:r>
              <a:rPr lang="zh-TW" altLang="en-US" dirty="0" smtClean="0"/>
              <a:t>第一層 </a:t>
            </a:r>
            <a:r>
              <a:rPr lang="en-US" altLang="zh-TW" dirty="0" smtClean="0"/>
              <a:t>28</a:t>
            </a:r>
            <a:r>
              <a:rPr lang="zh-TW" altLang="en-US" dirty="0" smtClean="0"/>
              <a:t>號 粗體</a:t>
            </a:r>
          </a:p>
          <a:p>
            <a:pPr lvl="1"/>
            <a:r>
              <a:rPr lang="zh-TW" altLang="en-US" dirty="0" smtClean="0"/>
              <a:t>第二層 </a:t>
            </a:r>
            <a:r>
              <a:rPr lang="en-US" altLang="zh-TW" dirty="0" smtClean="0"/>
              <a:t>24</a:t>
            </a:r>
            <a:r>
              <a:rPr lang="zh-TW" altLang="en-US" dirty="0" smtClean="0"/>
              <a:t>號 </a:t>
            </a:r>
          </a:p>
          <a:p>
            <a:pPr lvl="2"/>
            <a:r>
              <a:rPr lang="zh-TW" altLang="en-US" dirty="0" smtClean="0"/>
              <a:t>第三層 </a:t>
            </a:r>
            <a:r>
              <a:rPr lang="en-US" altLang="zh-TW" dirty="0" smtClean="0"/>
              <a:t>20</a:t>
            </a:r>
            <a:r>
              <a:rPr lang="zh-TW" altLang="en-US" dirty="0" smtClean="0"/>
              <a:t>號</a:t>
            </a:r>
          </a:p>
          <a:p>
            <a:pPr lvl="3"/>
            <a:r>
              <a:rPr lang="zh-TW" altLang="en-US" dirty="0" smtClean="0"/>
              <a:t>第四層 </a:t>
            </a:r>
            <a:r>
              <a:rPr lang="en-US" altLang="zh-TW" dirty="0" smtClean="0"/>
              <a:t>18</a:t>
            </a:r>
            <a:r>
              <a:rPr lang="zh-TW" altLang="en-US" dirty="0" smtClean="0"/>
              <a:t>號</a:t>
            </a:r>
          </a:p>
        </p:txBody>
      </p:sp>
      <p:sp>
        <p:nvSpPr>
          <p:cNvPr id="4" name="投影片編號版面配置區 5"/>
          <p:cNvSpPr>
            <a:spLocks noGrp="1"/>
          </p:cNvSpPr>
          <p:nvPr>
            <p:ph type="sldNum" sz="quarter" idx="4"/>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pic>
        <p:nvPicPr>
          <p:cNvPr id="5" name="圖片 4"/>
          <p:cNvPicPr>
            <a:picLocks noChangeAspect="1"/>
          </p:cNvPicPr>
          <p:nvPr userDrawn="1"/>
        </p:nvPicPr>
        <p:blipFill rotWithShape="1">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032" t="12815" r="5750" b="17466"/>
          <a:stretch/>
        </p:blipFill>
        <p:spPr>
          <a:xfrm>
            <a:off x="8841432" y="6287668"/>
            <a:ext cx="920550" cy="381692"/>
          </a:xfrm>
          <a:prstGeom prst="rect">
            <a:avLst/>
          </a:prstGeom>
        </p:spPr>
      </p:pic>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57" r:id="rId6"/>
    <p:sldLayoutId id="2147483671" r:id="rId7"/>
    <p:sldLayoutId id="2147483670" r:id="rId8"/>
    <p:sldLayoutId id="2147483673" r:id="rId9"/>
    <p:sldLayoutId id="2147483675" r:id="rId10"/>
    <p:sldLayoutId id="2147483676" r:id="rId11"/>
    <p:sldLayoutId id="2147483678" r:id="rId12"/>
    <p:sldLayoutId id="2147483679" r:id="rId13"/>
    <p:sldLayoutId id="2147483680" r:id="rId14"/>
    <p:sldLayoutId id="2147483681" r:id="rId15"/>
    <p:sldLayoutId id="2147483682" r:id="rId16"/>
    <p:sldLayoutId id="2147483683" r:id="rId17"/>
  </p:sldLayoutIdLst>
  <p:timing>
    <p:tnLst>
      <p:par>
        <p:cTn id="1" dur="indefinite" restart="never" nodeType="tmRoot"/>
      </p:par>
    </p:tnLst>
  </p:timing>
  <p:hf hdr="0" ftr="0" dt="0"/>
  <p:txStyles>
    <p:titleStyle>
      <a:lvl1pPr algn="ctr" defTabSz="914400" rtl="0" eaLnBrk="1" latinLnBrk="0" hangingPunct="1">
        <a:spcBef>
          <a:spcPct val="0"/>
        </a:spcBef>
        <a:buNone/>
        <a:defRPr lang="zh-TW" altLang="en-US" sz="3600" b="1" kern="1200" spc="300" dirty="0">
          <a:solidFill>
            <a:srgbClr val="002060"/>
          </a:solidFill>
          <a:latin typeface="Microsoft YaHei UI" pitchFamily="34" charset="-122"/>
          <a:ea typeface="Microsoft YaHei UI" pitchFamily="34" charset="-122"/>
          <a:cs typeface="+mj-cs"/>
        </a:defRPr>
      </a:lvl1pPr>
    </p:titleStyle>
    <p:bodyStyle>
      <a:lvl1pPr marL="457200" marR="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sz="2800" b="1" kern="1200">
          <a:solidFill>
            <a:srgbClr val="6AA9A8"/>
          </a:solidFill>
          <a:latin typeface="微軟正黑體" pitchFamily="34" charset="-120"/>
          <a:ea typeface="微軟正黑體" pitchFamily="34" charset="-120"/>
          <a:cs typeface="+mn-cs"/>
        </a:defRPr>
      </a:lvl1pPr>
      <a:lvl2pPr marL="714375" marR="0" indent="-352425" algn="l" defTabSz="914400" rtl="0" eaLnBrk="1" fontAlgn="auto" latinLnBrk="0" hangingPunct="1">
        <a:lnSpc>
          <a:spcPct val="100000"/>
        </a:lnSpc>
        <a:spcBef>
          <a:spcPts val="600"/>
        </a:spcBef>
        <a:spcAft>
          <a:spcPts val="600"/>
        </a:spcAft>
        <a:buClrTx/>
        <a:buSzTx/>
        <a:buFont typeface="Arial" pitchFamily="34" charset="0"/>
        <a:buChar char="–"/>
        <a:tabLst/>
        <a:defRPr sz="2400" b="1" kern="1200">
          <a:solidFill>
            <a:schemeClr val="bg2">
              <a:lumMod val="25000"/>
            </a:schemeClr>
          </a:solidFill>
          <a:latin typeface="微軟正黑體" pitchFamily="34" charset="-120"/>
          <a:ea typeface="微軟正黑體" pitchFamily="34" charset="-120"/>
          <a:cs typeface="+mn-cs"/>
        </a:defRPr>
      </a:lvl2pPr>
      <a:lvl3pPr marL="990600" marR="0" indent="-276225" algn="l" defTabSz="914400" rtl="0" eaLnBrk="1" fontAlgn="auto" latinLnBrk="0" hangingPunct="1">
        <a:lnSpc>
          <a:spcPct val="100000"/>
        </a:lnSpc>
        <a:spcBef>
          <a:spcPts val="600"/>
        </a:spcBef>
        <a:spcAft>
          <a:spcPts val="600"/>
        </a:spcAft>
        <a:buClrTx/>
        <a:buSzTx/>
        <a:buFont typeface="Arial" pitchFamily="34" charset="0"/>
        <a:buChar char="•"/>
        <a:tabLst/>
        <a:defRPr sz="2000" kern="1200">
          <a:solidFill>
            <a:schemeClr val="bg2">
              <a:lumMod val="25000"/>
            </a:schemeClr>
          </a:solidFill>
          <a:latin typeface="微軟正黑體" pitchFamily="34" charset="-120"/>
          <a:ea typeface="微軟正黑體" pitchFamily="34" charset="-120"/>
          <a:cs typeface="+mn-cs"/>
        </a:defRPr>
      </a:lvl3pPr>
      <a:lvl4pPr marL="1257300" marR="0" indent="-266700" algn="l" defTabSz="914400" rtl="0" eaLnBrk="1" fontAlgn="auto" latinLnBrk="0" hangingPunct="1">
        <a:lnSpc>
          <a:spcPct val="100000"/>
        </a:lnSpc>
        <a:spcBef>
          <a:spcPts val="600"/>
        </a:spcBef>
        <a:spcAft>
          <a:spcPts val="600"/>
        </a:spcAft>
        <a:buClrTx/>
        <a:buSzTx/>
        <a:buFont typeface="Arial" pitchFamily="34" charset="0"/>
        <a:buChar char="–"/>
        <a:tabLst/>
        <a:defRPr sz="1800" kern="1200">
          <a:solidFill>
            <a:schemeClr val="bg2">
              <a:lumMod val="25000"/>
            </a:schemeClr>
          </a:solidFill>
          <a:latin typeface="微軟正黑體" pitchFamily="34" charset="-120"/>
          <a:ea typeface="微軟正黑體" pitchFamily="34" charset="-120"/>
          <a:cs typeface="+mn-cs"/>
        </a:defRPr>
      </a:lvl4pPr>
      <a:lvl5pPr marL="1257300" marR="0" indent="0" algn="l" defTabSz="914400" rtl="0" eaLnBrk="1" fontAlgn="auto" latinLnBrk="0" hangingPunct="1">
        <a:lnSpc>
          <a:spcPct val="100000"/>
        </a:lnSpc>
        <a:spcBef>
          <a:spcPts val="600"/>
        </a:spcBef>
        <a:spcAft>
          <a:spcPts val="600"/>
        </a:spcAft>
        <a:buClrTx/>
        <a:buSzTx/>
        <a:buFont typeface="Arial" pitchFamily="34" charset="0"/>
        <a:buNone/>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slide" Target="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solidFill>
                  <a:schemeClr val="accent6">
                    <a:lumMod val="75000"/>
                  </a:schemeClr>
                </a:solidFill>
              </a:rPr>
              <a:t>加值組工作會議</a:t>
            </a:r>
          </a:p>
        </p:txBody>
      </p:sp>
      <p:sp>
        <p:nvSpPr>
          <p:cNvPr id="3" name="副標題 2"/>
          <p:cNvSpPr>
            <a:spLocks noGrp="1"/>
          </p:cNvSpPr>
          <p:nvPr>
            <p:ph type="subTitle" idx="1"/>
          </p:nvPr>
        </p:nvSpPr>
        <p:spPr>
          <a:xfrm>
            <a:off x="1352600" y="3933056"/>
            <a:ext cx="7200800" cy="1800200"/>
          </a:xfrm>
        </p:spPr>
        <p:txBody>
          <a:bodyPr>
            <a:normAutofit/>
          </a:bodyPr>
          <a:lstStyle/>
          <a:p>
            <a:pPr lvl="0">
              <a:lnSpc>
                <a:spcPct val="150000"/>
              </a:lnSpc>
              <a:spcBef>
                <a:spcPct val="10000"/>
              </a:spcBef>
              <a:spcAft>
                <a:spcPts val="0"/>
              </a:spcAft>
              <a:defRPr/>
            </a:pPr>
            <a:r>
              <a:rPr lang="zh-TW" altLang="en-US" sz="2200" b="0" dirty="0">
                <a:latin typeface="Microsoft YaHei UI" pitchFamily="34" charset="-122"/>
                <a:ea typeface="Microsoft YaHei UI" pitchFamily="34" charset="-122"/>
              </a:rPr>
              <a:t>　</a:t>
            </a:r>
          </a:p>
          <a:p>
            <a:pPr lvl="0">
              <a:lnSpc>
                <a:spcPct val="150000"/>
              </a:lnSpc>
              <a:spcBef>
                <a:spcPct val="10000"/>
              </a:spcBef>
              <a:spcAft>
                <a:spcPts val="0"/>
              </a:spcAft>
              <a:defRPr/>
            </a:pPr>
            <a:r>
              <a:rPr lang="zh-TW" altLang="en-US" sz="2200" b="0" dirty="0">
                <a:latin typeface="Microsoft YaHei UI" pitchFamily="34" charset="-122"/>
                <a:ea typeface="Microsoft YaHei UI" pitchFamily="34" charset="-122"/>
              </a:rPr>
              <a:t>創生處  技術</a:t>
            </a:r>
            <a:r>
              <a:rPr lang="zh-TW" altLang="en-US" sz="2200" b="0" dirty="0" smtClean="0">
                <a:latin typeface="Microsoft YaHei UI" pitchFamily="34" charset="-122"/>
                <a:ea typeface="Microsoft YaHei UI" pitchFamily="34" charset="-122"/>
              </a:rPr>
              <a:t>加</a:t>
            </a:r>
            <a:r>
              <a:rPr lang="zh-TW" altLang="en-US" sz="2200" b="0" dirty="0">
                <a:latin typeface="Microsoft YaHei UI" pitchFamily="34" charset="-122"/>
                <a:ea typeface="Microsoft YaHei UI" pitchFamily="34" charset="-122"/>
              </a:rPr>
              <a:t>值</a:t>
            </a:r>
            <a:r>
              <a:rPr lang="zh-TW" altLang="en-US" sz="2200" b="0" dirty="0" smtClean="0">
                <a:latin typeface="Microsoft YaHei UI" pitchFamily="34" charset="-122"/>
                <a:ea typeface="Microsoft YaHei UI" pitchFamily="34" charset="-122"/>
              </a:rPr>
              <a:t>組</a:t>
            </a:r>
            <a:endParaRPr lang="en-US" altLang="zh-TW" sz="2200" b="0" dirty="0">
              <a:latin typeface="Microsoft YaHei UI" pitchFamily="34" charset="-122"/>
              <a:ea typeface="Microsoft YaHei UI" pitchFamily="34" charset="-122"/>
            </a:endParaRPr>
          </a:p>
          <a:p>
            <a:pPr lvl="0">
              <a:lnSpc>
                <a:spcPct val="150000"/>
              </a:lnSpc>
              <a:spcBef>
                <a:spcPct val="10000"/>
              </a:spcBef>
              <a:spcAft>
                <a:spcPts val="0"/>
              </a:spcAft>
              <a:defRPr/>
            </a:pPr>
            <a:r>
              <a:rPr lang="en-US" altLang="zh-TW" sz="2200" b="0" dirty="0" smtClean="0">
                <a:latin typeface="Microsoft YaHei UI" pitchFamily="34" charset="-122"/>
                <a:ea typeface="Microsoft YaHei UI" pitchFamily="34" charset="-122"/>
              </a:rPr>
              <a:t>2022.05.20</a:t>
            </a:r>
            <a:endParaRPr lang="en-US" altLang="zh-TW" sz="2200" b="0" dirty="0">
              <a:latin typeface="Microsoft YaHei UI" pitchFamily="34" charset="-122"/>
              <a:ea typeface="Microsoft YaHei UI" pitchFamily="34" charset="-122"/>
            </a:endParaRPr>
          </a:p>
        </p:txBody>
      </p:sp>
      <p:sp>
        <p:nvSpPr>
          <p:cNvPr id="4" name="投影片編號版面配置區 3"/>
          <p:cNvSpPr>
            <a:spLocks noGrp="1"/>
          </p:cNvSpPr>
          <p:nvPr>
            <p:ph type="sldNum" sz="quarter" idx="12"/>
          </p:nvPr>
        </p:nvSpPr>
        <p:spPr/>
        <p:txBody>
          <a:bodyPr/>
          <a:lstStyle/>
          <a:p>
            <a:fld id="{8F4EACC7-37E3-43A5-A5FB-BEB9CE95D266}" type="slidenum">
              <a:rPr lang="zh-TW" altLang="en-US" smtClean="0"/>
              <a:pPr/>
              <a:t>0</a:t>
            </a:fld>
            <a:endParaRPr lang="zh-TW" altLang="en-US"/>
          </a:p>
        </p:txBody>
      </p:sp>
    </p:spTree>
    <p:extLst>
      <p:ext uri="{BB962C8B-B14F-4D97-AF65-F5344CB8AC3E}">
        <p14:creationId xmlns:p14="http://schemas.microsoft.com/office/powerpoint/2010/main" val="1590061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光榮案</a:t>
            </a:r>
            <a:endParaRPr lang="zh-TW" altLang="en-US" dirty="0"/>
          </a:p>
        </p:txBody>
      </p:sp>
      <p:graphicFrame>
        <p:nvGraphicFramePr>
          <p:cNvPr id="4" name="表格 3"/>
          <p:cNvGraphicFramePr>
            <a:graphicFrameLocks noGrp="1"/>
          </p:cNvGraphicFramePr>
          <p:nvPr>
            <p:extLst/>
          </p:nvPr>
        </p:nvGraphicFramePr>
        <p:xfrm>
          <a:off x="704528" y="1052736"/>
          <a:ext cx="8572350" cy="741680"/>
        </p:xfrm>
        <a:graphic>
          <a:graphicData uri="http://schemas.openxmlformats.org/drawingml/2006/table">
            <a:tbl>
              <a:tblPr firstRow="1" bandRow="1">
                <a:tableStyleId>{BC89EF96-8CEA-46FF-86C4-4CE0E7609802}</a:tableStyleId>
              </a:tblPr>
              <a:tblGrid>
                <a:gridCol w="3816424">
                  <a:extLst>
                    <a:ext uri="{9D8B030D-6E8A-4147-A177-3AD203B41FA5}">
                      <a16:colId xmlns:a16="http://schemas.microsoft.com/office/drawing/2014/main" val="2571671379"/>
                    </a:ext>
                  </a:extLst>
                </a:gridCol>
                <a:gridCol w="3096344">
                  <a:extLst>
                    <a:ext uri="{9D8B030D-6E8A-4147-A177-3AD203B41FA5}">
                      <a16:colId xmlns:a16="http://schemas.microsoft.com/office/drawing/2014/main" val="3804274600"/>
                    </a:ext>
                  </a:extLst>
                </a:gridCol>
                <a:gridCol w="1659582">
                  <a:extLst>
                    <a:ext uri="{9D8B030D-6E8A-4147-A177-3AD203B41FA5}">
                      <a16:colId xmlns:a16="http://schemas.microsoft.com/office/drawing/2014/main" val="3418760359"/>
                    </a:ext>
                  </a:extLst>
                </a:gridCol>
              </a:tblGrid>
              <a:tr h="370840">
                <a:tc>
                  <a:txBody>
                    <a:bodyPr/>
                    <a:lstStyle/>
                    <a:p>
                      <a:pPr algn="ctr"/>
                      <a:r>
                        <a:rPr lang="zh-TW" altLang="en-US" dirty="0" smtClean="0"/>
                        <a:t>簡述</a:t>
                      </a:r>
                      <a:endParaRPr lang="zh-TW" altLang="en-US" dirty="0"/>
                    </a:p>
                  </a:txBody>
                  <a:tcPr/>
                </a:tc>
                <a:tc>
                  <a:txBody>
                    <a:bodyPr/>
                    <a:lstStyle/>
                    <a:p>
                      <a:pPr algn="ctr"/>
                      <a:r>
                        <a:rPr lang="zh-TW" altLang="en-US" dirty="0" smtClean="0"/>
                        <a:t>提案計畫</a:t>
                      </a:r>
                      <a:r>
                        <a:rPr lang="en-US" altLang="zh-TW" dirty="0" smtClean="0"/>
                        <a:t>(EX: </a:t>
                      </a:r>
                      <a:r>
                        <a:rPr lang="zh-TW" altLang="en-US" dirty="0" smtClean="0"/>
                        <a:t>工業局</a:t>
                      </a:r>
                      <a:r>
                        <a:rPr lang="en-US" altLang="zh-TW" dirty="0" smtClean="0"/>
                        <a:t>/SMU)</a:t>
                      </a:r>
                      <a:endParaRPr lang="zh-TW" altLang="en-US" dirty="0"/>
                    </a:p>
                  </a:txBody>
                  <a:tcPr/>
                </a:tc>
                <a:tc>
                  <a:txBody>
                    <a:bodyPr/>
                    <a:lstStyle/>
                    <a:p>
                      <a:pPr algn="ctr"/>
                      <a:r>
                        <a:rPr lang="zh-TW" altLang="en-US" dirty="0" smtClean="0"/>
                        <a:t>預計金額</a:t>
                      </a:r>
                      <a:endParaRPr lang="zh-TW" altLang="en-US" dirty="0"/>
                    </a:p>
                  </a:txBody>
                  <a:tcPr/>
                </a:tc>
                <a:extLst>
                  <a:ext uri="{0D108BD9-81ED-4DB2-BD59-A6C34878D82A}">
                    <a16:rowId xmlns:a16="http://schemas.microsoft.com/office/drawing/2014/main" val="1788899511"/>
                  </a:ext>
                </a:extLst>
              </a:tr>
              <a:tr h="370840">
                <a:tc>
                  <a:txBody>
                    <a:bodyPr/>
                    <a:lstStyle/>
                    <a:p>
                      <a:r>
                        <a:rPr lang="zh-TW" altLang="en-US" dirty="0" smtClean="0"/>
                        <a:t>光榮人工作業區統計平台</a:t>
                      </a:r>
                      <a:endParaRPr lang="zh-TW" altLang="en-US" dirty="0"/>
                    </a:p>
                  </a:txBody>
                  <a:tcPr/>
                </a:tc>
                <a:tc>
                  <a:txBody>
                    <a:bodyPr/>
                    <a:lstStyle/>
                    <a:p>
                      <a:r>
                        <a:rPr lang="en-US" altLang="zh-TW" dirty="0" smtClean="0"/>
                        <a:t>1.</a:t>
                      </a:r>
                      <a:r>
                        <a:rPr lang="zh-TW" altLang="en-US" dirty="0" smtClean="0"/>
                        <a:t> 民收案 </a:t>
                      </a:r>
                      <a:r>
                        <a:rPr lang="en-US" altLang="zh-TW" dirty="0" smtClean="0"/>
                        <a:t>2.</a:t>
                      </a:r>
                      <a:r>
                        <a:rPr lang="zh-TW" altLang="en-US" dirty="0" smtClean="0"/>
                        <a:t> </a:t>
                      </a:r>
                      <a:r>
                        <a:rPr lang="en-US" altLang="zh-TW" dirty="0" smtClean="0"/>
                        <a:t>TPS 3. SMU</a:t>
                      </a:r>
                      <a:endParaRPr lang="zh-TW" altLang="en-US" dirty="0"/>
                    </a:p>
                  </a:txBody>
                  <a:tcPr/>
                </a:tc>
                <a:tc>
                  <a:txBody>
                    <a:bodyPr/>
                    <a:lstStyle/>
                    <a:p>
                      <a:pPr algn="ctr"/>
                      <a:r>
                        <a:rPr lang="en-US" altLang="zh-TW" dirty="0" smtClean="0"/>
                        <a:t>460</a:t>
                      </a:r>
                      <a:endParaRPr lang="zh-TW" altLang="en-US" dirty="0"/>
                    </a:p>
                  </a:txBody>
                  <a:tcPr/>
                </a:tc>
                <a:extLst>
                  <a:ext uri="{0D108BD9-81ED-4DB2-BD59-A6C34878D82A}">
                    <a16:rowId xmlns:a16="http://schemas.microsoft.com/office/drawing/2014/main" val="3714242125"/>
                  </a:ext>
                </a:extLst>
              </a:tr>
            </a:tbl>
          </a:graphicData>
        </a:graphic>
      </p:graphicFrame>
      <p:graphicFrame>
        <p:nvGraphicFramePr>
          <p:cNvPr id="6" name="表格 5"/>
          <p:cNvGraphicFramePr>
            <a:graphicFrameLocks noGrp="1"/>
          </p:cNvGraphicFramePr>
          <p:nvPr>
            <p:extLst/>
          </p:nvPr>
        </p:nvGraphicFramePr>
        <p:xfrm>
          <a:off x="704526" y="2024476"/>
          <a:ext cx="8572353" cy="3606800"/>
        </p:xfrm>
        <a:graphic>
          <a:graphicData uri="http://schemas.openxmlformats.org/drawingml/2006/table">
            <a:tbl>
              <a:tblPr firstRow="1" bandRow="1">
                <a:tableStyleId>{BC89EF96-8CEA-46FF-86C4-4CE0E7609802}</a:tableStyleId>
              </a:tblPr>
              <a:tblGrid>
                <a:gridCol w="1944218">
                  <a:extLst>
                    <a:ext uri="{9D8B030D-6E8A-4147-A177-3AD203B41FA5}">
                      <a16:colId xmlns:a16="http://schemas.microsoft.com/office/drawing/2014/main" val="2169143082"/>
                    </a:ext>
                  </a:extLst>
                </a:gridCol>
                <a:gridCol w="4248472">
                  <a:extLst>
                    <a:ext uri="{9D8B030D-6E8A-4147-A177-3AD203B41FA5}">
                      <a16:colId xmlns:a16="http://schemas.microsoft.com/office/drawing/2014/main" val="2571671379"/>
                    </a:ext>
                  </a:extLst>
                </a:gridCol>
                <a:gridCol w="2379663">
                  <a:extLst>
                    <a:ext uri="{9D8B030D-6E8A-4147-A177-3AD203B41FA5}">
                      <a16:colId xmlns:a16="http://schemas.microsoft.com/office/drawing/2014/main" val="3649148560"/>
                    </a:ext>
                  </a:extLst>
                </a:gridCol>
              </a:tblGrid>
              <a:tr h="370840">
                <a:tc>
                  <a:txBody>
                    <a:bodyPr/>
                    <a:lstStyle/>
                    <a:p>
                      <a:pPr algn="ctr"/>
                      <a:r>
                        <a:rPr lang="zh-TW" altLang="en-US" dirty="0" smtClean="0"/>
                        <a:t>時程</a:t>
                      </a:r>
                      <a:endParaRPr lang="zh-TW" altLang="en-US" dirty="0"/>
                    </a:p>
                  </a:txBody>
                  <a:tcPr/>
                </a:tc>
                <a:tc>
                  <a:txBody>
                    <a:bodyPr/>
                    <a:lstStyle/>
                    <a:p>
                      <a:pPr algn="ctr"/>
                      <a:r>
                        <a:rPr lang="zh-TW" altLang="en-US" dirty="0" smtClean="0"/>
                        <a:t>內容</a:t>
                      </a:r>
                      <a:endParaRPr lang="zh-TW" altLang="en-US" dirty="0"/>
                    </a:p>
                  </a:txBody>
                  <a:tcPr/>
                </a:tc>
                <a:tc>
                  <a:txBody>
                    <a:bodyPr/>
                    <a:lstStyle/>
                    <a:p>
                      <a:pPr algn="ctr"/>
                      <a:r>
                        <a:rPr lang="zh-TW" altLang="en-US" dirty="0" smtClean="0"/>
                        <a:t>相關參與人</a:t>
                      </a:r>
                      <a:r>
                        <a:rPr lang="en-US" altLang="zh-TW" dirty="0" smtClean="0"/>
                        <a:t>(</a:t>
                      </a:r>
                      <a:r>
                        <a:rPr lang="zh-TW" altLang="en-US" dirty="0" smtClean="0"/>
                        <a:t>廠商</a:t>
                      </a:r>
                      <a:r>
                        <a:rPr lang="en-US" altLang="zh-TW" dirty="0" smtClean="0"/>
                        <a:t>)</a:t>
                      </a:r>
                    </a:p>
                  </a:txBody>
                  <a:tcPr/>
                </a:tc>
                <a:extLst>
                  <a:ext uri="{0D108BD9-81ED-4DB2-BD59-A6C34878D82A}">
                    <a16:rowId xmlns:a16="http://schemas.microsoft.com/office/drawing/2014/main" val="1788899511"/>
                  </a:ext>
                </a:extLst>
              </a:tr>
              <a:tr h="370840">
                <a:tc>
                  <a:txBody>
                    <a:bodyPr/>
                    <a:lstStyle/>
                    <a:p>
                      <a:r>
                        <a:rPr lang="en-US" altLang="zh-TW" dirty="0" smtClean="0"/>
                        <a:t>3/8</a:t>
                      </a:r>
                      <a:endParaRPr lang="zh-TW" altLang="en-US" dirty="0"/>
                    </a:p>
                  </a:txBody>
                  <a:tcPr/>
                </a:tc>
                <a:tc>
                  <a:txBody>
                    <a:bodyPr/>
                    <a:lstStyle/>
                    <a:p>
                      <a:r>
                        <a:rPr lang="zh-TW" altLang="en-US" dirty="0" smtClean="0"/>
                        <a:t>功能架構討論會議</a:t>
                      </a:r>
                      <a:endParaRPr lang="zh-TW" altLang="en-US" dirty="0"/>
                    </a:p>
                  </a:txBody>
                  <a:tcPr/>
                </a:tc>
                <a:tc>
                  <a:txBody>
                    <a:bodyPr/>
                    <a:lstStyle/>
                    <a:p>
                      <a:pPr algn="ctr"/>
                      <a:r>
                        <a:rPr lang="zh-TW" altLang="en-US" dirty="0" smtClean="0"/>
                        <a:t>連經理</a:t>
                      </a:r>
                      <a:endParaRPr lang="zh-TW" altLang="en-US" dirty="0"/>
                    </a:p>
                  </a:txBody>
                  <a:tcPr/>
                </a:tc>
                <a:extLst>
                  <a:ext uri="{0D108BD9-81ED-4DB2-BD59-A6C34878D82A}">
                    <a16:rowId xmlns:a16="http://schemas.microsoft.com/office/drawing/2014/main" val="3714242125"/>
                  </a:ext>
                </a:extLst>
              </a:tr>
              <a:tr h="370840">
                <a:tc>
                  <a:txBody>
                    <a:bodyPr/>
                    <a:lstStyle/>
                    <a:p>
                      <a:r>
                        <a:rPr lang="en-US" altLang="zh-TW" dirty="0" smtClean="0"/>
                        <a:t>4/WK1~WK2</a:t>
                      </a:r>
                      <a:endParaRPr lang="zh-TW" altLang="en-US" dirty="0"/>
                    </a:p>
                  </a:txBody>
                  <a:tcPr/>
                </a:tc>
                <a:tc>
                  <a:txBody>
                    <a:bodyPr/>
                    <a:lstStyle/>
                    <a:p>
                      <a:r>
                        <a:rPr lang="en-US" altLang="zh-TW" dirty="0" smtClean="0"/>
                        <a:t>4/8</a:t>
                      </a:r>
                      <a:r>
                        <a:rPr lang="zh-TW" altLang="en-US" dirty="0" smtClean="0"/>
                        <a:t>畫面初步展示</a:t>
                      </a:r>
                      <a:r>
                        <a:rPr lang="en-US" altLang="zh-TW" dirty="0" smtClean="0"/>
                        <a:t>/</a:t>
                      </a:r>
                      <a:r>
                        <a:rPr lang="zh-TW" altLang="en-US" dirty="0" smtClean="0"/>
                        <a:t>硬體樣品測試</a:t>
                      </a:r>
                      <a:r>
                        <a:rPr lang="en-US" altLang="zh-TW" dirty="0" smtClean="0"/>
                        <a:t>/</a:t>
                      </a:r>
                      <a:r>
                        <a:rPr lang="zh-TW" altLang="en-US" dirty="0" smtClean="0"/>
                        <a:t>正式報價單</a:t>
                      </a:r>
                      <a:r>
                        <a:rPr lang="en-US" altLang="zh-TW" dirty="0" smtClean="0"/>
                        <a:t>(</a:t>
                      </a:r>
                      <a:r>
                        <a:rPr lang="en-US" altLang="zh-TW" dirty="0" smtClean="0">
                          <a:solidFill>
                            <a:srgbClr val="FF0000"/>
                          </a:solidFill>
                        </a:rPr>
                        <a:t>4/7</a:t>
                      </a:r>
                      <a:r>
                        <a:rPr lang="zh-TW" altLang="en-US" dirty="0" smtClean="0">
                          <a:solidFill>
                            <a:srgbClr val="FF0000"/>
                          </a:solidFill>
                        </a:rPr>
                        <a:t>因疫情要求延期</a:t>
                      </a:r>
                      <a:r>
                        <a:rPr lang="en-US" altLang="zh-TW" dirty="0" smtClean="0"/>
                        <a:t>)</a:t>
                      </a:r>
                      <a:endParaRPr lang="zh-TW" altLang="en-US" dirty="0"/>
                    </a:p>
                  </a:txBody>
                  <a:tcPr/>
                </a:tc>
                <a:tc>
                  <a:txBody>
                    <a:bodyPr/>
                    <a:lstStyle/>
                    <a:p>
                      <a:endParaRPr lang="zh-TW" altLang="en-US" dirty="0"/>
                    </a:p>
                  </a:txBody>
                  <a:tcPr/>
                </a:tc>
                <a:extLst>
                  <a:ext uri="{0D108BD9-81ED-4DB2-BD59-A6C34878D82A}">
                    <a16:rowId xmlns:a16="http://schemas.microsoft.com/office/drawing/2014/main" val="2435342982"/>
                  </a:ext>
                </a:extLst>
              </a:tr>
              <a:tr h="370840">
                <a:tc>
                  <a:txBody>
                    <a:bodyPr/>
                    <a:lstStyle/>
                    <a:p>
                      <a:r>
                        <a:rPr lang="en-US" altLang="zh-TW" dirty="0" smtClean="0"/>
                        <a:t>4/28</a:t>
                      </a:r>
                      <a:endParaRPr lang="zh-TW" altLang="en-US" dirty="0">
                        <a:solidFill>
                          <a:srgbClr val="FF0000"/>
                        </a:solidFill>
                      </a:endParaRPr>
                    </a:p>
                  </a:txBody>
                  <a:tcPr/>
                </a:tc>
                <a:tc>
                  <a:txBody>
                    <a:bodyPr/>
                    <a:lstStyle/>
                    <a:p>
                      <a:r>
                        <a:rPr lang="zh-TW" altLang="en-US" dirty="0" smtClean="0"/>
                        <a:t>系統展示與討論</a:t>
                      </a:r>
                      <a:endParaRPr lang="zh-TW" altLang="en-US" dirty="0"/>
                    </a:p>
                  </a:txBody>
                  <a:tcPr/>
                </a:tc>
                <a:tc>
                  <a:txBody>
                    <a:bodyPr/>
                    <a:lstStyle/>
                    <a:p>
                      <a:endParaRPr lang="zh-TW" altLang="en-US" dirty="0"/>
                    </a:p>
                  </a:txBody>
                  <a:tcPr/>
                </a:tc>
                <a:extLst>
                  <a:ext uri="{0D108BD9-81ED-4DB2-BD59-A6C34878D82A}">
                    <a16:rowId xmlns:a16="http://schemas.microsoft.com/office/drawing/2014/main" val="3863528939"/>
                  </a:ext>
                </a:extLst>
              </a:tr>
              <a:tr h="370840">
                <a:tc>
                  <a:txBody>
                    <a:bodyPr/>
                    <a:lstStyle/>
                    <a:p>
                      <a:r>
                        <a:rPr lang="en-US" altLang="zh-TW" dirty="0" smtClean="0"/>
                        <a:t>5/6</a:t>
                      </a:r>
                      <a:endParaRPr lang="zh-TW" altLang="en-US" dirty="0"/>
                    </a:p>
                  </a:txBody>
                  <a:tcPr/>
                </a:tc>
                <a:tc>
                  <a:txBody>
                    <a:bodyPr/>
                    <a:lstStyle/>
                    <a:p>
                      <a:r>
                        <a:rPr lang="zh-TW" altLang="en-US" dirty="0" smtClean="0"/>
                        <a:t>修改項目確認</a:t>
                      </a:r>
                      <a:endParaRPr lang="zh-TW" altLang="en-US" dirty="0"/>
                    </a:p>
                  </a:txBody>
                  <a:tcPr/>
                </a:tc>
                <a:tc>
                  <a:txBody>
                    <a:bodyPr/>
                    <a:lstStyle/>
                    <a:p>
                      <a:endParaRPr lang="zh-TW" altLang="en-US" dirty="0"/>
                    </a:p>
                  </a:txBody>
                  <a:tcPr/>
                </a:tc>
                <a:extLst>
                  <a:ext uri="{0D108BD9-81ED-4DB2-BD59-A6C34878D82A}">
                    <a16:rowId xmlns:a16="http://schemas.microsoft.com/office/drawing/2014/main" val="1550980382"/>
                  </a:ext>
                </a:extLst>
              </a:tr>
              <a:tr h="370840">
                <a:tc>
                  <a:txBody>
                    <a:bodyPr/>
                    <a:lstStyle/>
                    <a:p>
                      <a:r>
                        <a:rPr lang="en-US" altLang="zh-TW" dirty="0" smtClean="0"/>
                        <a:t>5/13</a:t>
                      </a:r>
                      <a:endParaRPr lang="zh-TW" altLang="en-US" dirty="0"/>
                    </a:p>
                  </a:txBody>
                  <a:tcPr/>
                </a:tc>
                <a:tc>
                  <a:txBody>
                    <a:bodyPr/>
                    <a:lstStyle/>
                    <a:p>
                      <a:r>
                        <a:rPr lang="zh-TW" altLang="en-US" dirty="0" smtClean="0"/>
                        <a:t>簽約文件雙方確認</a:t>
                      </a:r>
                      <a:endParaRPr lang="zh-TW" altLang="en-US" dirty="0"/>
                    </a:p>
                  </a:txBody>
                  <a:tcPr/>
                </a:tc>
                <a:tc>
                  <a:txBody>
                    <a:bodyPr/>
                    <a:lstStyle/>
                    <a:p>
                      <a:endParaRPr lang="zh-TW" altLang="en-US" dirty="0"/>
                    </a:p>
                  </a:txBody>
                  <a:tcPr/>
                </a:tc>
                <a:extLst>
                  <a:ext uri="{0D108BD9-81ED-4DB2-BD59-A6C34878D82A}">
                    <a16:rowId xmlns:a16="http://schemas.microsoft.com/office/drawing/2014/main" val="933287414"/>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45468665"/>
                  </a:ext>
                </a:extLst>
              </a:tr>
              <a:tr h="370840">
                <a:tc>
                  <a:txBody>
                    <a:bodyPr/>
                    <a:lstStyle/>
                    <a:p>
                      <a:pPr algn="ctr"/>
                      <a:endParaRPr lang="zh-TW" altLang="en-US" dirty="0"/>
                    </a:p>
                  </a:txBody>
                  <a:tcPr/>
                </a:tc>
                <a:tc>
                  <a:txBody>
                    <a:bodyPr/>
                    <a:lstStyle/>
                    <a:p>
                      <a:pPr algn="ctr"/>
                      <a:endParaRPr lang="en-US" altLang="zh-TW" dirty="0" smtClean="0"/>
                    </a:p>
                  </a:txBody>
                  <a:tcPr/>
                </a:tc>
                <a:tc>
                  <a:txBody>
                    <a:bodyPr/>
                    <a:lstStyle/>
                    <a:p>
                      <a:endParaRPr lang="zh-TW" altLang="en-US" dirty="0"/>
                    </a:p>
                  </a:txBody>
                  <a:tcPr/>
                </a:tc>
                <a:extLst>
                  <a:ext uri="{0D108BD9-81ED-4DB2-BD59-A6C34878D82A}">
                    <a16:rowId xmlns:a16="http://schemas.microsoft.com/office/drawing/2014/main" val="247310542"/>
                  </a:ext>
                </a:extLst>
              </a:tr>
              <a:tr h="370840">
                <a:tc>
                  <a:txBody>
                    <a:bodyPr/>
                    <a:lstStyle/>
                    <a:p>
                      <a:pPr algn="ctr"/>
                      <a:endParaRPr lang="zh-TW" altLang="en-US" dirty="0"/>
                    </a:p>
                  </a:txBody>
                  <a:tcPr/>
                </a:tc>
                <a:tc>
                  <a:txBody>
                    <a:bodyPr/>
                    <a:lstStyle/>
                    <a:p>
                      <a:pPr algn="ctr"/>
                      <a:endParaRPr lang="zh-TW" altLang="en-US" dirty="0"/>
                    </a:p>
                  </a:txBody>
                  <a:tcPr/>
                </a:tc>
                <a:tc>
                  <a:txBody>
                    <a:bodyPr/>
                    <a:lstStyle/>
                    <a:p>
                      <a:endParaRPr lang="zh-TW" altLang="en-US" dirty="0"/>
                    </a:p>
                  </a:txBody>
                  <a:tcPr/>
                </a:tc>
                <a:extLst>
                  <a:ext uri="{0D108BD9-81ED-4DB2-BD59-A6C34878D82A}">
                    <a16:rowId xmlns:a16="http://schemas.microsoft.com/office/drawing/2014/main" val="753703458"/>
                  </a:ext>
                </a:extLst>
              </a:tr>
            </a:tbl>
          </a:graphicData>
        </a:graphic>
      </p:graphicFrame>
    </p:spTree>
    <p:extLst>
      <p:ext uri="{BB962C8B-B14F-4D97-AF65-F5344CB8AC3E}">
        <p14:creationId xmlns:p14="http://schemas.microsoft.com/office/powerpoint/2010/main" val="1345245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富鴻網案</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18475506"/>
              </p:ext>
            </p:extLst>
          </p:nvPr>
        </p:nvGraphicFramePr>
        <p:xfrm>
          <a:off x="704528" y="1052736"/>
          <a:ext cx="8572352" cy="1010920"/>
        </p:xfrm>
        <a:graphic>
          <a:graphicData uri="http://schemas.openxmlformats.org/drawingml/2006/table">
            <a:tbl>
              <a:tblPr firstRow="1" bandRow="1">
                <a:tableStyleId>{BC89EF96-8CEA-46FF-86C4-4CE0E7609802}</a:tableStyleId>
              </a:tblPr>
              <a:tblGrid>
                <a:gridCol w="2143088">
                  <a:extLst>
                    <a:ext uri="{9D8B030D-6E8A-4147-A177-3AD203B41FA5}">
                      <a16:colId xmlns:a16="http://schemas.microsoft.com/office/drawing/2014/main" val="2169143082"/>
                    </a:ext>
                  </a:extLst>
                </a:gridCol>
                <a:gridCol w="2143088">
                  <a:extLst>
                    <a:ext uri="{9D8B030D-6E8A-4147-A177-3AD203B41FA5}">
                      <a16:colId xmlns:a16="http://schemas.microsoft.com/office/drawing/2014/main" val="2571671379"/>
                    </a:ext>
                  </a:extLst>
                </a:gridCol>
                <a:gridCol w="2143088">
                  <a:extLst>
                    <a:ext uri="{9D8B030D-6E8A-4147-A177-3AD203B41FA5}">
                      <a16:colId xmlns:a16="http://schemas.microsoft.com/office/drawing/2014/main" val="3804274600"/>
                    </a:ext>
                  </a:extLst>
                </a:gridCol>
                <a:gridCol w="2143088">
                  <a:extLst>
                    <a:ext uri="{9D8B030D-6E8A-4147-A177-3AD203B41FA5}">
                      <a16:colId xmlns:a16="http://schemas.microsoft.com/office/drawing/2014/main" val="3418760359"/>
                    </a:ext>
                  </a:extLst>
                </a:gridCol>
              </a:tblGrid>
              <a:tr h="370840">
                <a:tc>
                  <a:txBody>
                    <a:bodyPr/>
                    <a:lstStyle/>
                    <a:p>
                      <a:pPr algn="ctr"/>
                      <a:r>
                        <a:rPr lang="zh-TW" altLang="en-US" dirty="0" smtClean="0"/>
                        <a:t>計畫名稱</a:t>
                      </a:r>
                      <a:endParaRPr lang="zh-TW" altLang="en-US" dirty="0"/>
                    </a:p>
                  </a:txBody>
                  <a:tcPr/>
                </a:tc>
                <a:tc>
                  <a:txBody>
                    <a:bodyPr/>
                    <a:lstStyle/>
                    <a:p>
                      <a:pPr algn="ctr"/>
                      <a:r>
                        <a:rPr lang="zh-TW" altLang="en-US" dirty="0" smtClean="0"/>
                        <a:t>描述</a:t>
                      </a:r>
                      <a:endParaRPr lang="zh-TW" altLang="en-US" dirty="0"/>
                    </a:p>
                  </a:txBody>
                  <a:tcPr/>
                </a:tc>
                <a:tc>
                  <a:txBody>
                    <a:bodyPr/>
                    <a:lstStyle/>
                    <a:p>
                      <a:pPr algn="ctr"/>
                      <a:r>
                        <a:rPr lang="zh-TW" altLang="en-US" dirty="0" smtClean="0"/>
                        <a:t>提案計畫</a:t>
                      </a:r>
                      <a:endParaRPr lang="zh-TW" altLang="en-US" dirty="0"/>
                    </a:p>
                  </a:txBody>
                  <a:tcPr/>
                </a:tc>
                <a:tc>
                  <a:txBody>
                    <a:bodyPr/>
                    <a:lstStyle/>
                    <a:p>
                      <a:pPr algn="ctr"/>
                      <a:r>
                        <a:rPr lang="zh-TW" altLang="en-US" dirty="0" smtClean="0"/>
                        <a:t>預計金額</a:t>
                      </a:r>
                      <a:endParaRPr lang="zh-TW" altLang="en-US" dirty="0"/>
                    </a:p>
                  </a:txBody>
                  <a:tcPr/>
                </a:tc>
                <a:extLst>
                  <a:ext uri="{0D108BD9-81ED-4DB2-BD59-A6C34878D82A}">
                    <a16:rowId xmlns:a16="http://schemas.microsoft.com/office/drawing/2014/main" val="1788899511"/>
                  </a:ext>
                </a:extLst>
              </a:tr>
              <a:tr h="370840">
                <a:tc>
                  <a:txBody>
                    <a:bodyPr/>
                    <a:lstStyle/>
                    <a:p>
                      <a:r>
                        <a:rPr lang="zh-TW" altLang="en-US" dirty="0" smtClean="0"/>
                        <a:t>機械雲平台</a:t>
                      </a:r>
                      <a:endParaRPr lang="zh-TW" altLang="en-US" dirty="0"/>
                    </a:p>
                  </a:txBody>
                  <a:tcPr/>
                </a:tc>
                <a:tc>
                  <a:txBody>
                    <a:bodyPr/>
                    <a:lstStyle/>
                    <a:p>
                      <a:endParaRPr lang="zh-TW" altLang="en-US" dirty="0"/>
                    </a:p>
                  </a:txBody>
                  <a:tcPr/>
                </a:tc>
                <a:tc>
                  <a:txBody>
                    <a:bodyPr/>
                    <a:lstStyle/>
                    <a:p>
                      <a:r>
                        <a:rPr lang="en-US" altLang="zh-TW" dirty="0" smtClean="0"/>
                        <a:t>111</a:t>
                      </a:r>
                      <a:r>
                        <a:rPr lang="zh-TW" altLang="en-US" dirty="0" smtClean="0"/>
                        <a:t>年雲計畫的主題式補助計畫</a:t>
                      </a:r>
                      <a:endParaRPr lang="zh-TW" altLang="en-US" dirty="0"/>
                    </a:p>
                  </a:txBody>
                  <a:tcPr/>
                </a:tc>
                <a:tc>
                  <a:txBody>
                    <a:bodyPr/>
                    <a:lstStyle/>
                    <a:p>
                      <a:r>
                        <a:rPr lang="en-US" altLang="zh-TW" dirty="0" smtClean="0"/>
                        <a:t>1,200</a:t>
                      </a:r>
                    </a:p>
                  </a:txBody>
                  <a:tcPr/>
                </a:tc>
                <a:extLst>
                  <a:ext uri="{0D108BD9-81ED-4DB2-BD59-A6C34878D82A}">
                    <a16:rowId xmlns:a16="http://schemas.microsoft.com/office/drawing/2014/main" val="371424212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102602220"/>
              </p:ext>
            </p:extLst>
          </p:nvPr>
        </p:nvGraphicFramePr>
        <p:xfrm>
          <a:off x="704526" y="2323688"/>
          <a:ext cx="8572353" cy="3337560"/>
        </p:xfrm>
        <a:graphic>
          <a:graphicData uri="http://schemas.openxmlformats.org/drawingml/2006/table">
            <a:tbl>
              <a:tblPr firstRow="1" bandRow="1">
                <a:tableStyleId>{BC89EF96-8CEA-46FF-86C4-4CE0E7609802}</a:tableStyleId>
              </a:tblPr>
              <a:tblGrid>
                <a:gridCol w="1944218">
                  <a:extLst>
                    <a:ext uri="{9D8B030D-6E8A-4147-A177-3AD203B41FA5}">
                      <a16:colId xmlns:a16="http://schemas.microsoft.com/office/drawing/2014/main" val="2169143082"/>
                    </a:ext>
                  </a:extLst>
                </a:gridCol>
                <a:gridCol w="4248472">
                  <a:extLst>
                    <a:ext uri="{9D8B030D-6E8A-4147-A177-3AD203B41FA5}">
                      <a16:colId xmlns:a16="http://schemas.microsoft.com/office/drawing/2014/main" val="2571671379"/>
                    </a:ext>
                  </a:extLst>
                </a:gridCol>
                <a:gridCol w="2379663">
                  <a:extLst>
                    <a:ext uri="{9D8B030D-6E8A-4147-A177-3AD203B41FA5}">
                      <a16:colId xmlns:a16="http://schemas.microsoft.com/office/drawing/2014/main" val="3649148560"/>
                    </a:ext>
                  </a:extLst>
                </a:gridCol>
              </a:tblGrid>
              <a:tr h="370840">
                <a:tc>
                  <a:txBody>
                    <a:bodyPr/>
                    <a:lstStyle/>
                    <a:p>
                      <a:pPr algn="ctr"/>
                      <a:r>
                        <a:rPr lang="zh-TW" altLang="en-US" dirty="0" smtClean="0"/>
                        <a:t>時程</a:t>
                      </a:r>
                      <a:endParaRPr lang="zh-TW" altLang="en-US" dirty="0"/>
                    </a:p>
                  </a:txBody>
                  <a:tcPr/>
                </a:tc>
                <a:tc>
                  <a:txBody>
                    <a:bodyPr/>
                    <a:lstStyle/>
                    <a:p>
                      <a:pPr algn="ctr"/>
                      <a:r>
                        <a:rPr lang="zh-TW" altLang="en-US" dirty="0" smtClean="0"/>
                        <a:t>內容</a:t>
                      </a:r>
                      <a:endParaRPr lang="zh-TW" altLang="en-US" dirty="0"/>
                    </a:p>
                  </a:txBody>
                  <a:tcPr/>
                </a:tc>
                <a:tc>
                  <a:txBody>
                    <a:bodyPr/>
                    <a:lstStyle/>
                    <a:p>
                      <a:pPr algn="ctr"/>
                      <a:r>
                        <a:rPr lang="zh-TW" altLang="en-US" dirty="0" smtClean="0"/>
                        <a:t>相關參與人</a:t>
                      </a:r>
                      <a:r>
                        <a:rPr lang="en-US" altLang="zh-TW" dirty="0" smtClean="0"/>
                        <a:t>(</a:t>
                      </a:r>
                      <a:r>
                        <a:rPr lang="zh-TW" altLang="en-US" dirty="0" smtClean="0"/>
                        <a:t>廠商</a:t>
                      </a:r>
                      <a:r>
                        <a:rPr lang="en-US" altLang="zh-TW" dirty="0" smtClean="0"/>
                        <a:t>)</a:t>
                      </a:r>
                    </a:p>
                  </a:txBody>
                  <a:tcPr/>
                </a:tc>
                <a:extLst>
                  <a:ext uri="{0D108BD9-81ED-4DB2-BD59-A6C34878D82A}">
                    <a16:rowId xmlns:a16="http://schemas.microsoft.com/office/drawing/2014/main" val="1788899511"/>
                  </a:ext>
                </a:extLst>
              </a:tr>
              <a:tr h="370840">
                <a:tc>
                  <a:txBody>
                    <a:bodyPr/>
                    <a:lstStyle/>
                    <a:p>
                      <a:r>
                        <a:rPr lang="en-US" altLang="zh-TW" dirty="0" smtClean="0"/>
                        <a:t>3/25</a:t>
                      </a:r>
                      <a:endParaRPr lang="zh-TW" altLang="en-US" dirty="0"/>
                    </a:p>
                  </a:txBody>
                  <a:tcPr/>
                </a:tc>
                <a:tc>
                  <a:txBody>
                    <a:bodyPr/>
                    <a:lstStyle/>
                    <a:p>
                      <a:r>
                        <a:rPr lang="zh-TW" altLang="en-US" dirty="0" smtClean="0"/>
                        <a:t>初次拜訪豪力輝</a:t>
                      </a:r>
                      <a:endParaRPr lang="zh-TW" altLang="en-US" dirty="0"/>
                    </a:p>
                  </a:txBody>
                  <a:tcPr/>
                </a:tc>
                <a:tc>
                  <a:txBody>
                    <a:bodyPr/>
                    <a:lstStyle/>
                    <a:p>
                      <a:r>
                        <a:rPr lang="zh-TW" altLang="en-US" dirty="0" smtClean="0"/>
                        <a:t>富鴻網</a:t>
                      </a:r>
                      <a:endParaRPr lang="zh-TW" altLang="en-US" dirty="0"/>
                    </a:p>
                  </a:txBody>
                  <a:tcPr/>
                </a:tc>
                <a:extLst>
                  <a:ext uri="{0D108BD9-81ED-4DB2-BD59-A6C34878D82A}">
                    <a16:rowId xmlns:a16="http://schemas.microsoft.com/office/drawing/2014/main" val="3714242125"/>
                  </a:ext>
                </a:extLst>
              </a:tr>
              <a:tr h="370840">
                <a:tc>
                  <a:txBody>
                    <a:bodyPr/>
                    <a:lstStyle/>
                    <a:p>
                      <a:r>
                        <a:rPr lang="en-US" altLang="zh-TW" dirty="0" smtClean="0"/>
                        <a:t>4/7</a:t>
                      </a:r>
                      <a:endParaRPr lang="zh-TW" altLang="en-US" dirty="0"/>
                    </a:p>
                  </a:txBody>
                  <a:tcPr/>
                </a:tc>
                <a:tc>
                  <a:txBody>
                    <a:bodyPr/>
                    <a:lstStyle/>
                    <a:p>
                      <a:r>
                        <a:rPr lang="zh-TW" altLang="en-US" dirty="0" smtClean="0"/>
                        <a:t>意願確認</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富鴻網、網聯科技</a:t>
                      </a:r>
                    </a:p>
                  </a:txBody>
                  <a:tcPr/>
                </a:tc>
                <a:extLst>
                  <a:ext uri="{0D108BD9-81ED-4DB2-BD59-A6C34878D82A}">
                    <a16:rowId xmlns:a16="http://schemas.microsoft.com/office/drawing/2014/main" val="2435342982"/>
                  </a:ext>
                </a:extLst>
              </a:tr>
              <a:tr h="370840">
                <a:tc>
                  <a:txBody>
                    <a:bodyPr/>
                    <a:lstStyle/>
                    <a:p>
                      <a:r>
                        <a:rPr lang="en-US" altLang="zh-TW" dirty="0" smtClean="0"/>
                        <a:t>4/8</a:t>
                      </a:r>
                      <a:endParaRPr lang="zh-TW" altLang="en-US" dirty="0"/>
                    </a:p>
                  </a:txBody>
                  <a:tcPr/>
                </a:tc>
                <a:tc>
                  <a:txBody>
                    <a:bodyPr/>
                    <a:lstStyle/>
                    <a:p>
                      <a:r>
                        <a:rPr lang="zh-TW" altLang="en-US" dirty="0" smtClean="0"/>
                        <a:t>計畫相關件及方向已確認提供</a:t>
                      </a:r>
                      <a:endParaRPr lang="zh-TW" altLang="en-US" dirty="0"/>
                    </a:p>
                  </a:txBody>
                  <a:tcPr/>
                </a:tc>
                <a:tc>
                  <a:txBody>
                    <a:bodyPr/>
                    <a:lstStyle/>
                    <a:p>
                      <a:r>
                        <a:rPr lang="zh-TW" altLang="en-US" dirty="0" smtClean="0"/>
                        <a:t>富鴻網</a:t>
                      </a:r>
                      <a:endParaRPr lang="zh-TW" altLang="en-US" dirty="0"/>
                    </a:p>
                  </a:txBody>
                  <a:tcPr/>
                </a:tc>
                <a:extLst>
                  <a:ext uri="{0D108BD9-81ED-4DB2-BD59-A6C34878D82A}">
                    <a16:rowId xmlns:a16="http://schemas.microsoft.com/office/drawing/2014/main" val="3863528939"/>
                  </a:ext>
                </a:extLst>
              </a:tr>
              <a:tr h="370840">
                <a:tc>
                  <a:txBody>
                    <a:bodyPr/>
                    <a:lstStyle/>
                    <a:p>
                      <a:r>
                        <a:rPr lang="en-US" altLang="zh-TW" b="1" dirty="0" smtClean="0">
                          <a:solidFill>
                            <a:srgbClr val="FF0000"/>
                          </a:solidFill>
                        </a:rPr>
                        <a:t>4/28</a:t>
                      </a:r>
                      <a:endParaRPr lang="zh-TW" altLang="en-US" b="1" dirty="0">
                        <a:solidFill>
                          <a:srgbClr val="FF0000"/>
                        </a:solidFill>
                      </a:endParaRPr>
                    </a:p>
                  </a:txBody>
                  <a:tcPr/>
                </a:tc>
                <a:tc>
                  <a:txBody>
                    <a:bodyPr/>
                    <a:lstStyle/>
                    <a:p>
                      <a:r>
                        <a:rPr lang="zh-TW" altLang="en-US" b="1" dirty="0" smtClean="0">
                          <a:solidFill>
                            <a:srgbClr val="FF0000"/>
                          </a:solidFill>
                        </a:rPr>
                        <a:t>確定不提案</a:t>
                      </a:r>
                      <a:endParaRPr lang="zh-TW" altLang="en-US" b="1" dirty="0">
                        <a:solidFill>
                          <a:srgbClr val="FF0000"/>
                        </a:solidFill>
                      </a:endParaRPr>
                    </a:p>
                  </a:txBody>
                  <a:tcPr/>
                </a:tc>
                <a:tc>
                  <a:txBody>
                    <a:bodyPr/>
                    <a:lstStyle/>
                    <a:p>
                      <a:endParaRPr lang="zh-TW" altLang="en-US" dirty="0"/>
                    </a:p>
                  </a:txBody>
                  <a:tcPr/>
                </a:tc>
                <a:extLst>
                  <a:ext uri="{0D108BD9-81ED-4DB2-BD59-A6C34878D82A}">
                    <a16:rowId xmlns:a16="http://schemas.microsoft.com/office/drawing/2014/main" val="1550980382"/>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33287414"/>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45468665"/>
                  </a:ext>
                </a:extLst>
              </a:tr>
              <a:tr h="370840">
                <a:tc>
                  <a:txBody>
                    <a:bodyPr/>
                    <a:lstStyle/>
                    <a:p>
                      <a:pPr algn="ctr"/>
                      <a:r>
                        <a:rPr lang="zh-TW" altLang="en-US" dirty="0" smtClean="0"/>
                        <a:t>計畫提案前兩週</a:t>
                      </a:r>
                      <a:endParaRPr lang="zh-TW" altLang="en-US" dirty="0"/>
                    </a:p>
                  </a:txBody>
                  <a:tcPr/>
                </a:tc>
                <a:tc>
                  <a:txBody>
                    <a:bodyPr/>
                    <a:lstStyle/>
                    <a:p>
                      <a:pPr algn="ctr"/>
                      <a:r>
                        <a:rPr lang="zh-TW" altLang="en-US" dirty="0" smtClean="0"/>
                        <a:t>組長報告</a:t>
                      </a:r>
                      <a:endParaRPr lang="en-US" altLang="zh-TW" dirty="0" smtClean="0"/>
                    </a:p>
                  </a:txBody>
                  <a:tcPr/>
                </a:tc>
                <a:tc>
                  <a:txBody>
                    <a:bodyPr/>
                    <a:lstStyle/>
                    <a:p>
                      <a:endParaRPr lang="zh-TW" altLang="en-US" dirty="0"/>
                    </a:p>
                  </a:txBody>
                  <a:tcPr/>
                </a:tc>
                <a:extLst>
                  <a:ext uri="{0D108BD9-81ED-4DB2-BD59-A6C34878D82A}">
                    <a16:rowId xmlns:a16="http://schemas.microsoft.com/office/drawing/2014/main" val="247310542"/>
                  </a:ext>
                </a:extLst>
              </a:tr>
              <a:tr h="370840">
                <a:tc>
                  <a:txBody>
                    <a:bodyPr/>
                    <a:lstStyle/>
                    <a:p>
                      <a:pPr algn="ctr"/>
                      <a:endParaRPr lang="zh-TW" altLang="en-US" dirty="0"/>
                    </a:p>
                  </a:txBody>
                  <a:tcPr/>
                </a:tc>
                <a:tc>
                  <a:txBody>
                    <a:bodyPr/>
                    <a:lstStyle/>
                    <a:p>
                      <a:pPr algn="ctr"/>
                      <a:r>
                        <a:rPr lang="zh-TW" altLang="en-US" dirty="0" smtClean="0"/>
                        <a:t>計畫提案</a:t>
                      </a:r>
                      <a:endParaRPr lang="zh-TW" altLang="en-US" dirty="0"/>
                    </a:p>
                  </a:txBody>
                  <a:tcPr/>
                </a:tc>
                <a:tc>
                  <a:txBody>
                    <a:bodyPr/>
                    <a:lstStyle/>
                    <a:p>
                      <a:endParaRPr lang="zh-TW" altLang="en-US" dirty="0"/>
                    </a:p>
                  </a:txBody>
                  <a:tcPr/>
                </a:tc>
                <a:extLst>
                  <a:ext uri="{0D108BD9-81ED-4DB2-BD59-A6C34878D82A}">
                    <a16:rowId xmlns:a16="http://schemas.microsoft.com/office/drawing/2014/main" val="753703458"/>
                  </a:ext>
                </a:extLst>
              </a:tr>
            </a:tbl>
          </a:graphicData>
        </a:graphic>
      </p:graphicFrame>
    </p:spTree>
    <p:extLst>
      <p:ext uri="{BB962C8B-B14F-4D97-AF65-F5344CB8AC3E}">
        <p14:creationId xmlns:p14="http://schemas.microsoft.com/office/powerpoint/2010/main" val="4117136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鋐光案</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9658653"/>
              </p:ext>
            </p:extLst>
          </p:nvPr>
        </p:nvGraphicFramePr>
        <p:xfrm>
          <a:off x="704528" y="1052736"/>
          <a:ext cx="8572352" cy="1010920"/>
        </p:xfrm>
        <a:graphic>
          <a:graphicData uri="http://schemas.openxmlformats.org/drawingml/2006/table">
            <a:tbl>
              <a:tblPr firstRow="1" bandRow="1">
                <a:tableStyleId>{BC89EF96-8CEA-46FF-86C4-4CE0E7609802}</a:tableStyleId>
              </a:tblPr>
              <a:tblGrid>
                <a:gridCol w="2143088">
                  <a:extLst>
                    <a:ext uri="{9D8B030D-6E8A-4147-A177-3AD203B41FA5}">
                      <a16:colId xmlns:a16="http://schemas.microsoft.com/office/drawing/2014/main" val="2169143082"/>
                    </a:ext>
                  </a:extLst>
                </a:gridCol>
                <a:gridCol w="2143088">
                  <a:extLst>
                    <a:ext uri="{9D8B030D-6E8A-4147-A177-3AD203B41FA5}">
                      <a16:colId xmlns:a16="http://schemas.microsoft.com/office/drawing/2014/main" val="2571671379"/>
                    </a:ext>
                  </a:extLst>
                </a:gridCol>
                <a:gridCol w="2143088">
                  <a:extLst>
                    <a:ext uri="{9D8B030D-6E8A-4147-A177-3AD203B41FA5}">
                      <a16:colId xmlns:a16="http://schemas.microsoft.com/office/drawing/2014/main" val="3804274600"/>
                    </a:ext>
                  </a:extLst>
                </a:gridCol>
                <a:gridCol w="2143088">
                  <a:extLst>
                    <a:ext uri="{9D8B030D-6E8A-4147-A177-3AD203B41FA5}">
                      <a16:colId xmlns:a16="http://schemas.microsoft.com/office/drawing/2014/main" val="3418760359"/>
                    </a:ext>
                  </a:extLst>
                </a:gridCol>
              </a:tblGrid>
              <a:tr h="370840">
                <a:tc>
                  <a:txBody>
                    <a:bodyPr/>
                    <a:lstStyle/>
                    <a:p>
                      <a:pPr algn="ctr"/>
                      <a:r>
                        <a:rPr lang="zh-TW" altLang="en-US" dirty="0" smtClean="0"/>
                        <a:t>計畫名稱</a:t>
                      </a:r>
                      <a:endParaRPr lang="zh-TW" altLang="en-US" dirty="0"/>
                    </a:p>
                  </a:txBody>
                  <a:tcPr/>
                </a:tc>
                <a:tc>
                  <a:txBody>
                    <a:bodyPr/>
                    <a:lstStyle/>
                    <a:p>
                      <a:pPr algn="ctr"/>
                      <a:r>
                        <a:rPr lang="zh-TW" altLang="en-US" dirty="0" smtClean="0"/>
                        <a:t>描述</a:t>
                      </a:r>
                      <a:endParaRPr lang="zh-TW" altLang="en-US" dirty="0"/>
                    </a:p>
                  </a:txBody>
                  <a:tcPr/>
                </a:tc>
                <a:tc>
                  <a:txBody>
                    <a:bodyPr/>
                    <a:lstStyle/>
                    <a:p>
                      <a:pPr algn="ctr"/>
                      <a:r>
                        <a:rPr lang="zh-TW" altLang="en-US" dirty="0" smtClean="0"/>
                        <a:t>提案計畫</a:t>
                      </a:r>
                      <a:endParaRPr lang="zh-TW" altLang="en-US" dirty="0"/>
                    </a:p>
                  </a:txBody>
                  <a:tcPr/>
                </a:tc>
                <a:tc>
                  <a:txBody>
                    <a:bodyPr/>
                    <a:lstStyle/>
                    <a:p>
                      <a:pPr algn="ctr"/>
                      <a:r>
                        <a:rPr lang="zh-TW" altLang="en-US" dirty="0" smtClean="0"/>
                        <a:t>預計金額</a:t>
                      </a:r>
                      <a:endParaRPr lang="zh-TW" altLang="en-US" dirty="0"/>
                    </a:p>
                  </a:txBody>
                  <a:tcPr/>
                </a:tc>
                <a:extLst>
                  <a:ext uri="{0D108BD9-81ED-4DB2-BD59-A6C34878D82A}">
                    <a16:rowId xmlns:a16="http://schemas.microsoft.com/office/drawing/2014/main" val="1788899511"/>
                  </a:ext>
                </a:extLst>
              </a:tr>
              <a:tr h="370840">
                <a:tc>
                  <a:txBody>
                    <a:bodyPr/>
                    <a:lstStyle/>
                    <a:p>
                      <a:r>
                        <a:rPr lang="zh-TW" altLang="en-US" dirty="0" smtClean="0"/>
                        <a:t>前叉壓鑄製程資訊戰情平台</a:t>
                      </a:r>
                      <a:endParaRPr lang="zh-TW" altLang="en-US" dirty="0"/>
                    </a:p>
                  </a:txBody>
                  <a:tcPr/>
                </a:tc>
                <a:tc>
                  <a:txBody>
                    <a:bodyPr/>
                    <a:lstStyle/>
                    <a:p>
                      <a:r>
                        <a:rPr lang="zh-TW" altLang="en-US" dirty="0" smtClean="0"/>
                        <a:t>壓鑄設備聯網可視化</a:t>
                      </a:r>
                      <a:endParaRPr lang="zh-TW" altLang="en-US" dirty="0"/>
                    </a:p>
                  </a:txBody>
                  <a:tcPr/>
                </a:tc>
                <a:tc>
                  <a:txBody>
                    <a:bodyPr/>
                    <a:lstStyle/>
                    <a:p>
                      <a:r>
                        <a:rPr lang="zh-TW" altLang="en-US" dirty="0" smtClean="0"/>
                        <a:t>民收案</a:t>
                      </a:r>
                      <a:endParaRPr lang="zh-TW" altLang="en-US" dirty="0"/>
                    </a:p>
                  </a:txBody>
                  <a:tcPr/>
                </a:tc>
                <a:tc>
                  <a:txBody>
                    <a:bodyPr/>
                    <a:lstStyle/>
                    <a:p>
                      <a:r>
                        <a:rPr lang="en-US" altLang="zh-TW" dirty="0" smtClean="0"/>
                        <a:t>300</a:t>
                      </a:r>
                      <a:endParaRPr lang="zh-TW" altLang="en-US" dirty="0"/>
                    </a:p>
                  </a:txBody>
                  <a:tcPr/>
                </a:tc>
                <a:extLst>
                  <a:ext uri="{0D108BD9-81ED-4DB2-BD59-A6C34878D82A}">
                    <a16:rowId xmlns:a16="http://schemas.microsoft.com/office/drawing/2014/main" val="371424212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018399308"/>
              </p:ext>
            </p:extLst>
          </p:nvPr>
        </p:nvGraphicFramePr>
        <p:xfrm>
          <a:off x="704526" y="2024476"/>
          <a:ext cx="8572353" cy="3876040"/>
        </p:xfrm>
        <a:graphic>
          <a:graphicData uri="http://schemas.openxmlformats.org/drawingml/2006/table">
            <a:tbl>
              <a:tblPr firstRow="1" bandRow="1">
                <a:tableStyleId>{BC89EF96-8CEA-46FF-86C4-4CE0E7609802}</a:tableStyleId>
              </a:tblPr>
              <a:tblGrid>
                <a:gridCol w="1944218">
                  <a:extLst>
                    <a:ext uri="{9D8B030D-6E8A-4147-A177-3AD203B41FA5}">
                      <a16:colId xmlns:a16="http://schemas.microsoft.com/office/drawing/2014/main" val="2169143082"/>
                    </a:ext>
                  </a:extLst>
                </a:gridCol>
                <a:gridCol w="4248472">
                  <a:extLst>
                    <a:ext uri="{9D8B030D-6E8A-4147-A177-3AD203B41FA5}">
                      <a16:colId xmlns:a16="http://schemas.microsoft.com/office/drawing/2014/main" val="2571671379"/>
                    </a:ext>
                  </a:extLst>
                </a:gridCol>
                <a:gridCol w="2379663">
                  <a:extLst>
                    <a:ext uri="{9D8B030D-6E8A-4147-A177-3AD203B41FA5}">
                      <a16:colId xmlns:a16="http://schemas.microsoft.com/office/drawing/2014/main" val="3649148560"/>
                    </a:ext>
                  </a:extLst>
                </a:gridCol>
              </a:tblGrid>
              <a:tr h="370840">
                <a:tc>
                  <a:txBody>
                    <a:bodyPr/>
                    <a:lstStyle/>
                    <a:p>
                      <a:pPr algn="ctr"/>
                      <a:r>
                        <a:rPr lang="zh-TW" altLang="en-US" dirty="0" smtClean="0"/>
                        <a:t>時程</a:t>
                      </a:r>
                      <a:endParaRPr lang="zh-TW" altLang="en-US" dirty="0"/>
                    </a:p>
                  </a:txBody>
                  <a:tcPr/>
                </a:tc>
                <a:tc>
                  <a:txBody>
                    <a:bodyPr/>
                    <a:lstStyle/>
                    <a:p>
                      <a:pPr algn="ctr"/>
                      <a:r>
                        <a:rPr lang="zh-TW" altLang="en-US" dirty="0" smtClean="0"/>
                        <a:t>內容</a:t>
                      </a:r>
                      <a:endParaRPr lang="zh-TW" altLang="en-US" dirty="0"/>
                    </a:p>
                  </a:txBody>
                  <a:tcPr/>
                </a:tc>
                <a:tc>
                  <a:txBody>
                    <a:bodyPr/>
                    <a:lstStyle/>
                    <a:p>
                      <a:pPr algn="ctr"/>
                      <a:r>
                        <a:rPr lang="zh-TW" altLang="en-US" dirty="0" smtClean="0"/>
                        <a:t>相關參與人</a:t>
                      </a:r>
                      <a:r>
                        <a:rPr lang="en-US" altLang="zh-TW" dirty="0" smtClean="0"/>
                        <a:t>(</a:t>
                      </a:r>
                      <a:r>
                        <a:rPr lang="zh-TW" altLang="en-US" dirty="0" smtClean="0"/>
                        <a:t>廠商</a:t>
                      </a:r>
                      <a:r>
                        <a:rPr lang="en-US" altLang="zh-TW" dirty="0" smtClean="0"/>
                        <a:t>)</a:t>
                      </a:r>
                    </a:p>
                  </a:txBody>
                  <a:tcPr/>
                </a:tc>
                <a:extLst>
                  <a:ext uri="{0D108BD9-81ED-4DB2-BD59-A6C34878D82A}">
                    <a16:rowId xmlns:a16="http://schemas.microsoft.com/office/drawing/2014/main" val="1788899511"/>
                  </a:ext>
                </a:extLst>
              </a:tr>
              <a:tr h="370840">
                <a:tc>
                  <a:txBody>
                    <a:bodyPr/>
                    <a:lstStyle/>
                    <a:p>
                      <a:r>
                        <a:rPr lang="en-US" altLang="zh-TW" dirty="0" smtClean="0"/>
                        <a:t>2/11</a:t>
                      </a:r>
                      <a:endParaRPr lang="zh-TW" altLang="en-US" dirty="0"/>
                    </a:p>
                  </a:txBody>
                  <a:tcPr/>
                </a:tc>
                <a:tc>
                  <a:txBody>
                    <a:bodyPr/>
                    <a:lstStyle/>
                    <a:p>
                      <a:r>
                        <a:rPr lang="zh-TW" altLang="en-US" dirty="0" smtClean="0"/>
                        <a:t>資料串接討論</a:t>
                      </a:r>
                      <a:endParaRPr lang="zh-TW" altLang="en-US" dirty="0"/>
                    </a:p>
                  </a:txBody>
                  <a:tcPr/>
                </a:tc>
                <a:tc>
                  <a:txBody>
                    <a:bodyPr/>
                    <a:lstStyle/>
                    <a:p>
                      <a:r>
                        <a:rPr lang="zh-TW" altLang="en-US" dirty="0" smtClean="0"/>
                        <a:t>鋐光黃經理</a:t>
                      </a:r>
                      <a:r>
                        <a:rPr lang="en-US" altLang="zh-TW" dirty="0" smtClean="0"/>
                        <a:t>/</a:t>
                      </a:r>
                      <a:r>
                        <a:rPr lang="zh-TW" altLang="en-US" dirty="0" smtClean="0"/>
                        <a:t>資訊室同仁</a:t>
                      </a:r>
                      <a:endParaRPr lang="zh-TW" altLang="en-US" dirty="0"/>
                    </a:p>
                  </a:txBody>
                  <a:tcPr/>
                </a:tc>
                <a:extLst>
                  <a:ext uri="{0D108BD9-81ED-4DB2-BD59-A6C34878D82A}">
                    <a16:rowId xmlns:a16="http://schemas.microsoft.com/office/drawing/2014/main" val="3714242125"/>
                  </a:ext>
                </a:extLst>
              </a:tr>
              <a:tr h="370840">
                <a:tc>
                  <a:txBody>
                    <a:bodyPr/>
                    <a:lstStyle/>
                    <a:p>
                      <a:r>
                        <a:rPr lang="en-US" altLang="zh-TW" dirty="0" smtClean="0"/>
                        <a:t>3/22</a:t>
                      </a:r>
                      <a:endParaRPr lang="zh-TW" altLang="en-US" dirty="0"/>
                    </a:p>
                  </a:txBody>
                  <a:tcPr/>
                </a:tc>
                <a:tc>
                  <a:txBody>
                    <a:bodyPr/>
                    <a:lstStyle/>
                    <a:p>
                      <a:r>
                        <a:rPr lang="zh-TW" altLang="en-US" dirty="0" smtClean="0"/>
                        <a:t>與黃經理討論需求，鋐光內部</a:t>
                      </a:r>
                      <a:r>
                        <a:rPr lang="en-US" altLang="zh-TW" dirty="0" smtClean="0"/>
                        <a:t>(</a:t>
                      </a:r>
                      <a:r>
                        <a:rPr lang="zh-TW" altLang="en-US" dirty="0" smtClean="0"/>
                        <a:t>資訊室與前叉廠</a:t>
                      </a:r>
                      <a:r>
                        <a:rPr lang="en-US" altLang="zh-TW" dirty="0" smtClean="0"/>
                        <a:t>)</a:t>
                      </a:r>
                      <a:r>
                        <a:rPr lang="zh-TW" altLang="en-US" dirty="0" smtClean="0"/>
                        <a:t>尚未展開討論</a:t>
                      </a:r>
                      <a:endParaRPr lang="zh-TW" altLang="en-US" dirty="0"/>
                    </a:p>
                  </a:txBody>
                  <a:tcPr/>
                </a:tc>
                <a:tc>
                  <a:txBody>
                    <a:bodyPr/>
                    <a:lstStyle/>
                    <a:p>
                      <a:r>
                        <a:rPr lang="zh-TW" altLang="en-US" dirty="0" smtClean="0"/>
                        <a:t>黃經理</a:t>
                      </a:r>
                      <a:endParaRPr lang="zh-TW" altLang="en-US" dirty="0"/>
                    </a:p>
                  </a:txBody>
                  <a:tcPr/>
                </a:tc>
                <a:extLst>
                  <a:ext uri="{0D108BD9-81ED-4DB2-BD59-A6C34878D82A}">
                    <a16:rowId xmlns:a16="http://schemas.microsoft.com/office/drawing/2014/main" val="2435342982"/>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63528939"/>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550980382"/>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33287414"/>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45468665"/>
                  </a:ext>
                </a:extLst>
              </a:tr>
              <a:tr h="370840">
                <a:tc>
                  <a:txBody>
                    <a:bodyPr/>
                    <a:lstStyle/>
                    <a:p>
                      <a:pPr algn="ctr"/>
                      <a:r>
                        <a:rPr lang="zh-TW" altLang="en-US" dirty="0" smtClean="0"/>
                        <a:t>計畫提案前兩週</a:t>
                      </a:r>
                      <a:endParaRPr lang="zh-TW" altLang="en-US" dirty="0"/>
                    </a:p>
                  </a:txBody>
                  <a:tcPr/>
                </a:tc>
                <a:tc>
                  <a:txBody>
                    <a:bodyPr/>
                    <a:lstStyle/>
                    <a:p>
                      <a:pPr algn="ctr"/>
                      <a:r>
                        <a:rPr lang="zh-TW" altLang="en-US" dirty="0" smtClean="0"/>
                        <a:t>組長報告</a:t>
                      </a:r>
                      <a:endParaRPr lang="en-US" altLang="zh-TW" dirty="0" smtClean="0"/>
                    </a:p>
                  </a:txBody>
                  <a:tcPr/>
                </a:tc>
                <a:tc>
                  <a:txBody>
                    <a:bodyPr/>
                    <a:lstStyle/>
                    <a:p>
                      <a:endParaRPr lang="zh-TW" altLang="en-US" dirty="0"/>
                    </a:p>
                  </a:txBody>
                  <a:tcPr/>
                </a:tc>
                <a:extLst>
                  <a:ext uri="{0D108BD9-81ED-4DB2-BD59-A6C34878D82A}">
                    <a16:rowId xmlns:a16="http://schemas.microsoft.com/office/drawing/2014/main" val="247310542"/>
                  </a:ext>
                </a:extLst>
              </a:tr>
              <a:tr h="370840">
                <a:tc>
                  <a:txBody>
                    <a:bodyPr/>
                    <a:lstStyle/>
                    <a:p>
                      <a:pPr algn="ctr"/>
                      <a:endParaRPr lang="zh-TW" altLang="en-US" dirty="0"/>
                    </a:p>
                  </a:txBody>
                  <a:tcPr/>
                </a:tc>
                <a:tc>
                  <a:txBody>
                    <a:bodyPr/>
                    <a:lstStyle/>
                    <a:p>
                      <a:pPr algn="ctr"/>
                      <a:r>
                        <a:rPr lang="zh-TW" altLang="en-US" dirty="0" smtClean="0"/>
                        <a:t>計畫提案</a:t>
                      </a:r>
                      <a:endParaRPr lang="zh-TW" altLang="en-US" dirty="0"/>
                    </a:p>
                  </a:txBody>
                  <a:tcPr/>
                </a:tc>
                <a:tc>
                  <a:txBody>
                    <a:bodyPr/>
                    <a:lstStyle/>
                    <a:p>
                      <a:endParaRPr lang="zh-TW" altLang="en-US" dirty="0"/>
                    </a:p>
                  </a:txBody>
                  <a:tcPr/>
                </a:tc>
                <a:extLst>
                  <a:ext uri="{0D108BD9-81ED-4DB2-BD59-A6C34878D82A}">
                    <a16:rowId xmlns:a16="http://schemas.microsoft.com/office/drawing/2014/main" val="753703458"/>
                  </a:ext>
                </a:extLst>
              </a:tr>
            </a:tbl>
          </a:graphicData>
        </a:graphic>
      </p:graphicFrame>
    </p:spTree>
    <p:extLst>
      <p:ext uri="{BB962C8B-B14F-4D97-AF65-F5344CB8AC3E}">
        <p14:creationId xmlns:p14="http://schemas.microsoft.com/office/powerpoint/2010/main" val="3953810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墨達思案</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6493737"/>
              </p:ext>
            </p:extLst>
          </p:nvPr>
        </p:nvGraphicFramePr>
        <p:xfrm>
          <a:off x="704528" y="1052736"/>
          <a:ext cx="8572352" cy="741680"/>
        </p:xfrm>
        <a:graphic>
          <a:graphicData uri="http://schemas.openxmlformats.org/drawingml/2006/table">
            <a:tbl>
              <a:tblPr firstRow="1" bandRow="1">
                <a:tableStyleId>{BC89EF96-8CEA-46FF-86C4-4CE0E7609802}</a:tableStyleId>
              </a:tblPr>
              <a:tblGrid>
                <a:gridCol w="2143088">
                  <a:extLst>
                    <a:ext uri="{9D8B030D-6E8A-4147-A177-3AD203B41FA5}">
                      <a16:colId xmlns:a16="http://schemas.microsoft.com/office/drawing/2014/main" val="2169143082"/>
                    </a:ext>
                  </a:extLst>
                </a:gridCol>
                <a:gridCol w="2143088">
                  <a:extLst>
                    <a:ext uri="{9D8B030D-6E8A-4147-A177-3AD203B41FA5}">
                      <a16:colId xmlns:a16="http://schemas.microsoft.com/office/drawing/2014/main" val="2571671379"/>
                    </a:ext>
                  </a:extLst>
                </a:gridCol>
                <a:gridCol w="2143088">
                  <a:extLst>
                    <a:ext uri="{9D8B030D-6E8A-4147-A177-3AD203B41FA5}">
                      <a16:colId xmlns:a16="http://schemas.microsoft.com/office/drawing/2014/main" val="3804274600"/>
                    </a:ext>
                  </a:extLst>
                </a:gridCol>
                <a:gridCol w="2143088">
                  <a:extLst>
                    <a:ext uri="{9D8B030D-6E8A-4147-A177-3AD203B41FA5}">
                      <a16:colId xmlns:a16="http://schemas.microsoft.com/office/drawing/2014/main" val="3418760359"/>
                    </a:ext>
                  </a:extLst>
                </a:gridCol>
              </a:tblGrid>
              <a:tr h="370840">
                <a:tc>
                  <a:txBody>
                    <a:bodyPr/>
                    <a:lstStyle/>
                    <a:p>
                      <a:pPr algn="ctr"/>
                      <a:r>
                        <a:rPr lang="zh-TW" altLang="en-US" dirty="0" smtClean="0"/>
                        <a:t>計畫名稱 </a:t>
                      </a:r>
                      <a:endParaRPr lang="zh-TW" altLang="en-US" dirty="0"/>
                    </a:p>
                  </a:txBody>
                  <a:tcPr/>
                </a:tc>
                <a:tc>
                  <a:txBody>
                    <a:bodyPr/>
                    <a:lstStyle/>
                    <a:p>
                      <a:pPr algn="ctr"/>
                      <a:r>
                        <a:rPr lang="zh-TW" altLang="en-US" dirty="0" smtClean="0"/>
                        <a:t>描述</a:t>
                      </a:r>
                      <a:endParaRPr lang="zh-TW" altLang="en-US" dirty="0"/>
                    </a:p>
                  </a:txBody>
                  <a:tcPr/>
                </a:tc>
                <a:tc>
                  <a:txBody>
                    <a:bodyPr/>
                    <a:lstStyle/>
                    <a:p>
                      <a:pPr algn="ctr"/>
                      <a:r>
                        <a:rPr lang="zh-TW" altLang="en-US" dirty="0" smtClean="0"/>
                        <a:t>提案計畫</a:t>
                      </a:r>
                      <a:endParaRPr lang="zh-TW" altLang="en-US" dirty="0"/>
                    </a:p>
                  </a:txBody>
                  <a:tcPr/>
                </a:tc>
                <a:tc>
                  <a:txBody>
                    <a:bodyPr/>
                    <a:lstStyle/>
                    <a:p>
                      <a:pPr algn="ctr"/>
                      <a:r>
                        <a:rPr lang="zh-TW" altLang="en-US" dirty="0" smtClean="0"/>
                        <a:t>預計金額</a:t>
                      </a:r>
                      <a:endParaRPr lang="zh-TW" altLang="en-US" dirty="0"/>
                    </a:p>
                  </a:txBody>
                  <a:tcPr/>
                </a:tc>
                <a:extLst>
                  <a:ext uri="{0D108BD9-81ED-4DB2-BD59-A6C34878D82A}">
                    <a16:rowId xmlns:a16="http://schemas.microsoft.com/office/drawing/2014/main" val="1788899511"/>
                  </a:ext>
                </a:extLst>
              </a:tr>
              <a:tr h="370840">
                <a:tc>
                  <a:txBody>
                    <a:bodyPr/>
                    <a:lstStyle/>
                    <a:p>
                      <a:r>
                        <a:rPr lang="en-US" altLang="zh-TW" dirty="0" smtClean="0"/>
                        <a:t>CNC</a:t>
                      </a:r>
                      <a:r>
                        <a:rPr lang="zh-TW" altLang="en-US" dirty="0" smtClean="0"/>
                        <a:t>設備聯網</a:t>
                      </a:r>
                      <a:endParaRPr lang="zh-TW" altLang="en-US" dirty="0"/>
                    </a:p>
                  </a:txBody>
                  <a:tcPr/>
                </a:tc>
                <a:tc>
                  <a:txBody>
                    <a:bodyPr/>
                    <a:lstStyle/>
                    <a:p>
                      <a:endParaRPr lang="zh-TW" altLang="en-US" dirty="0"/>
                    </a:p>
                  </a:txBody>
                  <a:tcPr/>
                </a:tc>
                <a:tc>
                  <a:txBody>
                    <a:bodyPr/>
                    <a:lstStyle/>
                    <a:p>
                      <a:r>
                        <a:rPr lang="en-US" altLang="zh-TW" dirty="0" smtClean="0"/>
                        <a:t>SMB</a:t>
                      </a:r>
                      <a:endParaRPr lang="zh-TW" altLang="en-US" dirty="0"/>
                    </a:p>
                  </a:txBody>
                  <a:tcPr/>
                </a:tc>
                <a:tc>
                  <a:txBody>
                    <a:bodyPr/>
                    <a:lstStyle/>
                    <a:p>
                      <a:r>
                        <a:rPr lang="en-US" altLang="zh-TW" dirty="0" smtClean="0"/>
                        <a:t>800</a:t>
                      </a:r>
                    </a:p>
                  </a:txBody>
                  <a:tcPr/>
                </a:tc>
                <a:extLst>
                  <a:ext uri="{0D108BD9-81ED-4DB2-BD59-A6C34878D82A}">
                    <a16:rowId xmlns:a16="http://schemas.microsoft.com/office/drawing/2014/main" val="371424212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15565960"/>
              </p:ext>
            </p:extLst>
          </p:nvPr>
        </p:nvGraphicFramePr>
        <p:xfrm>
          <a:off x="704526" y="2024476"/>
          <a:ext cx="8572353" cy="3337560"/>
        </p:xfrm>
        <a:graphic>
          <a:graphicData uri="http://schemas.openxmlformats.org/drawingml/2006/table">
            <a:tbl>
              <a:tblPr firstRow="1" bandRow="1">
                <a:tableStyleId>{BC89EF96-8CEA-46FF-86C4-4CE0E7609802}</a:tableStyleId>
              </a:tblPr>
              <a:tblGrid>
                <a:gridCol w="1944218">
                  <a:extLst>
                    <a:ext uri="{9D8B030D-6E8A-4147-A177-3AD203B41FA5}">
                      <a16:colId xmlns:a16="http://schemas.microsoft.com/office/drawing/2014/main" val="2169143082"/>
                    </a:ext>
                  </a:extLst>
                </a:gridCol>
                <a:gridCol w="4248472">
                  <a:extLst>
                    <a:ext uri="{9D8B030D-6E8A-4147-A177-3AD203B41FA5}">
                      <a16:colId xmlns:a16="http://schemas.microsoft.com/office/drawing/2014/main" val="2571671379"/>
                    </a:ext>
                  </a:extLst>
                </a:gridCol>
                <a:gridCol w="2379663">
                  <a:extLst>
                    <a:ext uri="{9D8B030D-6E8A-4147-A177-3AD203B41FA5}">
                      <a16:colId xmlns:a16="http://schemas.microsoft.com/office/drawing/2014/main" val="3649148560"/>
                    </a:ext>
                  </a:extLst>
                </a:gridCol>
              </a:tblGrid>
              <a:tr h="370840">
                <a:tc>
                  <a:txBody>
                    <a:bodyPr/>
                    <a:lstStyle/>
                    <a:p>
                      <a:pPr algn="ctr"/>
                      <a:r>
                        <a:rPr lang="zh-TW" altLang="en-US" dirty="0" smtClean="0"/>
                        <a:t>時程</a:t>
                      </a:r>
                      <a:endParaRPr lang="zh-TW" altLang="en-US" dirty="0"/>
                    </a:p>
                  </a:txBody>
                  <a:tcPr/>
                </a:tc>
                <a:tc>
                  <a:txBody>
                    <a:bodyPr/>
                    <a:lstStyle/>
                    <a:p>
                      <a:pPr algn="ctr"/>
                      <a:r>
                        <a:rPr lang="zh-TW" altLang="en-US" dirty="0" smtClean="0"/>
                        <a:t>內容</a:t>
                      </a:r>
                      <a:endParaRPr lang="zh-TW" altLang="en-US" dirty="0"/>
                    </a:p>
                  </a:txBody>
                  <a:tcPr/>
                </a:tc>
                <a:tc>
                  <a:txBody>
                    <a:bodyPr/>
                    <a:lstStyle/>
                    <a:p>
                      <a:pPr algn="ctr"/>
                      <a:r>
                        <a:rPr lang="zh-TW" altLang="en-US" dirty="0" smtClean="0"/>
                        <a:t>相關參與人</a:t>
                      </a:r>
                      <a:r>
                        <a:rPr lang="en-US" altLang="zh-TW" dirty="0" smtClean="0"/>
                        <a:t>(</a:t>
                      </a:r>
                      <a:r>
                        <a:rPr lang="zh-TW" altLang="en-US" dirty="0" smtClean="0"/>
                        <a:t>廠商</a:t>
                      </a:r>
                      <a:r>
                        <a:rPr lang="en-US" altLang="zh-TW" dirty="0" smtClean="0"/>
                        <a:t>)</a:t>
                      </a:r>
                    </a:p>
                  </a:txBody>
                  <a:tcPr/>
                </a:tc>
                <a:extLst>
                  <a:ext uri="{0D108BD9-81ED-4DB2-BD59-A6C34878D82A}">
                    <a16:rowId xmlns:a16="http://schemas.microsoft.com/office/drawing/2014/main" val="1788899511"/>
                  </a:ext>
                </a:extLst>
              </a:tr>
              <a:tr h="370840">
                <a:tc>
                  <a:txBody>
                    <a:bodyPr/>
                    <a:lstStyle/>
                    <a:p>
                      <a:r>
                        <a:rPr lang="en-US" altLang="zh-TW" dirty="0" smtClean="0"/>
                        <a:t>3/15</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提供「</a:t>
                      </a:r>
                      <a:r>
                        <a:rPr lang="en-US" altLang="zh-TW" dirty="0" smtClean="0"/>
                        <a:t>FY111 SMB</a:t>
                      </a:r>
                      <a:r>
                        <a:rPr lang="zh-TW" altLang="en-US" dirty="0" smtClean="0"/>
                        <a:t>申請需知」</a:t>
                      </a:r>
                    </a:p>
                  </a:txBody>
                  <a:tcPr/>
                </a:tc>
                <a:tc>
                  <a:txBody>
                    <a:bodyPr/>
                    <a:lstStyle/>
                    <a:p>
                      <a:r>
                        <a:rPr lang="zh-TW" altLang="en-US" dirty="0" smtClean="0"/>
                        <a:t>鋐光</a:t>
                      </a:r>
                      <a:r>
                        <a:rPr lang="en-US" altLang="zh-TW" dirty="0" smtClean="0"/>
                        <a:t>-</a:t>
                      </a:r>
                      <a:r>
                        <a:rPr lang="zh-TW" altLang="en-US" dirty="0" smtClean="0"/>
                        <a:t>煒詅</a:t>
                      </a:r>
                      <a:endParaRPr lang="zh-TW" altLang="en-US" dirty="0"/>
                    </a:p>
                  </a:txBody>
                  <a:tcPr/>
                </a:tc>
                <a:extLst>
                  <a:ext uri="{0D108BD9-81ED-4DB2-BD59-A6C34878D82A}">
                    <a16:rowId xmlns:a16="http://schemas.microsoft.com/office/drawing/2014/main" val="3714242125"/>
                  </a:ext>
                </a:extLst>
              </a:tr>
              <a:tr h="370840">
                <a:tc>
                  <a:txBody>
                    <a:bodyPr/>
                    <a:lstStyle/>
                    <a:p>
                      <a:r>
                        <a:rPr lang="en-US" altLang="zh-TW" dirty="0" smtClean="0"/>
                        <a:t>3/22</a:t>
                      </a:r>
                      <a:endParaRPr lang="zh-TW" altLang="en-US" dirty="0"/>
                    </a:p>
                  </a:txBody>
                  <a:tcPr/>
                </a:tc>
                <a:tc>
                  <a:txBody>
                    <a:bodyPr/>
                    <a:lstStyle/>
                    <a:p>
                      <a:r>
                        <a:rPr lang="zh-TW" altLang="en-US" dirty="0" smtClean="0"/>
                        <a:t>正與達易智造合作進行中</a:t>
                      </a:r>
                      <a:r>
                        <a:rPr lang="en-US" altLang="zh-TW" dirty="0" smtClean="0"/>
                        <a:t>…</a:t>
                      </a:r>
                      <a:endParaRPr lang="zh-TW" altLang="en-US" dirty="0"/>
                    </a:p>
                  </a:txBody>
                  <a:tcPr/>
                </a:tc>
                <a:tc>
                  <a:txBody>
                    <a:bodyPr/>
                    <a:lstStyle/>
                    <a:p>
                      <a:r>
                        <a:rPr lang="zh-TW" altLang="en-US" dirty="0" smtClean="0"/>
                        <a:t>周經理</a:t>
                      </a:r>
                      <a:endParaRPr lang="zh-TW" altLang="en-US" dirty="0"/>
                    </a:p>
                  </a:txBody>
                  <a:tcPr/>
                </a:tc>
                <a:extLst>
                  <a:ext uri="{0D108BD9-81ED-4DB2-BD59-A6C34878D82A}">
                    <a16:rowId xmlns:a16="http://schemas.microsoft.com/office/drawing/2014/main" val="2435342982"/>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63528939"/>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550980382"/>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33287414"/>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45468665"/>
                  </a:ext>
                </a:extLst>
              </a:tr>
              <a:tr h="370840">
                <a:tc>
                  <a:txBody>
                    <a:bodyPr/>
                    <a:lstStyle/>
                    <a:p>
                      <a:pPr algn="ctr"/>
                      <a:r>
                        <a:rPr lang="zh-TW" altLang="en-US" dirty="0" smtClean="0"/>
                        <a:t>計畫提案前兩週</a:t>
                      </a:r>
                      <a:endParaRPr lang="zh-TW" altLang="en-US" dirty="0"/>
                    </a:p>
                  </a:txBody>
                  <a:tcPr/>
                </a:tc>
                <a:tc>
                  <a:txBody>
                    <a:bodyPr/>
                    <a:lstStyle/>
                    <a:p>
                      <a:pPr algn="ctr"/>
                      <a:r>
                        <a:rPr lang="zh-TW" altLang="en-US" dirty="0" smtClean="0"/>
                        <a:t>組長報告</a:t>
                      </a:r>
                      <a:endParaRPr lang="en-US" altLang="zh-TW" dirty="0" smtClean="0"/>
                    </a:p>
                  </a:txBody>
                  <a:tcPr/>
                </a:tc>
                <a:tc>
                  <a:txBody>
                    <a:bodyPr/>
                    <a:lstStyle/>
                    <a:p>
                      <a:endParaRPr lang="zh-TW" altLang="en-US" dirty="0"/>
                    </a:p>
                  </a:txBody>
                  <a:tcPr/>
                </a:tc>
                <a:extLst>
                  <a:ext uri="{0D108BD9-81ED-4DB2-BD59-A6C34878D82A}">
                    <a16:rowId xmlns:a16="http://schemas.microsoft.com/office/drawing/2014/main" val="247310542"/>
                  </a:ext>
                </a:extLst>
              </a:tr>
              <a:tr h="370840">
                <a:tc>
                  <a:txBody>
                    <a:bodyPr/>
                    <a:lstStyle/>
                    <a:p>
                      <a:pPr algn="ctr"/>
                      <a:endParaRPr lang="zh-TW" altLang="en-US" dirty="0"/>
                    </a:p>
                  </a:txBody>
                  <a:tcPr/>
                </a:tc>
                <a:tc>
                  <a:txBody>
                    <a:bodyPr/>
                    <a:lstStyle/>
                    <a:p>
                      <a:pPr algn="ctr"/>
                      <a:r>
                        <a:rPr lang="zh-TW" altLang="en-US" dirty="0" smtClean="0"/>
                        <a:t>計畫提案</a:t>
                      </a:r>
                      <a:endParaRPr lang="zh-TW" altLang="en-US" dirty="0"/>
                    </a:p>
                  </a:txBody>
                  <a:tcPr/>
                </a:tc>
                <a:tc>
                  <a:txBody>
                    <a:bodyPr/>
                    <a:lstStyle/>
                    <a:p>
                      <a:endParaRPr lang="zh-TW" altLang="en-US" dirty="0"/>
                    </a:p>
                  </a:txBody>
                  <a:tcPr/>
                </a:tc>
                <a:extLst>
                  <a:ext uri="{0D108BD9-81ED-4DB2-BD59-A6C34878D82A}">
                    <a16:rowId xmlns:a16="http://schemas.microsoft.com/office/drawing/2014/main" val="753703458"/>
                  </a:ext>
                </a:extLst>
              </a:tr>
            </a:tbl>
          </a:graphicData>
        </a:graphic>
      </p:graphicFrame>
    </p:spTree>
    <p:extLst>
      <p:ext uri="{BB962C8B-B14F-4D97-AF65-F5344CB8AC3E}">
        <p14:creationId xmlns:p14="http://schemas.microsoft.com/office/powerpoint/2010/main" val="3277526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益張案</a:t>
            </a:r>
            <a:endParaRPr lang="zh-TW" altLang="en-US" dirty="0"/>
          </a:p>
        </p:txBody>
      </p:sp>
      <p:graphicFrame>
        <p:nvGraphicFramePr>
          <p:cNvPr id="4" name="表格 3"/>
          <p:cNvGraphicFramePr>
            <a:graphicFrameLocks noGrp="1"/>
          </p:cNvGraphicFramePr>
          <p:nvPr>
            <p:extLst/>
          </p:nvPr>
        </p:nvGraphicFramePr>
        <p:xfrm>
          <a:off x="704528" y="980728"/>
          <a:ext cx="8572352" cy="1010920"/>
        </p:xfrm>
        <a:graphic>
          <a:graphicData uri="http://schemas.openxmlformats.org/drawingml/2006/table">
            <a:tbl>
              <a:tblPr firstRow="1" bandRow="1">
                <a:tableStyleId>{BC89EF96-8CEA-46FF-86C4-4CE0E7609802}</a:tableStyleId>
              </a:tblPr>
              <a:tblGrid>
                <a:gridCol w="2143088">
                  <a:extLst>
                    <a:ext uri="{9D8B030D-6E8A-4147-A177-3AD203B41FA5}">
                      <a16:colId xmlns:a16="http://schemas.microsoft.com/office/drawing/2014/main" val="2169143082"/>
                    </a:ext>
                  </a:extLst>
                </a:gridCol>
                <a:gridCol w="2143088">
                  <a:extLst>
                    <a:ext uri="{9D8B030D-6E8A-4147-A177-3AD203B41FA5}">
                      <a16:colId xmlns:a16="http://schemas.microsoft.com/office/drawing/2014/main" val="2571671379"/>
                    </a:ext>
                  </a:extLst>
                </a:gridCol>
                <a:gridCol w="2143088">
                  <a:extLst>
                    <a:ext uri="{9D8B030D-6E8A-4147-A177-3AD203B41FA5}">
                      <a16:colId xmlns:a16="http://schemas.microsoft.com/office/drawing/2014/main" val="3804274600"/>
                    </a:ext>
                  </a:extLst>
                </a:gridCol>
                <a:gridCol w="2143088">
                  <a:extLst>
                    <a:ext uri="{9D8B030D-6E8A-4147-A177-3AD203B41FA5}">
                      <a16:colId xmlns:a16="http://schemas.microsoft.com/office/drawing/2014/main" val="3418760359"/>
                    </a:ext>
                  </a:extLst>
                </a:gridCol>
              </a:tblGrid>
              <a:tr h="370840">
                <a:tc>
                  <a:txBody>
                    <a:bodyPr/>
                    <a:lstStyle/>
                    <a:p>
                      <a:pPr algn="ctr"/>
                      <a:r>
                        <a:rPr lang="zh-TW" altLang="en-US" dirty="0" smtClean="0"/>
                        <a:t>計畫名稱</a:t>
                      </a:r>
                      <a:endParaRPr lang="zh-TW" altLang="en-US" dirty="0"/>
                    </a:p>
                  </a:txBody>
                  <a:tcPr/>
                </a:tc>
                <a:tc>
                  <a:txBody>
                    <a:bodyPr/>
                    <a:lstStyle/>
                    <a:p>
                      <a:pPr algn="ctr"/>
                      <a:r>
                        <a:rPr lang="zh-TW" altLang="en-US" dirty="0" smtClean="0"/>
                        <a:t>描述</a:t>
                      </a:r>
                      <a:endParaRPr lang="zh-TW" altLang="en-US" dirty="0"/>
                    </a:p>
                  </a:txBody>
                  <a:tcPr/>
                </a:tc>
                <a:tc>
                  <a:txBody>
                    <a:bodyPr/>
                    <a:lstStyle/>
                    <a:p>
                      <a:pPr algn="ctr"/>
                      <a:r>
                        <a:rPr lang="zh-TW" altLang="en-US" dirty="0" smtClean="0"/>
                        <a:t>提案計畫</a:t>
                      </a:r>
                      <a:endParaRPr lang="zh-TW" altLang="en-US" dirty="0"/>
                    </a:p>
                  </a:txBody>
                  <a:tcPr/>
                </a:tc>
                <a:tc>
                  <a:txBody>
                    <a:bodyPr/>
                    <a:lstStyle/>
                    <a:p>
                      <a:pPr algn="ctr"/>
                      <a:r>
                        <a:rPr lang="zh-TW" altLang="en-US" dirty="0" smtClean="0"/>
                        <a:t>預計金額</a:t>
                      </a:r>
                      <a:endParaRPr lang="zh-TW" altLang="en-US" dirty="0"/>
                    </a:p>
                  </a:txBody>
                  <a:tcPr/>
                </a:tc>
                <a:extLst>
                  <a:ext uri="{0D108BD9-81ED-4DB2-BD59-A6C34878D82A}">
                    <a16:rowId xmlns:a16="http://schemas.microsoft.com/office/drawing/2014/main" val="1788899511"/>
                  </a:ext>
                </a:extLst>
              </a:tr>
              <a:tr h="370840">
                <a:tc>
                  <a:txBody>
                    <a:bodyPr/>
                    <a:lstStyle/>
                    <a:p>
                      <a:r>
                        <a:rPr lang="zh-TW" altLang="en-US" sz="1200" dirty="0" smtClean="0"/>
                        <a:t>鼓勵國內企業在臺設立研發中心計畫</a:t>
                      </a:r>
                      <a:endParaRPr lang="zh-TW" altLang="en-US" sz="1200" dirty="0"/>
                    </a:p>
                  </a:txBody>
                  <a:tcPr/>
                </a:tc>
                <a:tc>
                  <a:txBody>
                    <a:bodyPr/>
                    <a:lstStyle/>
                    <a:p>
                      <a:r>
                        <a:rPr lang="zh-TW" altLang="en-US" sz="1200" dirty="0" smtClean="0"/>
                        <a:t>以「研發環境建構」為主要任務，協助廠商建立完善的研發組織與研發管理制度</a:t>
                      </a:r>
                      <a:endParaRPr lang="zh-TW" altLang="en-US" sz="1200" dirty="0"/>
                    </a:p>
                  </a:txBody>
                  <a:tcPr/>
                </a:tc>
                <a:tc>
                  <a:txBody>
                    <a:bodyPr/>
                    <a:lstStyle/>
                    <a:p>
                      <a:endParaRPr lang="zh-TW" altLang="en-US" dirty="0"/>
                    </a:p>
                  </a:txBody>
                  <a:tcPr/>
                </a:tc>
                <a:tc>
                  <a:txBody>
                    <a:bodyPr/>
                    <a:lstStyle/>
                    <a:p>
                      <a:pPr algn="ctr"/>
                      <a:r>
                        <a:rPr lang="zh-TW" altLang="en-US" dirty="0" smtClean="0"/>
                        <a:t>待定</a:t>
                      </a:r>
                      <a:endParaRPr lang="zh-TW" altLang="en-US" dirty="0"/>
                    </a:p>
                  </a:txBody>
                  <a:tcPr/>
                </a:tc>
                <a:extLst>
                  <a:ext uri="{0D108BD9-81ED-4DB2-BD59-A6C34878D82A}">
                    <a16:rowId xmlns:a16="http://schemas.microsoft.com/office/drawing/2014/main" val="3714242125"/>
                  </a:ext>
                </a:extLst>
              </a:tr>
            </a:tbl>
          </a:graphicData>
        </a:graphic>
      </p:graphicFrame>
      <p:graphicFrame>
        <p:nvGraphicFramePr>
          <p:cNvPr id="5" name="表格 4"/>
          <p:cNvGraphicFramePr>
            <a:graphicFrameLocks noGrp="1"/>
          </p:cNvGraphicFramePr>
          <p:nvPr>
            <p:extLst/>
          </p:nvPr>
        </p:nvGraphicFramePr>
        <p:xfrm>
          <a:off x="704526" y="2024476"/>
          <a:ext cx="8572353" cy="3606800"/>
        </p:xfrm>
        <a:graphic>
          <a:graphicData uri="http://schemas.openxmlformats.org/drawingml/2006/table">
            <a:tbl>
              <a:tblPr firstRow="1" bandRow="1">
                <a:tableStyleId>{BC89EF96-8CEA-46FF-86C4-4CE0E7609802}</a:tableStyleId>
              </a:tblPr>
              <a:tblGrid>
                <a:gridCol w="1944218">
                  <a:extLst>
                    <a:ext uri="{9D8B030D-6E8A-4147-A177-3AD203B41FA5}">
                      <a16:colId xmlns:a16="http://schemas.microsoft.com/office/drawing/2014/main" val="2169143082"/>
                    </a:ext>
                  </a:extLst>
                </a:gridCol>
                <a:gridCol w="4248472">
                  <a:extLst>
                    <a:ext uri="{9D8B030D-6E8A-4147-A177-3AD203B41FA5}">
                      <a16:colId xmlns:a16="http://schemas.microsoft.com/office/drawing/2014/main" val="2571671379"/>
                    </a:ext>
                  </a:extLst>
                </a:gridCol>
                <a:gridCol w="2379663">
                  <a:extLst>
                    <a:ext uri="{9D8B030D-6E8A-4147-A177-3AD203B41FA5}">
                      <a16:colId xmlns:a16="http://schemas.microsoft.com/office/drawing/2014/main" val="3649148560"/>
                    </a:ext>
                  </a:extLst>
                </a:gridCol>
              </a:tblGrid>
              <a:tr h="370840">
                <a:tc>
                  <a:txBody>
                    <a:bodyPr/>
                    <a:lstStyle/>
                    <a:p>
                      <a:pPr algn="ctr"/>
                      <a:r>
                        <a:rPr lang="zh-TW" altLang="en-US" dirty="0" smtClean="0"/>
                        <a:t>時程</a:t>
                      </a:r>
                      <a:endParaRPr lang="zh-TW" altLang="en-US" dirty="0"/>
                    </a:p>
                  </a:txBody>
                  <a:tcPr/>
                </a:tc>
                <a:tc>
                  <a:txBody>
                    <a:bodyPr/>
                    <a:lstStyle/>
                    <a:p>
                      <a:pPr algn="ctr"/>
                      <a:r>
                        <a:rPr lang="zh-TW" altLang="en-US" dirty="0" smtClean="0"/>
                        <a:t>內容</a:t>
                      </a:r>
                      <a:endParaRPr lang="zh-TW" altLang="en-US" dirty="0"/>
                    </a:p>
                  </a:txBody>
                  <a:tcPr/>
                </a:tc>
                <a:tc>
                  <a:txBody>
                    <a:bodyPr/>
                    <a:lstStyle/>
                    <a:p>
                      <a:pPr algn="ctr"/>
                      <a:r>
                        <a:rPr lang="zh-TW" altLang="en-US" dirty="0" smtClean="0"/>
                        <a:t>相關參與人</a:t>
                      </a:r>
                      <a:r>
                        <a:rPr lang="en-US" altLang="zh-TW" dirty="0" smtClean="0"/>
                        <a:t>(</a:t>
                      </a:r>
                      <a:r>
                        <a:rPr lang="zh-TW" altLang="en-US" dirty="0" smtClean="0"/>
                        <a:t>廠商</a:t>
                      </a:r>
                      <a:r>
                        <a:rPr lang="en-US" altLang="zh-TW" dirty="0" smtClean="0"/>
                        <a:t>)</a:t>
                      </a:r>
                    </a:p>
                  </a:txBody>
                  <a:tcPr/>
                </a:tc>
                <a:extLst>
                  <a:ext uri="{0D108BD9-81ED-4DB2-BD59-A6C34878D82A}">
                    <a16:rowId xmlns:a16="http://schemas.microsoft.com/office/drawing/2014/main" val="1788899511"/>
                  </a:ext>
                </a:extLst>
              </a:tr>
              <a:tr h="370840">
                <a:tc>
                  <a:txBody>
                    <a:bodyPr/>
                    <a:lstStyle/>
                    <a:p>
                      <a:pPr algn="ctr"/>
                      <a:r>
                        <a:rPr lang="zh-TW" altLang="en-US" dirty="0" smtClean="0"/>
                        <a:t>預計</a:t>
                      </a:r>
                      <a:r>
                        <a:rPr lang="en-US" altLang="zh-TW" dirty="0" smtClean="0"/>
                        <a:t>2022</a:t>
                      </a:r>
                      <a:r>
                        <a:rPr lang="zh-TW" altLang="en-US" dirty="0" smtClean="0"/>
                        <a:t>下半年</a:t>
                      </a:r>
                      <a:endParaRPr lang="zh-TW" altLang="en-US" dirty="0"/>
                    </a:p>
                  </a:txBody>
                  <a:tcPr/>
                </a:tc>
                <a:tc>
                  <a:txBody>
                    <a:bodyPr/>
                    <a:lstStyle/>
                    <a:p>
                      <a:r>
                        <a:rPr lang="en-US" altLang="zh-TW" dirty="0" smtClean="0"/>
                        <a:t>1.</a:t>
                      </a:r>
                      <a:r>
                        <a:rPr lang="zh-TW" altLang="en-US" dirty="0" smtClean="0"/>
                        <a:t> 研發中心提案規畫</a:t>
                      </a:r>
                      <a:endParaRPr lang="zh-TW" altLang="en-US" dirty="0"/>
                    </a:p>
                  </a:txBody>
                  <a:tcPr/>
                </a:tc>
                <a:tc>
                  <a:txBody>
                    <a:bodyPr/>
                    <a:lstStyle/>
                    <a:p>
                      <a:endParaRPr lang="zh-TW" altLang="en-US" dirty="0"/>
                    </a:p>
                  </a:txBody>
                  <a:tcPr/>
                </a:tc>
                <a:extLst>
                  <a:ext uri="{0D108BD9-81ED-4DB2-BD59-A6C34878D82A}">
                    <a16:rowId xmlns:a16="http://schemas.microsoft.com/office/drawing/2014/main" val="3714242125"/>
                  </a:ext>
                </a:extLst>
              </a:tr>
              <a:tr h="370840">
                <a:tc>
                  <a:txBody>
                    <a:bodyPr/>
                    <a:lstStyle/>
                    <a:p>
                      <a:r>
                        <a:rPr lang="en-US" altLang="zh-TW" dirty="0" smtClean="0"/>
                        <a:t>3/28</a:t>
                      </a:r>
                      <a:endParaRPr lang="zh-TW" altLang="en-US" dirty="0"/>
                    </a:p>
                  </a:txBody>
                  <a:tcPr/>
                </a:tc>
                <a:tc>
                  <a:txBody>
                    <a:bodyPr/>
                    <a:lstStyle/>
                    <a:p>
                      <a:r>
                        <a:rPr lang="en-US" altLang="zh-TW" dirty="0" smtClean="0"/>
                        <a:t>1.</a:t>
                      </a:r>
                      <a:r>
                        <a:rPr lang="zh-TW" altLang="en-US" dirty="0" smtClean="0"/>
                        <a:t>請益張提供相關公司資料，待益張窗品提供</a:t>
                      </a:r>
                      <a:endParaRPr lang="zh-TW" altLang="en-US" dirty="0"/>
                    </a:p>
                  </a:txBody>
                  <a:tcPr/>
                </a:tc>
                <a:tc>
                  <a:txBody>
                    <a:bodyPr/>
                    <a:lstStyle/>
                    <a:p>
                      <a:endParaRPr lang="zh-TW" altLang="en-US" dirty="0"/>
                    </a:p>
                  </a:txBody>
                  <a:tcPr/>
                </a:tc>
                <a:extLst>
                  <a:ext uri="{0D108BD9-81ED-4DB2-BD59-A6C34878D82A}">
                    <a16:rowId xmlns:a16="http://schemas.microsoft.com/office/drawing/2014/main" val="2435342982"/>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63528939"/>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550980382"/>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33287414"/>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45468665"/>
                  </a:ext>
                </a:extLst>
              </a:tr>
              <a:tr h="370840">
                <a:tc>
                  <a:txBody>
                    <a:bodyPr/>
                    <a:lstStyle/>
                    <a:p>
                      <a:pPr algn="ctr"/>
                      <a:r>
                        <a:rPr lang="zh-TW" altLang="en-US" dirty="0" smtClean="0"/>
                        <a:t>計畫提案前兩週</a:t>
                      </a:r>
                      <a:endParaRPr lang="zh-TW" altLang="en-US" dirty="0"/>
                    </a:p>
                  </a:txBody>
                  <a:tcPr/>
                </a:tc>
                <a:tc>
                  <a:txBody>
                    <a:bodyPr/>
                    <a:lstStyle/>
                    <a:p>
                      <a:pPr algn="ctr"/>
                      <a:r>
                        <a:rPr lang="zh-TW" altLang="en-US" dirty="0" smtClean="0"/>
                        <a:t>組長報告</a:t>
                      </a:r>
                      <a:endParaRPr lang="en-US" altLang="zh-TW" dirty="0" smtClean="0"/>
                    </a:p>
                  </a:txBody>
                  <a:tcPr/>
                </a:tc>
                <a:tc>
                  <a:txBody>
                    <a:bodyPr/>
                    <a:lstStyle/>
                    <a:p>
                      <a:endParaRPr lang="zh-TW" altLang="en-US" dirty="0"/>
                    </a:p>
                  </a:txBody>
                  <a:tcPr/>
                </a:tc>
                <a:extLst>
                  <a:ext uri="{0D108BD9-81ED-4DB2-BD59-A6C34878D82A}">
                    <a16:rowId xmlns:a16="http://schemas.microsoft.com/office/drawing/2014/main" val="247310542"/>
                  </a:ext>
                </a:extLst>
              </a:tr>
              <a:tr h="370840">
                <a:tc>
                  <a:txBody>
                    <a:bodyPr/>
                    <a:lstStyle/>
                    <a:p>
                      <a:pPr algn="ctr"/>
                      <a:endParaRPr lang="zh-TW" altLang="en-US" dirty="0"/>
                    </a:p>
                  </a:txBody>
                  <a:tcPr/>
                </a:tc>
                <a:tc>
                  <a:txBody>
                    <a:bodyPr/>
                    <a:lstStyle/>
                    <a:p>
                      <a:pPr algn="ctr"/>
                      <a:r>
                        <a:rPr lang="zh-TW" altLang="en-US" dirty="0" smtClean="0"/>
                        <a:t>計畫提案</a:t>
                      </a:r>
                      <a:endParaRPr lang="zh-TW" altLang="en-US" dirty="0"/>
                    </a:p>
                  </a:txBody>
                  <a:tcPr/>
                </a:tc>
                <a:tc>
                  <a:txBody>
                    <a:bodyPr/>
                    <a:lstStyle/>
                    <a:p>
                      <a:endParaRPr lang="zh-TW" altLang="en-US" dirty="0"/>
                    </a:p>
                  </a:txBody>
                  <a:tcPr/>
                </a:tc>
                <a:extLst>
                  <a:ext uri="{0D108BD9-81ED-4DB2-BD59-A6C34878D82A}">
                    <a16:rowId xmlns:a16="http://schemas.microsoft.com/office/drawing/2014/main" val="753703458"/>
                  </a:ext>
                </a:extLst>
              </a:tr>
            </a:tbl>
          </a:graphicData>
        </a:graphic>
      </p:graphicFrame>
    </p:spTree>
    <p:extLst>
      <p:ext uri="{BB962C8B-B14F-4D97-AF65-F5344CB8AC3E}">
        <p14:creationId xmlns:p14="http://schemas.microsoft.com/office/powerpoint/2010/main" val="477301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電電公會</a:t>
            </a:r>
            <a:endParaRPr lang="zh-TW" altLang="en-US" dirty="0"/>
          </a:p>
        </p:txBody>
      </p:sp>
      <p:graphicFrame>
        <p:nvGraphicFramePr>
          <p:cNvPr id="4" name="表格 3"/>
          <p:cNvGraphicFramePr>
            <a:graphicFrameLocks noGrp="1"/>
          </p:cNvGraphicFramePr>
          <p:nvPr>
            <p:extLst/>
          </p:nvPr>
        </p:nvGraphicFramePr>
        <p:xfrm>
          <a:off x="704528" y="1052736"/>
          <a:ext cx="8572352" cy="741680"/>
        </p:xfrm>
        <a:graphic>
          <a:graphicData uri="http://schemas.openxmlformats.org/drawingml/2006/table">
            <a:tbl>
              <a:tblPr firstRow="1" bandRow="1">
                <a:tableStyleId>{BC89EF96-8CEA-46FF-86C4-4CE0E7609802}</a:tableStyleId>
              </a:tblPr>
              <a:tblGrid>
                <a:gridCol w="2143088">
                  <a:extLst>
                    <a:ext uri="{9D8B030D-6E8A-4147-A177-3AD203B41FA5}">
                      <a16:colId xmlns:a16="http://schemas.microsoft.com/office/drawing/2014/main" val="2169143082"/>
                    </a:ext>
                  </a:extLst>
                </a:gridCol>
                <a:gridCol w="2143088">
                  <a:extLst>
                    <a:ext uri="{9D8B030D-6E8A-4147-A177-3AD203B41FA5}">
                      <a16:colId xmlns:a16="http://schemas.microsoft.com/office/drawing/2014/main" val="2571671379"/>
                    </a:ext>
                  </a:extLst>
                </a:gridCol>
                <a:gridCol w="2143088">
                  <a:extLst>
                    <a:ext uri="{9D8B030D-6E8A-4147-A177-3AD203B41FA5}">
                      <a16:colId xmlns:a16="http://schemas.microsoft.com/office/drawing/2014/main" val="3804274600"/>
                    </a:ext>
                  </a:extLst>
                </a:gridCol>
                <a:gridCol w="2143088">
                  <a:extLst>
                    <a:ext uri="{9D8B030D-6E8A-4147-A177-3AD203B41FA5}">
                      <a16:colId xmlns:a16="http://schemas.microsoft.com/office/drawing/2014/main" val="3418760359"/>
                    </a:ext>
                  </a:extLst>
                </a:gridCol>
              </a:tblGrid>
              <a:tr h="370840">
                <a:tc>
                  <a:txBody>
                    <a:bodyPr/>
                    <a:lstStyle/>
                    <a:p>
                      <a:pPr algn="ctr"/>
                      <a:r>
                        <a:rPr lang="zh-TW" altLang="en-US" dirty="0" smtClean="0"/>
                        <a:t>計畫名稱</a:t>
                      </a:r>
                      <a:endParaRPr lang="zh-TW" altLang="en-US" dirty="0"/>
                    </a:p>
                  </a:txBody>
                  <a:tcPr/>
                </a:tc>
                <a:tc>
                  <a:txBody>
                    <a:bodyPr/>
                    <a:lstStyle/>
                    <a:p>
                      <a:pPr algn="ctr"/>
                      <a:r>
                        <a:rPr lang="zh-TW" altLang="en-US" dirty="0" smtClean="0"/>
                        <a:t>描述</a:t>
                      </a:r>
                      <a:endParaRPr lang="zh-TW" altLang="en-US" dirty="0"/>
                    </a:p>
                  </a:txBody>
                  <a:tcPr/>
                </a:tc>
                <a:tc>
                  <a:txBody>
                    <a:bodyPr/>
                    <a:lstStyle/>
                    <a:p>
                      <a:pPr algn="ctr"/>
                      <a:r>
                        <a:rPr lang="zh-TW" altLang="en-US" dirty="0" smtClean="0"/>
                        <a:t>提案計畫</a:t>
                      </a:r>
                      <a:endParaRPr lang="zh-TW" altLang="en-US" dirty="0"/>
                    </a:p>
                  </a:txBody>
                  <a:tcPr/>
                </a:tc>
                <a:tc>
                  <a:txBody>
                    <a:bodyPr/>
                    <a:lstStyle/>
                    <a:p>
                      <a:pPr algn="ctr"/>
                      <a:r>
                        <a:rPr lang="zh-TW" altLang="en-US" dirty="0" smtClean="0"/>
                        <a:t>預計金額</a:t>
                      </a:r>
                      <a:endParaRPr lang="zh-TW" altLang="en-US" dirty="0"/>
                    </a:p>
                  </a:txBody>
                  <a:tcPr/>
                </a:tc>
                <a:extLst>
                  <a:ext uri="{0D108BD9-81ED-4DB2-BD59-A6C34878D82A}">
                    <a16:rowId xmlns:a16="http://schemas.microsoft.com/office/drawing/2014/main" val="1788899511"/>
                  </a:ext>
                </a:extLst>
              </a:tr>
              <a:tr h="370840">
                <a:tc>
                  <a:txBody>
                    <a:bodyPr/>
                    <a:lstStyle/>
                    <a:p>
                      <a:endParaRPr lang="zh-TW" altLang="en-US"/>
                    </a:p>
                  </a:txBody>
                  <a:tcPr/>
                </a:tc>
                <a:tc>
                  <a:txBody>
                    <a:bodyPr/>
                    <a:lstStyle/>
                    <a:p>
                      <a:endParaRPr lang="zh-TW" altLang="en-US" dirty="0"/>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371424212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18072454"/>
              </p:ext>
            </p:extLst>
          </p:nvPr>
        </p:nvGraphicFramePr>
        <p:xfrm>
          <a:off x="704526" y="2024476"/>
          <a:ext cx="8572353" cy="3876040"/>
        </p:xfrm>
        <a:graphic>
          <a:graphicData uri="http://schemas.openxmlformats.org/drawingml/2006/table">
            <a:tbl>
              <a:tblPr firstRow="1" bandRow="1">
                <a:tableStyleId>{BC89EF96-8CEA-46FF-86C4-4CE0E7609802}</a:tableStyleId>
              </a:tblPr>
              <a:tblGrid>
                <a:gridCol w="1944218">
                  <a:extLst>
                    <a:ext uri="{9D8B030D-6E8A-4147-A177-3AD203B41FA5}">
                      <a16:colId xmlns:a16="http://schemas.microsoft.com/office/drawing/2014/main" val="2169143082"/>
                    </a:ext>
                  </a:extLst>
                </a:gridCol>
                <a:gridCol w="4248472">
                  <a:extLst>
                    <a:ext uri="{9D8B030D-6E8A-4147-A177-3AD203B41FA5}">
                      <a16:colId xmlns:a16="http://schemas.microsoft.com/office/drawing/2014/main" val="2571671379"/>
                    </a:ext>
                  </a:extLst>
                </a:gridCol>
                <a:gridCol w="2379663">
                  <a:extLst>
                    <a:ext uri="{9D8B030D-6E8A-4147-A177-3AD203B41FA5}">
                      <a16:colId xmlns:a16="http://schemas.microsoft.com/office/drawing/2014/main" val="3649148560"/>
                    </a:ext>
                  </a:extLst>
                </a:gridCol>
              </a:tblGrid>
              <a:tr h="370840">
                <a:tc>
                  <a:txBody>
                    <a:bodyPr/>
                    <a:lstStyle/>
                    <a:p>
                      <a:pPr algn="ctr"/>
                      <a:r>
                        <a:rPr lang="zh-TW" altLang="en-US" dirty="0" smtClean="0"/>
                        <a:t>時程</a:t>
                      </a:r>
                      <a:endParaRPr lang="zh-TW" altLang="en-US" dirty="0"/>
                    </a:p>
                  </a:txBody>
                  <a:tcPr/>
                </a:tc>
                <a:tc>
                  <a:txBody>
                    <a:bodyPr/>
                    <a:lstStyle/>
                    <a:p>
                      <a:pPr algn="ctr"/>
                      <a:r>
                        <a:rPr lang="zh-TW" altLang="en-US" dirty="0" smtClean="0"/>
                        <a:t>內容</a:t>
                      </a:r>
                      <a:endParaRPr lang="zh-TW" altLang="en-US" dirty="0"/>
                    </a:p>
                  </a:txBody>
                  <a:tcPr/>
                </a:tc>
                <a:tc>
                  <a:txBody>
                    <a:bodyPr/>
                    <a:lstStyle/>
                    <a:p>
                      <a:pPr algn="ctr"/>
                      <a:r>
                        <a:rPr lang="zh-TW" altLang="en-US" dirty="0" smtClean="0"/>
                        <a:t>相關參與人</a:t>
                      </a:r>
                      <a:r>
                        <a:rPr lang="en-US" altLang="zh-TW" dirty="0" smtClean="0"/>
                        <a:t>(</a:t>
                      </a:r>
                      <a:r>
                        <a:rPr lang="zh-TW" altLang="en-US" dirty="0" smtClean="0"/>
                        <a:t>廠商</a:t>
                      </a:r>
                      <a:r>
                        <a:rPr lang="en-US" altLang="zh-TW" dirty="0" smtClean="0"/>
                        <a:t>)</a:t>
                      </a:r>
                    </a:p>
                  </a:txBody>
                  <a:tcPr/>
                </a:tc>
                <a:extLst>
                  <a:ext uri="{0D108BD9-81ED-4DB2-BD59-A6C34878D82A}">
                    <a16:rowId xmlns:a16="http://schemas.microsoft.com/office/drawing/2014/main" val="1788899511"/>
                  </a:ext>
                </a:extLst>
              </a:tr>
              <a:tr h="370840">
                <a:tc>
                  <a:txBody>
                    <a:bodyPr/>
                    <a:lstStyle/>
                    <a:p>
                      <a:r>
                        <a:rPr lang="zh-TW" altLang="en-US" dirty="0" smtClean="0"/>
                        <a:t>未定</a:t>
                      </a:r>
                      <a:endParaRPr lang="zh-TW" altLang="en-US" dirty="0"/>
                    </a:p>
                  </a:txBody>
                  <a:tcPr/>
                </a:tc>
                <a:tc>
                  <a:txBody>
                    <a:bodyPr/>
                    <a:lstStyle/>
                    <a:p>
                      <a:r>
                        <a:rPr lang="en-US" altLang="zh-TW" dirty="0" smtClean="0"/>
                        <a:t>SMT</a:t>
                      </a:r>
                      <a:r>
                        <a:rPr lang="zh-TW" altLang="en-US" dirty="0" smtClean="0"/>
                        <a:t>產線智慧化升級</a:t>
                      </a:r>
                      <a:r>
                        <a:rPr lang="en-US" altLang="zh-TW" dirty="0" smtClean="0"/>
                        <a:t>_AOI</a:t>
                      </a:r>
                    </a:p>
                    <a:p>
                      <a:r>
                        <a:rPr lang="zh-TW" altLang="en-US" sz="1400" dirty="0" smtClean="0">
                          <a:solidFill>
                            <a:srgbClr val="FF0000"/>
                          </a:solidFill>
                        </a:rPr>
                        <a:t>優先拜訪</a:t>
                      </a:r>
                      <a:endParaRPr lang="zh-TW" altLang="en-US" sz="1400" dirty="0"/>
                    </a:p>
                  </a:txBody>
                  <a:tcPr/>
                </a:tc>
                <a:tc>
                  <a:txBody>
                    <a:bodyPr/>
                    <a:lstStyle/>
                    <a:p>
                      <a:r>
                        <a:rPr lang="zh-TW" altLang="en-US" dirty="0" smtClean="0"/>
                        <a:t>吉嘉電子</a:t>
                      </a:r>
                      <a:r>
                        <a:rPr lang="en-US" altLang="zh-TW" dirty="0" smtClean="0"/>
                        <a:t>(</a:t>
                      </a:r>
                      <a:r>
                        <a:rPr lang="zh-TW" altLang="en-US" dirty="0" smtClean="0"/>
                        <a:t>潭子</a:t>
                      </a:r>
                      <a:r>
                        <a:rPr lang="en-US" altLang="zh-TW" dirty="0" smtClean="0"/>
                        <a:t>)</a:t>
                      </a:r>
                    </a:p>
                    <a:p>
                      <a:r>
                        <a:rPr lang="zh-TW" altLang="en-US" dirty="0" smtClean="0"/>
                        <a:t>勤益科大主任</a:t>
                      </a:r>
                      <a:endParaRPr lang="en-US" altLang="zh-TW" dirty="0" smtClean="0"/>
                    </a:p>
                  </a:txBody>
                  <a:tcPr/>
                </a:tc>
                <a:extLst>
                  <a:ext uri="{0D108BD9-81ED-4DB2-BD59-A6C34878D82A}">
                    <a16:rowId xmlns:a16="http://schemas.microsoft.com/office/drawing/2014/main" val="3714242125"/>
                  </a:ext>
                </a:extLst>
              </a:tr>
              <a:tr h="370840">
                <a:tc>
                  <a:txBody>
                    <a:bodyPr/>
                    <a:lstStyle/>
                    <a:p>
                      <a:r>
                        <a:rPr lang="zh-TW" altLang="en-US" dirty="0" smtClean="0"/>
                        <a:t>未定</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環形變壓器產線自動化</a:t>
                      </a:r>
                      <a:r>
                        <a:rPr lang="en-US" altLang="zh-TW" dirty="0" smtClean="0"/>
                        <a:t>(</a:t>
                      </a:r>
                      <a:r>
                        <a:rPr lang="zh-TW" altLang="en-US" dirty="0" smtClean="0"/>
                        <a:t>降低人力成本</a:t>
                      </a:r>
                      <a:r>
                        <a:rPr lang="en-US" altLang="zh-TW"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solidFill>
                            <a:srgbClr val="FF0000"/>
                          </a:solidFill>
                        </a:rPr>
                        <a:t>後續持續詢問盧組長</a:t>
                      </a:r>
                      <a:endParaRPr lang="zh-TW" altLang="en-US" sz="14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元大維企業</a:t>
                      </a:r>
                      <a:r>
                        <a:rPr lang="en-US" altLang="zh-TW" dirty="0" smtClean="0"/>
                        <a:t>(</a:t>
                      </a:r>
                      <a:r>
                        <a:rPr lang="zh-TW" altLang="en-US" dirty="0" smtClean="0"/>
                        <a:t>梧棲</a:t>
                      </a:r>
                      <a:r>
                        <a:rPr lang="en-US" altLang="zh-TW"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公會盧組長</a:t>
                      </a:r>
                    </a:p>
                  </a:txBody>
                  <a:tcPr/>
                </a:tc>
                <a:extLst>
                  <a:ext uri="{0D108BD9-81ED-4DB2-BD59-A6C34878D82A}">
                    <a16:rowId xmlns:a16="http://schemas.microsoft.com/office/drawing/2014/main" val="2435342982"/>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63528939"/>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550980382"/>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33287414"/>
                  </a:ext>
                </a:extLst>
              </a:tr>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145468665"/>
                  </a:ext>
                </a:extLst>
              </a:tr>
              <a:tr h="370840">
                <a:tc>
                  <a:txBody>
                    <a:bodyPr/>
                    <a:lstStyle/>
                    <a:p>
                      <a:pPr algn="ctr"/>
                      <a:r>
                        <a:rPr lang="zh-TW" altLang="en-US" dirty="0" smtClean="0"/>
                        <a:t>計畫提案前兩週</a:t>
                      </a:r>
                      <a:endParaRPr lang="zh-TW" altLang="en-US" dirty="0"/>
                    </a:p>
                  </a:txBody>
                  <a:tcPr/>
                </a:tc>
                <a:tc>
                  <a:txBody>
                    <a:bodyPr/>
                    <a:lstStyle/>
                    <a:p>
                      <a:pPr algn="ctr"/>
                      <a:r>
                        <a:rPr lang="zh-TW" altLang="en-US" dirty="0" smtClean="0"/>
                        <a:t>組長報告</a:t>
                      </a:r>
                      <a:endParaRPr lang="en-US" altLang="zh-TW" dirty="0" smtClean="0"/>
                    </a:p>
                  </a:txBody>
                  <a:tcPr/>
                </a:tc>
                <a:tc>
                  <a:txBody>
                    <a:bodyPr/>
                    <a:lstStyle/>
                    <a:p>
                      <a:endParaRPr lang="zh-TW" altLang="en-US" dirty="0"/>
                    </a:p>
                  </a:txBody>
                  <a:tcPr/>
                </a:tc>
                <a:extLst>
                  <a:ext uri="{0D108BD9-81ED-4DB2-BD59-A6C34878D82A}">
                    <a16:rowId xmlns:a16="http://schemas.microsoft.com/office/drawing/2014/main" val="247310542"/>
                  </a:ext>
                </a:extLst>
              </a:tr>
              <a:tr h="370840">
                <a:tc>
                  <a:txBody>
                    <a:bodyPr/>
                    <a:lstStyle/>
                    <a:p>
                      <a:pPr algn="ctr"/>
                      <a:endParaRPr lang="zh-TW" altLang="en-US" dirty="0"/>
                    </a:p>
                  </a:txBody>
                  <a:tcPr/>
                </a:tc>
                <a:tc>
                  <a:txBody>
                    <a:bodyPr/>
                    <a:lstStyle/>
                    <a:p>
                      <a:pPr algn="ctr"/>
                      <a:r>
                        <a:rPr lang="zh-TW" altLang="en-US" dirty="0" smtClean="0"/>
                        <a:t>計畫提案</a:t>
                      </a:r>
                      <a:endParaRPr lang="zh-TW" altLang="en-US" dirty="0"/>
                    </a:p>
                  </a:txBody>
                  <a:tcPr/>
                </a:tc>
                <a:tc>
                  <a:txBody>
                    <a:bodyPr/>
                    <a:lstStyle/>
                    <a:p>
                      <a:endParaRPr lang="zh-TW" altLang="en-US" dirty="0"/>
                    </a:p>
                  </a:txBody>
                  <a:tcPr/>
                </a:tc>
                <a:extLst>
                  <a:ext uri="{0D108BD9-81ED-4DB2-BD59-A6C34878D82A}">
                    <a16:rowId xmlns:a16="http://schemas.microsoft.com/office/drawing/2014/main" val="753703458"/>
                  </a:ext>
                </a:extLst>
              </a:tr>
            </a:tbl>
          </a:graphicData>
        </a:graphic>
      </p:graphicFrame>
    </p:spTree>
    <p:extLst>
      <p:ext uri="{BB962C8B-B14F-4D97-AF65-F5344CB8AC3E}">
        <p14:creationId xmlns:p14="http://schemas.microsoft.com/office/powerpoint/2010/main" val="2084121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8F4EACC7-37E3-43A5-A5FB-BEB9CE95D266}" type="slidenum">
              <a:rPr lang="zh-TW" altLang="en-US" smtClean="0"/>
              <a:pPr/>
              <a:t>15</a:t>
            </a:fld>
            <a:endParaRPr lang="zh-TW" altLang="en-US"/>
          </a:p>
        </p:txBody>
      </p:sp>
      <p:sp>
        <p:nvSpPr>
          <p:cNvPr id="4" name="標題 3"/>
          <p:cNvSpPr>
            <a:spLocks noGrp="1"/>
          </p:cNvSpPr>
          <p:nvPr>
            <p:ph type="title"/>
          </p:nvPr>
        </p:nvSpPr>
        <p:spPr/>
        <p:txBody>
          <a:bodyPr/>
          <a:lstStyle/>
          <a:p>
            <a:r>
              <a:rPr lang="zh-TW" altLang="en-US" dirty="0" smtClean="0"/>
              <a:t>近三個月重要時程</a:t>
            </a: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480163100"/>
              </p:ext>
            </p:extLst>
          </p:nvPr>
        </p:nvGraphicFramePr>
        <p:xfrm>
          <a:off x="604245" y="794868"/>
          <a:ext cx="8957267" cy="2560320"/>
        </p:xfrm>
        <a:graphic>
          <a:graphicData uri="http://schemas.openxmlformats.org/drawingml/2006/table">
            <a:tbl>
              <a:tblPr firstRow="1" bandRow="1">
                <a:tableStyleId>{BC89EF96-8CEA-46FF-86C4-4CE0E7609802}</a:tableStyleId>
              </a:tblPr>
              <a:tblGrid>
                <a:gridCol w="1520792">
                  <a:extLst>
                    <a:ext uri="{9D8B030D-6E8A-4147-A177-3AD203B41FA5}">
                      <a16:colId xmlns:a16="http://schemas.microsoft.com/office/drawing/2014/main" val="1129269747"/>
                    </a:ext>
                  </a:extLst>
                </a:gridCol>
                <a:gridCol w="2203772">
                  <a:extLst>
                    <a:ext uri="{9D8B030D-6E8A-4147-A177-3AD203B41FA5}">
                      <a16:colId xmlns:a16="http://schemas.microsoft.com/office/drawing/2014/main" val="2923263364"/>
                    </a:ext>
                  </a:extLst>
                </a:gridCol>
                <a:gridCol w="5232703">
                  <a:extLst>
                    <a:ext uri="{9D8B030D-6E8A-4147-A177-3AD203B41FA5}">
                      <a16:colId xmlns:a16="http://schemas.microsoft.com/office/drawing/2014/main" val="445028733"/>
                    </a:ext>
                  </a:extLst>
                </a:gridCol>
              </a:tblGrid>
              <a:tr h="0">
                <a:tc>
                  <a:txBody>
                    <a:bodyPr/>
                    <a:lstStyle/>
                    <a:p>
                      <a:pPr algn="ctr"/>
                      <a:r>
                        <a:rPr lang="zh-TW" altLang="en-US" dirty="0" smtClean="0"/>
                        <a:t>日期</a:t>
                      </a:r>
                      <a:endParaRPr lang="zh-TW" altLang="en-US" dirty="0"/>
                    </a:p>
                  </a:txBody>
                  <a:tcPr/>
                </a:tc>
                <a:tc>
                  <a:txBody>
                    <a:bodyPr/>
                    <a:lstStyle/>
                    <a:p>
                      <a:pPr algn="ctr"/>
                      <a:r>
                        <a:rPr lang="zh-TW" altLang="en-US" dirty="0" smtClean="0"/>
                        <a:t>計畫</a:t>
                      </a:r>
                      <a:endParaRPr lang="zh-TW" altLang="en-US" dirty="0"/>
                    </a:p>
                  </a:txBody>
                  <a:tcPr/>
                </a:tc>
                <a:tc>
                  <a:txBody>
                    <a:bodyPr/>
                    <a:lstStyle/>
                    <a:p>
                      <a:pPr algn="ctr"/>
                      <a:r>
                        <a:rPr lang="zh-TW" altLang="en-US" dirty="0" smtClean="0"/>
                        <a:t>說明</a:t>
                      </a:r>
                      <a:endParaRPr lang="zh-TW" altLang="en-US" dirty="0"/>
                    </a:p>
                  </a:txBody>
                  <a:tcPr/>
                </a:tc>
                <a:extLst>
                  <a:ext uri="{0D108BD9-81ED-4DB2-BD59-A6C34878D82A}">
                    <a16:rowId xmlns:a16="http://schemas.microsoft.com/office/drawing/2014/main" val="4048414361"/>
                  </a:ext>
                </a:extLst>
              </a:tr>
              <a:tr h="0">
                <a:tc>
                  <a:txBody>
                    <a:bodyPr/>
                    <a:lstStyle/>
                    <a:p>
                      <a:pPr algn="ctr"/>
                      <a:r>
                        <a:rPr lang="en-US" altLang="zh-TW" dirty="0" smtClean="0"/>
                        <a:t>5/15</a:t>
                      </a:r>
                      <a:endParaRPr lang="zh-TW" altLang="en-US" dirty="0"/>
                    </a:p>
                  </a:txBody>
                  <a:tcPr/>
                </a:tc>
                <a:tc>
                  <a:txBody>
                    <a:bodyPr/>
                    <a:lstStyle/>
                    <a:p>
                      <a:pPr algn="ctr"/>
                      <a:r>
                        <a:rPr lang="en-US" altLang="zh-TW" dirty="0" smtClean="0"/>
                        <a:t>SMB</a:t>
                      </a:r>
                      <a:endParaRPr lang="zh-TW" altLang="en-US" dirty="0"/>
                    </a:p>
                  </a:txBody>
                  <a:tcPr/>
                </a:tc>
                <a:tc>
                  <a:txBody>
                    <a:bodyPr/>
                    <a:lstStyle/>
                    <a:p>
                      <a:r>
                        <a:rPr lang="zh-TW" altLang="en-US" dirty="0" smtClean="0"/>
                        <a:t>第二梯次收件，預計收件上限</a:t>
                      </a:r>
                      <a:r>
                        <a:rPr lang="en-US" altLang="zh-TW" dirty="0" smtClean="0"/>
                        <a:t>30</a:t>
                      </a:r>
                      <a:r>
                        <a:rPr lang="zh-TW" altLang="en-US" dirty="0" smtClean="0"/>
                        <a:t>案</a:t>
                      </a:r>
                      <a:endParaRPr lang="zh-TW" altLang="en-US" dirty="0"/>
                    </a:p>
                  </a:txBody>
                  <a:tcPr/>
                </a:tc>
                <a:extLst>
                  <a:ext uri="{0D108BD9-81ED-4DB2-BD59-A6C34878D82A}">
                    <a16:rowId xmlns:a16="http://schemas.microsoft.com/office/drawing/2014/main" val="1991309554"/>
                  </a:ext>
                </a:extLst>
              </a:tr>
              <a:tr h="1828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5/15</a:t>
                      </a:r>
                      <a:endParaRPr lang="zh-TW" altLang="en-US" dirty="0" smtClean="0"/>
                    </a:p>
                  </a:txBody>
                  <a:tcPr/>
                </a:tc>
                <a:tc>
                  <a:txBody>
                    <a:bodyPr/>
                    <a:lstStyle/>
                    <a:p>
                      <a:pPr algn="ctr"/>
                      <a:r>
                        <a:rPr lang="en-US" altLang="zh-TW" dirty="0" smtClean="0"/>
                        <a:t>SMU</a:t>
                      </a:r>
                      <a:endParaRPr lang="zh-TW" altLang="en-US" dirty="0"/>
                    </a:p>
                  </a:txBody>
                  <a:tcPr/>
                </a:tc>
                <a:tc>
                  <a:txBody>
                    <a:bodyPr/>
                    <a:lstStyle/>
                    <a:p>
                      <a:r>
                        <a:rPr lang="zh-TW" altLang="en-US" dirty="0" smtClean="0"/>
                        <a:t>第二梯次收件，預計收件上限</a:t>
                      </a:r>
                      <a:r>
                        <a:rPr lang="en-US" altLang="zh-TW" dirty="0" smtClean="0"/>
                        <a:t>25</a:t>
                      </a:r>
                      <a:r>
                        <a:rPr lang="zh-TW" altLang="en-US" dirty="0" smtClean="0"/>
                        <a:t>案</a:t>
                      </a:r>
                      <a:r>
                        <a:rPr lang="en-US" altLang="zh-TW" b="1" dirty="0" smtClean="0">
                          <a:solidFill>
                            <a:srgbClr val="FF0000"/>
                          </a:solidFill>
                        </a:rPr>
                        <a:t>【</a:t>
                      </a:r>
                      <a:r>
                        <a:rPr lang="zh-TW" altLang="en-US" b="1" dirty="0" smtClean="0">
                          <a:solidFill>
                            <a:srgbClr val="FF0000"/>
                          </a:solidFill>
                        </a:rPr>
                        <a:t>已額滿</a:t>
                      </a:r>
                      <a:r>
                        <a:rPr lang="en-US" altLang="zh-TW" b="1" dirty="0" smtClean="0">
                          <a:solidFill>
                            <a:srgbClr val="FF0000"/>
                          </a:solidFill>
                        </a:rPr>
                        <a:t>】</a:t>
                      </a:r>
                      <a:endParaRPr lang="zh-TW" altLang="en-US" b="1" dirty="0">
                        <a:solidFill>
                          <a:srgbClr val="FF0000"/>
                        </a:solidFill>
                      </a:endParaRPr>
                    </a:p>
                  </a:txBody>
                  <a:tcPr/>
                </a:tc>
                <a:extLst>
                  <a:ext uri="{0D108BD9-81ED-4DB2-BD59-A6C34878D82A}">
                    <a16:rowId xmlns:a16="http://schemas.microsoft.com/office/drawing/2014/main" val="3140884364"/>
                  </a:ext>
                </a:extLst>
              </a:tr>
              <a:tr h="182839">
                <a:tc>
                  <a:txBody>
                    <a:bodyPr/>
                    <a:lstStyle/>
                    <a:p>
                      <a:pPr algn="ctr"/>
                      <a:endParaRPr lang="zh-TW" altLang="en-US" dirty="0"/>
                    </a:p>
                  </a:txBody>
                  <a:tcPr/>
                </a:tc>
                <a:tc>
                  <a:txBody>
                    <a:bodyPr/>
                    <a:lstStyle/>
                    <a:p>
                      <a:pPr algn="ctr"/>
                      <a:endParaRPr lang="zh-TW" altLang="en-US" dirty="0"/>
                    </a:p>
                  </a:txBody>
                  <a:tcPr/>
                </a:tc>
                <a:tc>
                  <a:txBody>
                    <a:bodyPr/>
                    <a:lstStyle/>
                    <a:p>
                      <a:endParaRPr lang="zh-TW" altLang="en-US" dirty="0"/>
                    </a:p>
                  </a:txBody>
                  <a:tcPr/>
                </a:tc>
                <a:extLst>
                  <a:ext uri="{0D108BD9-81ED-4DB2-BD59-A6C34878D82A}">
                    <a16:rowId xmlns:a16="http://schemas.microsoft.com/office/drawing/2014/main" val="352235560"/>
                  </a:ext>
                </a:extLst>
              </a:tr>
              <a:tr h="182839">
                <a:tc>
                  <a:txBody>
                    <a:bodyPr/>
                    <a:lstStyle/>
                    <a:p>
                      <a:pPr algn="ctr"/>
                      <a:endParaRPr lang="zh-TW" altLang="en-US"/>
                    </a:p>
                  </a:txBody>
                  <a:tcPr/>
                </a:tc>
                <a:tc>
                  <a:txBody>
                    <a:bodyPr/>
                    <a:lstStyle/>
                    <a:p>
                      <a:pPr algn="ctr"/>
                      <a:endParaRPr lang="zh-TW" altLang="en-US" dirty="0"/>
                    </a:p>
                  </a:txBody>
                  <a:tcPr/>
                </a:tc>
                <a:tc>
                  <a:txBody>
                    <a:bodyPr/>
                    <a:lstStyle/>
                    <a:p>
                      <a:endParaRPr lang="zh-TW" altLang="en-US" dirty="0"/>
                    </a:p>
                  </a:txBody>
                  <a:tcPr/>
                </a:tc>
                <a:extLst>
                  <a:ext uri="{0D108BD9-81ED-4DB2-BD59-A6C34878D82A}">
                    <a16:rowId xmlns:a16="http://schemas.microsoft.com/office/drawing/2014/main" val="3327384303"/>
                  </a:ext>
                </a:extLst>
              </a:tr>
              <a:tr h="182839">
                <a:tc>
                  <a:txBody>
                    <a:bodyPr/>
                    <a:lstStyle/>
                    <a:p>
                      <a:pPr algn="ctr"/>
                      <a:endParaRPr lang="zh-TW" altLang="en-US"/>
                    </a:p>
                  </a:txBody>
                  <a:tcPr/>
                </a:tc>
                <a:tc>
                  <a:txBody>
                    <a:bodyPr/>
                    <a:lstStyle/>
                    <a:p>
                      <a:pPr algn="ctr"/>
                      <a:endParaRPr lang="zh-TW" altLang="en-US" dirty="0"/>
                    </a:p>
                  </a:txBody>
                  <a:tcPr/>
                </a:tc>
                <a:tc>
                  <a:txBody>
                    <a:bodyPr/>
                    <a:lstStyle/>
                    <a:p>
                      <a:endParaRPr lang="zh-TW" altLang="en-US" dirty="0"/>
                    </a:p>
                  </a:txBody>
                  <a:tcPr/>
                </a:tc>
                <a:extLst>
                  <a:ext uri="{0D108BD9-81ED-4DB2-BD59-A6C34878D82A}">
                    <a16:rowId xmlns:a16="http://schemas.microsoft.com/office/drawing/2014/main" val="924778930"/>
                  </a:ext>
                </a:extLst>
              </a:tr>
              <a:tr h="182839">
                <a:tc>
                  <a:txBody>
                    <a:bodyPr/>
                    <a:lstStyle/>
                    <a:p>
                      <a:pPr algn="ctr"/>
                      <a:endParaRPr lang="zh-TW" altLang="en-US"/>
                    </a:p>
                  </a:txBody>
                  <a:tcPr/>
                </a:tc>
                <a:tc>
                  <a:txBody>
                    <a:bodyPr/>
                    <a:lstStyle/>
                    <a:p>
                      <a:pPr algn="ctr"/>
                      <a:endParaRPr lang="zh-TW" altLang="en-US" dirty="0"/>
                    </a:p>
                  </a:txBody>
                  <a:tcPr/>
                </a:tc>
                <a:tc>
                  <a:txBody>
                    <a:bodyPr/>
                    <a:lstStyle/>
                    <a:p>
                      <a:endParaRPr lang="zh-TW" altLang="en-US" dirty="0"/>
                    </a:p>
                  </a:txBody>
                  <a:tcPr/>
                </a:tc>
                <a:extLst>
                  <a:ext uri="{0D108BD9-81ED-4DB2-BD59-A6C34878D82A}">
                    <a16:rowId xmlns:a16="http://schemas.microsoft.com/office/drawing/2014/main" val="3466114591"/>
                  </a:ext>
                </a:extLst>
              </a:tr>
            </a:tbl>
          </a:graphicData>
        </a:graphic>
      </p:graphicFrame>
      <p:cxnSp>
        <p:nvCxnSpPr>
          <p:cNvPr id="10" name="直線單箭頭接點 9"/>
          <p:cNvCxnSpPr/>
          <p:nvPr/>
        </p:nvCxnSpPr>
        <p:spPr>
          <a:xfrm>
            <a:off x="632520" y="5949280"/>
            <a:ext cx="864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28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txBox="1">
            <a:spLocks/>
          </p:cNvSpPr>
          <p:nvPr/>
        </p:nvSpPr>
        <p:spPr bwMode="ltGray">
          <a:xfrm>
            <a:off x="632520" y="2708920"/>
            <a:ext cx="8640960" cy="720080"/>
          </a:xfrm>
          <a:prstGeom prst="rect">
            <a:avLst/>
          </a:prstGeom>
        </p:spPr>
        <p:txBody>
          <a:bodyPr vert="horz" lIns="91440" tIns="45720" rIns="91440" bIns="45720" rtlCol="0" anchor="ctr">
            <a:noAutofit/>
          </a:bodyPr>
          <a:lstStyle>
            <a:lvl1pPr algn="ctr" defTabSz="914400" rtl="0" eaLnBrk="1" latinLnBrk="0" hangingPunct="1">
              <a:spcBef>
                <a:spcPct val="0"/>
              </a:spcBef>
              <a:buNone/>
              <a:defRPr lang="zh-TW" altLang="en-US" sz="3600" b="1" kern="1200" spc="300">
                <a:solidFill>
                  <a:srgbClr val="393939"/>
                </a:solidFill>
                <a:latin typeface="微軟正黑體" panose="020B0604030504040204" pitchFamily="34" charset="-120"/>
                <a:ea typeface="微軟正黑體" panose="020B0604030504040204" pitchFamily="34" charset="-120"/>
                <a:cs typeface="+mj-cs"/>
              </a:defRPr>
            </a:lvl1pPr>
          </a:lstStyle>
          <a:p>
            <a:r>
              <a:rPr lang="zh-TW" altLang="en-US" sz="4500" dirty="0" smtClean="0">
                <a:solidFill>
                  <a:schemeClr val="accent6">
                    <a:lumMod val="75000"/>
                  </a:schemeClr>
                </a:solidFill>
              </a:rPr>
              <a:t>科專計畫</a:t>
            </a:r>
            <a:endParaRPr lang="zh-TW" altLang="en-US" sz="4500" dirty="0">
              <a:solidFill>
                <a:schemeClr val="accent6">
                  <a:lumMod val="75000"/>
                </a:schemeClr>
              </a:solidFill>
            </a:endParaRPr>
          </a:p>
        </p:txBody>
      </p:sp>
    </p:spTree>
    <p:extLst>
      <p:ext uri="{BB962C8B-B14F-4D97-AF65-F5344CB8AC3E}">
        <p14:creationId xmlns:p14="http://schemas.microsoft.com/office/powerpoint/2010/main" val="4126557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4EACC7-37E3-43A5-A5FB-BEB9CE95D266}" type="slidenum">
              <a:rPr kumimoji="0" lang="zh-TW" altLang="en-US" sz="1050" b="0" i="0" u="none" strike="noStrike" kern="1200" cap="none" spc="0" normalizeH="0" baseline="0" noProof="0" dirty="0" smtClean="0">
                <a:ln>
                  <a:noFill/>
                </a:ln>
                <a:solidFill>
                  <a:srgbClr val="FFFFFF"/>
                </a:solidFill>
                <a:effectLst/>
                <a:uLnTx/>
                <a:uFillTx/>
                <a:latin typeface="Arial"/>
                <a:ea typeface="微軟正黑體"/>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TW" altLang="en-US" sz="1050" b="0" i="0" u="none" strike="noStrike" kern="1200" cap="none" spc="0" normalizeH="0" baseline="0" noProof="0">
              <a:ln>
                <a:noFill/>
              </a:ln>
              <a:solidFill>
                <a:srgbClr val="FFFFFF"/>
              </a:solidFill>
              <a:effectLst/>
              <a:uLnTx/>
              <a:uFillTx/>
              <a:latin typeface="Arial"/>
              <a:ea typeface="微軟正黑體"/>
              <a:cs typeface="+mn-cs"/>
            </a:endParaRPr>
          </a:p>
        </p:txBody>
      </p:sp>
      <p:sp>
        <p:nvSpPr>
          <p:cNvPr id="5" name="矩形 4"/>
          <p:cNvSpPr/>
          <p:nvPr/>
        </p:nvSpPr>
        <p:spPr>
          <a:xfrm>
            <a:off x="1136576" y="177130"/>
            <a:ext cx="6040436"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800" b="1" i="0" u="none" strike="noStrike" kern="1200" cap="none" spc="0" normalizeH="0" baseline="0" noProof="0" dirty="0" smtClean="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(Cris)</a:t>
            </a:r>
            <a:r>
              <a:rPr kumimoji="0" lang="zh-TW" altLang="en-US" sz="1800" b="1" i="0" u="none" strike="noStrike" kern="1200" cap="none" spc="0" normalizeH="0" baseline="0" noProof="0" dirty="0" smtClean="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 </a:t>
            </a:r>
            <a:r>
              <a:rPr kumimoji="0" lang="zh-TW" altLang="en-US"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政府計畫</a:t>
            </a:r>
            <a:r>
              <a:rPr kumimoji="0" lang="en-US" altLang="zh-TW"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a:t>
            </a:r>
            <a:r>
              <a:rPr kumimoji="0" lang="en-US" altLang="zh-TW" sz="1800" b="1" i="0" u="none" strike="noStrike" kern="1200" cap="none" spc="0" normalizeH="0" baseline="0" noProof="0" dirty="0" smtClean="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111)_</a:t>
            </a:r>
            <a:r>
              <a:rPr kumimoji="0" lang="zh-TW" altLang="en-US"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韌性生產系統技術開發計畫（</a:t>
            </a:r>
            <a:r>
              <a:rPr kumimoji="0" lang="en-US" altLang="zh-TW"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1/4</a:t>
            </a:r>
            <a:r>
              <a:rPr kumimoji="0" lang="zh-TW" altLang="en-US"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a:t>
            </a:r>
          </a:p>
        </p:txBody>
      </p:sp>
      <p:graphicFrame>
        <p:nvGraphicFramePr>
          <p:cNvPr id="7" name="表格 6"/>
          <p:cNvGraphicFramePr>
            <a:graphicFrameLocks noGrp="1"/>
          </p:cNvGraphicFramePr>
          <p:nvPr>
            <p:extLst/>
          </p:nvPr>
        </p:nvGraphicFramePr>
        <p:xfrm>
          <a:off x="272480" y="557846"/>
          <a:ext cx="9440193" cy="4782801"/>
        </p:xfrm>
        <a:graphic>
          <a:graphicData uri="http://schemas.openxmlformats.org/drawingml/2006/table">
            <a:tbl>
              <a:tblPr firstRow="1" bandRow="1">
                <a:effectLst/>
              </a:tblPr>
              <a:tblGrid>
                <a:gridCol w="1202716">
                  <a:extLst>
                    <a:ext uri="{9D8B030D-6E8A-4147-A177-3AD203B41FA5}">
                      <a16:colId xmlns:a16="http://schemas.microsoft.com/office/drawing/2014/main" val="20000"/>
                    </a:ext>
                  </a:extLst>
                </a:gridCol>
                <a:gridCol w="4125876">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gridCol w="799233">
                  <a:extLst>
                    <a:ext uri="{9D8B030D-6E8A-4147-A177-3AD203B41FA5}">
                      <a16:colId xmlns:a16="http://schemas.microsoft.com/office/drawing/2014/main" val="20004"/>
                    </a:ext>
                  </a:extLst>
                </a:gridCol>
              </a:tblGrid>
              <a:tr h="423919">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b="1" kern="1200" dirty="0" smtClean="0">
                          <a:solidFill>
                            <a:schemeClr val="tx1"/>
                          </a:solidFill>
                          <a:latin typeface="微軟正黑體" panose="020B0604030504040204" pitchFamily="34" charset="-120"/>
                          <a:ea typeface="微軟正黑體" panose="020B0604030504040204" pitchFamily="34" charset="-120"/>
                          <a:cs typeface="+mn-cs"/>
                        </a:rPr>
                        <a:t>項目</a:t>
                      </a:r>
                      <a:endParaRPr lang="en-US" altLang="zh-TW" sz="1400" b="1" kern="1200" dirty="0" smtClean="0">
                        <a:solidFill>
                          <a:schemeClr val="tx1"/>
                        </a:solidFill>
                        <a:latin typeface="微軟正黑體" panose="020B0604030504040204" pitchFamily="34" charset="-120"/>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zh-TW" altLang="en-US" sz="1400" b="1" dirty="0" smtClean="0">
                          <a:solidFill>
                            <a:schemeClr val="tx1"/>
                          </a:solidFill>
                          <a:latin typeface="微軟正黑體" panose="020B0604030504040204" pitchFamily="34" charset="-120"/>
                          <a:ea typeface="微軟正黑體" panose="020B0604030504040204" pitchFamily="34" charset="-120"/>
                        </a:rPr>
                        <a:t>近一周執行情形</a:t>
                      </a:r>
                      <a:r>
                        <a:rPr lang="en-US" altLang="zh-TW" sz="1400" b="1" dirty="0" smtClean="0">
                          <a:solidFill>
                            <a:schemeClr val="tx1"/>
                          </a:solidFill>
                          <a:latin typeface="微軟正黑體" panose="020B0604030504040204" pitchFamily="34" charset="-120"/>
                          <a:ea typeface="+mn-ea"/>
                        </a:rPr>
                        <a:t>(5/3-5/5)</a:t>
                      </a:r>
                      <a:endParaRPr lang="zh-TW" altLang="en-US" sz="1400" b="1" dirty="0">
                        <a:solidFill>
                          <a:schemeClr val="tx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dirty="0" smtClean="0">
                          <a:solidFill>
                            <a:schemeClr val="tx1"/>
                          </a:solidFill>
                          <a:latin typeface="微軟正黑體" panose="020B0604030504040204" pitchFamily="34" charset="-120"/>
                          <a:ea typeface="微軟正黑體" panose="020B0604030504040204" pitchFamily="34" charset="-120"/>
                        </a:rPr>
                        <a:t>下周工作規劃</a:t>
                      </a:r>
                      <a:r>
                        <a:rPr lang="en-US" altLang="zh-TW" sz="1400" b="1" dirty="0" smtClean="0">
                          <a:solidFill>
                            <a:schemeClr val="tx1"/>
                          </a:solidFill>
                          <a:latin typeface="微軟正黑體" panose="020B0604030504040204" pitchFamily="34" charset="-120"/>
                          <a:ea typeface="+mn-ea"/>
                        </a:rPr>
                        <a:t>(5/9-5/13)</a:t>
                      </a:r>
                      <a:endParaRPr lang="zh-TW" altLang="en-US" sz="1400" b="1" dirty="0">
                        <a:solidFill>
                          <a:schemeClr val="tx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b="1" kern="1200" dirty="0" smtClean="0">
                          <a:solidFill>
                            <a:schemeClr val="tx1"/>
                          </a:solidFill>
                          <a:latin typeface="微軟正黑體" panose="020B0604030504040204" pitchFamily="34" charset="-120"/>
                          <a:ea typeface="微軟正黑體" panose="020B0604030504040204" pitchFamily="34" charset="-120"/>
                          <a:cs typeface="+mn-cs"/>
                        </a:rPr>
                        <a:t>預計完成日</a:t>
                      </a:r>
                      <a:endParaRPr lang="zh-TW" altLang="en-US" sz="1400" b="1" kern="1200" dirty="0">
                        <a:solidFill>
                          <a:schemeClr val="tx1"/>
                        </a:solidFill>
                        <a:latin typeface="微軟正黑體" panose="020B0604030504040204" pitchFamily="34" charset="-120"/>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0"/>
                  </a:ext>
                </a:extLst>
              </a:tr>
              <a:tr h="4139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mn-lt"/>
                          <a:ea typeface="微軟正黑體" panose="020B0604030504040204" pitchFamily="34" charset="-120"/>
                          <a:cs typeface="+mn-cs"/>
                        </a:rPr>
                        <a:t>111</a:t>
                      </a:r>
                      <a:r>
                        <a:rPr lang="zh-TW" altLang="en-US" sz="1400" kern="1200" dirty="0" smtClean="0">
                          <a:solidFill>
                            <a:schemeClr val="tx1"/>
                          </a:solidFill>
                          <a:latin typeface="+mn-lt"/>
                          <a:ea typeface="微軟正黑體" panose="020B0604030504040204" pitchFamily="34" charset="-120"/>
                          <a:cs typeface="+mn-cs"/>
                        </a:rPr>
                        <a:t>綱要計畫</a:t>
                      </a:r>
                      <a:endParaRPr lang="en-US" altLang="zh-TW" sz="1400" kern="1200" dirty="0" smtClean="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sym typeface="Wingdings" panose="05000000000000000000" pitchFamily="2" charset="2"/>
                        </a:rPr>
                        <a:t>暫無</a:t>
                      </a:r>
                      <a:endParaRPr lang="en-US" altLang="zh-TW" sz="1400" kern="1200" dirty="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algn="ctr" defTabSz="685800">
                        <a:buNone/>
                      </a:pPr>
                      <a:r>
                        <a:rPr lang="en-US" altLang="zh-TW" sz="1400" kern="1200" dirty="0" smtClean="0">
                          <a:solidFill>
                            <a:schemeClr val="tx1"/>
                          </a:solidFill>
                          <a:latin typeface="+mn-lt"/>
                          <a:ea typeface="+mn-ea"/>
                          <a:cs typeface="+mn-cs"/>
                        </a:rPr>
                        <a:t>-</a:t>
                      </a:r>
                      <a:endParaRPr lang="en-US" altLang="zh-TW" sz="1400" kern="1200" dirty="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7087870"/>
                  </a:ext>
                </a:extLst>
              </a:tr>
              <a:tr h="888920">
                <a:tc>
                  <a:txBody>
                    <a:bodyPr/>
                    <a:lstStyle/>
                    <a:p>
                      <a:pPr marL="0" algn="ctr" defTabSz="685800" rtl="0" eaLnBrk="1" latinLnBrk="0" hangingPunct="1"/>
                      <a:r>
                        <a:rPr lang="en-US" altLang="zh-TW" sz="1400" kern="1200" dirty="0" smtClean="0">
                          <a:solidFill>
                            <a:schemeClr val="tx1"/>
                          </a:solidFill>
                          <a:latin typeface="+mn-lt"/>
                          <a:ea typeface="微軟正黑體" panose="020B0604030504040204" pitchFamily="34" charset="-120"/>
                          <a:cs typeface="+mn-cs"/>
                        </a:rPr>
                        <a:t>111</a:t>
                      </a:r>
                      <a:r>
                        <a:rPr lang="zh-TW" altLang="en-US" sz="1400" kern="1200" dirty="0" smtClean="0">
                          <a:solidFill>
                            <a:schemeClr val="tx1"/>
                          </a:solidFill>
                          <a:latin typeface="+mn-lt"/>
                          <a:ea typeface="微軟正黑體" panose="020B0604030504040204" pitchFamily="34" charset="-120"/>
                          <a:cs typeface="+mn-cs"/>
                        </a:rPr>
                        <a:t>科專計畫</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ea typeface="微軟正黑體"/>
                        </a:defRPr>
                      </a:lvl1pPr>
                      <a:lvl2pPr marL="457200" algn="l" defTabSz="914400" rtl="0" eaLnBrk="1" latinLnBrk="0" hangingPunct="1">
                        <a:defRPr sz="1800" kern="1200">
                          <a:solidFill>
                            <a:schemeClr val="tx1"/>
                          </a:solidFill>
                          <a:latin typeface="Arial"/>
                          <a:ea typeface="微軟正黑體"/>
                        </a:defRPr>
                      </a:lvl2pPr>
                      <a:lvl3pPr marL="914400" algn="l" defTabSz="914400" rtl="0" eaLnBrk="1" latinLnBrk="0" hangingPunct="1">
                        <a:defRPr sz="1800" kern="1200">
                          <a:solidFill>
                            <a:schemeClr val="tx1"/>
                          </a:solidFill>
                          <a:latin typeface="Arial"/>
                          <a:ea typeface="微軟正黑體"/>
                        </a:defRPr>
                      </a:lvl3pPr>
                      <a:lvl4pPr marL="1371600" algn="l" defTabSz="914400" rtl="0" eaLnBrk="1" latinLnBrk="0" hangingPunct="1">
                        <a:defRPr sz="1800" kern="1200">
                          <a:solidFill>
                            <a:schemeClr val="tx1"/>
                          </a:solidFill>
                          <a:latin typeface="Arial"/>
                          <a:ea typeface="微軟正黑體"/>
                        </a:defRPr>
                      </a:lvl4pPr>
                      <a:lvl5pPr marL="1828800" algn="l" defTabSz="914400" rtl="0" eaLnBrk="1" latinLnBrk="0" hangingPunct="1">
                        <a:defRPr sz="1800" kern="1200">
                          <a:solidFill>
                            <a:schemeClr val="tx1"/>
                          </a:solidFill>
                          <a:latin typeface="Arial"/>
                          <a:ea typeface="微軟正黑體"/>
                        </a:defRPr>
                      </a:lvl5pPr>
                      <a:lvl6pPr marL="2286000" algn="l" defTabSz="914400" rtl="0" eaLnBrk="1" latinLnBrk="0" hangingPunct="1">
                        <a:defRPr sz="1800" kern="1200">
                          <a:solidFill>
                            <a:schemeClr val="tx1"/>
                          </a:solidFill>
                          <a:latin typeface="Arial"/>
                          <a:ea typeface="微軟正黑體"/>
                        </a:defRPr>
                      </a:lvl6pPr>
                      <a:lvl7pPr marL="2743200" algn="l" defTabSz="914400" rtl="0" eaLnBrk="1" latinLnBrk="0" hangingPunct="1">
                        <a:defRPr sz="1800" kern="1200">
                          <a:solidFill>
                            <a:schemeClr val="tx1"/>
                          </a:solidFill>
                          <a:latin typeface="Arial"/>
                          <a:ea typeface="微軟正黑體"/>
                        </a:defRPr>
                      </a:lvl7pPr>
                      <a:lvl8pPr marL="3200400" algn="l" defTabSz="914400" rtl="0" eaLnBrk="1" latinLnBrk="0" hangingPunct="1">
                        <a:defRPr sz="1800" kern="1200">
                          <a:solidFill>
                            <a:schemeClr val="tx1"/>
                          </a:solidFill>
                          <a:latin typeface="Arial"/>
                          <a:ea typeface="微軟正黑體"/>
                        </a:defRPr>
                      </a:lvl8pPr>
                      <a:lvl9pPr marL="3657600" algn="l" defTabSz="914400" rtl="0" eaLnBrk="1" latinLnBrk="0" hangingPunct="1">
                        <a:defRPr sz="1800" kern="1200">
                          <a:solidFill>
                            <a:schemeClr val="tx1"/>
                          </a:solidFill>
                          <a:latin typeface="Arial"/>
                          <a:ea typeface="微軟正黑體"/>
                        </a:defRPr>
                      </a:lvl9p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rgbClr val="0000FF"/>
                          </a:solidFill>
                          <a:latin typeface="+mn-lt"/>
                          <a:ea typeface="+mn-ea"/>
                          <a:cs typeface="+mn-cs"/>
                        </a:rPr>
                        <a:t>提供益張合約初稿</a:t>
                      </a:r>
                      <a:endParaRPr lang="en-US" altLang="zh-TW" sz="1400" kern="1200" dirty="0" smtClean="0">
                        <a:solidFill>
                          <a:srgbClr val="0000FF"/>
                        </a:solidFill>
                        <a:latin typeface="+mn-lt"/>
                        <a:ea typeface="+mn-ea"/>
                        <a:cs typeface="+mn-cs"/>
                      </a:endParaRPr>
                    </a:p>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rgbClr val="0000FF"/>
                          </a:solidFill>
                          <a:latin typeface="+mn-lt"/>
                          <a:ea typeface="+mn-ea"/>
                          <a:cs typeface="+mn-cs"/>
                        </a:rPr>
                        <a:t>彙整益張</a:t>
                      </a:r>
                      <a:r>
                        <a:rPr lang="en-US" altLang="zh-TW" sz="1400" kern="1200" dirty="0" smtClean="0">
                          <a:solidFill>
                            <a:srgbClr val="0000FF"/>
                          </a:solidFill>
                          <a:latin typeface="+mn-lt"/>
                          <a:ea typeface="+mn-ea"/>
                          <a:cs typeface="+mn-cs"/>
                        </a:rPr>
                        <a:t>2</a:t>
                      </a:r>
                      <a:r>
                        <a:rPr lang="zh-TW" altLang="en-US" sz="1400" kern="1200" dirty="0" smtClean="0">
                          <a:solidFill>
                            <a:srgbClr val="0000FF"/>
                          </a:solidFill>
                          <a:latin typeface="+mn-lt"/>
                          <a:ea typeface="+mn-ea"/>
                          <a:cs typeface="+mn-cs"/>
                        </a:rPr>
                        <a:t>年科專產出</a:t>
                      </a:r>
                      <a:endParaRPr lang="en-US" altLang="zh-TW" sz="1400" kern="1200" dirty="0" smtClean="0">
                        <a:solidFill>
                          <a:srgbClr val="0000FF"/>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ea typeface="微軟正黑體"/>
                        </a:defRPr>
                      </a:lvl1pPr>
                      <a:lvl2pPr marL="457200" algn="l" defTabSz="914400" rtl="0" eaLnBrk="1" latinLnBrk="0" hangingPunct="1">
                        <a:defRPr sz="1800" kern="1200">
                          <a:solidFill>
                            <a:schemeClr val="tx1"/>
                          </a:solidFill>
                          <a:latin typeface="Arial"/>
                          <a:ea typeface="微軟正黑體"/>
                        </a:defRPr>
                      </a:lvl2pPr>
                      <a:lvl3pPr marL="914400" algn="l" defTabSz="914400" rtl="0" eaLnBrk="1" latinLnBrk="0" hangingPunct="1">
                        <a:defRPr sz="1800" kern="1200">
                          <a:solidFill>
                            <a:schemeClr val="tx1"/>
                          </a:solidFill>
                          <a:latin typeface="Arial"/>
                          <a:ea typeface="微軟正黑體"/>
                        </a:defRPr>
                      </a:lvl3pPr>
                      <a:lvl4pPr marL="1371600" algn="l" defTabSz="914400" rtl="0" eaLnBrk="1" latinLnBrk="0" hangingPunct="1">
                        <a:defRPr sz="1800" kern="1200">
                          <a:solidFill>
                            <a:schemeClr val="tx1"/>
                          </a:solidFill>
                          <a:latin typeface="Arial"/>
                          <a:ea typeface="微軟正黑體"/>
                        </a:defRPr>
                      </a:lvl4pPr>
                      <a:lvl5pPr marL="1828800" algn="l" defTabSz="914400" rtl="0" eaLnBrk="1" latinLnBrk="0" hangingPunct="1">
                        <a:defRPr sz="1800" kern="1200">
                          <a:solidFill>
                            <a:schemeClr val="tx1"/>
                          </a:solidFill>
                          <a:latin typeface="Arial"/>
                          <a:ea typeface="微軟正黑體"/>
                        </a:defRPr>
                      </a:lvl5pPr>
                      <a:lvl6pPr marL="2286000" algn="l" defTabSz="914400" rtl="0" eaLnBrk="1" latinLnBrk="0" hangingPunct="1">
                        <a:defRPr sz="1800" kern="1200">
                          <a:solidFill>
                            <a:schemeClr val="tx1"/>
                          </a:solidFill>
                          <a:latin typeface="Arial"/>
                          <a:ea typeface="微軟正黑體"/>
                        </a:defRPr>
                      </a:lvl6pPr>
                      <a:lvl7pPr marL="2743200" algn="l" defTabSz="914400" rtl="0" eaLnBrk="1" latinLnBrk="0" hangingPunct="1">
                        <a:defRPr sz="1800" kern="1200">
                          <a:solidFill>
                            <a:schemeClr val="tx1"/>
                          </a:solidFill>
                          <a:latin typeface="Arial"/>
                          <a:ea typeface="微軟正黑體"/>
                        </a:defRPr>
                      </a:lvl7pPr>
                      <a:lvl8pPr marL="3200400" algn="l" defTabSz="914400" rtl="0" eaLnBrk="1" latinLnBrk="0" hangingPunct="1">
                        <a:defRPr sz="1800" kern="1200">
                          <a:solidFill>
                            <a:schemeClr val="tx1"/>
                          </a:solidFill>
                          <a:latin typeface="Arial"/>
                          <a:ea typeface="微軟正黑體"/>
                        </a:defRPr>
                      </a:lvl8pPr>
                      <a:lvl9pPr marL="3657600" algn="l" defTabSz="914400" rtl="0" eaLnBrk="1" latinLnBrk="0" hangingPunct="1">
                        <a:defRPr sz="1800" kern="1200">
                          <a:solidFill>
                            <a:schemeClr val="tx1"/>
                          </a:solidFill>
                          <a:latin typeface="Arial"/>
                          <a:ea typeface="微軟正黑體"/>
                        </a:defRPr>
                      </a:lvl9pPr>
                    </a:lstStyle>
                    <a:p>
                      <a:pPr marL="171450" marR="0" lvl="0"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rPr>
                        <a:t>5/13</a:t>
                      </a:r>
                      <a:r>
                        <a:rPr lang="zh-TW" altLang="en-US" sz="1400" kern="1200" dirty="0" smtClean="0">
                          <a:solidFill>
                            <a:srgbClr val="0000FF"/>
                          </a:solidFill>
                          <a:latin typeface="+mn-lt"/>
                          <a:ea typeface="+mn-ea"/>
                          <a:cs typeface="+mn-cs"/>
                        </a:rPr>
                        <a:t>與益張進行</a:t>
                      </a:r>
                      <a:r>
                        <a:rPr lang="en-US" altLang="zh-TW" sz="1400" kern="1200" dirty="0" smtClean="0">
                          <a:solidFill>
                            <a:srgbClr val="0000FF"/>
                          </a:solidFill>
                          <a:latin typeface="+mn-lt"/>
                          <a:ea typeface="+mn-ea"/>
                          <a:cs typeface="+mn-cs"/>
                        </a:rPr>
                        <a:t>kick off</a:t>
                      </a:r>
                      <a:r>
                        <a:rPr lang="zh-TW" altLang="en-US" sz="1400" kern="1200" dirty="0" smtClean="0">
                          <a:solidFill>
                            <a:srgbClr val="0000FF"/>
                          </a:solidFill>
                          <a:latin typeface="+mn-lt"/>
                          <a:ea typeface="+mn-ea"/>
                          <a:cs typeface="+mn-cs"/>
                        </a:rPr>
                        <a:t>會議</a:t>
                      </a:r>
                      <a:endParaRPr lang="en-US" altLang="zh-TW" sz="1400" kern="1200" dirty="0" smtClean="0">
                        <a:solidFill>
                          <a:srgbClr val="0000FF"/>
                        </a:solidFill>
                        <a:latin typeface="+mn-lt"/>
                        <a:ea typeface="+mn-ea"/>
                        <a:cs typeface="+mn-cs"/>
                      </a:endParaRPr>
                    </a:p>
                    <a:p>
                      <a:pPr marL="171450" marR="0" lvl="0"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rgbClr val="0000FF"/>
                          </a:solidFill>
                          <a:latin typeface="+mn-lt"/>
                          <a:ea typeface="+mn-ea"/>
                          <a:cs typeface="+mn-cs"/>
                        </a:rPr>
                        <a:t>預計</a:t>
                      </a:r>
                      <a:r>
                        <a:rPr lang="en-US" altLang="zh-TW" sz="1400" kern="1200" dirty="0" smtClean="0">
                          <a:solidFill>
                            <a:srgbClr val="0000FF"/>
                          </a:solidFill>
                          <a:latin typeface="+mn-lt"/>
                          <a:ea typeface="+mn-ea"/>
                          <a:cs typeface="+mn-cs"/>
                        </a:rPr>
                        <a:t>5</a:t>
                      </a:r>
                      <a:r>
                        <a:rPr lang="zh-TW" altLang="en-US" sz="1400" kern="1200" dirty="0" smtClean="0">
                          <a:solidFill>
                            <a:srgbClr val="0000FF"/>
                          </a:solidFill>
                          <a:latin typeface="+mn-lt"/>
                          <a:ea typeface="+mn-ea"/>
                          <a:cs typeface="+mn-cs"/>
                        </a:rPr>
                        <a:t>月中進行學包簽約發函</a:t>
                      </a:r>
                      <a:endParaRPr lang="en-US" altLang="zh-TW" sz="1400" kern="1200" dirty="0" smtClean="0">
                        <a:solidFill>
                          <a:srgbClr val="0000FF"/>
                        </a:solidFill>
                        <a:latin typeface="+mn-lt"/>
                        <a:ea typeface="+mn-ea"/>
                        <a:cs typeface="+mn-cs"/>
                      </a:endParaRPr>
                    </a:p>
                    <a:p>
                      <a:pPr marL="171450" marR="0" lvl="0"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rgbClr val="0000FF"/>
                          </a:solidFill>
                          <a:latin typeface="+mn-lt"/>
                          <a:ea typeface="+mn-ea"/>
                          <a:cs typeface="+mn-cs"/>
                        </a:rPr>
                        <a:t>回收</a:t>
                      </a:r>
                      <a:r>
                        <a:rPr lang="en-US" altLang="zh-TW" sz="1400" kern="1200" dirty="0" smtClean="0">
                          <a:solidFill>
                            <a:srgbClr val="0000FF"/>
                          </a:solidFill>
                          <a:latin typeface="+mn-lt"/>
                          <a:ea typeface="+mn-ea"/>
                          <a:cs typeface="+mn-cs"/>
                        </a:rPr>
                        <a:t>5/25</a:t>
                      </a:r>
                      <a:r>
                        <a:rPr lang="zh-TW" altLang="en-US" sz="1400" kern="1200" dirty="0" smtClean="0">
                          <a:solidFill>
                            <a:srgbClr val="0000FF"/>
                          </a:solidFill>
                          <a:latin typeface="+mn-lt"/>
                          <a:ea typeface="+mn-ea"/>
                          <a:cs typeface="+mn-cs"/>
                        </a:rPr>
                        <a:t>座談會電子檔講義</a:t>
                      </a:r>
                      <a:endParaRPr lang="en-US" altLang="zh-TW" sz="1400" kern="1200" dirty="0" smtClean="0">
                        <a:solidFill>
                          <a:srgbClr val="0000FF"/>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ea typeface="微軟正黑體"/>
                        </a:defRPr>
                      </a:lvl1pPr>
                      <a:lvl2pPr marL="457200" algn="l" defTabSz="914400" rtl="0" eaLnBrk="1" latinLnBrk="0" hangingPunct="1">
                        <a:defRPr sz="1800" kern="1200">
                          <a:solidFill>
                            <a:schemeClr val="tx1"/>
                          </a:solidFill>
                          <a:latin typeface="Arial"/>
                          <a:ea typeface="微軟正黑體"/>
                        </a:defRPr>
                      </a:lvl2pPr>
                      <a:lvl3pPr marL="914400" algn="l" defTabSz="914400" rtl="0" eaLnBrk="1" latinLnBrk="0" hangingPunct="1">
                        <a:defRPr sz="1800" kern="1200">
                          <a:solidFill>
                            <a:schemeClr val="tx1"/>
                          </a:solidFill>
                          <a:latin typeface="Arial"/>
                          <a:ea typeface="微軟正黑體"/>
                        </a:defRPr>
                      </a:lvl3pPr>
                      <a:lvl4pPr marL="1371600" algn="l" defTabSz="914400" rtl="0" eaLnBrk="1" latinLnBrk="0" hangingPunct="1">
                        <a:defRPr sz="1800" kern="1200">
                          <a:solidFill>
                            <a:schemeClr val="tx1"/>
                          </a:solidFill>
                          <a:latin typeface="Arial"/>
                          <a:ea typeface="微軟正黑體"/>
                        </a:defRPr>
                      </a:lvl4pPr>
                      <a:lvl5pPr marL="1828800" algn="l" defTabSz="914400" rtl="0" eaLnBrk="1" latinLnBrk="0" hangingPunct="1">
                        <a:defRPr sz="1800" kern="1200">
                          <a:solidFill>
                            <a:schemeClr val="tx1"/>
                          </a:solidFill>
                          <a:latin typeface="Arial"/>
                          <a:ea typeface="微軟正黑體"/>
                        </a:defRPr>
                      </a:lvl5pPr>
                      <a:lvl6pPr marL="2286000" algn="l" defTabSz="914400" rtl="0" eaLnBrk="1" latinLnBrk="0" hangingPunct="1">
                        <a:defRPr sz="1800" kern="1200">
                          <a:solidFill>
                            <a:schemeClr val="tx1"/>
                          </a:solidFill>
                          <a:latin typeface="Arial"/>
                          <a:ea typeface="微軟正黑體"/>
                        </a:defRPr>
                      </a:lvl6pPr>
                      <a:lvl7pPr marL="2743200" algn="l" defTabSz="914400" rtl="0" eaLnBrk="1" latinLnBrk="0" hangingPunct="1">
                        <a:defRPr sz="1800" kern="1200">
                          <a:solidFill>
                            <a:schemeClr val="tx1"/>
                          </a:solidFill>
                          <a:latin typeface="Arial"/>
                          <a:ea typeface="微軟正黑體"/>
                        </a:defRPr>
                      </a:lvl7pPr>
                      <a:lvl8pPr marL="3200400" algn="l" defTabSz="914400" rtl="0" eaLnBrk="1" latinLnBrk="0" hangingPunct="1">
                        <a:defRPr sz="1800" kern="1200">
                          <a:solidFill>
                            <a:schemeClr val="tx1"/>
                          </a:solidFill>
                          <a:latin typeface="Arial"/>
                          <a:ea typeface="微軟正黑體"/>
                        </a:defRPr>
                      </a:lvl8pPr>
                      <a:lvl9pPr marL="3657600" algn="l" defTabSz="914400" rtl="0" eaLnBrk="1" latinLnBrk="0" hangingPunct="1">
                        <a:defRPr sz="1800" kern="1200">
                          <a:solidFill>
                            <a:schemeClr val="tx1"/>
                          </a:solidFill>
                          <a:latin typeface="Arial"/>
                          <a:ea typeface="微軟正黑體"/>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Arial"/>
                          <a:ea typeface="微軟正黑體"/>
                          <a:cs typeface="+mn-cs"/>
                        </a:rPr>
                        <a:t>12/E</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67450">
                <a:tc>
                  <a:txBody>
                    <a:bodyPr/>
                    <a:lstStyle/>
                    <a:p>
                      <a:pPr marL="0" algn="ctr" defTabSz="685800" rtl="0" eaLnBrk="1" latinLnBrk="0" hangingPunct="1"/>
                      <a:r>
                        <a:rPr lang="zh-TW" altLang="en-US" sz="1400" kern="1200" dirty="0" smtClean="0">
                          <a:solidFill>
                            <a:schemeClr val="tx1"/>
                          </a:solidFill>
                          <a:latin typeface="+mn-lt"/>
                          <a:ea typeface="微軟正黑體" panose="020B0604030504040204" pitchFamily="34" charset="-120"/>
                          <a:cs typeface="+mn-cs"/>
                        </a:rPr>
                        <a:t> </a:t>
                      </a:r>
                      <a:r>
                        <a:rPr lang="en-US" altLang="zh-TW" sz="1400" kern="1200" dirty="0" smtClean="0">
                          <a:solidFill>
                            <a:schemeClr val="tx1"/>
                          </a:solidFill>
                          <a:latin typeface="+mn-lt"/>
                          <a:ea typeface="微軟正黑體" panose="020B0604030504040204" pitchFamily="34" charset="-120"/>
                          <a:cs typeface="+mn-cs"/>
                        </a:rPr>
                        <a:t>111</a:t>
                      </a:r>
                      <a:r>
                        <a:rPr lang="zh-TW" altLang="en-US" sz="1400" kern="1200" dirty="0" smtClean="0">
                          <a:solidFill>
                            <a:schemeClr val="tx1"/>
                          </a:solidFill>
                          <a:latin typeface="+mn-lt"/>
                          <a:ea typeface="微軟正黑體" panose="020B0604030504040204" pitchFamily="34" charset="-120"/>
                          <a:cs typeface="+mn-cs"/>
                        </a:rPr>
                        <a:t>解密國家寶藏展覽</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algn="ctr" defTabSz="685800">
                        <a:buNone/>
                      </a:pPr>
                      <a:r>
                        <a:rPr lang="en-US" altLang="zh-TW" sz="1400" kern="1200" smtClean="0">
                          <a:solidFill>
                            <a:schemeClr val="tx1"/>
                          </a:solidFill>
                          <a:latin typeface="+mn-lt"/>
                          <a:ea typeface="+mn-ea"/>
                          <a:cs typeface="+mn-cs"/>
                        </a:rPr>
                        <a:t>10/E</a:t>
                      </a:r>
                      <a:endParaRPr lang="en-US" altLang="zh-TW" sz="1400" kern="1200" dirty="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9858772"/>
                  </a:ext>
                </a:extLst>
              </a:tr>
              <a:tr h="602968">
                <a:tc>
                  <a:txBody>
                    <a:bodyPr/>
                    <a:lstStyle/>
                    <a:p>
                      <a:pPr marL="0" algn="ctr" defTabSz="685800" rtl="0" eaLnBrk="1" latinLnBrk="0" hangingPunct="1"/>
                      <a:r>
                        <a:rPr lang="zh-TW" altLang="en-US" sz="1400" kern="1200" dirty="0" smtClean="0">
                          <a:solidFill>
                            <a:schemeClr val="tx1"/>
                          </a:solidFill>
                          <a:latin typeface="+mn-lt"/>
                          <a:ea typeface="微軟正黑體" panose="020B0604030504040204" pitchFamily="34" charset="-120"/>
                          <a:cs typeface="+mn-cs"/>
                        </a:rPr>
                        <a:t> </a:t>
                      </a:r>
                      <a:r>
                        <a:rPr lang="en-US" altLang="zh-TW" sz="1400" kern="1200" dirty="0" smtClean="0">
                          <a:solidFill>
                            <a:schemeClr val="tx1"/>
                          </a:solidFill>
                          <a:latin typeface="+mn-lt"/>
                          <a:ea typeface="微軟正黑體" panose="020B0604030504040204" pitchFamily="34" charset="-120"/>
                          <a:cs typeface="+mn-cs"/>
                        </a:rPr>
                        <a:t>111OPEN</a:t>
                      </a:r>
                      <a:r>
                        <a:rPr lang="en-US" altLang="zh-TW" sz="1400" kern="1200" baseline="0" dirty="0" smtClean="0">
                          <a:solidFill>
                            <a:schemeClr val="tx1"/>
                          </a:solidFill>
                          <a:latin typeface="+mn-lt"/>
                          <a:ea typeface="微軟正黑體" panose="020B0604030504040204" pitchFamily="34" charset="-120"/>
                          <a:cs typeface="+mn-cs"/>
                        </a:rPr>
                        <a:t> HOUSE</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sym typeface="Wingdings" panose="05000000000000000000" pitchFamily="2" charset="2"/>
                        </a:rPr>
                        <a:t>暫無</a:t>
                      </a:r>
                      <a:endParaRPr lang="en-US" altLang="zh-TW" sz="14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algn="ctr" defTabSz="685800">
                        <a:buNone/>
                      </a:pPr>
                      <a:r>
                        <a:rPr lang="en-US" altLang="zh-TW" sz="1400" kern="1200" dirty="0" smtClean="0">
                          <a:solidFill>
                            <a:schemeClr val="tx1"/>
                          </a:solidFill>
                          <a:latin typeface="+mn-lt"/>
                          <a:ea typeface="+mn-ea"/>
                          <a:cs typeface="+mn-cs"/>
                        </a:rPr>
                        <a:t>-</a:t>
                      </a:r>
                      <a:endParaRPr lang="en-US" altLang="zh-TW" sz="1400" kern="1200" dirty="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0802182"/>
                  </a:ext>
                </a:extLst>
              </a:tr>
              <a:tr h="71651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1400" kern="1200" dirty="0" smtClean="0">
                          <a:solidFill>
                            <a:schemeClr val="tx1"/>
                          </a:solidFill>
                          <a:latin typeface="+mn-lt"/>
                          <a:ea typeface="+mn-ea"/>
                          <a:cs typeface="+mn-cs"/>
                        </a:rPr>
                        <a:t>科專成果展</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mn-lt"/>
                          <a:ea typeface="+mn-ea"/>
                          <a:cs typeface="+mn-cs"/>
                        </a:rPr>
                        <a:t>12/E</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7647511"/>
                  </a:ext>
                </a:extLst>
              </a:tr>
              <a:tr h="33133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mn-lt"/>
                          <a:ea typeface="+mn-ea"/>
                          <a:cs typeface="+mn-cs"/>
                        </a:rPr>
                        <a:t>RD100</a:t>
                      </a:r>
                      <a:r>
                        <a:rPr lang="zh-TW" altLang="en-US" sz="1400" kern="1200" dirty="0" smtClean="0">
                          <a:solidFill>
                            <a:schemeClr val="tx1"/>
                          </a:solidFill>
                          <a:latin typeface="+mn-lt"/>
                          <a:ea typeface="+mn-ea"/>
                          <a:cs typeface="+mn-cs"/>
                        </a:rPr>
                        <a:t>參賽規劃</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rgbClr val="0000FF"/>
                          </a:solidFill>
                          <a:latin typeface="+mn-lt"/>
                          <a:ea typeface="+mn-ea"/>
                          <a:cs typeface="+mn-cs"/>
                        </a:rPr>
                        <a:t>參賽文件翻譯中，預計</a:t>
                      </a:r>
                      <a:r>
                        <a:rPr lang="en-US" altLang="zh-TW" sz="1400" kern="1200" dirty="0" smtClean="0">
                          <a:solidFill>
                            <a:srgbClr val="0000FF"/>
                          </a:solidFill>
                          <a:latin typeface="+mn-lt"/>
                          <a:ea typeface="+mn-ea"/>
                          <a:cs typeface="+mn-cs"/>
                        </a:rPr>
                        <a:t>5/20</a:t>
                      </a:r>
                      <a:r>
                        <a:rPr lang="zh-TW" altLang="en-US" sz="1400" kern="1200" dirty="0" smtClean="0">
                          <a:solidFill>
                            <a:srgbClr val="0000FF"/>
                          </a:solidFill>
                          <a:latin typeface="+mn-lt"/>
                          <a:ea typeface="+mn-ea"/>
                          <a:cs typeface="+mn-cs"/>
                        </a:rPr>
                        <a:t>完成初稿</a:t>
                      </a:r>
                      <a:endParaRPr lang="en-US" altLang="zh-TW" sz="1400" kern="1200" dirty="0" smtClean="0">
                        <a:solidFill>
                          <a:srgbClr val="0000FF"/>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rgbClr val="0000FF"/>
                          </a:solidFill>
                          <a:latin typeface="+mn-lt"/>
                          <a:ea typeface="+mn-ea"/>
                          <a:cs typeface="+mn-cs"/>
                          <a:sym typeface="Wingdings" panose="05000000000000000000" pitchFamily="2" charset="2"/>
                        </a:rPr>
                        <a:t>預計</a:t>
                      </a:r>
                      <a:r>
                        <a:rPr lang="en-US" altLang="zh-TW" sz="1400" kern="1200" dirty="0" smtClean="0">
                          <a:solidFill>
                            <a:srgbClr val="0000FF"/>
                          </a:solidFill>
                          <a:latin typeface="+mn-lt"/>
                          <a:ea typeface="+mn-ea"/>
                          <a:cs typeface="+mn-cs"/>
                          <a:sym typeface="Wingdings" panose="05000000000000000000" pitchFamily="2" charset="2"/>
                        </a:rPr>
                        <a:t>6/3</a:t>
                      </a:r>
                      <a:r>
                        <a:rPr lang="zh-TW" altLang="en-US" sz="1400" kern="1200" dirty="0" smtClean="0">
                          <a:solidFill>
                            <a:srgbClr val="0000FF"/>
                          </a:solidFill>
                          <a:latin typeface="+mn-lt"/>
                          <a:ea typeface="+mn-ea"/>
                          <a:cs typeface="+mn-cs"/>
                          <a:sym typeface="Wingdings" panose="05000000000000000000" pitchFamily="2" charset="2"/>
                        </a:rPr>
                        <a:t>進行報名</a:t>
                      </a:r>
                      <a:endParaRPr lang="en-US" altLang="zh-TW" sz="1400" kern="1200" dirty="0" smtClean="0">
                        <a:solidFill>
                          <a:srgbClr val="0000FF"/>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85800" rtl="0" eaLnBrk="1" latinLnBrk="0" hangingPunct="1"/>
                      <a:r>
                        <a:rPr lang="en-US" altLang="zh-TW" sz="1400" kern="1200" dirty="0" smtClean="0">
                          <a:solidFill>
                            <a:schemeClr val="tx1"/>
                          </a:solidFill>
                          <a:latin typeface="+mn-lt"/>
                          <a:ea typeface="微軟正黑體" panose="020B0604030504040204" pitchFamily="34" charset="-120"/>
                          <a:cs typeface="+mn-cs"/>
                        </a:rPr>
                        <a:t>-</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6623968"/>
                  </a:ext>
                </a:extLst>
              </a:tr>
              <a:tr h="49094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1400" kern="1200" dirty="0" smtClean="0">
                          <a:solidFill>
                            <a:schemeClr val="tx1"/>
                          </a:solidFill>
                          <a:latin typeface="+mn-lt"/>
                          <a:ea typeface="微軟正黑體" panose="020B0604030504040204" pitchFamily="34" charset="-120"/>
                          <a:cs typeface="+mn-cs"/>
                        </a:rPr>
                        <a:t>產業白皮書</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rPr>
                        <a:t>4/28</a:t>
                      </a:r>
                      <a:r>
                        <a:rPr lang="zh-TW" altLang="en-US" sz="1400" kern="1200" dirty="0" smtClean="0">
                          <a:solidFill>
                            <a:srgbClr val="0000FF"/>
                          </a:solidFill>
                          <a:latin typeface="+mn-lt"/>
                          <a:ea typeface="+mn-ea"/>
                          <a:cs typeface="+mn-cs"/>
                        </a:rPr>
                        <a:t>線上撰寫格式說明會議</a:t>
                      </a:r>
                      <a:endParaRPr lang="en-US" altLang="zh-TW" sz="1400" kern="1200" dirty="0" smtClean="0">
                        <a:solidFill>
                          <a:srgbClr val="0000FF"/>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sym typeface="Wingdings" panose="05000000000000000000" pitchFamily="2" charset="2"/>
                        </a:rPr>
                        <a:t>5/20</a:t>
                      </a:r>
                      <a:r>
                        <a:rPr lang="zh-TW" altLang="en-US" sz="1400" kern="1200" dirty="0" smtClean="0">
                          <a:solidFill>
                            <a:srgbClr val="0000FF"/>
                          </a:solidFill>
                          <a:latin typeface="+mn-lt"/>
                          <a:ea typeface="+mn-ea"/>
                          <a:cs typeface="+mn-cs"/>
                          <a:sym typeface="Wingdings" panose="05000000000000000000" pitchFamily="2" charset="2"/>
                        </a:rPr>
                        <a:t>繳交初稿</a:t>
                      </a:r>
                      <a:endParaRPr lang="en-US" altLang="zh-TW" sz="1400" kern="1200" dirty="0" smtClean="0">
                        <a:solidFill>
                          <a:srgbClr val="0000FF"/>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85800" rtl="0" eaLnBrk="1" latinLnBrk="0" hangingPunct="1"/>
                      <a:r>
                        <a:rPr lang="en-US" altLang="zh-TW" sz="1400" kern="1200" dirty="0" smtClean="0">
                          <a:solidFill>
                            <a:schemeClr val="tx1"/>
                          </a:solidFill>
                          <a:latin typeface="+mn-lt"/>
                          <a:ea typeface="微軟正黑體" panose="020B0604030504040204" pitchFamily="34" charset="-120"/>
                          <a:cs typeface="+mn-cs"/>
                        </a:rPr>
                        <a:t>-</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641241"/>
                  </a:ext>
                </a:extLst>
              </a:tr>
            </a:tbl>
          </a:graphicData>
        </a:graphic>
      </p:graphicFrame>
    </p:spTree>
    <p:extLst>
      <p:ext uri="{BB962C8B-B14F-4D97-AF65-F5344CB8AC3E}">
        <p14:creationId xmlns:p14="http://schemas.microsoft.com/office/powerpoint/2010/main" val="3957614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18</a:t>
            </a:fld>
            <a:endParaRPr lang="zh-TW" altLang="en-US"/>
          </a:p>
        </p:txBody>
      </p:sp>
      <p:sp>
        <p:nvSpPr>
          <p:cNvPr id="3" name="標題 2"/>
          <p:cNvSpPr>
            <a:spLocks noGrp="1"/>
          </p:cNvSpPr>
          <p:nvPr>
            <p:ph type="title"/>
          </p:nvPr>
        </p:nvSpPr>
        <p:spPr/>
        <p:txBody>
          <a:bodyPr/>
          <a:lstStyle/>
          <a:p>
            <a:r>
              <a:rPr lang="en-US" altLang="zh-TW" sz="2000" spc="0" dirty="0">
                <a:solidFill>
                  <a:srgbClr val="0000FF"/>
                </a:solidFill>
                <a:ea typeface="微軟正黑體"/>
                <a:cs typeface="Times New Roman" panose="02020603050405020304" pitchFamily="18" charset="0"/>
              </a:rPr>
              <a:t>(Cris) </a:t>
            </a:r>
            <a:r>
              <a:rPr lang="zh-TW" altLang="en-US" sz="2000" spc="0" dirty="0">
                <a:solidFill>
                  <a:srgbClr val="0000FF"/>
                </a:solidFill>
                <a:ea typeface="微軟正黑體"/>
                <a:cs typeface="Times New Roman" panose="02020603050405020304" pitchFamily="18" charset="0"/>
              </a:rPr>
              <a:t>政府計畫</a:t>
            </a:r>
            <a:r>
              <a:rPr lang="en-US" altLang="zh-TW" sz="2000" spc="0" dirty="0">
                <a:solidFill>
                  <a:srgbClr val="0000FF"/>
                </a:solidFill>
                <a:ea typeface="微軟正黑體"/>
                <a:cs typeface="Times New Roman" panose="02020603050405020304" pitchFamily="18" charset="0"/>
              </a:rPr>
              <a:t>(111)_</a:t>
            </a:r>
            <a:r>
              <a:rPr lang="zh-TW" altLang="en-US" sz="2000" spc="0" dirty="0">
                <a:solidFill>
                  <a:srgbClr val="0000FF"/>
                </a:solidFill>
                <a:ea typeface="微軟正黑體"/>
                <a:cs typeface="Times New Roman" panose="02020603050405020304" pitchFamily="18" charset="0"/>
              </a:rPr>
              <a:t>韌性生產系統技術開發</a:t>
            </a:r>
            <a:r>
              <a:rPr lang="zh-TW" altLang="en-US" sz="2000" spc="0" dirty="0" smtClean="0">
                <a:solidFill>
                  <a:srgbClr val="0000FF"/>
                </a:solidFill>
                <a:ea typeface="微軟正黑體"/>
                <a:cs typeface="Times New Roman" panose="02020603050405020304" pitchFamily="18" charset="0"/>
              </a:rPr>
              <a:t>計畫</a:t>
            </a:r>
            <a:endParaRPr lang="zh-TW" altLang="en-US" sz="2000" dirty="0"/>
          </a:p>
        </p:txBody>
      </p:sp>
      <p:graphicFrame>
        <p:nvGraphicFramePr>
          <p:cNvPr id="5" name="內容版面配置區 7"/>
          <p:cNvGraphicFramePr>
            <a:graphicFrameLocks noGrp="1"/>
          </p:cNvGraphicFramePr>
          <p:nvPr>
            <p:ph idx="1"/>
            <p:extLst/>
          </p:nvPr>
        </p:nvGraphicFramePr>
        <p:xfrm>
          <a:off x="172008" y="620688"/>
          <a:ext cx="9525142" cy="1798320"/>
        </p:xfrm>
        <a:graphic>
          <a:graphicData uri="http://schemas.openxmlformats.org/drawingml/2006/table">
            <a:tbl>
              <a:tblPr firstRow="1" bandRow="1">
                <a:tableStyleId>{BC89EF96-8CEA-46FF-86C4-4CE0E7609802}</a:tableStyleId>
              </a:tblPr>
              <a:tblGrid>
                <a:gridCol w="938169">
                  <a:extLst>
                    <a:ext uri="{9D8B030D-6E8A-4147-A177-3AD203B41FA5}">
                      <a16:colId xmlns:a16="http://schemas.microsoft.com/office/drawing/2014/main" val="3386197554"/>
                    </a:ext>
                  </a:extLst>
                </a:gridCol>
                <a:gridCol w="458447">
                  <a:extLst>
                    <a:ext uri="{9D8B030D-6E8A-4147-A177-3AD203B41FA5}">
                      <a16:colId xmlns:a16="http://schemas.microsoft.com/office/drawing/2014/main" val="1224949845"/>
                    </a:ext>
                  </a:extLst>
                </a:gridCol>
                <a:gridCol w="432048">
                  <a:extLst>
                    <a:ext uri="{9D8B030D-6E8A-4147-A177-3AD203B41FA5}">
                      <a16:colId xmlns:a16="http://schemas.microsoft.com/office/drawing/2014/main" val="2408618520"/>
                    </a:ext>
                  </a:extLst>
                </a:gridCol>
                <a:gridCol w="1152128">
                  <a:extLst>
                    <a:ext uri="{9D8B030D-6E8A-4147-A177-3AD203B41FA5}">
                      <a16:colId xmlns:a16="http://schemas.microsoft.com/office/drawing/2014/main" val="948124171"/>
                    </a:ext>
                  </a:extLst>
                </a:gridCol>
                <a:gridCol w="432048">
                  <a:extLst>
                    <a:ext uri="{9D8B030D-6E8A-4147-A177-3AD203B41FA5}">
                      <a16:colId xmlns:a16="http://schemas.microsoft.com/office/drawing/2014/main" val="3823860120"/>
                    </a:ext>
                  </a:extLst>
                </a:gridCol>
                <a:gridCol w="504056">
                  <a:extLst>
                    <a:ext uri="{9D8B030D-6E8A-4147-A177-3AD203B41FA5}">
                      <a16:colId xmlns:a16="http://schemas.microsoft.com/office/drawing/2014/main" val="336893105"/>
                    </a:ext>
                  </a:extLst>
                </a:gridCol>
                <a:gridCol w="1152128">
                  <a:extLst>
                    <a:ext uri="{9D8B030D-6E8A-4147-A177-3AD203B41FA5}">
                      <a16:colId xmlns:a16="http://schemas.microsoft.com/office/drawing/2014/main" val="2171374384"/>
                    </a:ext>
                  </a:extLst>
                </a:gridCol>
                <a:gridCol w="432048">
                  <a:extLst>
                    <a:ext uri="{9D8B030D-6E8A-4147-A177-3AD203B41FA5}">
                      <a16:colId xmlns:a16="http://schemas.microsoft.com/office/drawing/2014/main" val="2217556745"/>
                    </a:ext>
                  </a:extLst>
                </a:gridCol>
                <a:gridCol w="432048">
                  <a:extLst>
                    <a:ext uri="{9D8B030D-6E8A-4147-A177-3AD203B41FA5}">
                      <a16:colId xmlns:a16="http://schemas.microsoft.com/office/drawing/2014/main" val="4078895780"/>
                    </a:ext>
                  </a:extLst>
                </a:gridCol>
                <a:gridCol w="1224136">
                  <a:extLst>
                    <a:ext uri="{9D8B030D-6E8A-4147-A177-3AD203B41FA5}">
                      <a16:colId xmlns:a16="http://schemas.microsoft.com/office/drawing/2014/main" val="3108481655"/>
                    </a:ext>
                  </a:extLst>
                </a:gridCol>
                <a:gridCol w="576064">
                  <a:extLst>
                    <a:ext uri="{9D8B030D-6E8A-4147-A177-3AD203B41FA5}">
                      <a16:colId xmlns:a16="http://schemas.microsoft.com/office/drawing/2014/main" val="3774352174"/>
                    </a:ext>
                  </a:extLst>
                </a:gridCol>
                <a:gridCol w="576064">
                  <a:extLst>
                    <a:ext uri="{9D8B030D-6E8A-4147-A177-3AD203B41FA5}">
                      <a16:colId xmlns:a16="http://schemas.microsoft.com/office/drawing/2014/main" val="3281257827"/>
                    </a:ext>
                  </a:extLst>
                </a:gridCol>
                <a:gridCol w="1215758">
                  <a:extLst>
                    <a:ext uri="{9D8B030D-6E8A-4147-A177-3AD203B41FA5}">
                      <a16:colId xmlns:a16="http://schemas.microsoft.com/office/drawing/2014/main" val="2547283076"/>
                    </a:ext>
                  </a:extLst>
                </a:gridCol>
              </a:tblGrid>
              <a:tr h="370840">
                <a:tc>
                  <a:txBody>
                    <a:bodyPr/>
                    <a:lstStyle/>
                    <a:p>
                      <a:pPr algn="ctr"/>
                      <a:r>
                        <a:rPr lang="zh-TW" altLang="en-US" sz="1200" dirty="0" smtClean="0">
                          <a:latin typeface="+mn-ea"/>
                          <a:ea typeface="+mn-ea"/>
                        </a:rPr>
                        <a:t>需上系統的月份為紅底</a:t>
                      </a:r>
                      <a:endParaRPr lang="zh-TW" altLang="en-US" sz="1200" dirty="0">
                        <a:latin typeface="+mn-ea"/>
                        <a:ea typeface="+mn-ea"/>
                      </a:endParaRPr>
                    </a:p>
                  </a:txBody>
                  <a:tcPr anchor="ctr"/>
                </a:tc>
                <a:tc>
                  <a:txBody>
                    <a:bodyPr/>
                    <a:lstStyle/>
                    <a:p>
                      <a:pPr algn="ctr"/>
                      <a:r>
                        <a:rPr lang="en-US" altLang="zh-TW" sz="1200" dirty="0" smtClean="0">
                          <a:latin typeface="+mn-ea"/>
                          <a:ea typeface="+mn-ea"/>
                        </a:rPr>
                        <a:t>1</a:t>
                      </a:r>
                      <a:r>
                        <a:rPr lang="zh-TW" altLang="en-US" sz="1200" dirty="0" smtClean="0">
                          <a:latin typeface="+mn-ea"/>
                          <a:ea typeface="+mn-ea"/>
                        </a:rPr>
                        <a:t>月</a:t>
                      </a:r>
                      <a:endParaRPr lang="zh-TW" altLang="en-US" sz="1200" dirty="0">
                        <a:latin typeface="+mn-ea"/>
                        <a:ea typeface="+mn-ea"/>
                      </a:endParaRPr>
                    </a:p>
                  </a:txBody>
                  <a:tcPr anchor="ctr"/>
                </a:tc>
                <a:tc>
                  <a:txBody>
                    <a:bodyPr/>
                    <a:lstStyle/>
                    <a:p>
                      <a:pPr algn="ctr"/>
                      <a:r>
                        <a:rPr lang="en-US" altLang="zh-TW" sz="1200" dirty="0" smtClean="0">
                          <a:latin typeface="+mn-ea"/>
                          <a:ea typeface="+mn-ea"/>
                        </a:rPr>
                        <a:t>2</a:t>
                      </a:r>
                      <a:r>
                        <a:rPr lang="zh-TW" altLang="en-US" sz="1200" dirty="0" smtClean="0">
                          <a:latin typeface="+mn-ea"/>
                          <a:ea typeface="+mn-ea"/>
                        </a:rPr>
                        <a:t>月</a:t>
                      </a:r>
                      <a:endParaRPr lang="zh-TW" altLang="en-US" sz="1200" dirty="0">
                        <a:latin typeface="+mn-ea"/>
                        <a:ea typeface="+mn-ea"/>
                      </a:endParaRPr>
                    </a:p>
                  </a:txBody>
                  <a:tcPr anchor="ctr"/>
                </a:tc>
                <a:tc>
                  <a:txBody>
                    <a:bodyPr/>
                    <a:lstStyle/>
                    <a:p>
                      <a:pPr algn="ctr"/>
                      <a:r>
                        <a:rPr lang="en-US" altLang="zh-TW" sz="1200" dirty="0" smtClean="0">
                          <a:latin typeface="+mn-ea"/>
                          <a:ea typeface="+mn-ea"/>
                        </a:rPr>
                        <a:t>3</a:t>
                      </a:r>
                      <a:r>
                        <a:rPr lang="zh-TW" altLang="en-US" sz="1200" dirty="0" smtClean="0">
                          <a:latin typeface="+mn-ea"/>
                          <a:ea typeface="+mn-ea"/>
                        </a:rPr>
                        <a:t>月</a:t>
                      </a:r>
                      <a:endParaRPr lang="en-US" altLang="zh-TW" sz="1200" dirty="0" smtClean="0">
                        <a:latin typeface="+mn-ea"/>
                        <a:ea typeface="+mn-ea"/>
                      </a:endParaRPr>
                    </a:p>
                    <a:p>
                      <a:pPr algn="ctr"/>
                      <a:r>
                        <a:rPr lang="en-US" altLang="zh-TW" sz="1200" dirty="0" smtClean="0">
                          <a:latin typeface="+mn-ea"/>
                          <a:ea typeface="+mn-ea"/>
                        </a:rPr>
                        <a:t>KPI</a:t>
                      </a:r>
                    </a:p>
                  </a:txBody>
                  <a:tcPr anchor="ctr">
                    <a:solidFill>
                      <a:srgbClr val="FF0000"/>
                    </a:solidFill>
                  </a:tcPr>
                </a:tc>
                <a:tc>
                  <a:txBody>
                    <a:bodyPr/>
                    <a:lstStyle/>
                    <a:p>
                      <a:pPr algn="ctr"/>
                      <a:r>
                        <a:rPr lang="en-US" altLang="zh-TW" sz="1200" dirty="0" smtClean="0">
                          <a:latin typeface="+mn-ea"/>
                          <a:ea typeface="+mn-ea"/>
                        </a:rPr>
                        <a:t>4</a:t>
                      </a:r>
                      <a:r>
                        <a:rPr lang="zh-TW" altLang="en-US" sz="1200" dirty="0" smtClean="0">
                          <a:latin typeface="+mn-ea"/>
                          <a:ea typeface="+mn-ea"/>
                        </a:rPr>
                        <a:t>月</a:t>
                      </a:r>
                      <a:endParaRPr lang="zh-TW" altLang="en-US" sz="1200" dirty="0">
                        <a:latin typeface="+mn-ea"/>
                        <a:ea typeface="+mn-ea"/>
                      </a:endParaRPr>
                    </a:p>
                  </a:txBody>
                  <a:tcPr anchor="ctr"/>
                </a:tc>
                <a:tc>
                  <a:txBody>
                    <a:bodyPr/>
                    <a:lstStyle/>
                    <a:p>
                      <a:pPr algn="ctr"/>
                      <a:r>
                        <a:rPr lang="en-US" altLang="zh-TW" sz="1200" dirty="0" smtClean="0">
                          <a:latin typeface="+mn-ea"/>
                          <a:ea typeface="+mn-ea"/>
                        </a:rPr>
                        <a:t>5</a:t>
                      </a:r>
                      <a:r>
                        <a:rPr lang="zh-TW" altLang="en-US" sz="1200" dirty="0" smtClean="0">
                          <a:latin typeface="+mn-ea"/>
                          <a:ea typeface="+mn-ea"/>
                        </a:rPr>
                        <a:t>月</a:t>
                      </a:r>
                      <a:endParaRPr lang="en-US" altLang="zh-TW" sz="1200" dirty="0" smtClean="0">
                        <a:latin typeface="+mn-ea"/>
                        <a:ea typeface="+mn-ea"/>
                      </a:endParaRPr>
                    </a:p>
                  </a:txBody>
                  <a:tcPr anchor="ctr">
                    <a:noFill/>
                  </a:tcPr>
                </a:tc>
                <a:tc>
                  <a:txBody>
                    <a:bodyPr/>
                    <a:lstStyle/>
                    <a:p>
                      <a:pPr algn="ctr"/>
                      <a:r>
                        <a:rPr lang="en-US" altLang="zh-TW" sz="1200" dirty="0" smtClean="0">
                          <a:latin typeface="+mn-ea"/>
                          <a:ea typeface="+mn-ea"/>
                        </a:rPr>
                        <a:t>6</a:t>
                      </a:r>
                      <a:r>
                        <a:rPr lang="zh-TW" altLang="en-US" sz="1200" dirty="0" smtClean="0">
                          <a:latin typeface="+mn-ea"/>
                          <a:ea typeface="+mn-ea"/>
                        </a:rPr>
                        <a:t>月</a:t>
                      </a:r>
                      <a:endParaRPr lang="en-US" altLang="zh-TW" sz="1200" dirty="0" smtClean="0">
                        <a:latin typeface="+mn-ea"/>
                        <a:ea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mn-ea"/>
                          <a:ea typeface="+mn-ea"/>
                        </a:rPr>
                        <a:t>KPI</a:t>
                      </a:r>
                    </a:p>
                  </a:txBody>
                  <a:tcPr anchor="ctr">
                    <a:solidFill>
                      <a:srgbClr val="FF0000"/>
                    </a:solidFill>
                  </a:tcPr>
                </a:tc>
                <a:tc>
                  <a:txBody>
                    <a:bodyPr/>
                    <a:lstStyle/>
                    <a:p>
                      <a:pPr algn="ctr"/>
                      <a:r>
                        <a:rPr lang="en-US" altLang="zh-TW" sz="1200" dirty="0" smtClean="0">
                          <a:latin typeface="+mn-ea"/>
                          <a:ea typeface="+mn-ea"/>
                        </a:rPr>
                        <a:t>7</a:t>
                      </a:r>
                      <a:r>
                        <a:rPr lang="zh-TW" altLang="en-US" sz="1200" dirty="0" smtClean="0">
                          <a:latin typeface="+mn-ea"/>
                          <a:ea typeface="+mn-ea"/>
                        </a:rPr>
                        <a:t>月</a:t>
                      </a:r>
                      <a:endParaRPr lang="en-US" altLang="zh-TW" sz="1200" dirty="0" smtClean="0">
                        <a:latin typeface="+mn-ea"/>
                        <a:ea typeface="+mn-ea"/>
                      </a:endParaRPr>
                    </a:p>
                  </a:txBody>
                  <a:tcPr anchor="ctr">
                    <a:noFill/>
                  </a:tcPr>
                </a:tc>
                <a:tc>
                  <a:txBody>
                    <a:bodyPr/>
                    <a:lstStyle/>
                    <a:p>
                      <a:pPr algn="ctr"/>
                      <a:r>
                        <a:rPr lang="en-US" altLang="zh-TW" sz="1200" dirty="0" smtClean="0">
                          <a:latin typeface="+mn-ea"/>
                          <a:ea typeface="+mn-ea"/>
                        </a:rPr>
                        <a:t>8</a:t>
                      </a:r>
                      <a:r>
                        <a:rPr lang="zh-TW" altLang="en-US" sz="1200" dirty="0" smtClean="0">
                          <a:latin typeface="+mn-ea"/>
                          <a:ea typeface="+mn-ea"/>
                        </a:rPr>
                        <a:t>月</a:t>
                      </a:r>
                      <a:endParaRPr lang="zh-TW" altLang="en-US" sz="1200" dirty="0">
                        <a:latin typeface="+mn-ea"/>
                        <a:ea typeface="+mn-ea"/>
                      </a:endParaRPr>
                    </a:p>
                  </a:txBody>
                  <a:tcPr anchor="ctr"/>
                </a:tc>
                <a:tc>
                  <a:txBody>
                    <a:bodyPr/>
                    <a:lstStyle/>
                    <a:p>
                      <a:pPr algn="ctr"/>
                      <a:r>
                        <a:rPr lang="en-US" altLang="zh-TW" sz="1200" dirty="0" smtClean="0">
                          <a:latin typeface="+mn-ea"/>
                          <a:ea typeface="+mn-ea"/>
                        </a:rPr>
                        <a:t>9</a:t>
                      </a:r>
                      <a:r>
                        <a:rPr lang="zh-TW" altLang="en-US" sz="1200" dirty="0" smtClean="0">
                          <a:latin typeface="+mn-ea"/>
                          <a:ea typeface="+mn-ea"/>
                        </a:rPr>
                        <a:t>月</a:t>
                      </a:r>
                      <a:endParaRPr lang="en-US" altLang="zh-TW" sz="1200" dirty="0" smtClean="0">
                        <a:latin typeface="+mn-ea"/>
                        <a:ea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mn-ea"/>
                          <a:ea typeface="+mn-ea"/>
                        </a:rPr>
                        <a:t>KPI</a:t>
                      </a:r>
                    </a:p>
                  </a:txBody>
                  <a:tcPr anchor="ctr">
                    <a:solidFill>
                      <a:srgbClr val="FF0000"/>
                    </a:solidFill>
                  </a:tcPr>
                </a:tc>
                <a:tc>
                  <a:txBody>
                    <a:bodyPr/>
                    <a:lstStyle/>
                    <a:p>
                      <a:pPr algn="ctr"/>
                      <a:r>
                        <a:rPr lang="en-US" altLang="zh-TW" sz="1200" dirty="0" smtClean="0">
                          <a:latin typeface="+mn-ea"/>
                          <a:ea typeface="+mn-ea"/>
                        </a:rPr>
                        <a:t>10</a:t>
                      </a:r>
                      <a:r>
                        <a:rPr lang="zh-TW" altLang="en-US" sz="1200" dirty="0" smtClean="0">
                          <a:latin typeface="+mn-ea"/>
                          <a:ea typeface="+mn-ea"/>
                        </a:rPr>
                        <a:t>月</a:t>
                      </a:r>
                      <a:endParaRPr lang="zh-TW" altLang="en-US" sz="1200" dirty="0">
                        <a:latin typeface="+mn-ea"/>
                        <a:ea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smtClean="0">
                          <a:solidFill>
                            <a:schemeClr val="tx1"/>
                          </a:solidFill>
                          <a:latin typeface="+mn-ea"/>
                          <a:ea typeface="+mn-ea"/>
                          <a:cs typeface="+mn-cs"/>
                        </a:rPr>
                        <a:t>11</a:t>
                      </a:r>
                      <a:r>
                        <a:rPr lang="zh-TW" altLang="en-US" sz="1200" b="1" kern="1200" dirty="0" smtClean="0">
                          <a:solidFill>
                            <a:schemeClr val="tx1"/>
                          </a:solidFill>
                          <a:latin typeface="+mn-ea"/>
                          <a:ea typeface="+mn-ea"/>
                          <a:cs typeface="+mn-cs"/>
                        </a:rPr>
                        <a:t>月</a:t>
                      </a:r>
                    </a:p>
                  </a:txBody>
                  <a:tcPr anchor="ctr">
                    <a:noFill/>
                  </a:tcPr>
                </a:tc>
                <a:tc>
                  <a:txBody>
                    <a:bodyPr/>
                    <a:lstStyle/>
                    <a:p>
                      <a:pPr algn="ctr"/>
                      <a:r>
                        <a:rPr lang="en-US" altLang="zh-TW" sz="1200" dirty="0" smtClean="0">
                          <a:latin typeface="+mn-ea"/>
                          <a:ea typeface="+mn-ea"/>
                        </a:rPr>
                        <a:t>12</a:t>
                      </a:r>
                      <a:r>
                        <a:rPr lang="zh-TW" altLang="en-US" sz="1200" dirty="0" smtClean="0">
                          <a:latin typeface="+mn-ea"/>
                          <a:ea typeface="+mn-ea"/>
                        </a:rPr>
                        <a:t>月</a:t>
                      </a:r>
                      <a:endParaRPr lang="en-US" altLang="zh-TW" sz="1200" dirty="0" smtClean="0">
                        <a:latin typeface="+mn-ea"/>
                        <a:ea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mn-ea"/>
                          <a:ea typeface="+mn-ea"/>
                        </a:rPr>
                        <a:t>KPI</a:t>
                      </a:r>
                    </a:p>
                  </a:txBody>
                  <a:tcPr anchor="ctr">
                    <a:solidFill>
                      <a:srgbClr val="FF0000"/>
                    </a:solidFill>
                  </a:tcPr>
                </a:tc>
                <a:extLst>
                  <a:ext uri="{0D108BD9-81ED-4DB2-BD59-A6C34878D82A}">
                    <a16:rowId xmlns:a16="http://schemas.microsoft.com/office/drawing/2014/main" val="2302107780"/>
                  </a:ext>
                </a:extLst>
              </a:tr>
              <a:tr h="370840">
                <a:tc>
                  <a:txBody>
                    <a:bodyPr/>
                    <a:lstStyle/>
                    <a:p>
                      <a:pPr algn="ctr"/>
                      <a:r>
                        <a:rPr lang="zh-TW" altLang="en-US" sz="1200" dirty="0" smtClean="0">
                          <a:solidFill>
                            <a:srgbClr val="0000FF"/>
                          </a:solidFill>
                          <a:latin typeface="+mn-ea"/>
                          <a:ea typeface="+mn-ea"/>
                        </a:rPr>
                        <a:t>計畫</a:t>
                      </a:r>
                      <a:endParaRPr lang="en-US" altLang="zh-TW" sz="1200" dirty="0" smtClean="0">
                        <a:solidFill>
                          <a:srgbClr val="0000FF"/>
                        </a:solidFill>
                        <a:latin typeface="+mn-ea"/>
                        <a:ea typeface="+mn-ea"/>
                      </a:endParaRPr>
                    </a:p>
                    <a:p>
                      <a:pPr algn="ctr"/>
                      <a:r>
                        <a:rPr lang="zh-TW" altLang="en-US" sz="1200" dirty="0" smtClean="0">
                          <a:solidFill>
                            <a:srgbClr val="0000FF"/>
                          </a:solidFill>
                          <a:latin typeface="+mn-ea"/>
                          <a:ea typeface="+mn-ea"/>
                        </a:rPr>
                        <a:t>項目</a:t>
                      </a:r>
                      <a:endParaRPr lang="zh-TW" altLang="en-US" sz="1200" dirty="0">
                        <a:solidFill>
                          <a:srgbClr val="0000FF"/>
                        </a:solidFill>
                        <a:latin typeface="+mn-ea"/>
                        <a:ea typeface="+mn-ea"/>
                      </a:endParaRPr>
                    </a:p>
                  </a:txBody>
                  <a:tcPr anchor="ctr">
                    <a:solidFill>
                      <a:schemeClr val="accent4">
                        <a:lumMod val="20000"/>
                        <a:lumOff val="80000"/>
                      </a:schemeClr>
                    </a:solidFill>
                  </a:tcPr>
                </a:tc>
                <a:tc>
                  <a:txBody>
                    <a:bodyPr/>
                    <a:lstStyle/>
                    <a:p>
                      <a:endParaRPr lang="zh-TW" altLang="en-US" sz="1200" dirty="0">
                        <a:solidFill>
                          <a:srgbClr val="0000FF"/>
                        </a:solidFill>
                        <a:latin typeface="+mn-ea"/>
                        <a:ea typeface="+mn-ea"/>
                      </a:endParaRPr>
                    </a:p>
                  </a:txBody>
                  <a:tcPr>
                    <a:solidFill>
                      <a:schemeClr val="bg1">
                        <a:lumMod val="85000"/>
                      </a:schemeClr>
                    </a:solidFill>
                  </a:tcPr>
                </a:tc>
                <a:tc>
                  <a:txBody>
                    <a:bodyPr/>
                    <a:lstStyle/>
                    <a:p>
                      <a:endParaRPr lang="zh-TW" altLang="en-US" sz="1200" dirty="0">
                        <a:solidFill>
                          <a:srgbClr val="0000FF"/>
                        </a:solidFill>
                        <a:latin typeface="+mn-ea"/>
                        <a:ea typeface="+mn-ea"/>
                      </a:endParaRPr>
                    </a:p>
                  </a:txBody>
                  <a:tcPr>
                    <a:solidFill>
                      <a:schemeClr val="bg1">
                        <a:lumMod val="85000"/>
                      </a:schemeClr>
                    </a:solidFill>
                  </a:tcPr>
                </a:tc>
                <a:tc>
                  <a:txBody>
                    <a:bodyPr/>
                    <a:lstStyle/>
                    <a:p>
                      <a:pPr algn="just"/>
                      <a:r>
                        <a:rPr lang="en-US" altLang="zh-TW" sz="1000" kern="100" dirty="0" smtClean="0">
                          <a:solidFill>
                            <a:srgbClr val="0000FF"/>
                          </a:solidFill>
                          <a:effectLst/>
                          <a:latin typeface="+mn-ea"/>
                          <a:ea typeface="+mn-ea"/>
                        </a:rPr>
                        <a:t>*PEP</a:t>
                      </a:r>
                      <a:r>
                        <a:rPr lang="zh-TW" altLang="en-US" sz="1000" kern="100" dirty="0" smtClean="0">
                          <a:solidFill>
                            <a:srgbClr val="0000FF"/>
                          </a:solidFill>
                          <a:effectLst/>
                          <a:latin typeface="+mn-ea"/>
                          <a:ea typeface="+mn-ea"/>
                        </a:rPr>
                        <a:t>、</a:t>
                      </a:r>
                      <a:r>
                        <a:rPr lang="en-US" altLang="zh-TW" sz="1000" kern="100" dirty="0" smtClean="0">
                          <a:solidFill>
                            <a:srgbClr val="0000FF"/>
                          </a:solidFill>
                          <a:effectLst/>
                          <a:latin typeface="+mn-ea"/>
                          <a:ea typeface="+mn-ea"/>
                        </a:rPr>
                        <a:t>WBS</a:t>
                      </a:r>
                      <a:r>
                        <a:rPr lang="zh-TW" altLang="en-US" sz="1000" kern="100" dirty="0" smtClean="0">
                          <a:solidFill>
                            <a:srgbClr val="0000FF"/>
                          </a:solidFill>
                          <a:effectLst/>
                          <a:latin typeface="+mn-ea"/>
                          <a:ea typeface="+mn-ea"/>
                        </a:rPr>
                        <a:t>、專案成員職責表、專案成員承諾、專案管理資訊表</a:t>
                      </a:r>
                      <a:endParaRPr lang="en-US" altLang="zh-TW" sz="1000" kern="100" dirty="0" smtClean="0">
                        <a:solidFill>
                          <a:srgbClr val="0000FF"/>
                        </a:solidFill>
                        <a:effectLst/>
                        <a:latin typeface="+mn-ea"/>
                        <a:ea typeface="+mn-ea"/>
                      </a:endParaRPr>
                    </a:p>
                    <a:p>
                      <a:pPr algn="just"/>
                      <a:r>
                        <a:rPr lang="en-US" altLang="zh-TW" sz="1000" kern="100" dirty="0" smtClean="0">
                          <a:effectLst/>
                          <a:latin typeface="+mn-ea"/>
                          <a:ea typeface="+mn-ea"/>
                        </a:rPr>
                        <a:t>*</a:t>
                      </a:r>
                      <a:r>
                        <a:rPr lang="zh-TW" altLang="en-US" sz="1000" kern="100" dirty="0" smtClean="0">
                          <a:effectLst/>
                          <a:latin typeface="+mn-ea"/>
                          <a:ea typeface="+mn-ea"/>
                        </a:rPr>
                        <a:t>分項</a:t>
                      </a:r>
                      <a:r>
                        <a:rPr lang="en-US" altLang="zh-TW" sz="1000" kern="100" dirty="0" smtClean="0">
                          <a:effectLst/>
                          <a:latin typeface="+mn-ea"/>
                          <a:ea typeface="+mn-ea"/>
                        </a:rPr>
                        <a:t>1-1</a:t>
                      </a:r>
                      <a:r>
                        <a:rPr lang="zh-TW" altLang="en-US" sz="1000" kern="100" dirty="0" smtClean="0">
                          <a:effectLst/>
                          <a:latin typeface="+mn-ea"/>
                          <a:ea typeface="+mn-ea"/>
                        </a:rPr>
                        <a:t>、</a:t>
                      </a:r>
                      <a:r>
                        <a:rPr lang="en-US" altLang="zh-TW" sz="1000" kern="100" dirty="0" smtClean="0">
                          <a:effectLst/>
                          <a:latin typeface="+mn-ea"/>
                          <a:ea typeface="+mn-ea"/>
                        </a:rPr>
                        <a:t>2-2</a:t>
                      </a:r>
                      <a:r>
                        <a:rPr lang="zh-TW" altLang="en-US" sz="1000" kern="100" dirty="0" smtClean="0">
                          <a:effectLst/>
                          <a:latin typeface="+mn-ea"/>
                          <a:ea typeface="+mn-ea"/>
                        </a:rPr>
                        <a:t>、</a:t>
                      </a:r>
                      <a:r>
                        <a:rPr lang="en-US" altLang="zh-TW" sz="1000" kern="100" dirty="0" smtClean="0">
                          <a:effectLst/>
                          <a:latin typeface="+mn-ea"/>
                          <a:ea typeface="+mn-ea"/>
                        </a:rPr>
                        <a:t>2-3</a:t>
                      </a:r>
                      <a:r>
                        <a:rPr lang="zh-TW" altLang="en-US" sz="1000" kern="100" dirty="0" smtClean="0">
                          <a:effectLst/>
                          <a:latin typeface="+mn-ea"/>
                          <a:ea typeface="+mn-ea"/>
                        </a:rPr>
                        <a:t>、</a:t>
                      </a:r>
                      <a:r>
                        <a:rPr lang="en-US" altLang="zh-TW" sz="1000" kern="100" dirty="0" smtClean="0">
                          <a:effectLst/>
                          <a:latin typeface="+mn-ea"/>
                          <a:ea typeface="+mn-ea"/>
                        </a:rPr>
                        <a:t>3</a:t>
                      </a:r>
                      <a:r>
                        <a:rPr lang="zh-TW" altLang="en-US" sz="1000" kern="100" dirty="0" smtClean="0">
                          <a:effectLst/>
                          <a:latin typeface="+mn-ea"/>
                          <a:ea typeface="+mn-ea"/>
                        </a:rPr>
                        <a:t>之</a:t>
                      </a:r>
                      <a:r>
                        <a:rPr lang="en-US" altLang="zh-TW" sz="1000" kern="100" dirty="0" smtClean="0">
                          <a:effectLst/>
                          <a:latin typeface="+mn-ea"/>
                          <a:ea typeface="+mn-ea"/>
                        </a:rPr>
                        <a:t>Q1</a:t>
                      </a:r>
                      <a:r>
                        <a:rPr lang="zh-TW" altLang="en-US" sz="1000" kern="100" dirty="0" smtClean="0">
                          <a:effectLst/>
                          <a:latin typeface="+mn-ea"/>
                          <a:ea typeface="+mn-ea"/>
                        </a:rPr>
                        <a:t>進度報告</a:t>
                      </a:r>
                      <a:endParaRPr lang="en-US" altLang="zh-TW" sz="1000" kern="100" dirty="0" smtClean="0">
                        <a:effectLst/>
                        <a:latin typeface="+mn-ea"/>
                        <a:ea typeface="+mn-ea"/>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000" dirty="0" smtClean="0">
                        <a:solidFill>
                          <a:srgbClr val="0000FF"/>
                        </a:solidFill>
                        <a:latin typeface="+mn-ea"/>
                        <a:ea typeface="+mn-ea"/>
                      </a:endParaRPr>
                    </a:p>
                  </a:txBody>
                  <a:tcPr>
                    <a:solidFill>
                      <a:schemeClr val="bg1">
                        <a:lumMod val="85000"/>
                      </a:schemeClr>
                    </a:solidFill>
                  </a:tcPr>
                </a:tc>
                <a:tc>
                  <a:txBody>
                    <a:bodyPr/>
                    <a:lstStyle/>
                    <a:p>
                      <a:pPr marL="0" algn="l" defTabSz="914400" rtl="0" eaLnBrk="1" latinLnBrk="0" hangingPunct="1"/>
                      <a:r>
                        <a:rPr lang="en-US" altLang="zh-TW" sz="1000" kern="1200" dirty="0" smtClean="0">
                          <a:solidFill>
                            <a:srgbClr val="00B050"/>
                          </a:solidFill>
                          <a:latin typeface="+mn-ea"/>
                          <a:ea typeface="+mn-ea"/>
                          <a:cs typeface="+mn-cs"/>
                        </a:rPr>
                        <a:t>*</a:t>
                      </a:r>
                      <a:r>
                        <a:rPr lang="zh-TW" altLang="en-US" sz="1000" kern="1200" dirty="0" smtClean="0">
                          <a:solidFill>
                            <a:srgbClr val="00B050"/>
                          </a:solidFill>
                          <a:latin typeface="+mn-ea"/>
                          <a:ea typeface="+mn-ea"/>
                          <a:cs typeface="+mn-cs"/>
                        </a:rPr>
                        <a:t>座談會場次一</a:t>
                      </a:r>
                      <a:endParaRPr lang="zh-TW" altLang="en-US" sz="1000" kern="1200" dirty="0">
                        <a:solidFill>
                          <a:srgbClr val="00B050"/>
                        </a:solidFill>
                        <a:latin typeface="+mn-ea"/>
                        <a:ea typeface="+mn-ea"/>
                        <a:cs typeface="+mn-cs"/>
                      </a:endParaRPr>
                    </a:p>
                  </a:txBody>
                  <a:tcPr>
                    <a:solidFill>
                      <a:schemeClr val="bg1">
                        <a:lumMod val="85000"/>
                      </a:schemeClr>
                    </a:solidFill>
                  </a:tcPr>
                </a:tc>
                <a:tc>
                  <a:txBody>
                    <a:bodyPr/>
                    <a:lstStyle/>
                    <a:p>
                      <a:pPr marL="0" algn="l" defTabSz="914400" rtl="0" eaLnBrk="1" latinLnBrk="0" hangingPunct="1"/>
                      <a:r>
                        <a:rPr lang="en-US" altLang="zh-TW" sz="1000" kern="1200" dirty="0" smtClean="0">
                          <a:solidFill>
                            <a:srgbClr val="00B050"/>
                          </a:solidFill>
                          <a:latin typeface="+mn-ea"/>
                          <a:ea typeface="+mn-ea"/>
                          <a:cs typeface="+mn-cs"/>
                        </a:rPr>
                        <a:t>*</a:t>
                      </a:r>
                      <a:r>
                        <a:rPr lang="zh-TW" altLang="en-US" sz="1000" kern="1200" dirty="0" smtClean="0">
                          <a:solidFill>
                            <a:srgbClr val="00B050"/>
                          </a:solidFill>
                          <a:latin typeface="+mn-ea"/>
                          <a:ea typeface="+mn-ea"/>
                          <a:cs typeface="+mn-cs"/>
                        </a:rPr>
                        <a:t>座談會場次二</a:t>
                      </a:r>
                      <a:endParaRPr lang="en-US" altLang="zh-TW" sz="1000" kern="1200" dirty="0" smtClean="0">
                        <a:solidFill>
                          <a:srgbClr val="00B050"/>
                        </a:solidFill>
                        <a:latin typeface="+mn-ea"/>
                        <a:ea typeface="+mn-ea"/>
                        <a:cs typeface="+mn-cs"/>
                      </a:endParaRPr>
                    </a:p>
                    <a:p>
                      <a:pPr algn="just"/>
                      <a:r>
                        <a:rPr lang="en-US" altLang="zh-TW" sz="1000" kern="100" dirty="0" smtClean="0">
                          <a:effectLst/>
                          <a:latin typeface="+mn-ea"/>
                          <a:ea typeface="+mn-ea"/>
                        </a:rPr>
                        <a:t>*</a:t>
                      </a:r>
                      <a:r>
                        <a:rPr lang="zh-TW" altLang="en-US" sz="1000" kern="100" dirty="0" smtClean="0">
                          <a:effectLst/>
                          <a:latin typeface="+mn-ea"/>
                          <a:ea typeface="+mn-ea"/>
                        </a:rPr>
                        <a:t>分項</a:t>
                      </a:r>
                      <a:r>
                        <a:rPr lang="en-US" altLang="zh-TW" sz="1000" kern="100" dirty="0" smtClean="0">
                          <a:effectLst/>
                          <a:latin typeface="+mn-ea"/>
                          <a:ea typeface="+mn-ea"/>
                        </a:rPr>
                        <a:t>1-1</a:t>
                      </a:r>
                      <a:r>
                        <a:rPr lang="zh-TW" altLang="en-US" sz="1000" kern="100" dirty="0" smtClean="0">
                          <a:effectLst/>
                          <a:latin typeface="+mn-ea"/>
                          <a:ea typeface="+mn-ea"/>
                        </a:rPr>
                        <a:t>、</a:t>
                      </a:r>
                      <a:r>
                        <a:rPr lang="en-US" altLang="zh-TW" sz="1000" kern="100" dirty="0" smtClean="0">
                          <a:effectLst/>
                          <a:latin typeface="+mn-ea"/>
                          <a:ea typeface="+mn-ea"/>
                        </a:rPr>
                        <a:t>2-2</a:t>
                      </a:r>
                      <a:r>
                        <a:rPr lang="zh-TW" altLang="en-US" sz="1000" kern="100" dirty="0" smtClean="0">
                          <a:effectLst/>
                          <a:latin typeface="+mn-ea"/>
                          <a:ea typeface="+mn-ea"/>
                        </a:rPr>
                        <a:t>、</a:t>
                      </a:r>
                      <a:r>
                        <a:rPr lang="en-US" altLang="zh-TW" sz="1000" kern="100" dirty="0" smtClean="0">
                          <a:effectLst/>
                          <a:latin typeface="+mn-ea"/>
                          <a:ea typeface="+mn-ea"/>
                        </a:rPr>
                        <a:t>2-3</a:t>
                      </a:r>
                      <a:r>
                        <a:rPr lang="zh-TW" altLang="en-US" sz="1000" kern="100" dirty="0" smtClean="0">
                          <a:effectLst/>
                          <a:latin typeface="+mn-ea"/>
                          <a:ea typeface="+mn-ea"/>
                        </a:rPr>
                        <a:t>、</a:t>
                      </a:r>
                      <a:r>
                        <a:rPr lang="en-US" altLang="zh-TW" sz="1000" kern="100" dirty="0" smtClean="0">
                          <a:effectLst/>
                          <a:latin typeface="+mn-ea"/>
                          <a:ea typeface="+mn-ea"/>
                        </a:rPr>
                        <a:t>3</a:t>
                      </a:r>
                      <a:r>
                        <a:rPr lang="zh-TW" altLang="en-US" sz="1000" kern="100" dirty="0" smtClean="0">
                          <a:effectLst/>
                          <a:latin typeface="+mn-ea"/>
                          <a:ea typeface="+mn-ea"/>
                        </a:rPr>
                        <a:t>之</a:t>
                      </a:r>
                      <a:r>
                        <a:rPr lang="en-US" altLang="zh-TW" sz="1000" kern="100" dirty="0" smtClean="0">
                          <a:effectLst/>
                          <a:latin typeface="+mn-ea"/>
                          <a:ea typeface="+mn-ea"/>
                        </a:rPr>
                        <a:t>Q2</a:t>
                      </a:r>
                      <a:r>
                        <a:rPr lang="zh-TW" altLang="en-US" sz="1000" kern="100" dirty="0" smtClean="0">
                          <a:effectLst/>
                          <a:latin typeface="+mn-ea"/>
                          <a:ea typeface="+mn-ea"/>
                        </a:rPr>
                        <a:t>進度報告</a:t>
                      </a:r>
                      <a:endParaRPr lang="en-US" altLang="zh-TW" sz="1000" kern="100" dirty="0" smtClean="0">
                        <a:effectLst/>
                        <a:latin typeface="+mn-ea"/>
                        <a:ea typeface="+mn-ea"/>
                      </a:endParaRPr>
                    </a:p>
                  </a:txBody>
                  <a:tcPr>
                    <a:solidFill>
                      <a:schemeClr val="bg1">
                        <a:lumMod val="85000"/>
                      </a:schemeClr>
                    </a:solidFill>
                  </a:tcPr>
                </a:tc>
                <a:tc>
                  <a:txBody>
                    <a:bodyPr/>
                    <a:lstStyle/>
                    <a:p>
                      <a:endParaRPr lang="zh-TW" altLang="en-US" sz="1000" b="1" dirty="0">
                        <a:solidFill>
                          <a:srgbClr val="FF0000"/>
                        </a:solidFill>
                        <a:latin typeface="+mn-ea"/>
                        <a:ea typeface="+mn-ea"/>
                      </a:endParaRPr>
                    </a:p>
                  </a:txBody>
                  <a:tcPr>
                    <a:solidFill>
                      <a:schemeClr val="accent4">
                        <a:lumMod val="20000"/>
                        <a:lumOff val="80000"/>
                      </a:schemeClr>
                    </a:solidFill>
                  </a:tcPr>
                </a:tc>
                <a:tc>
                  <a:txBody>
                    <a:bodyPr/>
                    <a:lstStyle/>
                    <a:p>
                      <a:endParaRPr lang="zh-TW" altLang="en-US" sz="1000" dirty="0">
                        <a:solidFill>
                          <a:srgbClr val="0000FF"/>
                        </a:solidFill>
                        <a:latin typeface="+mn-ea"/>
                        <a:ea typeface="+mn-ea"/>
                      </a:endParaRPr>
                    </a:p>
                  </a:txBody>
                  <a:tcPr>
                    <a:solidFill>
                      <a:schemeClr val="accent4">
                        <a:lumMod val="20000"/>
                        <a:lumOff val="80000"/>
                      </a:schemeClr>
                    </a:solidFill>
                  </a:tcPr>
                </a:tc>
                <a:tc>
                  <a:txBody>
                    <a:bodyPr/>
                    <a:lstStyle/>
                    <a:p>
                      <a:pPr algn="just"/>
                      <a:r>
                        <a:rPr lang="en-US" altLang="zh-TW" sz="1000" kern="100" dirty="0" smtClean="0">
                          <a:effectLst/>
                          <a:latin typeface="+mn-ea"/>
                          <a:ea typeface="+mn-ea"/>
                        </a:rPr>
                        <a:t>*</a:t>
                      </a:r>
                      <a:r>
                        <a:rPr lang="zh-TW" altLang="en-US" sz="1000" kern="100" dirty="0" smtClean="0">
                          <a:effectLst/>
                          <a:latin typeface="+mn-ea"/>
                          <a:ea typeface="+mn-ea"/>
                        </a:rPr>
                        <a:t>分項</a:t>
                      </a:r>
                      <a:r>
                        <a:rPr lang="en-US" altLang="zh-TW" sz="1000" kern="100" dirty="0" smtClean="0">
                          <a:effectLst/>
                          <a:latin typeface="+mn-ea"/>
                          <a:ea typeface="+mn-ea"/>
                        </a:rPr>
                        <a:t>1-1</a:t>
                      </a:r>
                      <a:r>
                        <a:rPr lang="zh-TW" altLang="en-US" sz="1000" kern="100" dirty="0" smtClean="0">
                          <a:effectLst/>
                          <a:latin typeface="+mn-ea"/>
                          <a:ea typeface="+mn-ea"/>
                        </a:rPr>
                        <a:t>、</a:t>
                      </a:r>
                      <a:r>
                        <a:rPr lang="en-US" altLang="zh-TW" sz="1000" kern="100" dirty="0" smtClean="0">
                          <a:effectLst/>
                          <a:latin typeface="+mn-ea"/>
                          <a:ea typeface="+mn-ea"/>
                        </a:rPr>
                        <a:t>2-2</a:t>
                      </a:r>
                      <a:r>
                        <a:rPr lang="zh-TW" altLang="en-US" sz="1000" kern="100" dirty="0" smtClean="0">
                          <a:effectLst/>
                          <a:latin typeface="+mn-ea"/>
                          <a:ea typeface="+mn-ea"/>
                        </a:rPr>
                        <a:t>、</a:t>
                      </a:r>
                      <a:r>
                        <a:rPr lang="en-US" altLang="zh-TW" sz="1000" kern="100" dirty="0" smtClean="0">
                          <a:effectLst/>
                          <a:latin typeface="+mn-ea"/>
                          <a:ea typeface="+mn-ea"/>
                        </a:rPr>
                        <a:t>2-3</a:t>
                      </a:r>
                      <a:r>
                        <a:rPr lang="zh-TW" altLang="en-US" sz="1000" kern="100" dirty="0" smtClean="0">
                          <a:effectLst/>
                          <a:latin typeface="+mn-ea"/>
                          <a:ea typeface="+mn-ea"/>
                        </a:rPr>
                        <a:t>、</a:t>
                      </a:r>
                      <a:r>
                        <a:rPr lang="en-US" altLang="zh-TW" sz="1000" kern="100" dirty="0" smtClean="0">
                          <a:effectLst/>
                          <a:latin typeface="+mn-ea"/>
                          <a:ea typeface="+mn-ea"/>
                        </a:rPr>
                        <a:t>3</a:t>
                      </a:r>
                      <a:r>
                        <a:rPr lang="zh-TW" altLang="en-US" sz="1000" kern="100" dirty="0" smtClean="0">
                          <a:effectLst/>
                          <a:latin typeface="+mn-ea"/>
                          <a:ea typeface="+mn-ea"/>
                        </a:rPr>
                        <a:t>之</a:t>
                      </a:r>
                      <a:r>
                        <a:rPr lang="en-US" altLang="zh-TW" sz="1000" kern="100" dirty="0" smtClean="0">
                          <a:effectLst/>
                          <a:latin typeface="+mn-ea"/>
                          <a:ea typeface="+mn-ea"/>
                        </a:rPr>
                        <a:t>Q3</a:t>
                      </a:r>
                      <a:r>
                        <a:rPr lang="zh-TW" altLang="en-US" sz="1000" kern="100" dirty="0" smtClean="0">
                          <a:effectLst/>
                          <a:latin typeface="+mn-ea"/>
                          <a:ea typeface="+mn-ea"/>
                        </a:rPr>
                        <a:t>進度報告</a:t>
                      </a:r>
                      <a:endParaRPr lang="en-US" altLang="zh-TW" sz="1000" kern="100" dirty="0" smtClean="0">
                        <a:effectLst/>
                        <a:latin typeface="+mn-ea"/>
                        <a:ea typeface="+mn-ea"/>
                      </a:endParaRPr>
                    </a:p>
                  </a:txBody>
                  <a:tcPr>
                    <a:solidFill>
                      <a:schemeClr val="accent4">
                        <a:lumMod val="20000"/>
                        <a:lumOff val="80000"/>
                      </a:schemeClr>
                    </a:solidFill>
                  </a:tcPr>
                </a:tc>
                <a:tc>
                  <a:txBody>
                    <a:bodyPr/>
                    <a:lstStyle/>
                    <a:p>
                      <a:endParaRPr lang="zh-TW" altLang="en-US" sz="1000" dirty="0">
                        <a:latin typeface="+mn-ea"/>
                        <a:ea typeface="+mn-ea"/>
                      </a:endParaRPr>
                    </a:p>
                  </a:txBody>
                  <a:tcPr>
                    <a:solidFill>
                      <a:schemeClr val="accent4">
                        <a:lumMod val="20000"/>
                        <a:lumOff val="80000"/>
                      </a:schemeClr>
                    </a:solidFill>
                  </a:tcPr>
                </a:tc>
                <a:tc>
                  <a:txBody>
                    <a:bodyPr/>
                    <a:lstStyle/>
                    <a:p>
                      <a:pPr marL="85725" indent="-85725" algn="just">
                        <a:spcBef>
                          <a:spcPts val="600"/>
                        </a:spcBef>
                        <a:buFont typeface="Wingdings" panose="05000000000000000000" pitchFamily="2" charset="2"/>
                        <a:buChar char="ü"/>
                      </a:pPr>
                      <a:endParaRPr lang="zh-TW" altLang="en-US" sz="1000" dirty="0">
                        <a:latin typeface="+mn-ea"/>
                        <a:ea typeface="+mn-ea"/>
                      </a:endParaRPr>
                    </a:p>
                  </a:txBody>
                  <a:tcPr>
                    <a:solidFill>
                      <a:schemeClr val="accent4">
                        <a:lumMod val="20000"/>
                        <a:lumOff val="80000"/>
                      </a:schemeClr>
                    </a:solidFill>
                  </a:tcPr>
                </a:tc>
                <a:tc>
                  <a:txBody>
                    <a:bodyPr/>
                    <a:lstStyle/>
                    <a:p>
                      <a:pPr algn="just"/>
                      <a:r>
                        <a:rPr lang="en-US" altLang="zh-TW" sz="1000" kern="100" dirty="0" smtClean="0">
                          <a:effectLst/>
                          <a:latin typeface="+mn-ea"/>
                          <a:ea typeface="+mn-ea"/>
                        </a:rPr>
                        <a:t>*</a:t>
                      </a:r>
                      <a:r>
                        <a:rPr lang="zh-TW" altLang="en-US" sz="1000" kern="100" dirty="0" smtClean="0">
                          <a:effectLst/>
                          <a:latin typeface="+mn-ea"/>
                          <a:ea typeface="+mn-ea"/>
                        </a:rPr>
                        <a:t>分項</a:t>
                      </a:r>
                      <a:r>
                        <a:rPr lang="en-US" altLang="zh-TW" sz="1000" kern="100" dirty="0" smtClean="0">
                          <a:effectLst/>
                          <a:latin typeface="+mn-ea"/>
                          <a:ea typeface="+mn-ea"/>
                        </a:rPr>
                        <a:t>1-1</a:t>
                      </a:r>
                      <a:r>
                        <a:rPr lang="zh-TW" altLang="en-US" sz="1000" kern="100" dirty="0" smtClean="0">
                          <a:effectLst/>
                          <a:latin typeface="+mn-ea"/>
                          <a:ea typeface="+mn-ea"/>
                        </a:rPr>
                        <a:t>、</a:t>
                      </a:r>
                      <a:r>
                        <a:rPr lang="en-US" altLang="zh-TW" sz="1000" kern="100" dirty="0" smtClean="0">
                          <a:effectLst/>
                          <a:latin typeface="+mn-ea"/>
                          <a:ea typeface="+mn-ea"/>
                        </a:rPr>
                        <a:t>2-2</a:t>
                      </a:r>
                      <a:r>
                        <a:rPr lang="zh-TW" altLang="en-US" sz="1000" kern="100" dirty="0" smtClean="0">
                          <a:effectLst/>
                          <a:latin typeface="+mn-ea"/>
                          <a:ea typeface="+mn-ea"/>
                        </a:rPr>
                        <a:t>、</a:t>
                      </a:r>
                      <a:r>
                        <a:rPr lang="en-US" altLang="zh-TW" sz="1000" kern="100" dirty="0" smtClean="0">
                          <a:effectLst/>
                          <a:latin typeface="+mn-ea"/>
                          <a:ea typeface="+mn-ea"/>
                        </a:rPr>
                        <a:t>2-3</a:t>
                      </a:r>
                      <a:r>
                        <a:rPr lang="zh-TW" altLang="en-US" sz="1000" kern="100" dirty="0" smtClean="0">
                          <a:effectLst/>
                          <a:latin typeface="+mn-ea"/>
                          <a:ea typeface="+mn-ea"/>
                        </a:rPr>
                        <a:t>、</a:t>
                      </a:r>
                      <a:r>
                        <a:rPr lang="en-US" altLang="zh-TW" sz="1000" kern="100" dirty="0" smtClean="0">
                          <a:effectLst/>
                          <a:latin typeface="+mn-ea"/>
                          <a:ea typeface="+mn-ea"/>
                        </a:rPr>
                        <a:t>3</a:t>
                      </a:r>
                      <a:r>
                        <a:rPr lang="zh-TW" altLang="en-US" sz="1000" kern="100" dirty="0" smtClean="0">
                          <a:effectLst/>
                          <a:latin typeface="+mn-ea"/>
                          <a:ea typeface="+mn-ea"/>
                        </a:rPr>
                        <a:t>之</a:t>
                      </a:r>
                      <a:r>
                        <a:rPr lang="en-US" altLang="zh-TW" sz="1000" kern="100" dirty="0" smtClean="0">
                          <a:effectLst/>
                          <a:latin typeface="+mn-ea"/>
                          <a:ea typeface="+mn-ea"/>
                        </a:rPr>
                        <a:t>Q4</a:t>
                      </a:r>
                      <a:r>
                        <a:rPr lang="zh-TW" altLang="en-US" sz="1000" kern="100" dirty="0" smtClean="0">
                          <a:effectLst/>
                          <a:latin typeface="+mn-ea"/>
                          <a:ea typeface="+mn-ea"/>
                        </a:rPr>
                        <a:t>進度報告</a:t>
                      </a:r>
                      <a:endParaRPr lang="en-US" altLang="zh-TW" sz="1000" kern="100" dirty="0" smtClean="0">
                        <a:effectLst/>
                        <a:latin typeface="+mn-ea"/>
                        <a:ea typeface="+mn-ea"/>
                      </a:endParaRPr>
                    </a:p>
                    <a:p>
                      <a:pPr algn="just"/>
                      <a:r>
                        <a:rPr lang="en-US" altLang="zh-TW" sz="1000" kern="100" dirty="0" smtClean="0">
                          <a:effectLst/>
                          <a:latin typeface="+mn-ea"/>
                          <a:ea typeface="+mn-ea"/>
                        </a:rPr>
                        <a:t>*</a:t>
                      </a:r>
                      <a:r>
                        <a:rPr lang="zh-TW" altLang="en-US" sz="1000" kern="100" dirty="0" smtClean="0">
                          <a:effectLst/>
                          <a:latin typeface="+mn-ea"/>
                          <a:ea typeface="+mn-ea"/>
                        </a:rPr>
                        <a:t>分項</a:t>
                      </a:r>
                      <a:r>
                        <a:rPr lang="en-US" altLang="zh-TW" sz="1000" kern="100" dirty="0" smtClean="0">
                          <a:effectLst/>
                          <a:latin typeface="+mn-ea"/>
                          <a:ea typeface="+mn-ea"/>
                        </a:rPr>
                        <a:t>1-1</a:t>
                      </a:r>
                      <a:r>
                        <a:rPr lang="zh-TW" altLang="en-US" sz="1000" kern="100" dirty="0" smtClean="0">
                          <a:effectLst/>
                          <a:latin typeface="+mn-ea"/>
                          <a:ea typeface="+mn-ea"/>
                        </a:rPr>
                        <a:t>、</a:t>
                      </a:r>
                      <a:r>
                        <a:rPr lang="en-US" altLang="zh-TW" sz="1000" kern="100" dirty="0" smtClean="0">
                          <a:effectLst/>
                          <a:latin typeface="+mn-ea"/>
                          <a:ea typeface="+mn-ea"/>
                        </a:rPr>
                        <a:t>2-2</a:t>
                      </a:r>
                      <a:r>
                        <a:rPr lang="zh-TW" altLang="en-US" sz="1000" kern="100" dirty="0" smtClean="0">
                          <a:effectLst/>
                          <a:latin typeface="+mn-ea"/>
                          <a:ea typeface="+mn-ea"/>
                        </a:rPr>
                        <a:t>、</a:t>
                      </a:r>
                      <a:r>
                        <a:rPr lang="en-US" altLang="zh-TW" sz="1000" kern="100" dirty="0" smtClean="0">
                          <a:effectLst/>
                          <a:latin typeface="+mn-ea"/>
                          <a:ea typeface="+mn-ea"/>
                        </a:rPr>
                        <a:t>2-3</a:t>
                      </a:r>
                      <a:r>
                        <a:rPr lang="zh-TW" altLang="en-US" sz="1000" kern="100" dirty="0" smtClean="0">
                          <a:effectLst/>
                          <a:latin typeface="+mn-ea"/>
                          <a:ea typeface="+mn-ea"/>
                        </a:rPr>
                        <a:t>、</a:t>
                      </a:r>
                      <a:r>
                        <a:rPr lang="en-US" altLang="zh-TW" sz="1000" kern="100" dirty="0" smtClean="0">
                          <a:effectLst/>
                          <a:latin typeface="+mn-ea"/>
                          <a:ea typeface="+mn-ea"/>
                        </a:rPr>
                        <a:t>3</a:t>
                      </a:r>
                      <a:r>
                        <a:rPr lang="zh-TW" altLang="en-US" sz="1000" kern="100" dirty="0" smtClean="0">
                          <a:effectLst/>
                          <a:latin typeface="+mn-ea"/>
                          <a:ea typeface="+mn-ea"/>
                        </a:rPr>
                        <a:t>之軟體</a:t>
                      </a:r>
                      <a:endParaRPr lang="en-US" altLang="zh-TW" sz="1000" kern="100" dirty="0" smtClean="0">
                        <a:effectLst/>
                        <a:latin typeface="+mn-ea"/>
                        <a:ea typeface="+mn-ea"/>
                      </a:endParaRPr>
                    </a:p>
                    <a:p>
                      <a:pPr algn="just"/>
                      <a:r>
                        <a:rPr lang="en-US" altLang="zh-TW" sz="1000" kern="100" dirty="0" smtClean="0">
                          <a:solidFill>
                            <a:srgbClr val="0000FF"/>
                          </a:solidFill>
                          <a:effectLst/>
                          <a:latin typeface="+mn-ea"/>
                          <a:ea typeface="+mn-ea"/>
                        </a:rPr>
                        <a:t>*</a:t>
                      </a:r>
                      <a:r>
                        <a:rPr lang="zh-TW" altLang="en-US" sz="1000" kern="100" dirty="0" smtClean="0">
                          <a:solidFill>
                            <a:srgbClr val="0000FF"/>
                          </a:solidFill>
                          <a:effectLst/>
                          <a:latin typeface="+mn-ea"/>
                          <a:ea typeface="+mn-ea"/>
                        </a:rPr>
                        <a:t>座談會結案報告</a:t>
                      </a:r>
                      <a:endParaRPr lang="en-US" altLang="zh-TW" sz="1000" kern="100" dirty="0" smtClean="0">
                        <a:solidFill>
                          <a:srgbClr val="0000FF"/>
                        </a:solidFill>
                        <a:effectLst/>
                        <a:latin typeface="+mn-ea"/>
                        <a:ea typeface="+mn-ea"/>
                      </a:endParaRPr>
                    </a:p>
                    <a:p>
                      <a:pPr algn="just"/>
                      <a:r>
                        <a:rPr lang="en-US" altLang="zh-TW" sz="1000" kern="100" dirty="0" smtClean="0">
                          <a:solidFill>
                            <a:srgbClr val="0000FF"/>
                          </a:solidFill>
                          <a:effectLst/>
                          <a:latin typeface="+mn-ea"/>
                          <a:ea typeface="+mn-ea"/>
                        </a:rPr>
                        <a:t>*</a:t>
                      </a:r>
                      <a:r>
                        <a:rPr lang="zh-TW" altLang="en-US" sz="1000" kern="100" dirty="0" smtClean="0">
                          <a:solidFill>
                            <a:srgbClr val="0000FF"/>
                          </a:solidFill>
                          <a:effectLst/>
                          <a:latin typeface="+mn-ea"/>
                          <a:ea typeface="+mn-ea"/>
                        </a:rPr>
                        <a:t>敏捷式管理報告</a:t>
                      </a:r>
                      <a:endParaRPr lang="en-US" altLang="zh-TW" sz="1000" kern="100" dirty="0" smtClean="0">
                        <a:solidFill>
                          <a:srgbClr val="0000FF"/>
                        </a:solidFill>
                        <a:effectLst/>
                        <a:latin typeface="+mn-ea"/>
                        <a:ea typeface="+mn-ea"/>
                      </a:endParaRPr>
                    </a:p>
                  </a:txBody>
                  <a:tcPr>
                    <a:solidFill>
                      <a:schemeClr val="accent4">
                        <a:lumMod val="20000"/>
                        <a:lumOff val="80000"/>
                      </a:schemeClr>
                    </a:solidFill>
                  </a:tcPr>
                </a:tc>
                <a:extLst>
                  <a:ext uri="{0D108BD9-81ED-4DB2-BD59-A6C34878D82A}">
                    <a16:rowId xmlns:a16="http://schemas.microsoft.com/office/drawing/2014/main" val="2159575848"/>
                  </a:ext>
                </a:extLst>
              </a:tr>
            </a:tbl>
          </a:graphicData>
        </a:graphic>
      </p:graphicFrame>
      <p:graphicFrame>
        <p:nvGraphicFramePr>
          <p:cNvPr id="6" name="表格 5"/>
          <p:cNvGraphicFramePr>
            <a:graphicFrameLocks noGrp="1"/>
          </p:cNvGraphicFramePr>
          <p:nvPr>
            <p:extLst/>
          </p:nvPr>
        </p:nvGraphicFramePr>
        <p:xfrm>
          <a:off x="172008" y="2564904"/>
          <a:ext cx="9525142" cy="4054786"/>
        </p:xfrm>
        <a:graphic>
          <a:graphicData uri="http://schemas.openxmlformats.org/drawingml/2006/table">
            <a:tbl>
              <a:tblPr/>
              <a:tblGrid>
                <a:gridCol w="584877">
                  <a:extLst>
                    <a:ext uri="{9D8B030D-6E8A-4147-A177-3AD203B41FA5}">
                      <a16:colId xmlns:a16="http://schemas.microsoft.com/office/drawing/2014/main" val="1012248165"/>
                    </a:ext>
                  </a:extLst>
                </a:gridCol>
                <a:gridCol w="584877">
                  <a:extLst>
                    <a:ext uri="{9D8B030D-6E8A-4147-A177-3AD203B41FA5}">
                      <a16:colId xmlns:a16="http://schemas.microsoft.com/office/drawing/2014/main" val="2670547764"/>
                    </a:ext>
                  </a:extLst>
                </a:gridCol>
                <a:gridCol w="8355388">
                  <a:extLst>
                    <a:ext uri="{9D8B030D-6E8A-4147-A177-3AD203B41FA5}">
                      <a16:colId xmlns:a16="http://schemas.microsoft.com/office/drawing/2014/main" val="3524149184"/>
                    </a:ext>
                  </a:extLst>
                </a:gridCol>
              </a:tblGrid>
              <a:tr h="397186">
                <a:tc>
                  <a:txBody>
                    <a:bodyPr/>
                    <a:lstStyle/>
                    <a:p>
                      <a:pPr algn="ctr">
                        <a:spcAft>
                          <a:spcPts val="0"/>
                        </a:spcAft>
                      </a:pPr>
                      <a:r>
                        <a:rPr lang="zh-TW" sz="1000" kern="100" dirty="0">
                          <a:effectLst/>
                          <a:latin typeface="Times New Roman" panose="02020603050405020304" pitchFamily="18" charset="0"/>
                          <a:ea typeface="標楷體" panose="03000509000000000000" pitchFamily="65" charset="-120"/>
                        </a:rPr>
                        <a:t>查核點</a:t>
                      </a:r>
                      <a:endParaRPr lang="zh-TW" sz="1000" kern="100" dirty="0">
                        <a:effectLst/>
                        <a:latin typeface="Times New Roman" panose="02020603050405020304" pitchFamily="18" charset="0"/>
                        <a:ea typeface="新細明體" panose="02020500000000000000" pitchFamily="18" charset="-120"/>
                      </a:endParaRPr>
                    </a:p>
                    <a:p>
                      <a:pPr algn="ctr">
                        <a:spcAft>
                          <a:spcPts val="0"/>
                        </a:spcAft>
                      </a:pPr>
                      <a:r>
                        <a:rPr lang="zh-TW" sz="1000" kern="100" dirty="0">
                          <a:effectLst/>
                          <a:latin typeface="Times New Roman" panose="02020603050405020304" pitchFamily="18" charset="0"/>
                          <a:ea typeface="標楷體" panose="03000509000000000000" pitchFamily="65" charset="-120"/>
                        </a:rPr>
                        <a:t>編號</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000" kern="100">
                          <a:effectLst/>
                          <a:latin typeface="Times New Roman" panose="02020603050405020304" pitchFamily="18" charset="0"/>
                          <a:ea typeface="標楷體" panose="03000509000000000000" pitchFamily="65" charset="-120"/>
                        </a:rPr>
                        <a:t>預定完成</a:t>
                      </a:r>
                      <a:endParaRPr lang="zh-TW" sz="1000" kern="100">
                        <a:effectLst/>
                        <a:latin typeface="Times New Roman" panose="02020603050405020304" pitchFamily="18" charset="0"/>
                        <a:ea typeface="新細明體" panose="02020500000000000000" pitchFamily="18" charset="-120"/>
                      </a:endParaRPr>
                    </a:p>
                    <a:p>
                      <a:pPr algn="ctr">
                        <a:spcAft>
                          <a:spcPts val="0"/>
                        </a:spcAft>
                      </a:pPr>
                      <a:r>
                        <a:rPr lang="zh-TW" sz="1000" kern="100">
                          <a:effectLst/>
                          <a:latin typeface="Times New Roman" panose="02020603050405020304" pitchFamily="18" charset="0"/>
                          <a:ea typeface="標楷體" panose="03000509000000000000" pitchFamily="65" charset="-120"/>
                        </a:rPr>
                        <a:t>期間</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000" kern="100">
                          <a:effectLst/>
                          <a:latin typeface="Times New Roman" panose="02020603050405020304" pitchFamily="18" charset="0"/>
                          <a:ea typeface="標楷體" panose="03000509000000000000" pitchFamily="65" charset="-120"/>
                        </a:rPr>
                        <a:t>查核點概述</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341531"/>
                  </a:ext>
                </a:extLst>
              </a:tr>
              <a:tr h="427464">
                <a:tc>
                  <a:txBody>
                    <a:bodyPr/>
                    <a:lstStyle/>
                    <a:p>
                      <a:pPr algn="ctr">
                        <a:spcAft>
                          <a:spcPts val="0"/>
                        </a:spcAft>
                        <a:tabLst>
                          <a:tab pos="828675" algn="l"/>
                        </a:tabLst>
                      </a:pPr>
                      <a:r>
                        <a:rPr lang="en-US" sz="1000" kern="100" dirty="0">
                          <a:effectLst/>
                          <a:latin typeface="Times New Roman" panose="02020603050405020304" pitchFamily="18" charset="0"/>
                          <a:ea typeface="標楷體" panose="03000509000000000000" pitchFamily="65" charset="-120"/>
                        </a:rPr>
                        <a:t>A11</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dirty="0">
                          <a:effectLst/>
                          <a:latin typeface="Times New Roman" panose="02020603050405020304" pitchFamily="18" charset="0"/>
                          <a:ea typeface="標楷體" panose="03000509000000000000" pitchFamily="65" charset="-120"/>
                        </a:rPr>
                        <a:t>111/03</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9100" indent="-419100">
                        <a:spcAft>
                          <a:spcPts val="0"/>
                        </a:spcAft>
                      </a:pPr>
                      <a:r>
                        <a:rPr lang="en-US" sz="1000" kern="0" dirty="0">
                          <a:effectLst/>
                          <a:latin typeface="Times New Roman" panose="02020603050405020304" pitchFamily="18" charset="0"/>
                          <a:ea typeface="標楷體" panose="03000509000000000000" pitchFamily="65" charset="-120"/>
                        </a:rPr>
                        <a:t>A11-1 </a:t>
                      </a:r>
                      <a:r>
                        <a:rPr lang="zh-TW" sz="1000" kern="0" dirty="0">
                          <a:effectLst/>
                          <a:latin typeface="Times New Roman" panose="02020603050405020304" pitchFamily="18" charset="0"/>
                          <a:ea typeface="標楷體" panose="03000509000000000000" pitchFamily="65" charset="-120"/>
                        </a:rPr>
                        <a:t>完成在製品庫存水位自主補料技術需求規劃與開發規格</a:t>
                      </a:r>
                      <a:r>
                        <a:rPr lang="zh-TW" sz="1000" kern="0" dirty="0" smtClean="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資策會）</a:t>
                      </a:r>
                      <a:endParaRPr lang="zh-TW" sz="1000" kern="100" dirty="0">
                        <a:effectLst/>
                        <a:latin typeface="Times New Roman" panose="02020603050405020304" pitchFamily="18" charset="0"/>
                        <a:ea typeface="新細明體" panose="02020500000000000000" pitchFamily="18" charset="-120"/>
                      </a:endParaRPr>
                    </a:p>
                    <a:p>
                      <a:pPr indent="419100">
                        <a:spcAft>
                          <a:spcPts val="0"/>
                        </a:spcAft>
                      </a:pPr>
                      <a:r>
                        <a:rPr lang="zh-TW" sz="1000" kern="0" dirty="0">
                          <a:effectLst/>
                          <a:latin typeface="Times New Roman" panose="02020603050405020304" pitchFamily="18" charset="0"/>
                          <a:ea typeface="標楷體" panose="03000509000000000000" pitchFamily="65" charset="-120"/>
                        </a:rPr>
                        <a:t>‧透過訪談產業專家確定預測需求及擷取收集製程參數。</a:t>
                      </a:r>
                      <a:endParaRPr lang="zh-TW" sz="1000" kern="100" dirty="0">
                        <a:effectLst/>
                        <a:latin typeface="Times New Roman" panose="02020603050405020304" pitchFamily="18" charset="0"/>
                        <a:ea typeface="新細明體" panose="02020500000000000000" pitchFamily="18" charset="-120"/>
                      </a:endParaRPr>
                    </a:p>
                    <a:p>
                      <a:pPr indent="419100">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定義資料滾動修正流程及資料規格設計規格雛形。</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敏捷式修正</a:t>
                      </a:r>
                      <a:r>
                        <a:rPr lang="en-US" sz="1000" kern="10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301557"/>
                  </a:ext>
                </a:extLst>
              </a:tr>
              <a:tr h="427464">
                <a:tc>
                  <a:txBody>
                    <a:bodyPr/>
                    <a:lstStyle/>
                    <a:p>
                      <a:pPr algn="ctr">
                        <a:spcAft>
                          <a:spcPts val="0"/>
                        </a:spcAft>
                        <a:tabLst>
                          <a:tab pos="828675" algn="l"/>
                        </a:tabLst>
                      </a:pPr>
                      <a:r>
                        <a:rPr lang="en-US" sz="1000" kern="100" dirty="0">
                          <a:solidFill>
                            <a:srgbClr val="0000FF"/>
                          </a:solidFill>
                          <a:effectLst/>
                          <a:latin typeface="Times New Roman" panose="02020603050405020304" pitchFamily="18" charset="0"/>
                          <a:ea typeface="標楷體" panose="03000509000000000000" pitchFamily="65" charset="-120"/>
                        </a:rPr>
                        <a:t>A12</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solidFill>
                            <a:srgbClr val="0000FF"/>
                          </a:solidFill>
                          <a:effectLst/>
                          <a:latin typeface="Times New Roman" panose="02020603050405020304" pitchFamily="18" charset="0"/>
                          <a:ea typeface="標楷體" panose="03000509000000000000" pitchFamily="65" charset="-120"/>
                        </a:rPr>
                        <a:t>111/06</a:t>
                      </a:r>
                      <a:endParaRPr lang="zh-TW" sz="1000" kern="10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kern="0" dirty="0">
                          <a:solidFill>
                            <a:srgbClr val="0000FF"/>
                          </a:solidFill>
                          <a:effectLst/>
                          <a:latin typeface="Times New Roman" panose="02020603050405020304" pitchFamily="18" charset="0"/>
                          <a:ea typeface="標楷體" panose="03000509000000000000" pitchFamily="65" charset="-120"/>
                        </a:rPr>
                        <a:t>A12-1 </a:t>
                      </a:r>
                      <a:r>
                        <a:rPr lang="zh-TW" sz="1000" kern="0" dirty="0">
                          <a:solidFill>
                            <a:srgbClr val="0000FF"/>
                          </a:solidFill>
                          <a:effectLst/>
                          <a:latin typeface="Times New Roman" panose="02020603050405020304" pitchFamily="18" charset="0"/>
                          <a:ea typeface="標楷體" panose="03000509000000000000" pitchFamily="65" charset="-120"/>
                        </a:rPr>
                        <a:t>完成在製品庫存水位自主補料技術架構設計。（資策會）</a:t>
                      </a:r>
                      <a:endParaRPr lang="zh-TW" sz="1000" kern="100" dirty="0">
                        <a:solidFill>
                          <a:srgbClr val="0000FF"/>
                        </a:solidFill>
                        <a:effectLst/>
                        <a:latin typeface="Times New Roman" panose="02020603050405020304" pitchFamily="18" charset="0"/>
                        <a:ea typeface="新細明體" panose="02020500000000000000" pitchFamily="18" charset="-120"/>
                      </a:endParaRPr>
                    </a:p>
                    <a:p>
                      <a:pPr indent="419100">
                        <a:spcAft>
                          <a:spcPts val="0"/>
                        </a:spcAft>
                      </a:pPr>
                      <a:r>
                        <a:rPr lang="zh-TW" sz="1000" kern="0" dirty="0">
                          <a:solidFill>
                            <a:srgbClr val="0000FF"/>
                          </a:solidFill>
                          <a:effectLst/>
                          <a:latin typeface="Times New Roman" panose="02020603050405020304" pitchFamily="18" charset="0"/>
                          <a:ea typeface="標楷體" panose="03000509000000000000" pitchFamily="65" charset="-120"/>
                        </a:rPr>
                        <a:t>‧對設備聯網並結合報工資訊，進行特徵工程處理，以利後續</a:t>
                      </a:r>
                      <a:r>
                        <a:rPr lang="zh-TW" sz="1000" kern="0" dirty="0" smtClean="0">
                          <a:solidFill>
                            <a:srgbClr val="0000FF"/>
                          </a:solidFill>
                          <a:effectLst/>
                          <a:latin typeface="Times New Roman" panose="02020603050405020304" pitchFamily="18" charset="0"/>
                          <a:ea typeface="標楷體" panose="03000509000000000000" pitchFamily="65" charset="-120"/>
                        </a:rPr>
                        <a:t>分析</a:t>
                      </a:r>
                      <a:r>
                        <a:rPr lang="zh-TW" sz="1000" kern="0" dirty="0">
                          <a:solidFill>
                            <a:srgbClr val="0000FF"/>
                          </a:solidFill>
                          <a:effectLst/>
                          <a:latin typeface="Times New Roman" panose="02020603050405020304" pitchFamily="18" charset="0"/>
                          <a:ea typeface="標楷體" panose="03000509000000000000" pitchFamily="65" charset="-120"/>
                        </a:rPr>
                        <a:t>使用。</a:t>
                      </a:r>
                      <a:endParaRPr lang="zh-TW" sz="1000" kern="100" dirty="0">
                        <a:solidFill>
                          <a:srgbClr val="0000FF"/>
                        </a:solidFill>
                        <a:effectLst/>
                        <a:latin typeface="Times New Roman" panose="02020603050405020304" pitchFamily="18" charset="0"/>
                        <a:ea typeface="新細明體" panose="02020500000000000000" pitchFamily="18" charset="-120"/>
                      </a:endParaRPr>
                    </a:p>
                    <a:p>
                      <a:pPr indent="419100">
                        <a:spcAft>
                          <a:spcPts val="0"/>
                        </a:spcAft>
                      </a:pPr>
                      <a:r>
                        <a:rPr lang="zh-TW" sz="1000" kern="0" dirty="0">
                          <a:solidFill>
                            <a:srgbClr val="0000FF"/>
                          </a:solidFill>
                          <a:effectLst/>
                          <a:latin typeface="Times New Roman" panose="02020603050405020304" pitchFamily="18" charset="0"/>
                          <a:ea typeface="標楷體" panose="03000509000000000000" pitchFamily="65" charset="-120"/>
                        </a:rPr>
                        <a:t>‧</a:t>
                      </a:r>
                      <a:r>
                        <a:rPr lang="zh-TW" sz="1000" kern="100" dirty="0">
                          <a:solidFill>
                            <a:srgbClr val="0000FF"/>
                          </a:solidFill>
                          <a:effectLst/>
                          <a:latin typeface="Times New Roman" panose="02020603050405020304" pitchFamily="18" charset="0"/>
                          <a:ea typeface="標楷體" panose="03000509000000000000" pitchFamily="65" charset="-120"/>
                        </a:rPr>
                        <a:t>依據資料收集與例外狀況調整資料蒐集規格</a:t>
                      </a:r>
                      <a:r>
                        <a:rPr lang="en-US" sz="1000" kern="100" dirty="0">
                          <a:solidFill>
                            <a:srgbClr val="0000FF"/>
                          </a:solidFill>
                          <a:effectLst/>
                          <a:latin typeface="Times New Roman" panose="02020603050405020304" pitchFamily="18" charset="0"/>
                          <a:ea typeface="標楷體" panose="03000509000000000000" pitchFamily="65" charset="-120"/>
                        </a:rPr>
                        <a:t>A11</a:t>
                      </a:r>
                      <a:r>
                        <a:rPr lang="zh-TW" sz="1000" kern="100" dirty="0">
                          <a:solidFill>
                            <a:srgbClr val="0000FF"/>
                          </a:solidFill>
                          <a:effectLst/>
                          <a:latin typeface="Times New Roman" panose="02020603050405020304" pitchFamily="18" charset="0"/>
                          <a:ea typeface="標楷體" panose="03000509000000000000" pitchFamily="65" charset="-120"/>
                        </a:rPr>
                        <a:t>與設計。</a:t>
                      </a:r>
                      <a:r>
                        <a:rPr lang="en-US" sz="1000" kern="100" dirty="0">
                          <a:solidFill>
                            <a:srgbClr val="0000FF"/>
                          </a:solidFill>
                          <a:effectLst/>
                          <a:latin typeface="Times New Roman" panose="02020603050405020304" pitchFamily="18" charset="0"/>
                          <a:ea typeface="標楷體" panose="03000509000000000000" pitchFamily="65" charset="-120"/>
                        </a:rPr>
                        <a:t>(</a:t>
                      </a:r>
                      <a:r>
                        <a:rPr lang="zh-TW" sz="1000" kern="100" dirty="0" smtClean="0">
                          <a:solidFill>
                            <a:srgbClr val="0000FF"/>
                          </a:solidFill>
                          <a:effectLst/>
                          <a:latin typeface="Times New Roman" panose="02020603050405020304" pitchFamily="18" charset="0"/>
                          <a:ea typeface="標楷體" panose="03000509000000000000" pitchFamily="65" charset="-120"/>
                        </a:rPr>
                        <a:t>敏捷式</a:t>
                      </a:r>
                      <a:r>
                        <a:rPr lang="zh-TW" sz="1000" kern="100" dirty="0">
                          <a:solidFill>
                            <a:srgbClr val="0000FF"/>
                          </a:solidFill>
                          <a:effectLst/>
                          <a:latin typeface="Times New Roman" panose="02020603050405020304" pitchFamily="18" charset="0"/>
                          <a:ea typeface="標楷體" panose="03000509000000000000" pitchFamily="65" charset="-120"/>
                        </a:rPr>
                        <a:t>修正</a:t>
                      </a:r>
                      <a:r>
                        <a:rPr lang="en-US" sz="1000" kern="100" dirty="0">
                          <a:solidFill>
                            <a:srgbClr val="0000FF"/>
                          </a:solidFill>
                          <a:effectLst/>
                          <a:latin typeface="Times New Roman" panose="02020603050405020304" pitchFamily="18" charset="0"/>
                          <a:ea typeface="標楷體" panose="03000509000000000000" pitchFamily="65" charset="-120"/>
                        </a:rPr>
                        <a:t>)</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545047"/>
                  </a:ext>
                </a:extLst>
              </a:tr>
              <a:tr h="609217">
                <a:tc>
                  <a:txBody>
                    <a:bodyPr/>
                    <a:lstStyle/>
                    <a:p>
                      <a:pPr algn="ctr">
                        <a:spcAft>
                          <a:spcPts val="0"/>
                        </a:spcAft>
                        <a:tabLst>
                          <a:tab pos="828675" algn="l"/>
                        </a:tabLst>
                      </a:pPr>
                      <a:r>
                        <a:rPr lang="en-US" sz="1000" kern="100" dirty="0">
                          <a:effectLst/>
                          <a:latin typeface="Times New Roman" panose="02020603050405020304" pitchFamily="18" charset="0"/>
                          <a:ea typeface="標楷體" panose="03000509000000000000" pitchFamily="65" charset="-120"/>
                        </a:rPr>
                        <a:t>A13</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effectLst/>
                          <a:latin typeface="Times New Roman" panose="02020603050405020304" pitchFamily="18" charset="0"/>
                          <a:ea typeface="標楷體" panose="03000509000000000000" pitchFamily="65" charset="-120"/>
                        </a:rPr>
                        <a:t>111/09</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kern="0" dirty="0">
                          <a:effectLst/>
                          <a:latin typeface="Times New Roman" panose="02020603050405020304" pitchFamily="18" charset="0"/>
                          <a:ea typeface="標楷體" panose="03000509000000000000" pitchFamily="65" charset="-120"/>
                        </a:rPr>
                        <a:t>A13-1 </a:t>
                      </a:r>
                      <a:r>
                        <a:rPr lang="zh-TW" sz="1000" kern="0" dirty="0">
                          <a:effectLst/>
                          <a:latin typeface="Times New Roman" panose="02020603050405020304" pitchFamily="18" charset="0"/>
                          <a:ea typeface="標楷體" panose="03000509000000000000" pitchFamily="65" charset="-120"/>
                        </a:rPr>
                        <a:t>完成在製品庫存水位自主補料技術測試規劃。（資策會）</a:t>
                      </a:r>
                      <a:endParaRPr lang="zh-TW" sz="1000" kern="100" dirty="0">
                        <a:effectLst/>
                        <a:latin typeface="Times New Roman" panose="02020603050405020304" pitchFamily="18" charset="0"/>
                        <a:ea typeface="新細明體" panose="02020500000000000000" pitchFamily="18" charset="-120"/>
                      </a:endParaRPr>
                    </a:p>
                    <a:p>
                      <a:pPr indent="419100">
                        <a:spcAft>
                          <a:spcPts val="0"/>
                        </a:spcAft>
                      </a:pPr>
                      <a:r>
                        <a:rPr lang="zh-TW" sz="1000" kern="0" dirty="0">
                          <a:effectLst/>
                          <a:latin typeface="Times New Roman" panose="02020603050405020304" pitchFamily="18" charset="0"/>
                          <a:ea typeface="標楷體" panose="03000509000000000000" pitchFamily="65" charset="-120"/>
                        </a:rPr>
                        <a:t>‧規劃完成定義</a:t>
                      </a:r>
                      <a:r>
                        <a:rPr lang="en-US" sz="1000" kern="0" dirty="0">
                          <a:effectLst/>
                          <a:latin typeface="Times New Roman" panose="02020603050405020304" pitchFamily="18" charset="0"/>
                          <a:ea typeface="標楷體" panose="03000509000000000000" pitchFamily="65" charset="-120"/>
                        </a:rPr>
                        <a:t>3</a:t>
                      </a:r>
                      <a:r>
                        <a:rPr lang="zh-TW" sz="1000" kern="0" dirty="0">
                          <a:effectLst/>
                          <a:latin typeface="Times New Roman" panose="02020603050405020304" pitchFamily="18" charset="0"/>
                          <a:ea typeface="標楷體" panose="03000509000000000000" pitchFamily="65" charset="-120"/>
                        </a:rPr>
                        <a:t>種不同的分析演算之線邊缺料分析模型</a:t>
                      </a:r>
                      <a:r>
                        <a:rPr lang="zh-TW" sz="1000" kern="0" dirty="0" smtClean="0">
                          <a:effectLst/>
                          <a:latin typeface="Times New Roman" panose="02020603050405020304" pitchFamily="18" charset="0"/>
                          <a:ea typeface="標楷體" panose="03000509000000000000" pitchFamily="65" charset="-120"/>
                        </a:rPr>
                        <a:t>。</a:t>
                      </a:r>
                      <a:r>
                        <a:rPr lang="en-US" sz="1000" kern="0" dirty="0" smtClean="0">
                          <a:effectLst/>
                          <a:latin typeface="Times New Roman" panose="02020603050405020304" pitchFamily="18" charset="0"/>
                          <a:ea typeface="標楷體" panose="03000509000000000000" pitchFamily="65" charset="-120"/>
                        </a:rPr>
                        <a:t>a</a:t>
                      </a:r>
                      <a:r>
                        <a:rPr lang="en-US" sz="1000" kern="0" dirty="0">
                          <a:effectLst/>
                          <a:latin typeface="Times New Roman" panose="02020603050405020304" pitchFamily="18" charset="0"/>
                          <a:ea typeface="標楷體" panose="03000509000000000000" pitchFamily="65" charset="-120"/>
                        </a:rPr>
                        <a:t>. CART </a:t>
                      </a:r>
                      <a:r>
                        <a:rPr lang="en-US" sz="1000" kern="0" dirty="0" smtClean="0">
                          <a:effectLst/>
                          <a:latin typeface="Times New Roman" panose="02020603050405020304" pitchFamily="18" charset="0"/>
                          <a:ea typeface="標楷體" panose="03000509000000000000" pitchFamily="65" charset="-120"/>
                        </a:rPr>
                        <a:t>b</a:t>
                      </a:r>
                      <a:r>
                        <a:rPr lang="en-US" sz="1000" kern="0" dirty="0">
                          <a:effectLst/>
                          <a:latin typeface="Times New Roman" panose="02020603050405020304" pitchFamily="18" charset="0"/>
                          <a:ea typeface="標楷體" panose="03000509000000000000" pitchFamily="65" charset="-120"/>
                        </a:rPr>
                        <a:t>. SVR </a:t>
                      </a:r>
                      <a:r>
                        <a:rPr lang="en-US" sz="1000" kern="0" dirty="0" smtClean="0">
                          <a:effectLst/>
                          <a:latin typeface="Times New Roman" panose="02020603050405020304" pitchFamily="18" charset="0"/>
                          <a:ea typeface="標楷體" panose="03000509000000000000" pitchFamily="65" charset="-120"/>
                        </a:rPr>
                        <a:t>c</a:t>
                      </a:r>
                      <a:r>
                        <a:rPr lang="en-US" sz="1000" kern="0" dirty="0">
                          <a:effectLst/>
                          <a:latin typeface="Times New Roman" panose="02020603050405020304" pitchFamily="18" charset="0"/>
                          <a:ea typeface="標楷體" panose="03000509000000000000" pitchFamily="65" charset="-120"/>
                        </a:rPr>
                        <a:t>. Regression</a:t>
                      </a:r>
                      <a:endParaRPr lang="zh-TW" sz="1000" kern="100" dirty="0">
                        <a:effectLst/>
                        <a:latin typeface="Times New Roman" panose="02020603050405020304" pitchFamily="18" charset="0"/>
                        <a:ea typeface="新細明體" panose="02020500000000000000" pitchFamily="18" charset="-120"/>
                      </a:endParaRPr>
                    </a:p>
                    <a:p>
                      <a:pPr indent="419100">
                        <a:spcAft>
                          <a:spcPts val="0"/>
                        </a:spcAft>
                      </a:pPr>
                      <a:r>
                        <a:rPr lang="zh-TW" sz="1000" kern="0" dirty="0">
                          <a:effectLst/>
                          <a:latin typeface="Times New Roman" panose="02020603050405020304" pitchFamily="18" charset="0"/>
                          <a:ea typeface="標楷體" panose="03000509000000000000" pitchFamily="65" charset="-120"/>
                        </a:rPr>
                        <a:t>‧模型提前預測補料量，可降低等料時間</a:t>
                      </a:r>
                      <a:r>
                        <a:rPr lang="en-US" sz="1000" kern="0" dirty="0">
                          <a:effectLst/>
                          <a:latin typeface="Times New Roman" panose="02020603050405020304" pitchFamily="18" charset="0"/>
                          <a:ea typeface="標楷體" panose="03000509000000000000" pitchFamily="65" charset="-120"/>
                        </a:rPr>
                        <a:t>30%</a:t>
                      </a:r>
                      <a:r>
                        <a:rPr lang="zh-TW" sz="1000" kern="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p>
                      <a:pPr indent="419100">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依據模型訓練狀態，修正資料資料種類及系統架構。</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敏捷式</a:t>
                      </a:r>
                      <a:r>
                        <a:rPr lang="zh-TW" sz="1000" kern="100" dirty="0" smtClean="0">
                          <a:effectLst/>
                          <a:latin typeface="Times New Roman" panose="02020603050405020304" pitchFamily="18" charset="0"/>
                          <a:ea typeface="標楷體" panose="03000509000000000000" pitchFamily="65" charset="-120"/>
                        </a:rPr>
                        <a:t>修正</a:t>
                      </a:r>
                      <a:r>
                        <a:rPr lang="en-US" sz="1000" kern="100" dirty="0" smtClean="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887869"/>
                  </a:ext>
                </a:extLst>
              </a:tr>
              <a:tr h="1981430">
                <a:tc>
                  <a:txBody>
                    <a:bodyPr/>
                    <a:lstStyle/>
                    <a:p>
                      <a:pPr algn="ctr">
                        <a:spcAft>
                          <a:spcPts val="0"/>
                        </a:spcAft>
                        <a:tabLst>
                          <a:tab pos="828675" algn="l"/>
                        </a:tabLst>
                      </a:pPr>
                      <a:r>
                        <a:rPr lang="en-US" sz="1000" kern="100" dirty="0">
                          <a:effectLst/>
                          <a:latin typeface="Times New Roman" panose="02020603050405020304" pitchFamily="18" charset="0"/>
                          <a:ea typeface="標楷體" panose="03000509000000000000" pitchFamily="65" charset="-120"/>
                        </a:rPr>
                        <a:t>A14</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effectLst/>
                          <a:latin typeface="Times New Roman" panose="02020603050405020304" pitchFamily="18" charset="0"/>
                          <a:ea typeface="標楷體" panose="03000509000000000000" pitchFamily="65" charset="-120"/>
                        </a:rPr>
                        <a:t>111</a:t>
                      </a:r>
                      <a:r>
                        <a:rPr lang="en-US" sz="1000" kern="100">
                          <a:effectLst/>
                          <a:latin typeface="Times New Roman" panose="02020603050405020304" pitchFamily="18" charset="0"/>
                          <a:ea typeface="標楷體" panose="03000509000000000000" pitchFamily="65" charset="-120"/>
                        </a:rPr>
                        <a:t>/12</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
                        <a:spcAft>
                          <a:spcPts val="0"/>
                        </a:spcAft>
                      </a:pPr>
                      <a:r>
                        <a:rPr lang="en-US" sz="1000" kern="0" dirty="0">
                          <a:effectLst/>
                          <a:latin typeface="Times New Roman" panose="02020603050405020304" pitchFamily="18" charset="0"/>
                          <a:ea typeface="標楷體" panose="03000509000000000000" pitchFamily="65" charset="-120"/>
                        </a:rPr>
                        <a:t>A14-1 </a:t>
                      </a:r>
                      <a:r>
                        <a:rPr lang="zh-TW" sz="1000" kern="0" dirty="0">
                          <a:effectLst/>
                          <a:latin typeface="Times New Roman" panose="02020603050405020304" pitchFamily="18" charset="0"/>
                          <a:ea typeface="標楷體" panose="03000509000000000000" pitchFamily="65" charset="-120"/>
                        </a:rPr>
                        <a:t>完成在製品庫存水位自主補料技術測試驗證。（資策會）</a:t>
                      </a:r>
                      <a:endParaRPr lang="zh-TW" sz="1000" kern="100" dirty="0">
                        <a:effectLst/>
                        <a:latin typeface="Times New Roman" panose="02020603050405020304" pitchFamily="18" charset="0"/>
                        <a:ea typeface="新細明體" panose="02020500000000000000" pitchFamily="18" charset="-120"/>
                      </a:endParaRPr>
                    </a:p>
                    <a:p>
                      <a:pPr indent="419100" algn="just" fontAlgn="b">
                        <a:spcAft>
                          <a:spcPts val="0"/>
                        </a:spcAft>
                      </a:pPr>
                      <a:r>
                        <a:rPr lang="zh-TW" sz="1000" kern="0" dirty="0">
                          <a:effectLst/>
                          <a:latin typeface="Times New Roman" panose="02020603050405020304" pitchFamily="18" charset="0"/>
                          <a:ea typeface="標楷體" panose="03000509000000000000" pitchFamily="65" charset="-120"/>
                        </a:rPr>
                        <a:t>‧運用機器學習模型提前預測補料量，改善在製品停機待料，</a:t>
                      </a:r>
                      <a:r>
                        <a:rPr lang="zh-TW" sz="1000" kern="0" dirty="0" smtClean="0">
                          <a:effectLst/>
                          <a:latin typeface="Times New Roman" panose="02020603050405020304" pitchFamily="18" charset="0"/>
                          <a:ea typeface="標楷體" panose="03000509000000000000" pitchFamily="65" charset="-120"/>
                        </a:rPr>
                        <a:t>提升</a:t>
                      </a:r>
                      <a:r>
                        <a:rPr lang="en-US" sz="1000" kern="0" dirty="0">
                          <a:effectLst/>
                          <a:latin typeface="Times New Roman" panose="02020603050405020304" pitchFamily="18" charset="0"/>
                          <a:ea typeface="標楷體" panose="03000509000000000000" pitchFamily="65" charset="-120"/>
                        </a:rPr>
                        <a:t>15%</a:t>
                      </a:r>
                      <a:r>
                        <a:rPr lang="zh-TW" sz="1000" kern="0" dirty="0">
                          <a:effectLst/>
                          <a:latin typeface="Times New Roman" panose="02020603050405020304" pitchFamily="18" charset="0"/>
                          <a:ea typeface="標楷體" panose="03000509000000000000" pitchFamily="65" charset="-120"/>
                        </a:rPr>
                        <a:t>稼動率</a:t>
                      </a:r>
                      <a:endParaRPr lang="zh-TW" sz="1000" kern="100" dirty="0">
                        <a:effectLst/>
                        <a:latin typeface="Times New Roman" panose="02020603050405020304" pitchFamily="18" charset="0"/>
                        <a:ea typeface="新細明體" panose="02020500000000000000" pitchFamily="18" charset="-120"/>
                      </a:endParaRPr>
                    </a:p>
                    <a:p>
                      <a:pPr marL="426720" algn="just" fontAlgn="b">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依據在製品庫存水位自主補料預測模型測試結果，增加數據</a:t>
                      </a:r>
                      <a:r>
                        <a:rPr lang="zh-TW" sz="1000" kern="100" dirty="0" smtClean="0">
                          <a:effectLst/>
                          <a:latin typeface="Times New Roman" panose="02020603050405020304" pitchFamily="18" charset="0"/>
                          <a:ea typeface="標楷體" panose="03000509000000000000" pitchFamily="65" charset="-120"/>
                        </a:rPr>
                        <a:t>範圍</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資料收集增加</a:t>
                      </a:r>
                      <a:r>
                        <a:rPr lang="en-US" sz="1000" kern="100" dirty="0">
                          <a:effectLst/>
                          <a:latin typeface="Times New Roman" panose="02020603050405020304" pitchFamily="18" charset="0"/>
                          <a:ea typeface="標楷體" panose="03000509000000000000" pitchFamily="65" charset="-120"/>
                        </a:rPr>
                        <a:t>A11)</a:t>
                      </a:r>
                      <a:r>
                        <a:rPr lang="zh-TW" sz="1000" kern="100" dirty="0">
                          <a:effectLst/>
                          <a:latin typeface="Times New Roman" panose="02020603050405020304" pitchFamily="18" charset="0"/>
                          <a:ea typeface="標楷體" panose="03000509000000000000" pitchFamily="65" charset="-120"/>
                        </a:rPr>
                        <a:t>及資料量調整。</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敏捷式修正</a:t>
                      </a:r>
                      <a:r>
                        <a:rPr lang="en-US" sz="1000" kern="10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p>
                      <a:pPr algn="just" fontAlgn="b">
                        <a:spcAft>
                          <a:spcPts val="0"/>
                        </a:spcAft>
                      </a:pPr>
                      <a:r>
                        <a:rPr lang="en-US" sz="1000" kern="0" dirty="0">
                          <a:effectLst/>
                          <a:latin typeface="Times New Roman" panose="02020603050405020304" pitchFamily="18" charset="0"/>
                          <a:ea typeface="標楷體" panose="03000509000000000000" pitchFamily="65" charset="-120"/>
                        </a:rPr>
                        <a:t>A14-2 </a:t>
                      </a:r>
                      <a:r>
                        <a:rPr lang="zh-TW" sz="1000" kern="0" dirty="0">
                          <a:effectLst/>
                          <a:latin typeface="Times New Roman" panose="02020603050405020304" pitchFamily="18" charset="0"/>
                          <a:ea typeface="標楷體" panose="03000509000000000000" pitchFamily="65" charset="-120"/>
                        </a:rPr>
                        <a:t>完成一在製品庫存水位自主補料技術模組</a:t>
                      </a:r>
                      <a:endParaRPr lang="zh-TW" sz="1000" kern="100" dirty="0">
                        <a:effectLst/>
                        <a:latin typeface="Times New Roman" panose="02020603050405020304" pitchFamily="18" charset="0"/>
                        <a:ea typeface="新細明體" panose="02020500000000000000" pitchFamily="18" charset="-120"/>
                      </a:endParaRPr>
                    </a:p>
                    <a:p>
                      <a:pPr indent="419100" algn="just" fontAlgn="b">
                        <a:spcAft>
                          <a:spcPts val="0"/>
                        </a:spcAft>
                      </a:pPr>
                      <a:r>
                        <a:rPr lang="zh-TW" sz="1000" kern="0" dirty="0">
                          <a:effectLst/>
                          <a:latin typeface="Times New Roman" panose="02020603050405020304" pitchFamily="18" charset="0"/>
                          <a:ea typeface="標楷體" panose="03000509000000000000" pitchFamily="65" charset="-120"/>
                        </a:rPr>
                        <a:t>‧完成</a:t>
                      </a:r>
                      <a:r>
                        <a:rPr lang="en-US" sz="1000" kern="0" dirty="0">
                          <a:effectLst/>
                          <a:latin typeface="Times New Roman" panose="02020603050405020304" pitchFamily="18" charset="0"/>
                          <a:ea typeface="標楷體" panose="03000509000000000000" pitchFamily="65" charset="-120"/>
                        </a:rPr>
                        <a:t>3</a:t>
                      </a:r>
                      <a:r>
                        <a:rPr lang="zh-TW" sz="1000" kern="0" dirty="0">
                          <a:effectLst/>
                          <a:latin typeface="Times New Roman" panose="02020603050405020304" pitchFamily="18" charset="0"/>
                          <a:ea typeface="標楷體" panose="03000509000000000000" pitchFamily="65" charset="-120"/>
                        </a:rPr>
                        <a:t>種不同的分析演算之線邊缺料分析</a:t>
                      </a:r>
                      <a:r>
                        <a:rPr lang="zh-TW" sz="1000" kern="0" dirty="0" smtClean="0">
                          <a:effectLst/>
                          <a:latin typeface="Times New Roman" panose="02020603050405020304" pitchFamily="18" charset="0"/>
                          <a:ea typeface="標楷體" panose="03000509000000000000" pitchFamily="65" charset="-120"/>
                        </a:rPr>
                        <a:t>模型</a:t>
                      </a:r>
                      <a:r>
                        <a:rPr lang="zh-TW" altLang="en-US" sz="1000" kern="0" dirty="0" smtClean="0">
                          <a:effectLst/>
                          <a:latin typeface="Times New Roman" panose="02020603050405020304" pitchFamily="18" charset="0"/>
                          <a:ea typeface="標楷體" panose="03000509000000000000" pitchFamily="65" charset="-120"/>
                        </a:rPr>
                        <a:t>。</a:t>
                      </a:r>
                      <a:r>
                        <a:rPr lang="en-US" sz="1000" kern="100" dirty="0" smtClean="0">
                          <a:effectLst/>
                          <a:latin typeface="Times New Roman" panose="02020603050405020304" pitchFamily="18" charset="0"/>
                          <a:ea typeface="標楷體" panose="03000509000000000000" pitchFamily="65" charset="-120"/>
                        </a:rPr>
                        <a:t>a</a:t>
                      </a:r>
                      <a:r>
                        <a:rPr lang="en-US" sz="1000" kern="100" dirty="0">
                          <a:effectLst/>
                          <a:latin typeface="Times New Roman" panose="02020603050405020304" pitchFamily="18" charset="0"/>
                          <a:ea typeface="標楷體" panose="03000509000000000000" pitchFamily="65" charset="-120"/>
                        </a:rPr>
                        <a:t>. CART  / b. SVR  / c. Regression</a:t>
                      </a:r>
                      <a:endParaRPr lang="zh-TW" sz="1000" kern="100" dirty="0">
                        <a:effectLst/>
                        <a:latin typeface="Times New Roman" panose="02020603050405020304" pitchFamily="18" charset="0"/>
                        <a:ea typeface="新細明體" panose="02020500000000000000" pitchFamily="18" charset="-120"/>
                      </a:endParaRPr>
                    </a:p>
                    <a:p>
                      <a:pPr indent="419100" algn="just" fontAlgn="b">
                        <a:spcAft>
                          <a:spcPts val="0"/>
                        </a:spcAft>
                      </a:pPr>
                      <a:r>
                        <a:rPr lang="zh-TW" sz="1000" kern="0" dirty="0">
                          <a:effectLst/>
                          <a:latin typeface="Times New Roman" panose="02020603050405020304" pitchFamily="18" charset="0"/>
                          <a:ea typeface="標楷體" panose="03000509000000000000" pitchFamily="65" charset="-120"/>
                        </a:rPr>
                        <a:t>‧以</a:t>
                      </a:r>
                      <a:r>
                        <a:rPr lang="en-US" sz="1000" kern="0" dirty="0">
                          <a:effectLst/>
                          <a:latin typeface="Times New Roman" panose="02020603050405020304" pitchFamily="18" charset="0"/>
                          <a:ea typeface="標楷體" panose="03000509000000000000" pitchFamily="65" charset="-120"/>
                        </a:rPr>
                        <a:t>R</a:t>
                      </a:r>
                      <a:r>
                        <a:rPr lang="zh-TW" sz="1000" kern="0" dirty="0">
                          <a:effectLst/>
                          <a:latin typeface="Times New Roman" panose="02020603050405020304" pitchFamily="18" charset="0"/>
                          <a:ea typeface="標楷體" panose="03000509000000000000" pitchFamily="65" charset="-120"/>
                        </a:rPr>
                        <a:t>平方值對模型訓練結果與測試結果評估在製品需求預測</a:t>
                      </a:r>
                      <a:r>
                        <a:rPr lang="zh-TW" sz="1000" kern="0" dirty="0" smtClean="0">
                          <a:effectLst/>
                          <a:latin typeface="Times New Roman" panose="02020603050405020304" pitchFamily="18" charset="0"/>
                          <a:ea typeface="標楷體" panose="03000509000000000000" pitchFamily="65" charset="-120"/>
                        </a:rPr>
                        <a:t>準確度</a:t>
                      </a:r>
                      <a:r>
                        <a:rPr lang="zh-TW" sz="1000" kern="0" dirty="0">
                          <a:effectLst/>
                          <a:latin typeface="Times New Roman" panose="02020603050405020304" pitchFamily="18" charset="0"/>
                          <a:ea typeface="標楷體" panose="03000509000000000000" pitchFamily="65" charset="-120"/>
                        </a:rPr>
                        <a:t>皆達</a:t>
                      </a:r>
                      <a:r>
                        <a:rPr lang="en-US" sz="1000" kern="0" dirty="0">
                          <a:effectLst/>
                          <a:latin typeface="Times New Roman" panose="02020603050405020304" pitchFamily="18" charset="0"/>
                          <a:ea typeface="標楷體" panose="03000509000000000000" pitchFamily="65" charset="-120"/>
                        </a:rPr>
                        <a:t>80%</a:t>
                      </a:r>
                      <a:r>
                        <a:rPr lang="zh-TW" sz="1000" kern="0" dirty="0">
                          <a:effectLst/>
                          <a:latin typeface="Times New Roman" panose="02020603050405020304" pitchFamily="18" charset="0"/>
                          <a:ea typeface="標楷體" panose="03000509000000000000" pitchFamily="65" charset="-120"/>
                        </a:rPr>
                        <a:t>以上</a:t>
                      </a:r>
                      <a:endParaRPr lang="zh-TW" sz="1000" kern="100" dirty="0">
                        <a:effectLst/>
                        <a:latin typeface="Times New Roman" panose="02020603050405020304" pitchFamily="18" charset="0"/>
                        <a:ea typeface="新細明體" panose="02020500000000000000" pitchFamily="18" charset="-120"/>
                      </a:endParaRPr>
                    </a:p>
                    <a:p>
                      <a:pPr algn="just" fontAlgn="b">
                        <a:spcAft>
                          <a:spcPts val="0"/>
                        </a:spcAft>
                      </a:pPr>
                      <a:r>
                        <a:rPr lang="en-US" sz="1000" kern="0" dirty="0">
                          <a:effectLst/>
                          <a:latin typeface="Times New Roman" panose="02020603050405020304" pitchFamily="18" charset="0"/>
                          <a:ea typeface="標楷體" panose="03000509000000000000" pitchFamily="65" charset="-120"/>
                        </a:rPr>
                        <a:t>A14-3 </a:t>
                      </a:r>
                      <a:r>
                        <a:rPr lang="zh-TW" sz="1000" kern="0" dirty="0">
                          <a:effectLst/>
                          <a:latin typeface="Times New Roman" panose="02020603050405020304" pitchFamily="18" charset="0"/>
                          <a:ea typeface="標楷體" panose="03000509000000000000" pitchFamily="65" charset="-120"/>
                        </a:rPr>
                        <a:t>完成在製品庫存水位自主補料技術測試報告</a:t>
                      </a:r>
                      <a:endParaRPr lang="zh-TW" sz="1000" kern="100" dirty="0">
                        <a:effectLst/>
                        <a:latin typeface="Times New Roman" panose="02020603050405020304" pitchFamily="18" charset="0"/>
                        <a:ea typeface="新細明體" panose="02020500000000000000" pitchFamily="18" charset="-120"/>
                      </a:endParaRPr>
                    </a:p>
                    <a:p>
                      <a:pPr indent="419100" algn="just" fontAlgn="b">
                        <a:spcAft>
                          <a:spcPts val="0"/>
                        </a:spcAft>
                      </a:pPr>
                      <a:r>
                        <a:rPr lang="zh-TW" sz="1000" kern="0" dirty="0">
                          <a:effectLst/>
                          <a:latin typeface="Times New Roman" panose="02020603050405020304" pitchFamily="18" charset="0"/>
                          <a:ea typeface="標楷體" panose="03000509000000000000" pitchFamily="65" charset="-120"/>
                        </a:rPr>
                        <a:t>‧</a:t>
                      </a:r>
                      <a:r>
                        <a:rPr lang="en-US" sz="1000" kern="0" dirty="0">
                          <a:effectLst/>
                          <a:latin typeface="Times New Roman" panose="02020603050405020304" pitchFamily="18" charset="0"/>
                          <a:ea typeface="標楷體" panose="03000509000000000000" pitchFamily="65" charset="-120"/>
                        </a:rPr>
                        <a:t>5~9</a:t>
                      </a:r>
                      <a:r>
                        <a:rPr lang="zh-TW" sz="1000" kern="0" dirty="0">
                          <a:effectLst/>
                          <a:latin typeface="Times New Roman" panose="02020603050405020304" pitchFamily="18" charset="0"/>
                          <a:ea typeface="標楷體" panose="03000509000000000000" pitchFamily="65" charset="-120"/>
                        </a:rPr>
                        <a:t>月：收集</a:t>
                      </a:r>
                      <a:r>
                        <a:rPr lang="en-US" sz="1000" kern="0" dirty="0">
                          <a:effectLst/>
                          <a:latin typeface="Times New Roman" panose="02020603050405020304" pitchFamily="18" charset="0"/>
                          <a:ea typeface="標楷體" panose="03000509000000000000" pitchFamily="65" charset="-120"/>
                        </a:rPr>
                        <a:t>ERP</a:t>
                      </a:r>
                      <a:r>
                        <a:rPr lang="zh-TW" sz="1000" kern="0" dirty="0">
                          <a:effectLst/>
                          <a:latin typeface="Times New Roman" panose="02020603050405020304" pitchFamily="18" charset="0"/>
                          <a:ea typeface="標楷體" panose="03000509000000000000" pitchFamily="65" charset="-120"/>
                        </a:rPr>
                        <a:t>過去相關訊息作為模型訓練使用</a:t>
                      </a:r>
                      <a:endParaRPr lang="zh-TW" sz="1000" kern="100" dirty="0">
                        <a:effectLst/>
                        <a:latin typeface="Times New Roman" panose="02020603050405020304" pitchFamily="18" charset="0"/>
                        <a:ea typeface="新細明體" panose="02020500000000000000" pitchFamily="18" charset="-120"/>
                      </a:endParaRPr>
                    </a:p>
                    <a:p>
                      <a:pPr indent="419100" algn="just" fontAlgn="b">
                        <a:spcAft>
                          <a:spcPts val="0"/>
                        </a:spcAft>
                      </a:pPr>
                      <a:r>
                        <a:rPr lang="zh-TW" sz="1000" kern="0" dirty="0">
                          <a:effectLst/>
                          <a:latin typeface="Times New Roman" panose="02020603050405020304" pitchFamily="18" charset="0"/>
                          <a:ea typeface="標楷體" panose="03000509000000000000" pitchFamily="65" charset="-120"/>
                        </a:rPr>
                        <a:t>‧</a:t>
                      </a:r>
                      <a:r>
                        <a:rPr lang="en-US" sz="1000" kern="0" dirty="0">
                          <a:effectLst/>
                          <a:latin typeface="Times New Roman" panose="02020603050405020304" pitchFamily="18" charset="0"/>
                          <a:ea typeface="標楷體" panose="03000509000000000000" pitchFamily="65" charset="-120"/>
                        </a:rPr>
                        <a:t>10</a:t>
                      </a:r>
                      <a:r>
                        <a:rPr lang="zh-TW" sz="1000" kern="0" dirty="0">
                          <a:effectLst/>
                          <a:latin typeface="Times New Roman" panose="02020603050405020304" pitchFamily="18" charset="0"/>
                          <a:ea typeface="標楷體" panose="03000509000000000000" pitchFamily="65" charset="-120"/>
                        </a:rPr>
                        <a:t>月：進行模型驗證測試</a:t>
                      </a:r>
                      <a:endParaRPr lang="zh-TW" sz="1000" kern="100" dirty="0">
                        <a:effectLst/>
                        <a:latin typeface="Times New Roman" panose="02020603050405020304" pitchFamily="18" charset="0"/>
                        <a:ea typeface="新細明體" panose="02020500000000000000" pitchFamily="18" charset="-120"/>
                      </a:endParaRPr>
                    </a:p>
                    <a:p>
                      <a:pPr indent="419100" algn="just" fontAlgn="b">
                        <a:spcAft>
                          <a:spcPts val="0"/>
                        </a:spcAft>
                      </a:pPr>
                      <a:r>
                        <a:rPr lang="zh-TW" sz="1000" kern="0" dirty="0">
                          <a:effectLst/>
                          <a:latin typeface="Times New Roman" panose="02020603050405020304" pitchFamily="18" charset="0"/>
                          <a:ea typeface="標楷體" panose="03000509000000000000" pitchFamily="65" charset="-120"/>
                        </a:rPr>
                        <a:t>‧</a:t>
                      </a:r>
                      <a:r>
                        <a:rPr lang="en-US" sz="1000" kern="0" dirty="0">
                          <a:effectLst/>
                          <a:latin typeface="Times New Roman" panose="02020603050405020304" pitchFamily="18" charset="0"/>
                          <a:ea typeface="標楷體" panose="03000509000000000000" pitchFamily="65" charset="-120"/>
                        </a:rPr>
                        <a:t>11</a:t>
                      </a:r>
                      <a:r>
                        <a:rPr lang="zh-TW" sz="1000" kern="0" dirty="0">
                          <a:effectLst/>
                          <a:latin typeface="Times New Roman" panose="02020603050405020304" pitchFamily="18" charset="0"/>
                          <a:ea typeface="標楷體" panose="03000509000000000000" pitchFamily="65" charset="-120"/>
                        </a:rPr>
                        <a:t>月：進行線上驗證測試</a:t>
                      </a:r>
                      <a:endParaRPr lang="zh-TW" sz="1000" kern="100" dirty="0">
                        <a:effectLst/>
                        <a:latin typeface="Times New Roman" panose="02020603050405020304" pitchFamily="18" charset="0"/>
                        <a:ea typeface="新細明體" panose="02020500000000000000" pitchFamily="18" charset="-120"/>
                      </a:endParaRPr>
                    </a:p>
                    <a:p>
                      <a:pPr indent="419100" fontAlgn="b">
                        <a:spcAft>
                          <a:spcPts val="0"/>
                        </a:spcAft>
                      </a:pPr>
                      <a:r>
                        <a:rPr lang="zh-TW" sz="1000" kern="0" dirty="0">
                          <a:effectLst/>
                          <a:latin typeface="Times New Roman" panose="02020603050405020304" pitchFamily="18" charset="0"/>
                          <a:ea typeface="標楷體" panose="03000509000000000000" pitchFamily="65" charset="-120"/>
                        </a:rPr>
                        <a:t>‧驗證方式：線邊缺料模型以</a:t>
                      </a:r>
                      <a:r>
                        <a:rPr lang="en-US" sz="1000" kern="0" dirty="0">
                          <a:effectLst/>
                          <a:latin typeface="Times New Roman" panose="02020603050405020304" pitchFamily="18" charset="0"/>
                          <a:ea typeface="標楷體" panose="03000509000000000000" pitchFamily="65" charset="-120"/>
                        </a:rPr>
                        <a:t>R</a:t>
                      </a:r>
                      <a:r>
                        <a:rPr lang="zh-TW" sz="1000" kern="0" dirty="0">
                          <a:effectLst/>
                          <a:latin typeface="Times New Roman" panose="02020603050405020304" pitchFamily="18" charset="0"/>
                          <a:ea typeface="標楷體" panose="03000509000000000000" pitchFamily="65" charset="-120"/>
                        </a:rPr>
                        <a:t>平方值評估在製品需求預測</a:t>
                      </a:r>
                      <a:r>
                        <a:rPr lang="zh-TW" sz="1000" kern="0" dirty="0" smtClean="0">
                          <a:effectLst/>
                          <a:latin typeface="Times New Roman" panose="02020603050405020304" pitchFamily="18" charset="0"/>
                          <a:ea typeface="標楷體" panose="03000509000000000000" pitchFamily="65" charset="-120"/>
                        </a:rPr>
                        <a:t>準確度皆</a:t>
                      </a:r>
                      <a:r>
                        <a:rPr lang="zh-TW" sz="1000" kern="0" dirty="0">
                          <a:effectLst/>
                          <a:latin typeface="Times New Roman" panose="02020603050405020304" pitchFamily="18" charset="0"/>
                          <a:ea typeface="標楷體" panose="03000509000000000000" pitchFamily="65" charset="-120"/>
                        </a:rPr>
                        <a:t>達</a:t>
                      </a:r>
                      <a:r>
                        <a:rPr lang="en-US" sz="1000" kern="0" dirty="0">
                          <a:effectLst/>
                          <a:latin typeface="Times New Roman" panose="02020603050405020304" pitchFamily="18" charset="0"/>
                          <a:ea typeface="標楷體" panose="03000509000000000000" pitchFamily="65" charset="-120"/>
                        </a:rPr>
                        <a:t>80%</a:t>
                      </a:r>
                      <a:r>
                        <a:rPr lang="zh-TW" sz="1000" kern="0" dirty="0">
                          <a:effectLst/>
                          <a:latin typeface="Times New Roman" panose="02020603050405020304" pitchFamily="18" charset="0"/>
                          <a:ea typeface="標楷體" panose="03000509000000000000" pitchFamily="65" charset="-120"/>
                        </a:rPr>
                        <a:t>以上</a:t>
                      </a:r>
                      <a:endParaRPr lang="zh-TW" sz="1000" kern="100" dirty="0">
                        <a:effectLst/>
                        <a:latin typeface="Times New Roman" panose="02020603050405020304" pitchFamily="18" charset="0"/>
                        <a:ea typeface="新細明體" panose="02020500000000000000" pitchFamily="18" charset="-120"/>
                      </a:endParaRPr>
                    </a:p>
                    <a:p>
                      <a:pPr indent="419100" algn="just" fontAlgn="b">
                        <a:spcAft>
                          <a:spcPts val="0"/>
                        </a:spcAft>
                      </a:pPr>
                      <a:r>
                        <a:rPr lang="zh-TW" sz="1000" kern="0" dirty="0">
                          <a:effectLst/>
                          <a:latin typeface="Times New Roman" panose="02020603050405020304" pitchFamily="18" charset="0"/>
                          <a:ea typeface="標楷體" panose="03000509000000000000" pitchFamily="65" charset="-120"/>
                        </a:rPr>
                        <a:t>‧紀錄自主補料技術導入前</a:t>
                      </a:r>
                      <a:r>
                        <a:rPr lang="en-US" sz="1000" kern="0" dirty="0">
                          <a:effectLst/>
                          <a:latin typeface="Times New Roman" panose="02020603050405020304" pitchFamily="18" charset="0"/>
                          <a:ea typeface="標楷體" panose="03000509000000000000" pitchFamily="65" charset="-120"/>
                        </a:rPr>
                        <a:t>(10</a:t>
                      </a:r>
                      <a:r>
                        <a:rPr lang="zh-TW" sz="1000" kern="0" dirty="0">
                          <a:effectLst/>
                          <a:latin typeface="Times New Roman" panose="02020603050405020304" pitchFamily="18" charset="0"/>
                          <a:ea typeface="標楷體" panose="03000509000000000000" pitchFamily="65" charset="-120"/>
                        </a:rPr>
                        <a:t>月以前</a:t>
                      </a:r>
                      <a:r>
                        <a:rPr lang="en-US" sz="1000" kern="0" dirty="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的等料時間與導入後</a:t>
                      </a:r>
                      <a:r>
                        <a:rPr lang="en-US" sz="1000" kern="0" dirty="0">
                          <a:effectLst/>
                          <a:latin typeface="Times New Roman" panose="02020603050405020304" pitchFamily="18" charset="0"/>
                          <a:ea typeface="標楷體" panose="03000509000000000000" pitchFamily="65" charset="-120"/>
                        </a:rPr>
                        <a:t>(11</a:t>
                      </a:r>
                      <a:r>
                        <a:rPr lang="zh-TW" sz="1000" kern="0" dirty="0">
                          <a:effectLst/>
                          <a:latin typeface="Times New Roman" panose="02020603050405020304" pitchFamily="18" charset="0"/>
                          <a:ea typeface="標楷體" panose="03000509000000000000" pitchFamily="65" charset="-120"/>
                        </a:rPr>
                        <a:t>月</a:t>
                      </a:r>
                      <a:r>
                        <a:rPr lang="en-US" sz="1000" kern="0" dirty="0" smtClean="0">
                          <a:effectLst/>
                          <a:latin typeface="Times New Roman" panose="02020603050405020304" pitchFamily="18" charset="0"/>
                          <a:ea typeface="標楷體" panose="03000509000000000000" pitchFamily="65" charset="-120"/>
                        </a:rPr>
                        <a:t>)</a:t>
                      </a:r>
                      <a:r>
                        <a:rPr lang="zh-TW" sz="1000" kern="0" dirty="0" smtClean="0">
                          <a:effectLst/>
                          <a:latin typeface="Times New Roman" panose="02020603050405020304" pitchFamily="18" charset="0"/>
                          <a:ea typeface="標楷體" panose="03000509000000000000" pitchFamily="65" charset="-120"/>
                        </a:rPr>
                        <a:t>進行</a:t>
                      </a:r>
                      <a:r>
                        <a:rPr lang="zh-TW" sz="1000" kern="0" dirty="0">
                          <a:effectLst/>
                          <a:latin typeface="Times New Roman" panose="02020603050405020304" pitchFamily="18" charset="0"/>
                          <a:ea typeface="標楷體" panose="03000509000000000000" pitchFamily="65" charset="-120"/>
                        </a:rPr>
                        <a:t>驗證比較以降低等料時間</a:t>
                      </a:r>
                      <a:r>
                        <a:rPr lang="en-US" sz="1000" kern="0" dirty="0">
                          <a:effectLst/>
                          <a:latin typeface="Times New Roman" panose="02020603050405020304" pitchFamily="18" charset="0"/>
                          <a:ea typeface="標楷體" panose="03000509000000000000" pitchFamily="65" charset="-120"/>
                        </a:rPr>
                        <a:t>30%</a:t>
                      </a:r>
                      <a:endParaRPr lang="zh-TW" sz="1000" kern="100" dirty="0">
                        <a:effectLst/>
                        <a:latin typeface="Times New Roman" panose="02020603050405020304" pitchFamily="18" charset="0"/>
                        <a:ea typeface="新細明體" panose="02020500000000000000" pitchFamily="18" charset="-120"/>
                      </a:endParaRPr>
                    </a:p>
                    <a:p>
                      <a:pPr indent="419100" algn="just" fontAlgn="b">
                        <a:spcAft>
                          <a:spcPts val="0"/>
                        </a:spcAft>
                      </a:pPr>
                      <a:r>
                        <a:rPr lang="zh-TW" sz="1000" kern="0" dirty="0">
                          <a:effectLst/>
                          <a:latin typeface="Times New Roman" panose="02020603050405020304" pitchFamily="18" charset="0"/>
                          <a:ea typeface="標楷體" panose="03000509000000000000" pitchFamily="65" charset="-120"/>
                        </a:rPr>
                        <a:t>‧針對在製品設備稼動紀錄自主補料技術導入前</a:t>
                      </a:r>
                      <a:r>
                        <a:rPr lang="en-US" sz="1000" kern="0" dirty="0">
                          <a:effectLst/>
                          <a:latin typeface="Times New Roman" panose="02020603050405020304" pitchFamily="18" charset="0"/>
                          <a:ea typeface="標楷體" panose="03000509000000000000" pitchFamily="65" charset="-120"/>
                        </a:rPr>
                        <a:t>(10</a:t>
                      </a:r>
                      <a:r>
                        <a:rPr lang="zh-TW" sz="1000" kern="0" dirty="0">
                          <a:effectLst/>
                          <a:latin typeface="Times New Roman" panose="02020603050405020304" pitchFamily="18" charset="0"/>
                          <a:ea typeface="標楷體" panose="03000509000000000000" pitchFamily="65" charset="-120"/>
                        </a:rPr>
                        <a:t>月以前</a:t>
                      </a:r>
                      <a:r>
                        <a:rPr lang="en-US" sz="1000" kern="0" dirty="0">
                          <a:effectLst/>
                          <a:latin typeface="Times New Roman" panose="02020603050405020304" pitchFamily="18" charset="0"/>
                          <a:ea typeface="標楷體" panose="03000509000000000000" pitchFamily="65" charset="-120"/>
                        </a:rPr>
                        <a:t>)</a:t>
                      </a:r>
                      <a:r>
                        <a:rPr lang="zh-TW" sz="1000" kern="0" dirty="0" smtClean="0">
                          <a:effectLst/>
                          <a:latin typeface="Times New Roman" panose="02020603050405020304" pitchFamily="18" charset="0"/>
                          <a:ea typeface="標楷體" panose="03000509000000000000" pitchFamily="65" charset="-120"/>
                        </a:rPr>
                        <a:t>與導入</a:t>
                      </a:r>
                      <a:r>
                        <a:rPr lang="zh-TW" sz="1000" kern="0" dirty="0">
                          <a:effectLst/>
                          <a:latin typeface="Times New Roman" panose="02020603050405020304" pitchFamily="18" charset="0"/>
                          <a:ea typeface="標楷體" panose="03000509000000000000" pitchFamily="65" charset="-120"/>
                        </a:rPr>
                        <a:t>後</a:t>
                      </a:r>
                      <a:r>
                        <a:rPr lang="en-US" sz="1000" kern="0" dirty="0">
                          <a:effectLst/>
                          <a:latin typeface="Times New Roman" panose="02020603050405020304" pitchFamily="18" charset="0"/>
                          <a:ea typeface="標楷體" panose="03000509000000000000" pitchFamily="65" charset="-120"/>
                        </a:rPr>
                        <a:t>(11</a:t>
                      </a:r>
                      <a:r>
                        <a:rPr lang="zh-TW" sz="1000" kern="0" dirty="0">
                          <a:effectLst/>
                          <a:latin typeface="Times New Roman" panose="02020603050405020304" pitchFamily="18" charset="0"/>
                          <a:ea typeface="標楷體" panose="03000509000000000000" pitchFamily="65" charset="-120"/>
                        </a:rPr>
                        <a:t>月</a:t>
                      </a:r>
                      <a:r>
                        <a:rPr lang="en-US" sz="1000" kern="0" dirty="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進行驗證比較以改善在製品停機待料，並提升</a:t>
                      </a:r>
                      <a:r>
                        <a:rPr lang="en-US" sz="1000" kern="0" dirty="0">
                          <a:effectLst/>
                          <a:latin typeface="Times New Roman" panose="02020603050405020304" pitchFamily="18" charset="0"/>
                          <a:ea typeface="標楷體" panose="03000509000000000000" pitchFamily="65" charset="-120"/>
                        </a:rPr>
                        <a:t>15</a:t>
                      </a:r>
                      <a:r>
                        <a:rPr lang="en-US" sz="1000" kern="0" dirty="0" smtClean="0">
                          <a:effectLst/>
                          <a:latin typeface="Times New Roman" panose="02020603050405020304" pitchFamily="18" charset="0"/>
                          <a:ea typeface="標楷體" panose="03000509000000000000" pitchFamily="65" charset="-120"/>
                        </a:rPr>
                        <a:t>%</a:t>
                      </a:r>
                      <a:r>
                        <a:rPr lang="zh-TW" sz="1000" kern="0" dirty="0" smtClean="0">
                          <a:effectLst/>
                          <a:latin typeface="Times New Roman" panose="02020603050405020304" pitchFamily="18" charset="0"/>
                          <a:ea typeface="標楷體" panose="03000509000000000000" pitchFamily="65" charset="-120"/>
                        </a:rPr>
                        <a:t>稼</a:t>
                      </a:r>
                      <a:r>
                        <a:rPr lang="zh-TW" sz="1000" kern="0" dirty="0">
                          <a:effectLst/>
                          <a:latin typeface="Times New Roman" panose="02020603050405020304" pitchFamily="18" charset="0"/>
                          <a:ea typeface="標楷體" panose="03000509000000000000" pitchFamily="65" charset="-120"/>
                        </a:rPr>
                        <a:t>動率</a:t>
                      </a:r>
                      <a:endParaRPr lang="zh-TW" sz="1000" kern="100" dirty="0">
                        <a:effectLst/>
                        <a:latin typeface="Times New Roman" panose="02020603050405020304" pitchFamily="18" charset="0"/>
                        <a:ea typeface="新細明體" panose="02020500000000000000" pitchFamily="18" charset="-120"/>
                      </a:endParaRPr>
                    </a:p>
                    <a:p>
                      <a:pPr algn="just" fontAlgn="b">
                        <a:spcAft>
                          <a:spcPts val="0"/>
                        </a:spcAft>
                      </a:pPr>
                      <a:r>
                        <a:rPr lang="en-US" sz="1000" kern="100" dirty="0">
                          <a:solidFill>
                            <a:srgbClr val="FF0000"/>
                          </a:solidFill>
                          <a:effectLst/>
                          <a:latin typeface="標楷體" panose="03000509000000000000" pitchFamily="65" charset="-120"/>
                          <a:ea typeface="新細明體" panose="02020500000000000000" pitchFamily="18" charset="-120"/>
                        </a:rPr>
                        <a:t>A14-2 </a:t>
                      </a:r>
                      <a:r>
                        <a:rPr lang="zh-TW" sz="1000" kern="100" dirty="0">
                          <a:solidFill>
                            <a:srgbClr val="FF0000"/>
                          </a:solidFill>
                          <a:effectLst/>
                          <a:latin typeface="Times New Roman" panose="02020603050405020304" pitchFamily="18" charset="0"/>
                          <a:ea typeface="標楷體" panose="03000509000000000000" pitchFamily="65" charset="-120"/>
                        </a:rPr>
                        <a:t>完成產線自主補料決策與控制技術專利申請。</a:t>
                      </a:r>
                      <a:endParaRPr lang="zh-TW" sz="1000" kern="100" dirty="0">
                        <a:solidFill>
                          <a:srgbClr val="FF0000"/>
                        </a:solidFill>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5114836"/>
                  </a:ext>
                </a:extLst>
              </a:tr>
            </a:tbl>
          </a:graphicData>
        </a:graphic>
      </p:graphicFrame>
    </p:spTree>
    <p:extLst>
      <p:ext uri="{BB962C8B-B14F-4D97-AF65-F5344CB8AC3E}">
        <p14:creationId xmlns:p14="http://schemas.microsoft.com/office/powerpoint/2010/main" val="2800852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1</a:t>
            </a:fld>
            <a:endParaRPr lang="zh-TW" altLang="en-US"/>
          </a:p>
        </p:txBody>
      </p:sp>
      <p:sp>
        <p:nvSpPr>
          <p:cNvPr id="5" name="直排文字版面配置區 1"/>
          <p:cNvSpPr>
            <a:spLocks noGrp="1"/>
          </p:cNvSpPr>
          <p:nvPr>
            <p:ph type="body" orient="vert" idx="1"/>
          </p:nvPr>
        </p:nvSpPr>
        <p:spPr>
          <a:xfrm>
            <a:off x="920552" y="1268760"/>
            <a:ext cx="8064896" cy="4176464"/>
          </a:xfrm>
        </p:spPr>
        <p:txBody>
          <a:bodyPr>
            <a:normAutofit/>
          </a:bodyPr>
          <a:lstStyle/>
          <a:p>
            <a:pPr>
              <a:buClr>
                <a:schemeClr val="tx1"/>
              </a:buClr>
            </a:pPr>
            <a:r>
              <a:rPr lang="zh-TW" altLang="en-US" dirty="0" smtClean="0">
                <a:solidFill>
                  <a:srgbClr val="414B9B"/>
                </a:solidFill>
              </a:rPr>
              <a:t>上次</a:t>
            </a:r>
            <a:r>
              <a:rPr lang="zh-TW" altLang="en-US" dirty="0">
                <a:solidFill>
                  <a:srgbClr val="414B9B"/>
                </a:solidFill>
              </a:rPr>
              <a:t>會議追蹤</a:t>
            </a:r>
            <a:r>
              <a:rPr lang="zh-TW" altLang="en-US" dirty="0" smtClean="0">
                <a:solidFill>
                  <a:srgbClr val="414B9B"/>
                </a:solidFill>
              </a:rPr>
              <a:t>事項</a:t>
            </a:r>
            <a:endParaRPr lang="en-US" altLang="zh-TW" dirty="0" smtClean="0">
              <a:solidFill>
                <a:srgbClr val="414B9B"/>
              </a:solidFill>
            </a:endParaRPr>
          </a:p>
          <a:p>
            <a:pPr>
              <a:buClr>
                <a:schemeClr val="tx1"/>
              </a:buClr>
            </a:pPr>
            <a:r>
              <a:rPr lang="zh-TW" altLang="en-US" dirty="0">
                <a:solidFill>
                  <a:srgbClr val="414B9B"/>
                </a:solidFill>
              </a:rPr>
              <a:t>獎項目標</a:t>
            </a:r>
            <a:endParaRPr lang="en-US" altLang="zh-TW" dirty="0" smtClean="0">
              <a:solidFill>
                <a:srgbClr val="414B9B"/>
              </a:solidFill>
            </a:endParaRPr>
          </a:p>
          <a:p>
            <a:pPr>
              <a:buClr>
                <a:schemeClr val="tx1"/>
              </a:buClr>
            </a:pPr>
            <a:r>
              <a:rPr lang="en-US" altLang="zh-TW" dirty="0" smtClean="0">
                <a:solidFill>
                  <a:srgbClr val="414B9B"/>
                </a:solidFill>
              </a:rPr>
              <a:t>FY111</a:t>
            </a:r>
            <a:r>
              <a:rPr lang="zh-TW" altLang="en-US" dirty="0" smtClean="0">
                <a:solidFill>
                  <a:srgbClr val="414B9B"/>
                </a:solidFill>
              </a:rPr>
              <a:t> 計畫收入明細</a:t>
            </a:r>
            <a:r>
              <a:rPr lang="en-US" altLang="zh-TW" dirty="0" smtClean="0">
                <a:solidFill>
                  <a:srgbClr val="414B9B"/>
                </a:solidFill>
              </a:rPr>
              <a:t>(</a:t>
            </a:r>
            <a:r>
              <a:rPr lang="zh-TW" altLang="en-US" dirty="0" smtClean="0">
                <a:solidFill>
                  <a:srgbClr val="414B9B"/>
                </a:solidFill>
              </a:rPr>
              <a:t>總</a:t>
            </a:r>
            <a:r>
              <a:rPr lang="en-US" altLang="zh-TW" dirty="0" smtClean="0">
                <a:solidFill>
                  <a:srgbClr val="414B9B"/>
                </a:solidFill>
              </a:rPr>
              <a:t>)</a:t>
            </a:r>
          </a:p>
          <a:p>
            <a:pPr>
              <a:buClr>
                <a:schemeClr val="tx1"/>
              </a:buClr>
            </a:pPr>
            <a:r>
              <a:rPr lang="zh-TW" altLang="en-US" dirty="0">
                <a:solidFill>
                  <a:srgbClr val="414B9B"/>
                </a:solidFill>
              </a:rPr>
              <a:t>民間收入</a:t>
            </a:r>
            <a:r>
              <a:rPr lang="zh-TW" altLang="en-US" dirty="0" smtClean="0">
                <a:solidFill>
                  <a:srgbClr val="414B9B"/>
                </a:solidFill>
              </a:rPr>
              <a:t>規劃</a:t>
            </a:r>
            <a:endParaRPr lang="en-US" altLang="zh-TW" dirty="0" smtClean="0">
              <a:solidFill>
                <a:srgbClr val="414B9B"/>
              </a:solidFill>
            </a:endParaRPr>
          </a:p>
          <a:p>
            <a:pPr>
              <a:buClr>
                <a:schemeClr val="tx1"/>
              </a:buClr>
            </a:pPr>
            <a:r>
              <a:rPr lang="zh-TW" altLang="en-US" dirty="0" smtClean="0">
                <a:solidFill>
                  <a:srgbClr val="414B9B"/>
                </a:solidFill>
              </a:rPr>
              <a:t>韌性計畫</a:t>
            </a:r>
            <a:endParaRPr lang="en-US" altLang="zh-TW" dirty="0" smtClean="0">
              <a:solidFill>
                <a:srgbClr val="414B9B"/>
              </a:solidFill>
            </a:endParaRPr>
          </a:p>
          <a:p>
            <a:pPr>
              <a:buClr>
                <a:schemeClr val="tx1"/>
              </a:buClr>
            </a:pPr>
            <a:r>
              <a:rPr lang="en-US" altLang="zh-TW" dirty="0" smtClean="0">
                <a:solidFill>
                  <a:srgbClr val="414B9B"/>
                </a:solidFill>
              </a:rPr>
              <a:t>AI</a:t>
            </a:r>
            <a:r>
              <a:rPr lang="zh-TW" altLang="en-US" dirty="0" smtClean="0">
                <a:solidFill>
                  <a:srgbClr val="414B9B"/>
                </a:solidFill>
              </a:rPr>
              <a:t>計畫</a:t>
            </a:r>
            <a:endParaRPr lang="en-US" altLang="zh-TW" dirty="0" smtClean="0">
              <a:solidFill>
                <a:srgbClr val="414B9B"/>
              </a:solidFill>
            </a:endParaRPr>
          </a:p>
          <a:p>
            <a:pPr>
              <a:buClr>
                <a:schemeClr val="tx1"/>
              </a:buClr>
            </a:pPr>
            <a:r>
              <a:rPr lang="zh-TW" altLang="en-US" dirty="0" smtClean="0">
                <a:solidFill>
                  <a:srgbClr val="414B9B"/>
                </a:solidFill>
              </a:rPr>
              <a:t>先前計畫</a:t>
            </a:r>
            <a:r>
              <a:rPr lang="en-US" altLang="zh-TW" dirty="0" smtClean="0">
                <a:solidFill>
                  <a:srgbClr val="414B9B"/>
                </a:solidFill>
              </a:rPr>
              <a:t>(</a:t>
            </a:r>
            <a:r>
              <a:rPr lang="zh-TW" altLang="en-US" dirty="0" smtClean="0">
                <a:solidFill>
                  <a:srgbClr val="414B9B"/>
                </a:solidFill>
              </a:rPr>
              <a:t>追蹤</a:t>
            </a:r>
            <a:r>
              <a:rPr lang="en-US" altLang="zh-TW" dirty="0" smtClean="0">
                <a:solidFill>
                  <a:srgbClr val="414B9B"/>
                </a:solidFill>
              </a:rPr>
              <a:t>)</a:t>
            </a:r>
            <a:endParaRPr lang="en-US" altLang="zh-TW" dirty="0">
              <a:solidFill>
                <a:srgbClr val="414B9B"/>
              </a:solidFill>
            </a:endParaRPr>
          </a:p>
          <a:p>
            <a:pPr>
              <a:buClr>
                <a:schemeClr val="tx1"/>
              </a:buClr>
            </a:pPr>
            <a:endParaRPr lang="en-US" altLang="zh-TW" dirty="0">
              <a:solidFill>
                <a:srgbClr val="414B9B"/>
              </a:solidFill>
            </a:endParaRPr>
          </a:p>
          <a:p>
            <a:pPr marL="0" indent="0">
              <a:buClr>
                <a:schemeClr val="tx1"/>
              </a:buClr>
              <a:buNone/>
            </a:pPr>
            <a:endParaRPr lang="en-US" altLang="zh-TW" dirty="0">
              <a:solidFill>
                <a:srgbClr val="414B9B"/>
              </a:solidFill>
            </a:endParaRPr>
          </a:p>
        </p:txBody>
      </p:sp>
      <p:sp>
        <p:nvSpPr>
          <p:cNvPr id="7" name="標題 3"/>
          <p:cNvSpPr txBox="1">
            <a:spLocks/>
          </p:cNvSpPr>
          <p:nvPr/>
        </p:nvSpPr>
        <p:spPr bwMode="ltGray">
          <a:xfrm>
            <a:off x="632520" y="332656"/>
            <a:ext cx="864096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lang="zh-TW" altLang="en-US" sz="3600" b="1" kern="1200" spc="300">
                <a:solidFill>
                  <a:srgbClr val="393939"/>
                </a:solidFill>
                <a:latin typeface="微軟正黑體" panose="020B0604030504040204" pitchFamily="34" charset="-120"/>
                <a:ea typeface="微軟正黑體" panose="020B0604030504040204" pitchFamily="34" charset="-120"/>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TW" altLang="en-US" sz="3600" b="1" i="0" u="none" strike="noStrike" kern="1200" cap="none" spc="300" normalizeH="0" baseline="0" noProof="0" dirty="0">
                <a:ln>
                  <a:noFill/>
                </a:ln>
                <a:solidFill>
                  <a:srgbClr val="393939"/>
                </a:solidFill>
                <a:effectLst/>
                <a:uLnTx/>
                <a:uFillTx/>
                <a:latin typeface="微軟正黑體" panose="020B0604030504040204" pitchFamily="34" charset="-120"/>
                <a:ea typeface="微軟正黑體" panose="020B0604030504040204" pitchFamily="34" charset="-120"/>
                <a:cs typeface="+mj-cs"/>
              </a:rPr>
              <a:t>大綱</a:t>
            </a:r>
          </a:p>
        </p:txBody>
      </p:sp>
    </p:spTree>
    <p:extLst>
      <p:ext uri="{BB962C8B-B14F-4D97-AF65-F5344CB8AC3E}">
        <p14:creationId xmlns:p14="http://schemas.microsoft.com/office/powerpoint/2010/main" val="3983580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19</a:t>
            </a:fld>
            <a:endParaRPr lang="zh-TW" altLang="en-US"/>
          </a:p>
        </p:txBody>
      </p:sp>
      <p:sp>
        <p:nvSpPr>
          <p:cNvPr id="3" name="標題 2"/>
          <p:cNvSpPr>
            <a:spLocks noGrp="1"/>
          </p:cNvSpPr>
          <p:nvPr>
            <p:ph type="title"/>
          </p:nvPr>
        </p:nvSpPr>
        <p:spPr/>
        <p:txBody>
          <a:bodyPr/>
          <a:lstStyle/>
          <a:p>
            <a:endParaRPr lang="zh-TW" altLang="en-US"/>
          </a:p>
        </p:txBody>
      </p:sp>
      <p:graphicFrame>
        <p:nvGraphicFramePr>
          <p:cNvPr id="5" name="表格 4"/>
          <p:cNvGraphicFramePr>
            <a:graphicFrameLocks noGrp="1"/>
          </p:cNvGraphicFramePr>
          <p:nvPr>
            <p:extLst/>
          </p:nvPr>
        </p:nvGraphicFramePr>
        <p:xfrm>
          <a:off x="193827" y="822677"/>
          <a:ext cx="9525142" cy="5702669"/>
        </p:xfrm>
        <a:graphic>
          <a:graphicData uri="http://schemas.openxmlformats.org/drawingml/2006/table">
            <a:tbl>
              <a:tblPr/>
              <a:tblGrid>
                <a:gridCol w="584877">
                  <a:extLst>
                    <a:ext uri="{9D8B030D-6E8A-4147-A177-3AD203B41FA5}">
                      <a16:colId xmlns:a16="http://schemas.microsoft.com/office/drawing/2014/main" val="1012248165"/>
                    </a:ext>
                  </a:extLst>
                </a:gridCol>
                <a:gridCol w="584877">
                  <a:extLst>
                    <a:ext uri="{9D8B030D-6E8A-4147-A177-3AD203B41FA5}">
                      <a16:colId xmlns:a16="http://schemas.microsoft.com/office/drawing/2014/main" val="2670547764"/>
                    </a:ext>
                  </a:extLst>
                </a:gridCol>
                <a:gridCol w="8355388">
                  <a:extLst>
                    <a:ext uri="{9D8B030D-6E8A-4147-A177-3AD203B41FA5}">
                      <a16:colId xmlns:a16="http://schemas.microsoft.com/office/drawing/2014/main" val="3524149184"/>
                    </a:ext>
                  </a:extLst>
                </a:gridCol>
              </a:tblGrid>
              <a:tr h="465257">
                <a:tc>
                  <a:txBody>
                    <a:bodyPr/>
                    <a:lstStyle/>
                    <a:p>
                      <a:pPr algn="ctr">
                        <a:spcAft>
                          <a:spcPts val="0"/>
                        </a:spcAft>
                      </a:pPr>
                      <a:r>
                        <a:rPr lang="zh-TW" sz="1000" kern="100" dirty="0">
                          <a:effectLst/>
                          <a:latin typeface="Times New Roman" panose="02020603050405020304" pitchFamily="18" charset="0"/>
                          <a:ea typeface="標楷體" panose="03000509000000000000" pitchFamily="65" charset="-120"/>
                        </a:rPr>
                        <a:t>查核點</a:t>
                      </a:r>
                      <a:endParaRPr lang="zh-TW" sz="1000" kern="100" dirty="0">
                        <a:effectLst/>
                        <a:latin typeface="Times New Roman" panose="02020603050405020304" pitchFamily="18" charset="0"/>
                        <a:ea typeface="新細明體" panose="02020500000000000000" pitchFamily="18" charset="-120"/>
                      </a:endParaRPr>
                    </a:p>
                    <a:p>
                      <a:pPr algn="ctr">
                        <a:spcAft>
                          <a:spcPts val="0"/>
                        </a:spcAft>
                      </a:pPr>
                      <a:r>
                        <a:rPr lang="zh-TW" sz="1000" kern="100" dirty="0">
                          <a:effectLst/>
                          <a:latin typeface="Times New Roman" panose="02020603050405020304" pitchFamily="18" charset="0"/>
                          <a:ea typeface="標楷體" panose="03000509000000000000" pitchFamily="65" charset="-120"/>
                        </a:rPr>
                        <a:t>編號</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000" kern="100">
                          <a:effectLst/>
                          <a:latin typeface="Times New Roman" panose="02020603050405020304" pitchFamily="18" charset="0"/>
                          <a:ea typeface="標楷體" panose="03000509000000000000" pitchFamily="65" charset="-120"/>
                        </a:rPr>
                        <a:t>預定完成</a:t>
                      </a:r>
                      <a:endParaRPr lang="zh-TW" sz="1000" kern="100">
                        <a:effectLst/>
                        <a:latin typeface="Times New Roman" panose="02020603050405020304" pitchFamily="18" charset="0"/>
                        <a:ea typeface="新細明體" panose="02020500000000000000" pitchFamily="18" charset="-120"/>
                      </a:endParaRPr>
                    </a:p>
                    <a:p>
                      <a:pPr algn="ctr">
                        <a:spcAft>
                          <a:spcPts val="0"/>
                        </a:spcAft>
                      </a:pPr>
                      <a:r>
                        <a:rPr lang="zh-TW" sz="1000" kern="100">
                          <a:effectLst/>
                          <a:latin typeface="Times New Roman" panose="02020603050405020304" pitchFamily="18" charset="0"/>
                          <a:ea typeface="標楷體" panose="03000509000000000000" pitchFamily="65" charset="-120"/>
                        </a:rPr>
                        <a:t>期間</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000" kern="100" dirty="0">
                          <a:effectLst/>
                          <a:latin typeface="Times New Roman" panose="02020603050405020304" pitchFamily="18" charset="0"/>
                          <a:ea typeface="標楷體" panose="03000509000000000000" pitchFamily="65" charset="-120"/>
                        </a:rPr>
                        <a:t>查核點概述</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341531"/>
                  </a:ext>
                </a:extLst>
              </a:tr>
              <a:tr h="387901">
                <a:tc>
                  <a:txBody>
                    <a:bodyPr/>
                    <a:lstStyle/>
                    <a:p>
                      <a:pPr algn="ctr">
                        <a:spcAft>
                          <a:spcPts val="0"/>
                        </a:spcAft>
                        <a:tabLst>
                          <a:tab pos="828675" algn="l"/>
                        </a:tabLst>
                      </a:pPr>
                      <a:r>
                        <a:rPr lang="en-US" sz="1000" kern="100" dirty="0">
                          <a:effectLst/>
                          <a:latin typeface="Times New Roman" panose="02020603050405020304" pitchFamily="18" charset="0"/>
                          <a:ea typeface="標楷體" panose="03000509000000000000" pitchFamily="65" charset="-120"/>
                        </a:rPr>
                        <a:t>B21</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effectLst/>
                          <a:latin typeface="Times New Roman" panose="02020603050405020304" pitchFamily="18" charset="0"/>
                          <a:ea typeface="標楷體" panose="03000509000000000000" pitchFamily="65" charset="-120"/>
                        </a:rPr>
                        <a:t>111/03</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000" kern="100" dirty="0">
                          <a:effectLst/>
                          <a:latin typeface="標楷體" panose="03000509000000000000" pitchFamily="65" charset="-120"/>
                          <a:ea typeface="新細明體" panose="02020500000000000000" pitchFamily="18" charset="-120"/>
                        </a:rPr>
                        <a:t>B21-1 </a:t>
                      </a:r>
                      <a:r>
                        <a:rPr lang="zh-TW" sz="1000" kern="100" dirty="0">
                          <a:effectLst/>
                          <a:latin typeface="Times New Roman" panose="02020603050405020304" pitchFamily="18" charset="0"/>
                          <a:ea typeface="標楷體" panose="03000509000000000000" pitchFamily="65" charset="-120"/>
                        </a:rPr>
                        <a:t>完成衰退性零組件維護管理技術資料收集規劃設計。（資策會）</a:t>
                      </a:r>
                      <a:endParaRPr lang="zh-TW" sz="1000" kern="100" dirty="0">
                        <a:effectLst/>
                        <a:latin typeface="Times New Roman" panose="02020603050405020304" pitchFamily="18" charset="0"/>
                        <a:ea typeface="新細明體" panose="02020500000000000000" pitchFamily="18" charset="-120"/>
                      </a:endParaRPr>
                    </a:p>
                    <a:p>
                      <a:pPr indent="419100" algn="just">
                        <a:lnSpc>
                          <a:spcPts val="1500"/>
                        </a:lnSpc>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定義資料滾動修正流程及資料規格設計規格雛形。</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敏捷式修正</a:t>
                      </a:r>
                      <a:r>
                        <a:rPr lang="en-US" sz="1000" kern="10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316351"/>
                  </a:ext>
                </a:extLst>
              </a:tr>
              <a:tr h="387901">
                <a:tc>
                  <a:txBody>
                    <a:bodyPr/>
                    <a:lstStyle/>
                    <a:p>
                      <a:pPr algn="ctr">
                        <a:spcAft>
                          <a:spcPts val="0"/>
                        </a:spcAft>
                        <a:tabLst>
                          <a:tab pos="828675" algn="l"/>
                        </a:tabLst>
                      </a:pPr>
                      <a:r>
                        <a:rPr lang="en-US" sz="1000" kern="100" dirty="0">
                          <a:solidFill>
                            <a:srgbClr val="0000FF"/>
                          </a:solidFill>
                          <a:effectLst/>
                          <a:latin typeface="Times New Roman" panose="02020603050405020304" pitchFamily="18" charset="0"/>
                          <a:ea typeface="標楷體" panose="03000509000000000000" pitchFamily="65" charset="-120"/>
                        </a:rPr>
                        <a:t>B22</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solidFill>
                            <a:srgbClr val="0000FF"/>
                          </a:solidFill>
                          <a:effectLst/>
                          <a:latin typeface="Times New Roman" panose="02020603050405020304" pitchFamily="18" charset="0"/>
                          <a:ea typeface="標楷體" panose="03000509000000000000" pitchFamily="65" charset="-120"/>
                        </a:rPr>
                        <a:t>111/06</a:t>
                      </a:r>
                      <a:endParaRPr lang="zh-TW" sz="1000" kern="10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00"/>
                        </a:lnSpc>
                        <a:spcAft>
                          <a:spcPts val="0"/>
                        </a:spcAft>
                      </a:pPr>
                      <a:r>
                        <a:rPr lang="en-US" sz="1000" kern="100" dirty="0">
                          <a:solidFill>
                            <a:srgbClr val="0000FF"/>
                          </a:solidFill>
                          <a:effectLst/>
                          <a:latin typeface="標楷體" panose="03000509000000000000" pitchFamily="65" charset="-120"/>
                          <a:ea typeface="新細明體" panose="02020500000000000000" pitchFamily="18" charset="-120"/>
                        </a:rPr>
                        <a:t>B21-1 </a:t>
                      </a:r>
                      <a:r>
                        <a:rPr lang="zh-TW" sz="1000" kern="100" dirty="0">
                          <a:solidFill>
                            <a:srgbClr val="0000FF"/>
                          </a:solidFill>
                          <a:effectLst/>
                          <a:latin typeface="Times New Roman" panose="02020603050405020304" pitchFamily="18" charset="0"/>
                          <a:ea typeface="標楷體" panose="03000509000000000000" pitchFamily="65" charset="-120"/>
                        </a:rPr>
                        <a:t>完成衰退性零組件維護管理技術資料規格設計。（資策會）</a:t>
                      </a:r>
                      <a:endParaRPr lang="zh-TW" sz="1000" kern="100" dirty="0">
                        <a:solidFill>
                          <a:srgbClr val="0000FF"/>
                        </a:solidFill>
                        <a:effectLst/>
                        <a:latin typeface="Times New Roman" panose="02020603050405020304" pitchFamily="18" charset="0"/>
                        <a:ea typeface="新細明體" panose="02020500000000000000" pitchFamily="18" charset="-120"/>
                      </a:endParaRPr>
                    </a:p>
                    <a:p>
                      <a:pPr indent="419100" algn="just">
                        <a:lnSpc>
                          <a:spcPts val="1500"/>
                        </a:lnSpc>
                        <a:spcAft>
                          <a:spcPts val="0"/>
                        </a:spcAft>
                      </a:pPr>
                      <a:r>
                        <a:rPr lang="zh-TW" sz="1000" kern="0" dirty="0">
                          <a:solidFill>
                            <a:srgbClr val="0000FF"/>
                          </a:solidFill>
                          <a:effectLst/>
                          <a:latin typeface="Times New Roman" panose="02020603050405020304" pitchFamily="18" charset="0"/>
                          <a:ea typeface="標楷體" panose="03000509000000000000" pitchFamily="65" charset="-120"/>
                        </a:rPr>
                        <a:t>‧</a:t>
                      </a:r>
                      <a:r>
                        <a:rPr lang="zh-TW" sz="1000" kern="100" dirty="0">
                          <a:solidFill>
                            <a:srgbClr val="0000FF"/>
                          </a:solidFill>
                          <a:effectLst/>
                          <a:latin typeface="Times New Roman" panose="02020603050405020304" pitchFamily="18" charset="0"/>
                          <a:ea typeface="標楷體" panose="03000509000000000000" pitchFamily="65" charset="-120"/>
                        </a:rPr>
                        <a:t>依據資料收集與例外狀況調整資料蒐集規格</a:t>
                      </a:r>
                      <a:r>
                        <a:rPr lang="en-US" sz="1000" kern="100" dirty="0">
                          <a:solidFill>
                            <a:srgbClr val="0000FF"/>
                          </a:solidFill>
                          <a:effectLst/>
                          <a:latin typeface="Times New Roman" panose="02020603050405020304" pitchFamily="18" charset="0"/>
                          <a:ea typeface="標楷體" panose="03000509000000000000" pitchFamily="65" charset="-120"/>
                        </a:rPr>
                        <a:t>B21</a:t>
                      </a:r>
                      <a:r>
                        <a:rPr lang="zh-TW" sz="1000" kern="100" dirty="0">
                          <a:solidFill>
                            <a:srgbClr val="0000FF"/>
                          </a:solidFill>
                          <a:effectLst/>
                          <a:latin typeface="Times New Roman" panose="02020603050405020304" pitchFamily="18" charset="0"/>
                          <a:ea typeface="標楷體" panose="03000509000000000000" pitchFamily="65" charset="-120"/>
                        </a:rPr>
                        <a:t>與設計。</a:t>
                      </a:r>
                      <a:r>
                        <a:rPr lang="en-US" sz="1000" kern="100" dirty="0">
                          <a:solidFill>
                            <a:srgbClr val="0000FF"/>
                          </a:solidFill>
                          <a:effectLst/>
                          <a:latin typeface="Times New Roman" panose="02020603050405020304" pitchFamily="18" charset="0"/>
                          <a:ea typeface="標楷體" panose="03000509000000000000" pitchFamily="65" charset="-120"/>
                        </a:rPr>
                        <a:t>(</a:t>
                      </a:r>
                      <a:r>
                        <a:rPr lang="zh-TW" sz="1000" kern="100" dirty="0" smtClean="0">
                          <a:solidFill>
                            <a:srgbClr val="0000FF"/>
                          </a:solidFill>
                          <a:effectLst/>
                          <a:latin typeface="Times New Roman" panose="02020603050405020304" pitchFamily="18" charset="0"/>
                          <a:ea typeface="標楷體" panose="03000509000000000000" pitchFamily="65" charset="-120"/>
                        </a:rPr>
                        <a:t>敏捷式</a:t>
                      </a:r>
                      <a:r>
                        <a:rPr lang="zh-TW" sz="1000" kern="100" dirty="0">
                          <a:solidFill>
                            <a:srgbClr val="0000FF"/>
                          </a:solidFill>
                          <a:effectLst/>
                          <a:latin typeface="Times New Roman" panose="02020603050405020304" pitchFamily="18" charset="0"/>
                          <a:ea typeface="標楷體" panose="03000509000000000000" pitchFamily="65" charset="-120"/>
                        </a:rPr>
                        <a:t>修正</a:t>
                      </a:r>
                      <a:r>
                        <a:rPr lang="en-US" sz="1000" kern="100" dirty="0">
                          <a:solidFill>
                            <a:srgbClr val="0000FF"/>
                          </a:solidFill>
                          <a:effectLst/>
                          <a:latin typeface="Times New Roman" panose="02020603050405020304" pitchFamily="18" charset="0"/>
                          <a:ea typeface="標楷體" panose="03000509000000000000" pitchFamily="65" charset="-120"/>
                        </a:rPr>
                        <a:t>)</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030762"/>
                  </a:ext>
                </a:extLst>
              </a:tr>
              <a:tr h="387901">
                <a:tc>
                  <a:txBody>
                    <a:bodyPr/>
                    <a:lstStyle/>
                    <a:p>
                      <a:pPr algn="ctr">
                        <a:spcAft>
                          <a:spcPts val="0"/>
                        </a:spcAft>
                        <a:tabLst>
                          <a:tab pos="828675" algn="l"/>
                        </a:tabLst>
                      </a:pPr>
                      <a:r>
                        <a:rPr lang="en-US" sz="1000" kern="100" dirty="0">
                          <a:effectLst/>
                          <a:latin typeface="Times New Roman" panose="02020603050405020304" pitchFamily="18" charset="0"/>
                          <a:ea typeface="標楷體" panose="03000509000000000000" pitchFamily="65" charset="-120"/>
                        </a:rPr>
                        <a:t>B23</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effectLst/>
                          <a:latin typeface="Times New Roman" panose="02020603050405020304" pitchFamily="18" charset="0"/>
                          <a:ea typeface="標楷體" panose="03000509000000000000" pitchFamily="65" charset="-120"/>
                        </a:rPr>
                        <a:t>111/09</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0" indent="-349250" algn="just">
                        <a:lnSpc>
                          <a:spcPts val="1500"/>
                        </a:lnSpc>
                        <a:spcAft>
                          <a:spcPts val="0"/>
                        </a:spcAft>
                      </a:pPr>
                      <a:r>
                        <a:rPr lang="en-US" sz="1000" kern="100" dirty="0">
                          <a:effectLst/>
                          <a:latin typeface="標楷體" panose="03000509000000000000" pitchFamily="65" charset="-120"/>
                          <a:ea typeface="新細明體" panose="02020500000000000000" pitchFamily="18" charset="-120"/>
                        </a:rPr>
                        <a:t>B23-1 </a:t>
                      </a:r>
                      <a:r>
                        <a:rPr lang="zh-TW" sz="1000" kern="100" dirty="0">
                          <a:effectLst/>
                          <a:latin typeface="Times New Roman" panose="02020603050405020304" pitchFamily="18" charset="0"/>
                          <a:ea typeface="標楷體" panose="03000509000000000000" pitchFamily="65" charset="-120"/>
                        </a:rPr>
                        <a:t>完成衰退性零組件維護管理技術模組。（資策會）</a:t>
                      </a:r>
                      <a:endParaRPr lang="zh-TW" sz="1000" kern="100" dirty="0">
                        <a:effectLst/>
                        <a:latin typeface="Times New Roman" panose="02020603050405020304" pitchFamily="18" charset="0"/>
                        <a:ea typeface="新細明體" panose="02020500000000000000" pitchFamily="18" charset="-120"/>
                      </a:endParaRPr>
                    </a:p>
                    <a:p>
                      <a:pPr marL="304800" indent="139700" algn="just">
                        <a:lnSpc>
                          <a:spcPts val="1500"/>
                        </a:lnSpc>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依據模型訓練狀態，修正資料資料種類及系統架構。</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敏捷式</a:t>
                      </a:r>
                      <a:r>
                        <a:rPr lang="zh-TW" sz="1000" kern="100" dirty="0" smtClean="0">
                          <a:effectLst/>
                          <a:latin typeface="Times New Roman" panose="02020603050405020304" pitchFamily="18" charset="0"/>
                          <a:ea typeface="標楷體" panose="03000509000000000000" pitchFamily="65" charset="-120"/>
                        </a:rPr>
                        <a:t>修正</a:t>
                      </a:r>
                      <a:r>
                        <a:rPr lang="en-US" sz="1000" kern="10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235693"/>
                  </a:ext>
                </a:extLst>
              </a:tr>
              <a:tr h="1553199">
                <a:tc>
                  <a:txBody>
                    <a:bodyPr/>
                    <a:lstStyle/>
                    <a:p>
                      <a:pPr algn="ctr">
                        <a:spcAft>
                          <a:spcPts val="0"/>
                        </a:spcAft>
                        <a:tabLst>
                          <a:tab pos="828675" algn="l"/>
                        </a:tabLst>
                      </a:pPr>
                      <a:r>
                        <a:rPr lang="en-US" sz="1000" kern="100">
                          <a:effectLst/>
                          <a:latin typeface="Times New Roman" panose="02020603050405020304" pitchFamily="18" charset="0"/>
                          <a:ea typeface="標楷體" panose="03000509000000000000" pitchFamily="65" charset="-120"/>
                        </a:rPr>
                        <a:t>B24</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effectLst/>
                          <a:latin typeface="Times New Roman" panose="02020603050405020304" pitchFamily="18" charset="0"/>
                          <a:ea typeface="標楷體" panose="03000509000000000000" pitchFamily="65" charset="-120"/>
                        </a:rPr>
                        <a:t>111/12</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9100" indent="-419100" algn="l">
                        <a:lnSpc>
                          <a:spcPts val="1500"/>
                        </a:lnSpc>
                        <a:spcAft>
                          <a:spcPts val="0"/>
                        </a:spcAft>
                      </a:pPr>
                      <a:r>
                        <a:rPr lang="en-US" sz="1000" kern="0" dirty="0">
                          <a:effectLst/>
                          <a:latin typeface="Times New Roman" panose="02020603050405020304" pitchFamily="18" charset="0"/>
                          <a:ea typeface="標楷體" panose="03000509000000000000" pitchFamily="65" charset="-120"/>
                        </a:rPr>
                        <a:t>B24-1 </a:t>
                      </a:r>
                      <a:r>
                        <a:rPr lang="zh-TW" sz="1000" kern="0" dirty="0">
                          <a:effectLst/>
                          <a:latin typeface="Times New Roman" panose="02020603050405020304" pitchFamily="18" charset="0"/>
                          <a:ea typeface="標楷體" panose="03000509000000000000" pitchFamily="65" charset="-120"/>
                        </a:rPr>
                        <a:t>完成衰退性零組件維護管理技術模組測試，模型驗證測試</a:t>
                      </a:r>
                      <a:r>
                        <a:rPr lang="en-US" sz="1000" kern="0" dirty="0">
                          <a:effectLst/>
                          <a:latin typeface="Times New Roman" panose="02020603050405020304" pitchFamily="18" charset="0"/>
                          <a:ea typeface="標楷體" panose="03000509000000000000" pitchFamily="65" charset="-120"/>
                        </a:rPr>
                        <a:t>(Offline </a:t>
                      </a:r>
                      <a:r>
                        <a:rPr lang="en-US" sz="1000" kern="0" dirty="0" smtClean="0">
                          <a:effectLst/>
                          <a:latin typeface="Times New Roman" panose="02020603050405020304" pitchFamily="18" charset="0"/>
                          <a:ea typeface="標楷體" panose="03000509000000000000" pitchFamily="65" charset="-120"/>
                        </a:rPr>
                        <a:t>Testing</a:t>
                      </a:r>
                      <a:r>
                        <a:rPr lang="en-US" sz="1000" kern="0" dirty="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及線上驗證測試</a:t>
                      </a:r>
                      <a:r>
                        <a:rPr lang="en-US" sz="1000" kern="0" dirty="0">
                          <a:effectLst/>
                          <a:latin typeface="Times New Roman" panose="02020603050405020304" pitchFamily="18" charset="0"/>
                          <a:ea typeface="標楷體" panose="03000509000000000000" pitchFamily="65" charset="-120"/>
                        </a:rPr>
                        <a:t>(Online Testing)</a:t>
                      </a:r>
                      <a:r>
                        <a:rPr lang="zh-TW" sz="1000" kern="0" dirty="0">
                          <a:effectLst/>
                          <a:latin typeface="Times New Roman" panose="02020603050405020304" pitchFamily="18" charset="0"/>
                          <a:ea typeface="標楷體" panose="03000509000000000000" pitchFamily="65" charset="-120"/>
                        </a:rPr>
                        <a:t>，其驗證故障偵測召回率</a:t>
                      </a:r>
                      <a:r>
                        <a:rPr lang="en-US" sz="1000" kern="0" dirty="0">
                          <a:effectLst/>
                          <a:latin typeface="Times New Roman" panose="02020603050405020304" pitchFamily="18" charset="0"/>
                          <a:ea typeface="標楷體" panose="03000509000000000000" pitchFamily="65" charset="-120"/>
                        </a:rPr>
                        <a:t>(Recall Rate)</a:t>
                      </a:r>
                      <a:r>
                        <a:rPr lang="zh-TW" sz="1000" kern="0" dirty="0">
                          <a:effectLst/>
                          <a:latin typeface="Times New Roman" panose="02020603050405020304" pitchFamily="18" charset="0"/>
                          <a:ea typeface="標楷體" panose="03000509000000000000" pitchFamily="65" charset="-120"/>
                        </a:rPr>
                        <a:t>需達</a:t>
                      </a:r>
                      <a:r>
                        <a:rPr lang="en-US" sz="1000" kern="0" dirty="0">
                          <a:effectLst/>
                          <a:latin typeface="Times New Roman" panose="02020603050405020304" pitchFamily="18" charset="0"/>
                          <a:ea typeface="標楷體" panose="03000509000000000000" pitchFamily="65" charset="-120"/>
                        </a:rPr>
                        <a:t>80%</a:t>
                      </a:r>
                      <a:r>
                        <a:rPr lang="zh-TW" sz="1000" kern="0" dirty="0">
                          <a:effectLst/>
                          <a:latin typeface="Times New Roman" panose="02020603050405020304" pitchFamily="18" charset="0"/>
                          <a:ea typeface="標楷體" panose="03000509000000000000" pitchFamily="65" charset="-120"/>
                        </a:rPr>
                        <a:t>以上</a:t>
                      </a:r>
                      <a:r>
                        <a:rPr lang="en-US" sz="1000" kern="0" dirty="0">
                          <a:effectLst/>
                          <a:latin typeface="Times New Roman" panose="02020603050405020304" pitchFamily="18" charset="0"/>
                          <a:ea typeface="標楷體" panose="03000509000000000000" pitchFamily="65" charset="-120"/>
                        </a:rPr>
                        <a:t>(</a:t>
                      </a:r>
                      <a:r>
                        <a:rPr lang="zh-TW" sz="1000" kern="0" dirty="0" smtClean="0">
                          <a:effectLst/>
                          <a:latin typeface="Times New Roman" panose="02020603050405020304" pitchFamily="18" charset="0"/>
                          <a:ea typeface="標楷體" panose="03000509000000000000" pitchFamily="65" charset="-120"/>
                        </a:rPr>
                        <a:t>模型命中</a:t>
                      </a:r>
                      <a:r>
                        <a:rPr lang="zh-TW" sz="1000" kern="0" dirty="0">
                          <a:effectLst/>
                          <a:latin typeface="Times New Roman" panose="02020603050405020304" pitchFamily="18" charset="0"/>
                          <a:ea typeface="標楷體" panose="03000509000000000000" pitchFamily="65" charset="-120"/>
                        </a:rPr>
                        <a:t>數量</a:t>
                      </a:r>
                      <a:r>
                        <a:rPr lang="en-US" sz="1000" kern="0" dirty="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故障發生次數</a:t>
                      </a:r>
                      <a:r>
                        <a:rPr lang="en-US" sz="1000" kern="0" dirty="0">
                          <a:effectLst/>
                          <a:latin typeface="Times New Roman" panose="02020603050405020304" pitchFamily="18" charset="0"/>
                          <a:ea typeface="標楷體" panose="03000509000000000000" pitchFamily="65" charset="-120"/>
                        </a:rPr>
                        <a:t>)</a:t>
                      </a:r>
                      <a:r>
                        <a:rPr lang="zh-TW" sz="1000" kern="0" dirty="0" smtClean="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資策會</a:t>
                      </a:r>
                      <a:r>
                        <a:rPr lang="zh-TW" sz="1000" kern="0" dirty="0" smtClean="0">
                          <a:effectLst/>
                          <a:latin typeface="Times New Roman" panose="02020603050405020304" pitchFamily="18" charset="0"/>
                          <a:ea typeface="標楷體" panose="03000509000000000000" pitchFamily="65" charset="-120"/>
                        </a:rPr>
                        <a:t>）</a:t>
                      </a:r>
                      <a:endParaRPr lang="en-US" altLang="zh-TW" sz="1000" kern="100" dirty="0" smtClean="0">
                        <a:effectLst/>
                        <a:latin typeface="Times New Roman" panose="02020603050405020304" pitchFamily="18" charset="0"/>
                        <a:ea typeface="新細明體" panose="02020500000000000000" pitchFamily="18" charset="-120"/>
                      </a:endParaRPr>
                    </a:p>
                    <a:p>
                      <a:pPr marL="419100" indent="-419100" algn="l">
                        <a:lnSpc>
                          <a:spcPts val="1500"/>
                        </a:lnSpc>
                        <a:spcAft>
                          <a:spcPts val="0"/>
                        </a:spcAft>
                      </a:pPr>
                      <a:r>
                        <a:rPr lang="en-US" altLang="zh-TW" sz="1000" kern="100" baseline="0" dirty="0" smtClean="0">
                          <a:effectLst/>
                          <a:latin typeface="Times New Roman" panose="02020603050405020304" pitchFamily="18" charset="0"/>
                          <a:ea typeface="新細明體" panose="02020500000000000000" pitchFamily="18" charset="-120"/>
                        </a:rPr>
                        <a:t>             </a:t>
                      </a:r>
                      <a:r>
                        <a:rPr lang="zh-TW" sz="1000" kern="0" dirty="0" smtClean="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依據刀具預測模型測試結果，增加數據範圍。</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資料收集增加</a:t>
                      </a:r>
                      <a:r>
                        <a:rPr lang="en-US" sz="1000" kern="100" dirty="0">
                          <a:effectLst/>
                          <a:latin typeface="Times New Roman" panose="02020603050405020304" pitchFamily="18" charset="0"/>
                          <a:ea typeface="標楷體" panose="03000509000000000000" pitchFamily="65" charset="-120"/>
                        </a:rPr>
                        <a:t>B21)</a:t>
                      </a:r>
                      <a:r>
                        <a:rPr lang="zh-TW" sz="1000" kern="100" dirty="0">
                          <a:effectLst/>
                          <a:latin typeface="Times New Roman" panose="02020603050405020304" pitchFamily="18" charset="0"/>
                          <a:ea typeface="標楷體" panose="03000509000000000000" pitchFamily="65" charset="-120"/>
                        </a:rPr>
                        <a:t>及資料量調整。</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敏捷式修正</a:t>
                      </a:r>
                      <a:r>
                        <a:rPr lang="en-US" sz="1000" kern="10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p>
                      <a:pPr algn="l">
                        <a:lnSpc>
                          <a:spcPts val="1500"/>
                        </a:lnSpc>
                        <a:spcAft>
                          <a:spcPts val="0"/>
                        </a:spcAft>
                      </a:pPr>
                      <a:r>
                        <a:rPr lang="en-US" sz="1000" kern="0" dirty="0" smtClean="0">
                          <a:effectLst/>
                          <a:latin typeface="Times New Roman" panose="02020603050405020304" pitchFamily="18" charset="0"/>
                          <a:ea typeface="標楷體" panose="03000509000000000000" pitchFamily="65" charset="-120"/>
                        </a:rPr>
                        <a:t>B24-2 </a:t>
                      </a:r>
                      <a:r>
                        <a:rPr lang="zh-TW" sz="1000" kern="0" dirty="0" smtClean="0">
                          <a:effectLst/>
                          <a:latin typeface="Times New Roman" panose="02020603050405020304" pitchFamily="18" charset="0"/>
                          <a:ea typeface="標楷體" panose="03000509000000000000" pitchFamily="65" charset="-120"/>
                        </a:rPr>
                        <a:t>完成</a:t>
                      </a:r>
                      <a:r>
                        <a:rPr lang="zh-TW" sz="1000" kern="0" dirty="0">
                          <a:effectLst/>
                          <a:latin typeface="Times New Roman" panose="02020603050405020304" pitchFamily="18" charset="0"/>
                          <a:ea typeface="標楷體" panose="03000509000000000000" pitchFamily="65" charset="-120"/>
                        </a:rPr>
                        <a:t>一衰退性零組件維護管理技術模組，內容以刀具為主要</a:t>
                      </a:r>
                      <a:r>
                        <a:rPr lang="zh-TW" sz="1000" kern="0" dirty="0" smtClean="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例如：益張－鐵管鋸切刀），透過感測設備感測，解決現況</a:t>
                      </a:r>
                      <a:r>
                        <a:rPr lang="zh-TW" sz="1000" kern="0" dirty="0" smtClean="0">
                          <a:effectLst/>
                          <a:latin typeface="Times New Roman" panose="02020603050405020304" pitchFamily="18" charset="0"/>
                          <a:ea typeface="標楷體" panose="03000509000000000000" pitchFamily="65" charset="-120"/>
                        </a:rPr>
                        <a:t>刀具鈍</a:t>
                      </a:r>
                      <a:r>
                        <a:rPr lang="zh-TW" sz="1000" kern="0" dirty="0">
                          <a:effectLst/>
                          <a:latin typeface="Times New Roman" panose="02020603050405020304" pitchFamily="18" charset="0"/>
                          <a:ea typeface="標楷體" panose="03000509000000000000" pitchFamily="65" charset="-120"/>
                        </a:rPr>
                        <a:t>刀，導致之</a:t>
                      </a:r>
                      <a:r>
                        <a:rPr lang="zh-TW" sz="1000" kern="0" dirty="0" smtClean="0">
                          <a:effectLst/>
                          <a:latin typeface="Times New Roman" panose="02020603050405020304" pitchFamily="18" charset="0"/>
                          <a:ea typeface="標楷體" panose="03000509000000000000" pitchFamily="65" charset="-120"/>
                        </a:rPr>
                        <a:t>無</a:t>
                      </a:r>
                      <a:endParaRPr lang="en-US" altLang="zh-TW" sz="1000" kern="0" dirty="0" smtClean="0">
                        <a:effectLst/>
                        <a:latin typeface="Times New Roman" panose="02020603050405020304" pitchFamily="18" charset="0"/>
                        <a:ea typeface="標楷體" panose="03000509000000000000" pitchFamily="65" charset="-120"/>
                      </a:endParaRPr>
                    </a:p>
                    <a:p>
                      <a:pPr algn="l">
                        <a:lnSpc>
                          <a:spcPts val="1500"/>
                        </a:lnSpc>
                        <a:spcAft>
                          <a:spcPts val="0"/>
                        </a:spcAft>
                      </a:pPr>
                      <a:r>
                        <a:rPr lang="en-US" altLang="zh-TW" sz="1000" kern="0" dirty="0" smtClean="0">
                          <a:effectLst/>
                          <a:latin typeface="Times New Roman" panose="02020603050405020304" pitchFamily="18" charset="0"/>
                          <a:ea typeface="標楷體" panose="03000509000000000000" pitchFamily="65" charset="-120"/>
                        </a:rPr>
                        <a:t>           </a:t>
                      </a:r>
                      <a:r>
                        <a:rPr lang="zh-TW" sz="1000" kern="0" dirty="0" smtClean="0">
                          <a:effectLst/>
                          <a:latin typeface="Times New Roman" panose="02020603050405020304" pitchFamily="18" charset="0"/>
                          <a:ea typeface="標楷體" panose="03000509000000000000" pitchFamily="65" charset="-120"/>
                        </a:rPr>
                        <a:t>預警</a:t>
                      </a:r>
                      <a:r>
                        <a:rPr lang="zh-TW" sz="1000" kern="0" dirty="0">
                          <a:effectLst/>
                          <a:latin typeface="Times New Roman" panose="02020603050405020304" pitchFamily="18" charset="0"/>
                          <a:ea typeface="標楷體" panose="03000509000000000000" pitchFamily="65" charset="-120"/>
                        </a:rPr>
                        <a:t>停機換刀。</a:t>
                      </a:r>
                      <a:endParaRPr lang="zh-TW" sz="1000" kern="100" dirty="0">
                        <a:effectLst/>
                        <a:latin typeface="Times New Roman" panose="02020603050405020304" pitchFamily="18" charset="0"/>
                        <a:ea typeface="新細明體" panose="02020500000000000000" pitchFamily="18" charset="-120"/>
                      </a:endParaRPr>
                    </a:p>
                    <a:p>
                      <a:pPr algn="l">
                        <a:lnSpc>
                          <a:spcPts val="1500"/>
                        </a:lnSpc>
                        <a:spcAft>
                          <a:spcPts val="0"/>
                        </a:spcAft>
                      </a:pPr>
                      <a:r>
                        <a:rPr lang="en-US" sz="1000" kern="0" dirty="0">
                          <a:effectLst/>
                          <a:latin typeface="Times New Roman" panose="02020603050405020304" pitchFamily="18" charset="0"/>
                          <a:ea typeface="標楷體" panose="03000509000000000000" pitchFamily="65" charset="-120"/>
                        </a:rPr>
                        <a:t>B24-3 </a:t>
                      </a:r>
                      <a:r>
                        <a:rPr lang="zh-TW" sz="1000" kern="0" dirty="0">
                          <a:effectLst/>
                          <a:latin typeface="Times New Roman" panose="02020603050405020304" pitchFamily="18" charset="0"/>
                          <a:ea typeface="標楷體" panose="03000509000000000000" pitchFamily="65" charset="-120"/>
                        </a:rPr>
                        <a:t>完成一衰退性零組件維護管理技術測試報告，內容以過去收集</a:t>
                      </a:r>
                      <a:r>
                        <a:rPr lang="zh-TW" sz="1000" kern="0" dirty="0" smtClean="0">
                          <a:effectLst/>
                          <a:latin typeface="Times New Roman" panose="02020603050405020304" pitchFamily="18" charset="0"/>
                          <a:ea typeface="標楷體" panose="03000509000000000000" pitchFamily="65" charset="-120"/>
                        </a:rPr>
                        <a:t>刀具</a:t>
                      </a:r>
                      <a:r>
                        <a:rPr lang="zh-TW" sz="1000" kern="0" dirty="0">
                          <a:effectLst/>
                          <a:latin typeface="Times New Roman" panose="02020603050405020304" pitchFamily="18" charset="0"/>
                          <a:ea typeface="標楷體" panose="03000509000000000000" pitchFamily="65" charset="-120"/>
                        </a:rPr>
                        <a:t>生產資料（例如：益張－鐵管鋸切刀），訓練鎖定單一品項</a:t>
                      </a:r>
                      <a:r>
                        <a:rPr lang="zh-TW" sz="1000" kern="0" dirty="0" smtClean="0">
                          <a:effectLst/>
                          <a:latin typeface="Times New Roman" panose="02020603050405020304" pitchFamily="18" charset="0"/>
                          <a:ea typeface="標楷體" panose="03000509000000000000" pitchFamily="65" charset="-120"/>
                        </a:rPr>
                        <a:t>產品</a:t>
                      </a:r>
                      <a:r>
                        <a:rPr lang="zh-TW" sz="1000" kern="0" dirty="0">
                          <a:effectLst/>
                          <a:latin typeface="Times New Roman" panose="02020603050405020304" pitchFamily="18" charset="0"/>
                          <a:ea typeface="標楷體" panose="03000509000000000000" pitchFamily="65" charset="-120"/>
                        </a:rPr>
                        <a:t>（例如</a:t>
                      </a:r>
                      <a:r>
                        <a:rPr lang="zh-TW" sz="1000" kern="0" dirty="0" smtClean="0">
                          <a:effectLst/>
                          <a:latin typeface="Times New Roman" panose="02020603050405020304" pitchFamily="18" charset="0"/>
                          <a:ea typeface="標楷體" panose="03000509000000000000" pitchFamily="65" charset="-120"/>
                        </a:rPr>
                        <a:t>：</a:t>
                      </a:r>
                      <a:endParaRPr lang="en-US" altLang="zh-TW" sz="1000" kern="0" dirty="0" smtClean="0">
                        <a:effectLst/>
                        <a:latin typeface="Times New Roman" panose="02020603050405020304" pitchFamily="18" charset="0"/>
                        <a:ea typeface="標楷體" panose="03000509000000000000" pitchFamily="65" charset="-120"/>
                      </a:endParaRPr>
                    </a:p>
                    <a:p>
                      <a:pPr algn="l">
                        <a:lnSpc>
                          <a:spcPts val="1500"/>
                        </a:lnSpc>
                        <a:spcAft>
                          <a:spcPts val="0"/>
                        </a:spcAft>
                      </a:pPr>
                      <a:r>
                        <a:rPr lang="en-US" sz="1000" kern="0" dirty="0" smtClean="0">
                          <a:effectLst/>
                          <a:latin typeface="Times New Roman" panose="02020603050405020304" pitchFamily="18" charset="0"/>
                          <a:ea typeface="標楷體" panose="03000509000000000000" pitchFamily="65" charset="-120"/>
                        </a:rPr>
                        <a:t>           14MM</a:t>
                      </a:r>
                      <a:r>
                        <a:rPr lang="zh-TW" sz="1000" kern="0" dirty="0">
                          <a:effectLst/>
                          <a:latin typeface="Times New Roman" panose="02020603050405020304" pitchFamily="18" charset="0"/>
                          <a:ea typeface="標楷體" panose="03000509000000000000" pitchFamily="65" charset="-120"/>
                        </a:rPr>
                        <a:t>寬度管材）</a:t>
                      </a:r>
                      <a:r>
                        <a:rPr lang="zh-TW" sz="1000" kern="0" dirty="0" smtClean="0">
                          <a:effectLst/>
                          <a:latin typeface="Times New Roman" panose="02020603050405020304" pitchFamily="18" charset="0"/>
                          <a:ea typeface="標楷體" panose="03000509000000000000" pitchFamily="65" charset="-120"/>
                        </a:rPr>
                        <a:t>，並</a:t>
                      </a:r>
                      <a:r>
                        <a:rPr lang="zh-TW" sz="1000" kern="0" dirty="0">
                          <a:effectLst/>
                          <a:latin typeface="Times New Roman" panose="02020603050405020304" pitchFamily="18" charset="0"/>
                          <a:ea typeface="標楷體" panose="03000509000000000000" pitchFamily="65" charset="-120"/>
                        </a:rPr>
                        <a:t>進行上線測試，上線測試</a:t>
                      </a:r>
                      <a:r>
                        <a:rPr lang="zh-TW" sz="1000" kern="0" dirty="0" smtClean="0">
                          <a:effectLst/>
                          <a:latin typeface="Times New Roman" panose="02020603050405020304" pitchFamily="18" charset="0"/>
                          <a:ea typeface="標楷體" panose="03000509000000000000" pitchFamily="65" charset="-120"/>
                        </a:rPr>
                        <a:t>保留鈍</a:t>
                      </a:r>
                      <a:r>
                        <a:rPr lang="zh-TW" sz="1000" kern="0" dirty="0">
                          <a:effectLst/>
                          <a:latin typeface="Times New Roman" panose="02020603050405020304" pitchFamily="18" charset="0"/>
                          <a:ea typeface="標楷體" panose="03000509000000000000" pitchFamily="65" charset="-120"/>
                        </a:rPr>
                        <a:t>刀與正常刀進行輪由替換茫測，預計</a:t>
                      </a:r>
                      <a:r>
                        <a:rPr lang="en-US" sz="1000" kern="0" dirty="0">
                          <a:effectLst/>
                          <a:latin typeface="Times New Roman" panose="02020603050405020304" pitchFamily="18" charset="0"/>
                          <a:ea typeface="標楷體" panose="03000509000000000000" pitchFamily="65" charset="-120"/>
                        </a:rPr>
                        <a:t>20</a:t>
                      </a:r>
                      <a:r>
                        <a:rPr lang="zh-TW" sz="1000" kern="0" dirty="0">
                          <a:effectLst/>
                          <a:latin typeface="Times New Roman" panose="02020603050405020304" pitchFamily="18" charset="0"/>
                          <a:ea typeface="標楷體" panose="03000509000000000000" pitchFamily="65" charset="-120"/>
                        </a:rPr>
                        <a:t>次加工資料內</a:t>
                      </a:r>
                      <a:r>
                        <a:rPr lang="en-US" sz="1000" kern="0" dirty="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內含</a:t>
                      </a:r>
                      <a:r>
                        <a:rPr lang="en-US" sz="1000" kern="0" dirty="0">
                          <a:effectLst/>
                          <a:latin typeface="Times New Roman" panose="02020603050405020304" pitchFamily="18" charset="0"/>
                          <a:ea typeface="標楷體" panose="03000509000000000000" pitchFamily="65" charset="-120"/>
                        </a:rPr>
                        <a:t>:</a:t>
                      </a:r>
                      <a:r>
                        <a:rPr lang="en-US" sz="1000" kern="0" dirty="0" smtClean="0">
                          <a:effectLst/>
                          <a:latin typeface="Times New Roman" panose="02020603050405020304" pitchFamily="18" charset="0"/>
                          <a:ea typeface="標楷體" panose="03000509000000000000" pitchFamily="65" charset="-120"/>
                        </a:rPr>
                        <a:t>10</a:t>
                      </a:r>
                      <a:r>
                        <a:rPr lang="zh-TW" sz="1000" kern="0" dirty="0" smtClean="0">
                          <a:effectLst/>
                          <a:latin typeface="Times New Roman" panose="02020603050405020304" pitchFamily="18" charset="0"/>
                          <a:ea typeface="標楷體" panose="03000509000000000000" pitchFamily="65" charset="-120"/>
                        </a:rPr>
                        <a:t>次</a:t>
                      </a:r>
                      <a:r>
                        <a:rPr lang="zh-TW" sz="1000" kern="0" dirty="0">
                          <a:effectLst/>
                          <a:latin typeface="Times New Roman" panose="02020603050405020304" pitchFamily="18" charset="0"/>
                          <a:ea typeface="標楷體" panose="03000509000000000000" pitchFamily="65" charset="-120"/>
                        </a:rPr>
                        <a:t>正常刀加工資料及</a:t>
                      </a:r>
                      <a:r>
                        <a:rPr lang="en-US" sz="1000" kern="0" dirty="0">
                          <a:effectLst/>
                          <a:latin typeface="Times New Roman" panose="02020603050405020304" pitchFamily="18" charset="0"/>
                          <a:ea typeface="標楷體" panose="03000509000000000000" pitchFamily="65" charset="-120"/>
                        </a:rPr>
                        <a:t>10</a:t>
                      </a:r>
                      <a:r>
                        <a:rPr lang="zh-TW" sz="1000" kern="0" dirty="0">
                          <a:effectLst/>
                          <a:latin typeface="Times New Roman" panose="02020603050405020304" pitchFamily="18" charset="0"/>
                          <a:ea typeface="標楷體" panose="03000509000000000000" pitchFamily="65" charset="-120"/>
                        </a:rPr>
                        <a:t>次</a:t>
                      </a:r>
                      <a:r>
                        <a:rPr lang="zh-TW" sz="1000" kern="0" dirty="0" smtClean="0">
                          <a:effectLst/>
                          <a:latin typeface="Times New Roman" panose="02020603050405020304" pitchFamily="18" charset="0"/>
                          <a:ea typeface="標楷體" panose="03000509000000000000" pitchFamily="65" charset="-120"/>
                        </a:rPr>
                        <a:t>鈍</a:t>
                      </a:r>
                      <a:endParaRPr lang="en-US" altLang="zh-TW" sz="1000" kern="0" dirty="0" smtClean="0">
                        <a:effectLst/>
                        <a:latin typeface="Times New Roman" panose="02020603050405020304" pitchFamily="18" charset="0"/>
                        <a:ea typeface="標楷體" panose="03000509000000000000" pitchFamily="65" charset="-120"/>
                      </a:endParaRPr>
                    </a:p>
                    <a:p>
                      <a:pPr algn="l">
                        <a:lnSpc>
                          <a:spcPts val="1500"/>
                        </a:lnSpc>
                        <a:spcAft>
                          <a:spcPts val="0"/>
                        </a:spcAft>
                      </a:pPr>
                      <a:r>
                        <a:rPr lang="en-US" altLang="zh-TW" sz="1000" kern="0" dirty="0" smtClean="0">
                          <a:effectLst/>
                          <a:latin typeface="Times New Roman" panose="02020603050405020304" pitchFamily="18" charset="0"/>
                          <a:ea typeface="標楷體" panose="03000509000000000000" pitchFamily="65" charset="-120"/>
                        </a:rPr>
                        <a:t>           </a:t>
                      </a:r>
                      <a:r>
                        <a:rPr lang="zh-TW" sz="1000" kern="0" dirty="0" smtClean="0">
                          <a:effectLst/>
                          <a:latin typeface="Times New Roman" panose="02020603050405020304" pitchFamily="18" charset="0"/>
                          <a:ea typeface="標楷體" panose="03000509000000000000" pitchFamily="65" charset="-120"/>
                        </a:rPr>
                        <a:t>刀</a:t>
                      </a:r>
                      <a:r>
                        <a:rPr lang="zh-TW" sz="1000" kern="0" dirty="0">
                          <a:effectLst/>
                          <a:latin typeface="Times New Roman" panose="02020603050405020304" pitchFamily="18" charset="0"/>
                          <a:ea typeface="標楷體" panose="03000509000000000000" pitchFamily="65" charset="-120"/>
                        </a:rPr>
                        <a:t>加工資料</a:t>
                      </a:r>
                      <a:r>
                        <a:rPr lang="en-US" sz="1000" kern="0" dirty="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a:t>
                      </a:r>
                      <a:r>
                        <a:rPr lang="en-US" sz="1000" kern="0" dirty="0">
                          <a:effectLst/>
                          <a:latin typeface="Times New Roman" panose="02020603050405020304" pitchFamily="18" charset="0"/>
                          <a:ea typeface="標楷體" panose="03000509000000000000" pitchFamily="65" charset="-120"/>
                        </a:rPr>
                        <a:t>Recall Rate</a:t>
                      </a:r>
                      <a:r>
                        <a:rPr lang="zh-TW" sz="1000" kern="0" dirty="0">
                          <a:effectLst/>
                          <a:latin typeface="Times New Roman" panose="02020603050405020304" pitchFamily="18" charset="0"/>
                          <a:ea typeface="標楷體" panose="03000509000000000000" pitchFamily="65" charset="-120"/>
                        </a:rPr>
                        <a:t>需達</a:t>
                      </a:r>
                      <a:r>
                        <a:rPr lang="en-US" sz="1000" kern="0" dirty="0">
                          <a:effectLst/>
                          <a:latin typeface="Times New Roman" panose="02020603050405020304" pitchFamily="18" charset="0"/>
                          <a:ea typeface="標楷體" panose="03000509000000000000" pitchFamily="65" charset="-120"/>
                        </a:rPr>
                        <a:t>80</a:t>
                      </a:r>
                      <a:r>
                        <a:rPr lang="en-US" sz="1000" kern="0" dirty="0" smtClean="0">
                          <a:effectLst/>
                          <a:latin typeface="Times New Roman" panose="02020603050405020304" pitchFamily="18" charset="0"/>
                          <a:ea typeface="標楷體" panose="03000509000000000000" pitchFamily="65" charset="-120"/>
                        </a:rPr>
                        <a:t>%</a:t>
                      </a:r>
                      <a:r>
                        <a:rPr lang="zh-TW" sz="1000" kern="0" dirty="0" smtClean="0">
                          <a:effectLst/>
                          <a:latin typeface="Times New Roman" panose="02020603050405020304" pitchFamily="18" charset="0"/>
                          <a:ea typeface="標楷體" panose="03000509000000000000" pitchFamily="65" charset="-120"/>
                        </a:rPr>
                        <a:t>上</a:t>
                      </a:r>
                      <a:r>
                        <a:rPr lang="zh-TW" sz="1000" kern="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5029954"/>
                  </a:ext>
                </a:extLst>
              </a:tr>
              <a:tr h="387901">
                <a:tc>
                  <a:txBody>
                    <a:bodyPr/>
                    <a:lstStyle/>
                    <a:p>
                      <a:pPr algn="ctr">
                        <a:spcAft>
                          <a:spcPts val="0"/>
                        </a:spcAft>
                        <a:tabLst>
                          <a:tab pos="828675" algn="l"/>
                        </a:tabLst>
                      </a:pPr>
                      <a:r>
                        <a:rPr lang="en-US" sz="1000" kern="100">
                          <a:effectLst/>
                          <a:latin typeface="Times New Roman" panose="02020603050405020304" pitchFamily="18" charset="0"/>
                          <a:ea typeface="標楷體" panose="03000509000000000000" pitchFamily="65" charset="-120"/>
                        </a:rPr>
                        <a:t>B31</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effectLst/>
                          <a:latin typeface="Times New Roman" panose="02020603050405020304" pitchFamily="18" charset="0"/>
                          <a:ea typeface="標楷體" panose="03000509000000000000" pitchFamily="65" charset="-120"/>
                        </a:rPr>
                        <a:t>111/03</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500"/>
                        </a:lnSpc>
                        <a:spcAft>
                          <a:spcPts val="0"/>
                        </a:spcAft>
                      </a:pPr>
                      <a:r>
                        <a:rPr lang="en-US" sz="1000" kern="100" dirty="0">
                          <a:effectLst/>
                          <a:latin typeface="標楷體" panose="03000509000000000000" pitchFamily="65" charset="-120"/>
                          <a:ea typeface="新細明體" panose="02020500000000000000" pitchFamily="18" charset="-120"/>
                        </a:rPr>
                        <a:t>B31-1 </a:t>
                      </a:r>
                      <a:r>
                        <a:rPr lang="zh-TW" sz="1000" kern="100" dirty="0">
                          <a:effectLst/>
                          <a:latin typeface="Times New Roman" panose="02020603050405020304" pitchFamily="18" charset="0"/>
                          <a:ea typeface="標楷體" panose="03000509000000000000" pitchFamily="65" charset="-120"/>
                        </a:rPr>
                        <a:t>完成品質相關因子資料收集規劃設計與開發規格。（資策會）</a:t>
                      </a:r>
                      <a:endParaRPr lang="zh-TW" sz="1000" kern="100" dirty="0">
                        <a:effectLst/>
                        <a:latin typeface="Times New Roman" panose="02020603050405020304" pitchFamily="18" charset="0"/>
                        <a:ea typeface="新細明體" panose="02020500000000000000" pitchFamily="18" charset="-120"/>
                      </a:endParaRPr>
                    </a:p>
                    <a:p>
                      <a:pPr indent="419100" algn="l">
                        <a:lnSpc>
                          <a:spcPts val="1500"/>
                        </a:lnSpc>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定義資料滾動修正流程及自動品質肇因匯報資料規格設計</a:t>
                      </a:r>
                      <a:r>
                        <a:rPr lang="zh-TW" sz="1000" kern="100" dirty="0" smtClean="0">
                          <a:effectLst/>
                          <a:latin typeface="Times New Roman" panose="02020603050405020304" pitchFamily="18" charset="0"/>
                          <a:ea typeface="標楷體" panose="03000509000000000000" pitchFamily="65" charset="-120"/>
                        </a:rPr>
                        <a:t>規格雛形</a:t>
                      </a:r>
                      <a:r>
                        <a:rPr lang="zh-TW" sz="1000" kern="100" dirty="0">
                          <a:effectLst/>
                          <a:latin typeface="Times New Roman" panose="02020603050405020304" pitchFamily="18" charset="0"/>
                          <a:ea typeface="標楷體" panose="03000509000000000000" pitchFamily="65" charset="-120"/>
                        </a:rPr>
                        <a:t>。</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敏捷式修正</a:t>
                      </a:r>
                      <a:r>
                        <a:rPr lang="en-US" sz="1000" kern="10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28256"/>
                  </a:ext>
                </a:extLst>
              </a:tr>
              <a:tr h="387901">
                <a:tc>
                  <a:txBody>
                    <a:bodyPr/>
                    <a:lstStyle/>
                    <a:p>
                      <a:pPr algn="ctr">
                        <a:spcAft>
                          <a:spcPts val="0"/>
                        </a:spcAft>
                        <a:tabLst>
                          <a:tab pos="828675" algn="l"/>
                        </a:tabLst>
                      </a:pPr>
                      <a:r>
                        <a:rPr lang="en-US" sz="1000" kern="100" dirty="0">
                          <a:solidFill>
                            <a:srgbClr val="0000FF"/>
                          </a:solidFill>
                          <a:effectLst/>
                          <a:latin typeface="Times New Roman" panose="02020603050405020304" pitchFamily="18" charset="0"/>
                          <a:ea typeface="標楷體" panose="03000509000000000000" pitchFamily="65" charset="-120"/>
                        </a:rPr>
                        <a:t>B32</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dirty="0">
                          <a:solidFill>
                            <a:srgbClr val="0000FF"/>
                          </a:solidFill>
                          <a:effectLst/>
                          <a:latin typeface="Times New Roman" panose="02020603050405020304" pitchFamily="18" charset="0"/>
                          <a:ea typeface="標楷體" panose="03000509000000000000" pitchFamily="65" charset="-120"/>
                        </a:rPr>
                        <a:t>111/06</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500"/>
                        </a:lnSpc>
                        <a:spcAft>
                          <a:spcPts val="0"/>
                        </a:spcAft>
                      </a:pPr>
                      <a:r>
                        <a:rPr lang="en-US" sz="1000" kern="100" dirty="0">
                          <a:solidFill>
                            <a:srgbClr val="0000FF"/>
                          </a:solidFill>
                          <a:effectLst/>
                          <a:latin typeface="標楷體" panose="03000509000000000000" pitchFamily="65" charset="-120"/>
                          <a:ea typeface="新細明體" panose="02020500000000000000" pitchFamily="18" charset="-120"/>
                        </a:rPr>
                        <a:t>B32-1 </a:t>
                      </a:r>
                      <a:r>
                        <a:rPr lang="zh-TW" sz="1000" kern="100" dirty="0">
                          <a:solidFill>
                            <a:srgbClr val="0000FF"/>
                          </a:solidFill>
                          <a:effectLst/>
                          <a:latin typeface="Times New Roman" panose="02020603050405020304" pitchFamily="18" charset="0"/>
                          <a:ea typeface="標楷體" panose="03000509000000000000" pitchFamily="65" charset="-120"/>
                        </a:rPr>
                        <a:t>完成自動品質肇因匯報技術模組資料規格設計。（資策會）</a:t>
                      </a:r>
                      <a:endParaRPr lang="zh-TW" sz="1000" kern="100" dirty="0">
                        <a:solidFill>
                          <a:srgbClr val="0000FF"/>
                        </a:solidFill>
                        <a:effectLst/>
                        <a:latin typeface="Times New Roman" panose="02020603050405020304" pitchFamily="18" charset="0"/>
                        <a:ea typeface="新細明體" panose="02020500000000000000" pitchFamily="18" charset="-120"/>
                      </a:endParaRPr>
                    </a:p>
                    <a:p>
                      <a:pPr indent="419100" algn="l">
                        <a:lnSpc>
                          <a:spcPts val="1500"/>
                        </a:lnSpc>
                        <a:spcAft>
                          <a:spcPts val="0"/>
                        </a:spcAft>
                      </a:pPr>
                      <a:r>
                        <a:rPr lang="zh-TW" sz="1000" kern="0" dirty="0">
                          <a:solidFill>
                            <a:srgbClr val="0000FF"/>
                          </a:solidFill>
                          <a:effectLst/>
                          <a:latin typeface="Times New Roman" panose="02020603050405020304" pitchFamily="18" charset="0"/>
                          <a:ea typeface="標楷體" panose="03000509000000000000" pitchFamily="65" charset="-120"/>
                        </a:rPr>
                        <a:t>‧</a:t>
                      </a:r>
                      <a:r>
                        <a:rPr lang="zh-TW" sz="1000" kern="100" dirty="0">
                          <a:solidFill>
                            <a:srgbClr val="0000FF"/>
                          </a:solidFill>
                          <a:effectLst/>
                          <a:latin typeface="Times New Roman" panose="02020603050405020304" pitchFamily="18" charset="0"/>
                          <a:ea typeface="標楷體" panose="03000509000000000000" pitchFamily="65" charset="-120"/>
                        </a:rPr>
                        <a:t>依據資料收集與例外狀況調整資料蒐集規格</a:t>
                      </a:r>
                      <a:r>
                        <a:rPr lang="en-US" sz="1000" kern="100" dirty="0">
                          <a:solidFill>
                            <a:srgbClr val="0000FF"/>
                          </a:solidFill>
                          <a:effectLst/>
                          <a:latin typeface="Times New Roman" panose="02020603050405020304" pitchFamily="18" charset="0"/>
                          <a:ea typeface="標楷體" panose="03000509000000000000" pitchFamily="65" charset="-120"/>
                        </a:rPr>
                        <a:t>B31</a:t>
                      </a:r>
                      <a:r>
                        <a:rPr lang="zh-TW" sz="1000" kern="100" dirty="0">
                          <a:solidFill>
                            <a:srgbClr val="0000FF"/>
                          </a:solidFill>
                          <a:effectLst/>
                          <a:latin typeface="Times New Roman" panose="02020603050405020304" pitchFamily="18" charset="0"/>
                          <a:ea typeface="標楷體" panose="03000509000000000000" pitchFamily="65" charset="-120"/>
                        </a:rPr>
                        <a:t>與設計。</a:t>
                      </a:r>
                      <a:r>
                        <a:rPr lang="en-US" sz="1000" kern="100" dirty="0">
                          <a:solidFill>
                            <a:srgbClr val="0000FF"/>
                          </a:solidFill>
                          <a:effectLst/>
                          <a:latin typeface="Times New Roman" panose="02020603050405020304" pitchFamily="18" charset="0"/>
                          <a:ea typeface="標楷體" panose="03000509000000000000" pitchFamily="65" charset="-120"/>
                        </a:rPr>
                        <a:t>(</a:t>
                      </a:r>
                      <a:r>
                        <a:rPr lang="zh-TW" sz="1000" kern="100" dirty="0" smtClean="0">
                          <a:solidFill>
                            <a:srgbClr val="0000FF"/>
                          </a:solidFill>
                          <a:effectLst/>
                          <a:latin typeface="Times New Roman" panose="02020603050405020304" pitchFamily="18" charset="0"/>
                          <a:ea typeface="標楷體" panose="03000509000000000000" pitchFamily="65" charset="-120"/>
                        </a:rPr>
                        <a:t>敏捷式</a:t>
                      </a:r>
                      <a:r>
                        <a:rPr lang="zh-TW" sz="1000" kern="100" dirty="0">
                          <a:solidFill>
                            <a:srgbClr val="0000FF"/>
                          </a:solidFill>
                          <a:effectLst/>
                          <a:latin typeface="Times New Roman" panose="02020603050405020304" pitchFamily="18" charset="0"/>
                          <a:ea typeface="標楷體" panose="03000509000000000000" pitchFamily="65" charset="-120"/>
                        </a:rPr>
                        <a:t>修正</a:t>
                      </a:r>
                      <a:r>
                        <a:rPr lang="en-US" sz="1000" kern="100" dirty="0">
                          <a:solidFill>
                            <a:srgbClr val="0000FF"/>
                          </a:solidFill>
                          <a:effectLst/>
                          <a:latin typeface="Times New Roman" panose="02020603050405020304" pitchFamily="18" charset="0"/>
                          <a:ea typeface="標楷體" panose="03000509000000000000" pitchFamily="65" charset="-120"/>
                        </a:rPr>
                        <a:t>)</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6861045"/>
                  </a:ext>
                </a:extLst>
              </a:tr>
              <a:tr h="387901">
                <a:tc>
                  <a:txBody>
                    <a:bodyPr/>
                    <a:lstStyle/>
                    <a:p>
                      <a:pPr algn="ctr">
                        <a:spcAft>
                          <a:spcPts val="0"/>
                        </a:spcAft>
                        <a:tabLst>
                          <a:tab pos="828675" algn="l"/>
                        </a:tabLst>
                      </a:pPr>
                      <a:r>
                        <a:rPr lang="en-US" sz="1000" kern="100">
                          <a:effectLst/>
                          <a:latin typeface="Times New Roman" panose="02020603050405020304" pitchFamily="18" charset="0"/>
                          <a:ea typeface="標楷體" panose="03000509000000000000" pitchFamily="65" charset="-120"/>
                        </a:rPr>
                        <a:t>B33</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effectLst/>
                          <a:latin typeface="Times New Roman" panose="02020603050405020304" pitchFamily="18" charset="0"/>
                          <a:ea typeface="標楷體" panose="03000509000000000000" pitchFamily="65" charset="-120"/>
                        </a:rPr>
                        <a:t>111/09</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500"/>
                        </a:lnSpc>
                        <a:spcAft>
                          <a:spcPts val="0"/>
                        </a:spcAft>
                      </a:pPr>
                      <a:r>
                        <a:rPr lang="en-US" sz="1000" kern="100" dirty="0">
                          <a:effectLst/>
                          <a:latin typeface="標楷體" panose="03000509000000000000" pitchFamily="65" charset="-120"/>
                          <a:ea typeface="新細明體" panose="02020500000000000000" pitchFamily="18" charset="-120"/>
                        </a:rPr>
                        <a:t>B33-1 </a:t>
                      </a:r>
                      <a:r>
                        <a:rPr lang="zh-TW" sz="1000" kern="100" dirty="0">
                          <a:effectLst/>
                          <a:latin typeface="Times New Roman" panose="02020603050405020304" pitchFamily="18" charset="0"/>
                          <a:ea typeface="標楷體" panose="03000509000000000000" pitchFamily="65" charset="-120"/>
                        </a:rPr>
                        <a:t>完成</a:t>
                      </a:r>
                      <a:r>
                        <a:rPr lang="zh-TW" sz="1000" kern="0" spc="5" dirty="0">
                          <a:effectLst/>
                          <a:latin typeface="Times New Roman" panose="02020603050405020304" pitchFamily="18" charset="0"/>
                          <a:ea typeface="標楷體" panose="03000509000000000000" pitchFamily="65" charset="-120"/>
                        </a:rPr>
                        <a:t>關鍵品質因子技術模組系統技術模組。（資策會）</a:t>
                      </a:r>
                      <a:endParaRPr lang="zh-TW" sz="1000" kern="100" dirty="0">
                        <a:effectLst/>
                        <a:latin typeface="Times New Roman" panose="02020603050405020304" pitchFamily="18" charset="0"/>
                        <a:ea typeface="新細明體" panose="02020500000000000000" pitchFamily="18" charset="-120"/>
                      </a:endParaRPr>
                    </a:p>
                    <a:p>
                      <a:pPr indent="419100" algn="l">
                        <a:lnSpc>
                          <a:spcPts val="1500"/>
                        </a:lnSpc>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依據模型訓練狀態，修正資料資料種類及系統模組。</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敏捷式</a:t>
                      </a:r>
                      <a:r>
                        <a:rPr lang="zh-TW" sz="1000" kern="100" dirty="0" smtClean="0">
                          <a:effectLst/>
                          <a:latin typeface="Times New Roman" panose="02020603050405020304" pitchFamily="18" charset="0"/>
                          <a:ea typeface="標楷體" panose="03000509000000000000" pitchFamily="65" charset="-120"/>
                        </a:rPr>
                        <a:t>修正</a:t>
                      </a:r>
                      <a:r>
                        <a:rPr lang="en-US" sz="1000" kern="10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4390696"/>
                  </a:ext>
                </a:extLst>
              </a:tr>
              <a:tr h="1356807">
                <a:tc>
                  <a:txBody>
                    <a:bodyPr/>
                    <a:lstStyle/>
                    <a:p>
                      <a:pPr algn="ctr">
                        <a:spcAft>
                          <a:spcPts val="0"/>
                        </a:spcAft>
                        <a:tabLst>
                          <a:tab pos="828675" algn="l"/>
                        </a:tabLst>
                      </a:pPr>
                      <a:r>
                        <a:rPr lang="en-US" sz="1000" kern="100">
                          <a:effectLst/>
                          <a:latin typeface="Times New Roman" panose="02020603050405020304" pitchFamily="18" charset="0"/>
                          <a:ea typeface="標楷體" panose="03000509000000000000" pitchFamily="65" charset="-120"/>
                        </a:rPr>
                        <a:t>B34</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dirty="0">
                          <a:effectLst/>
                          <a:latin typeface="Times New Roman" panose="02020603050405020304" pitchFamily="18" charset="0"/>
                          <a:ea typeface="標楷體" panose="03000509000000000000" pitchFamily="65" charset="-120"/>
                        </a:rPr>
                        <a:t>111/12</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9100" indent="-419100" algn="l">
                        <a:lnSpc>
                          <a:spcPts val="1500"/>
                        </a:lnSpc>
                        <a:spcAft>
                          <a:spcPts val="0"/>
                        </a:spcAft>
                      </a:pPr>
                      <a:r>
                        <a:rPr lang="en-US" sz="1000" kern="100" dirty="0">
                          <a:effectLst/>
                          <a:latin typeface="標楷體" panose="03000509000000000000" pitchFamily="65" charset="-120"/>
                          <a:ea typeface="新細明體" panose="02020500000000000000" pitchFamily="18" charset="-120"/>
                        </a:rPr>
                        <a:t>B34-1 </a:t>
                      </a:r>
                      <a:r>
                        <a:rPr lang="zh-TW" sz="1000" kern="100" dirty="0">
                          <a:effectLst/>
                          <a:latin typeface="Times New Roman" panose="02020603050405020304" pitchFamily="18" charset="0"/>
                          <a:ea typeface="標楷體" panose="03000509000000000000" pitchFamily="65" charset="-120"/>
                        </a:rPr>
                        <a:t>完成關鍵品質因子分析技術模組測試，模型驗證測試</a:t>
                      </a:r>
                      <a:r>
                        <a:rPr lang="en-US" sz="1000" kern="100" dirty="0">
                          <a:effectLst/>
                          <a:latin typeface="Times New Roman" panose="02020603050405020304" pitchFamily="18" charset="0"/>
                          <a:ea typeface="標楷體" panose="03000509000000000000" pitchFamily="65" charset="-120"/>
                        </a:rPr>
                        <a:t>(Offline </a:t>
                      </a:r>
                      <a:r>
                        <a:rPr lang="en-US" sz="1000" kern="100" dirty="0" smtClean="0">
                          <a:effectLst/>
                          <a:latin typeface="Times New Roman" panose="02020603050405020304" pitchFamily="18" charset="0"/>
                          <a:ea typeface="標楷體" panose="03000509000000000000" pitchFamily="65" charset="-120"/>
                        </a:rPr>
                        <a:t>Testing</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及線上驗證測試</a:t>
                      </a:r>
                      <a:r>
                        <a:rPr lang="en-US" sz="1000" kern="100" dirty="0">
                          <a:effectLst/>
                          <a:latin typeface="Times New Roman" panose="02020603050405020304" pitchFamily="18" charset="0"/>
                          <a:ea typeface="標楷體" panose="03000509000000000000" pitchFamily="65" charset="-120"/>
                        </a:rPr>
                        <a:t>(Online Testing)</a:t>
                      </a:r>
                      <a:r>
                        <a:rPr lang="zh-TW" sz="1000" kern="100" dirty="0">
                          <a:effectLst/>
                          <a:latin typeface="Times New Roman" panose="02020603050405020304" pitchFamily="18" charset="0"/>
                          <a:ea typeface="標楷體" panose="03000509000000000000" pitchFamily="65" charset="-120"/>
                        </a:rPr>
                        <a:t>，其對瑕疵召回率達</a:t>
                      </a:r>
                      <a:r>
                        <a:rPr lang="en-US" sz="1000" kern="100" dirty="0">
                          <a:effectLst/>
                          <a:latin typeface="Times New Roman" panose="02020603050405020304" pitchFamily="18" charset="0"/>
                          <a:ea typeface="標楷體" panose="03000509000000000000" pitchFamily="65" charset="-120"/>
                        </a:rPr>
                        <a:t>90%</a:t>
                      </a:r>
                      <a:r>
                        <a:rPr lang="zh-TW" sz="1000" kern="100" dirty="0">
                          <a:effectLst/>
                          <a:latin typeface="Times New Roman" panose="02020603050405020304" pitchFamily="18" charset="0"/>
                          <a:ea typeface="標楷體" panose="03000509000000000000" pitchFamily="65" charset="-120"/>
                        </a:rPr>
                        <a:t>以上</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模型命中數量</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瑕疵發生數量</a:t>
                      </a:r>
                      <a:r>
                        <a:rPr lang="en-US" sz="1000" kern="10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。（資策會）</a:t>
                      </a:r>
                      <a:endParaRPr lang="zh-TW" sz="1000" kern="100" dirty="0">
                        <a:effectLst/>
                        <a:latin typeface="Times New Roman" panose="02020603050405020304" pitchFamily="18" charset="0"/>
                        <a:ea typeface="新細明體" panose="02020500000000000000" pitchFamily="18" charset="-120"/>
                      </a:endParaRPr>
                    </a:p>
                    <a:p>
                      <a:pPr marL="419100" indent="-419100" algn="l">
                        <a:lnSpc>
                          <a:spcPts val="1500"/>
                        </a:lnSpc>
                        <a:spcAft>
                          <a:spcPts val="0"/>
                        </a:spcAft>
                      </a:pPr>
                      <a:r>
                        <a:rPr lang="en-US" sz="1000" kern="100" dirty="0">
                          <a:effectLst/>
                          <a:latin typeface="標楷體" panose="03000509000000000000" pitchFamily="65" charset="-120"/>
                          <a:ea typeface="新細明體" panose="02020500000000000000" pitchFamily="18" charset="-120"/>
                        </a:rPr>
                        <a:t>B34-2 </a:t>
                      </a:r>
                      <a:r>
                        <a:rPr lang="zh-TW" sz="1000" kern="0" dirty="0">
                          <a:effectLst/>
                          <a:latin typeface="Times New Roman" panose="02020603050405020304" pitchFamily="18" charset="0"/>
                          <a:ea typeface="標楷體" panose="03000509000000000000" pitchFamily="65" charset="-120"/>
                        </a:rPr>
                        <a:t>完成一關鍵品質因子分析技術模組，內容以品質檢測為主，以貨架焊錫不良偵測為例，現況品質不良皆由大量人力進行抽測檢測，由於焊接普遍工作環境惡劣，容易造成眼睛傷害及漏件，導致重工率高（需重新切開，重焊），故透過感測裝置，達成智慧檢測及輔助即時解決之關鍵技術。</a:t>
                      </a:r>
                      <a:endParaRPr lang="zh-TW" sz="1000" kern="100" dirty="0">
                        <a:effectLst/>
                        <a:latin typeface="Times New Roman" panose="02020603050405020304" pitchFamily="18" charset="0"/>
                        <a:ea typeface="新細明體" panose="02020500000000000000" pitchFamily="18" charset="-120"/>
                      </a:endParaRPr>
                    </a:p>
                    <a:p>
                      <a:pPr marL="419100" indent="-419100" algn="l">
                        <a:lnSpc>
                          <a:spcPts val="1500"/>
                        </a:lnSpc>
                        <a:spcAft>
                          <a:spcPts val="0"/>
                        </a:spcAft>
                      </a:pPr>
                      <a:r>
                        <a:rPr lang="en-US" sz="1000" kern="0" dirty="0">
                          <a:effectLst/>
                          <a:latin typeface="Times New Roman" panose="02020603050405020304" pitchFamily="18" charset="0"/>
                          <a:ea typeface="標楷體" panose="03000509000000000000" pitchFamily="65" charset="-120"/>
                        </a:rPr>
                        <a:t>B34-3 </a:t>
                      </a:r>
                      <a:r>
                        <a:rPr lang="zh-TW" sz="1000" kern="0" dirty="0">
                          <a:effectLst/>
                          <a:latin typeface="Times New Roman" panose="02020603050405020304" pitchFamily="18" charset="0"/>
                          <a:ea typeface="標楷體" panose="03000509000000000000" pitchFamily="65" charset="-120"/>
                        </a:rPr>
                        <a:t>完成一關鍵品質因子分析技術測試報告，內容以過去收集焊錫生產資料（例如：貨架鐵管焊接），訓練鎖定單一品項產品，並進行上線測試，上線測試選定單一品項，預計</a:t>
                      </a:r>
                      <a:r>
                        <a:rPr lang="en-US" sz="1000" kern="0" dirty="0">
                          <a:effectLst/>
                          <a:latin typeface="Times New Roman" panose="02020603050405020304" pitchFamily="18" charset="0"/>
                          <a:ea typeface="標楷體" panose="03000509000000000000" pitchFamily="65" charset="-120"/>
                        </a:rPr>
                        <a:t>40</a:t>
                      </a:r>
                      <a:r>
                        <a:rPr lang="zh-TW" sz="1000" kern="0" dirty="0">
                          <a:effectLst/>
                          <a:latin typeface="Times New Roman" panose="02020603050405020304" pitchFamily="18" charset="0"/>
                          <a:ea typeface="標楷體" panose="03000509000000000000" pitchFamily="65" charset="-120"/>
                        </a:rPr>
                        <a:t>次焊錫資料，其模型</a:t>
                      </a:r>
                      <a:r>
                        <a:rPr lang="en-US" sz="1000" kern="0" dirty="0">
                          <a:effectLst/>
                          <a:latin typeface="Times New Roman" panose="02020603050405020304" pitchFamily="18" charset="0"/>
                          <a:ea typeface="標楷體" panose="03000509000000000000" pitchFamily="65" charset="-120"/>
                        </a:rPr>
                        <a:t>Recall Rate</a:t>
                      </a:r>
                      <a:r>
                        <a:rPr lang="zh-TW" sz="1000" kern="0" dirty="0">
                          <a:effectLst/>
                          <a:latin typeface="Times New Roman" panose="02020603050405020304" pitchFamily="18" charset="0"/>
                          <a:ea typeface="標楷體" panose="03000509000000000000" pitchFamily="65" charset="-120"/>
                        </a:rPr>
                        <a:t>需達</a:t>
                      </a:r>
                      <a:r>
                        <a:rPr lang="en-US" sz="1000" kern="0" dirty="0">
                          <a:effectLst/>
                          <a:latin typeface="Times New Roman" panose="02020603050405020304" pitchFamily="18" charset="0"/>
                          <a:ea typeface="標楷體" panose="03000509000000000000" pitchFamily="65" charset="-120"/>
                        </a:rPr>
                        <a:t>90%</a:t>
                      </a:r>
                      <a:r>
                        <a:rPr lang="zh-TW" sz="1000" kern="0" dirty="0">
                          <a:effectLst/>
                          <a:latin typeface="Times New Roman" panose="02020603050405020304" pitchFamily="18" charset="0"/>
                          <a:ea typeface="標楷體" panose="03000509000000000000" pitchFamily="65" charset="-120"/>
                        </a:rPr>
                        <a:t>上。</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3044241"/>
                  </a:ext>
                </a:extLst>
              </a:tr>
            </a:tbl>
          </a:graphicData>
        </a:graphic>
      </p:graphicFrame>
    </p:spTree>
    <p:extLst>
      <p:ext uri="{BB962C8B-B14F-4D97-AF65-F5344CB8AC3E}">
        <p14:creationId xmlns:p14="http://schemas.microsoft.com/office/powerpoint/2010/main" val="162317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20</a:t>
            </a:fld>
            <a:endParaRPr lang="zh-TW" altLang="en-US"/>
          </a:p>
        </p:txBody>
      </p:sp>
      <p:sp>
        <p:nvSpPr>
          <p:cNvPr id="3" name="標題 2"/>
          <p:cNvSpPr>
            <a:spLocks noGrp="1"/>
          </p:cNvSpPr>
          <p:nvPr>
            <p:ph type="title"/>
          </p:nvPr>
        </p:nvSpPr>
        <p:spPr/>
        <p:txBody>
          <a:bodyPr/>
          <a:lstStyle/>
          <a:p>
            <a:endParaRPr lang="zh-TW" altLang="en-US"/>
          </a:p>
        </p:txBody>
      </p:sp>
      <p:graphicFrame>
        <p:nvGraphicFramePr>
          <p:cNvPr id="5" name="表格 4"/>
          <p:cNvGraphicFramePr>
            <a:graphicFrameLocks noGrp="1"/>
          </p:cNvGraphicFramePr>
          <p:nvPr>
            <p:extLst/>
          </p:nvPr>
        </p:nvGraphicFramePr>
        <p:xfrm>
          <a:off x="193827" y="822677"/>
          <a:ext cx="9525142" cy="3595109"/>
        </p:xfrm>
        <a:graphic>
          <a:graphicData uri="http://schemas.openxmlformats.org/drawingml/2006/table">
            <a:tbl>
              <a:tblPr/>
              <a:tblGrid>
                <a:gridCol w="584877">
                  <a:extLst>
                    <a:ext uri="{9D8B030D-6E8A-4147-A177-3AD203B41FA5}">
                      <a16:colId xmlns:a16="http://schemas.microsoft.com/office/drawing/2014/main" val="1012248165"/>
                    </a:ext>
                  </a:extLst>
                </a:gridCol>
                <a:gridCol w="584877">
                  <a:extLst>
                    <a:ext uri="{9D8B030D-6E8A-4147-A177-3AD203B41FA5}">
                      <a16:colId xmlns:a16="http://schemas.microsoft.com/office/drawing/2014/main" val="2670547764"/>
                    </a:ext>
                  </a:extLst>
                </a:gridCol>
                <a:gridCol w="8355388">
                  <a:extLst>
                    <a:ext uri="{9D8B030D-6E8A-4147-A177-3AD203B41FA5}">
                      <a16:colId xmlns:a16="http://schemas.microsoft.com/office/drawing/2014/main" val="3524149184"/>
                    </a:ext>
                  </a:extLst>
                </a:gridCol>
              </a:tblGrid>
              <a:tr h="404265">
                <a:tc>
                  <a:txBody>
                    <a:bodyPr/>
                    <a:lstStyle/>
                    <a:p>
                      <a:pPr algn="ctr">
                        <a:spcAft>
                          <a:spcPts val="0"/>
                        </a:spcAft>
                      </a:pPr>
                      <a:r>
                        <a:rPr lang="zh-TW" sz="1000" kern="100" dirty="0">
                          <a:effectLst/>
                          <a:latin typeface="Times New Roman" panose="02020603050405020304" pitchFamily="18" charset="0"/>
                          <a:ea typeface="標楷體" panose="03000509000000000000" pitchFamily="65" charset="-120"/>
                        </a:rPr>
                        <a:t>查核點</a:t>
                      </a:r>
                      <a:endParaRPr lang="zh-TW" sz="1000" kern="100" dirty="0">
                        <a:effectLst/>
                        <a:latin typeface="Times New Roman" panose="02020603050405020304" pitchFamily="18" charset="0"/>
                        <a:ea typeface="新細明體" panose="02020500000000000000" pitchFamily="18" charset="-120"/>
                      </a:endParaRPr>
                    </a:p>
                    <a:p>
                      <a:pPr algn="ctr">
                        <a:spcAft>
                          <a:spcPts val="0"/>
                        </a:spcAft>
                      </a:pPr>
                      <a:r>
                        <a:rPr lang="zh-TW" sz="1000" kern="100" dirty="0">
                          <a:effectLst/>
                          <a:latin typeface="Times New Roman" panose="02020603050405020304" pitchFamily="18" charset="0"/>
                          <a:ea typeface="標楷體" panose="03000509000000000000" pitchFamily="65" charset="-120"/>
                        </a:rPr>
                        <a:t>編號</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000" kern="100">
                          <a:effectLst/>
                          <a:latin typeface="Times New Roman" panose="02020603050405020304" pitchFamily="18" charset="0"/>
                          <a:ea typeface="標楷體" panose="03000509000000000000" pitchFamily="65" charset="-120"/>
                        </a:rPr>
                        <a:t>預定完成</a:t>
                      </a:r>
                      <a:endParaRPr lang="zh-TW" sz="1000" kern="100">
                        <a:effectLst/>
                        <a:latin typeface="Times New Roman" panose="02020603050405020304" pitchFamily="18" charset="0"/>
                        <a:ea typeface="新細明體" panose="02020500000000000000" pitchFamily="18" charset="-120"/>
                      </a:endParaRPr>
                    </a:p>
                    <a:p>
                      <a:pPr algn="ctr">
                        <a:spcAft>
                          <a:spcPts val="0"/>
                        </a:spcAft>
                      </a:pPr>
                      <a:r>
                        <a:rPr lang="zh-TW" sz="1000" kern="100">
                          <a:effectLst/>
                          <a:latin typeface="Times New Roman" panose="02020603050405020304" pitchFamily="18" charset="0"/>
                          <a:ea typeface="標楷體" panose="03000509000000000000" pitchFamily="65" charset="-120"/>
                        </a:rPr>
                        <a:t>期間</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000" kern="100" dirty="0">
                          <a:effectLst/>
                          <a:latin typeface="Times New Roman" panose="02020603050405020304" pitchFamily="18" charset="0"/>
                          <a:ea typeface="標楷體" panose="03000509000000000000" pitchFamily="65" charset="-120"/>
                        </a:rPr>
                        <a:t>查核點概述</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341531"/>
                  </a:ext>
                </a:extLst>
              </a:tr>
              <a:tr h="329850">
                <a:tc>
                  <a:txBody>
                    <a:bodyPr/>
                    <a:lstStyle/>
                    <a:p>
                      <a:pPr algn="ctr">
                        <a:spcAft>
                          <a:spcPts val="0"/>
                        </a:spcAft>
                        <a:tabLst>
                          <a:tab pos="828675" algn="l"/>
                        </a:tabLst>
                      </a:pPr>
                      <a:r>
                        <a:rPr lang="en-US" sz="1000" kern="100" dirty="0">
                          <a:effectLst/>
                          <a:latin typeface="Times New Roman" panose="02020603050405020304" pitchFamily="18" charset="0"/>
                          <a:ea typeface="標楷體" panose="03000509000000000000" pitchFamily="65" charset="-120"/>
                        </a:rPr>
                        <a:t>C11</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spc="5">
                          <a:effectLst/>
                          <a:latin typeface="Times New Roman" panose="02020603050405020304" pitchFamily="18" charset="0"/>
                          <a:ea typeface="標楷體" panose="03000509000000000000" pitchFamily="65" charset="-120"/>
                        </a:rPr>
                        <a:t>111/03</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500"/>
                        </a:lnSpc>
                        <a:spcAft>
                          <a:spcPts val="0"/>
                        </a:spcAft>
                      </a:pPr>
                      <a:r>
                        <a:rPr lang="en-US" sz="1000" kern="100" dirty="0">
                          <a:effectLst/>
                          <a:latin typeface="Times New Roman" panose="02020603050405020304" pitchFamily="18" charset="0"/>
                          <a:ea typeface="標楷體" panose="03000509000000000000" pitchFamily="65" charset="-120"/>
                        </a:rPr>
                        <a:t>C11-1 </a:t>
                      </a:r>
                      <a:r>
                        <a:rPr lang="zh-TW" sz="1000" kern="100" dirty="0">
                          <a:effectLst/>
                          <a:latin typeface="Times New Roman" panose="02020603050405020304" pitchFamily="18" charset="0"/>
                          <a:ea typeface="標楷體" panose="03000509000000000000" pitchFamily="65" charset="-120"/>
                        </a:rPr>
                        <a:t>完成各技術模組應用資料規畫及關連列表。（資策會）</a:t>
                      </a:r>
                      <a:endParaRPr lang="zh-TW" sz="1000" kern="100" dirty="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7333595"/>
                  </a:ext>
                </a:extLst>
              </a:tr>
              <a:tr h="504056">
                <a:tc>
                  <a:txBody>
                    <a:bodyPr/>
                    <a:lstStyle/>
                    <a:p>
                      <a:pPr algn="ctr">
                        <a:spcAft>
                          <a:spcPts val="0"/>
                        </a:spcAft>
                        <a:tabLst>
                          <a:tab pos="828675" algn="l"/>
                        </a:tabLst>
                      </a:pPr>
                      <a:r>
                        <a:rPr lang="en-US" sz="1000" kern="100" dirty="0">
                          <a:solidFill>
                            <a:srgbClr val="0000FF"/>
                          </a:solidFill>
                          <a:effectLst/>
                          <a:latin typeface="Times New Roman" panose="02020603050405020304" pitchFamily="18" charset="0"/>
                          <a:ea typeface="標楷體" panose="03000509000000000000" pitchFamily="65" charset="-120"/>
                        </a:rPr>
                        <a:t>C12</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000" kern="0" spc="5" dirty="0">
                          <a:solidFill>
                            <a:srgbClr val="0000FF"/>
                          </a:solidFill>
                          <a:effectLst/>
                          <a:latin typeface="Times New Roman" panose="02020603050405020304" pitchFamily="18" charset="0"/>
                          <a:ea typeface="標楷體" panose="03000509000000000000" pitchFamily="65" charset="-120"/>
                        </a:rPr>
                        <a:t>111/06</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500"/>
                        </a:lnSpc>
                        <a:spcAft>
                          <a:spcPts val="0"/>
                        </a:spcAft>
                      </a:pPr>
                      <a:r>
                        <a:rPr lang="en-US" sz="1000" kern="100" dirty="0">
                          <a:solidFill>
                            <a:srgbClr val="0000FF"/>
                          </a:solidFill>
                          <a:effectLst/>
                          <a:latin typeface="Times New Roman" panose="02020603050405020304" pitchFamily="18" charset="0"/>
                          <a:ea typeface="標楷體" panose="03000509000000000000" pitchFamily="65" charset="-120"/>
                        </a:rPr>
                        <a:t>C12-1 </a:t>
                      </a:r>
                      <a:r>
                        <a:rPr lang="zh-TW" sz="1000" kern="100" dirty="0">
                          <a:solidFill>
                            <a:srgbClr val="0000FF"/>
                          </a:solidFill>
                          <a:effectLst/>
                          <a:latin typeface="Times New Roman" panose="02020603050405020304" pitchFamily="18" charset="0"/>
                          <a:ea typeface="標楷體" panose="03000509000000000000" pitchFamily="65" charset="-120"/>
                        </a:rPr>
                        <a:t>完成各技術模組通訊資料格式設計。（資策會）</a:t>
                      </a:r>
                      <a:endParaRPr lang="zh-TW" sz="1000" kern="100" dirty="0">
                        <a:solidFill>
                          <a:srgbClr val="0000FF"/>
                        </a:solidFill>
                        <a:effectLst/>
                        <a:latin typeface="Times New Roman" panose="02020603050405020304" pitchFamily="18" charset="0"/>
                        <a:ea typeface="新細明體" panose="02020500000000000000" pitchFamily="18" charset="-120"/>
                      </a:endParaRPr>
                    </a:p>
                    <a:p>
                      <a:pPr indent="419100" algn="l">
                        <a:lnSpc>
                          <a:spcPts val="1500"/>
                        </a:lnSpc>
                        <a:spcAft>
                          <a:spcPts val="0"/>
                        </a:spcAft>
                      </a:pPr>
                      <a:r>
                        <a:rPr lang="zh-TW" sz="1000" kern="0" dirty="0">
                          <a:solidFill>
                            <a:srgbClr val="0000FF"/>
                          </a:solidFill>
                          <a:effectLst/>
                          <a:latin typeface="Times New Roman" panose="02020603050405020304" pitchFamily="18" charset="0"/>
                          <a:ea typeface="標楷體" panose="03000509000000000000" pitchFamily="65" charset="-120"/>
                        </a:rPr>
                        <a:t>‧</a:t>
                      </a:r>
                      <a:r>
                        <a:rPr lang="zh-TW" sz="1000" kern="100" dirty="0">
                          <a:solidFill>
                            <a:srgbClr val="0000FF"/>
                          </a:solidFill>
                          <a:effectLst/>
                          <a:latin typeface="Times New Roman" panose="02020603050405020304" pitchFamily="18" charset="0"/>
                          <a:ea typeface="標楷體" panose="03000509000000000000" pitchFamily="65" charset="-120"/>
                        </a:rPr>
                        <a:t>依據資料收集與例外狀況調整資料規格設計。</a:t>
                      </a:r>
                      <a:r>
                        <a:rPr lang="en-US" sz="1000" kern="100" dirty="0">
                          <a:solidFill>
                            <a:srgbClr val="0000FF"/>
                          </a:solidFill>
                          <a:effectLst/>
                          <a:latin typeface="Times New Roman" panose="02020603050405020304" pitchFamily="18" charset="0"/>
                          <a:ea typeface="標楷體" panose="03000509000000000000" pitchFamily="65" charset="-120"/>
                        </a:rPr>
                        <a:t>(</a:t>
                      </a:r>
                      <a:r>
                        <a:rPr lang="zh-TW" sz="1000" kern="100" dirty="0">
                          <a:solidFill>
                            <a:srgbClr val="0000FF"/>
                          </a:solidFill>
                          <a:effectLst/>
                          <a:latin typeface="Times New Roman" panose="02020603050405020304" pitchFamily="18" charset="0"/>
                          <a:ea typeface="標楷體" panose="03000509000000000000" pitchFamily="65" charset="-120"/>
                        </a:rPr>
                        <a:t>敏捷式修正</a:t>
                      </a:r>
                      <a:r>
                        <a:rPr lang="en-US" sz="1000" kern="100" dirty="0">
                          <a:solidFill>
                            <a:srgbClr val="0000FF"/>
                          </a:solidFill>
                          <a:effectLst/>
                          <a:latin typeface="Times New Roman" panose="02020603050405020304" pitchFamily="18" charset="0"/>
                          <a:ea typeface="標楷體" panose="03000509000000000000" pitchFamily="65" charset="-120"/>
                        </a:rPr>
                        <a:t>)</a:t>
                      </a:r>
                      <a:endParaRPr lang="zh-TW" sz="1000" kern="100" dirty="0">
                        <a:solidFill>
                          <a:srgbClr val="0000FF"/>
                        </a:solidFill>
                        <a:effectLst/>
                        <a:latin typeface="Times New Roman" panose="02020603050405020304" pitchFamily="18" charset="0"/>
                        <a:ea typeface="新細明體" panose="02020500000000000000" pitchFamily="18" charset="-120"/>
                      </a:endParaRPr>
                    </a:p>
                  </a:txBody>
                  <a:tcPr marL="2055" marR="205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0333129"/>
                  </a:ext>
                </a:extLst>
              </a:tr>
              <a:tr h="504056">
                <a:tc>
                  <a:txBody>
                    <a:bodyPr/>
                    <a:lstStyle/>
                    <a:p>
                      <a:pPr algn="ctr">
                        <a:spcAft>
                          <a:spcPts val="0"/>
                        </a:spcAft>
                        <a:tabLst>
                          <a:tab pos="828675" algn="l"/>
                        </a:tabLst>
                      </a:pPr>
                      <a:r>
                        <a:rPr lang="en-US" sz="1000" kern="100">
                          <a:effectLst/>
                          <a:latin typeface="Times New Roman" panose="02020603050405020304" pitchFamily="18" charset="0"/>
                          <a:ea typeface="標楷體" panose="03000509000000000000" pitchFamily="65" charset="-120"/>
                        </a:rPr>
                        <a:t>C13</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000" kern="100">
                          <a:effectLst/>
                          <a:latin typeface="Times New Roman" panose="02020603050405020304" pitchFamily="18" charset="0"/>
                          <a:ea typeface="標楷體" panose="03000509000000000000" pitchFamily="65" charset="-120"/>
                        </a:rPr>
                        <a:t>111/09</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500"/>
                        </a:lnSpc>
                        <a:spcAft>
                          <a:spcPts val="0"/>
                        </a:spcAft>
                      </a:pPr>
                      <a:r>
                        <a:rPr lang="en-US" sz="1000" kern="100" dirty="0">
                          <a:effectLst/>
                          <a:latin typeface="Times New Roman" panose="02020603050405020304" pitchFamily="18" charset="0"/>
                          <a:ea typeface="標楷體" panose="03000509000000000000" pitchFamily="65" charset="-120"/>
                        </a:rPr>
                        <a:t>C13-1 </a:t>
                      </a:r>
                      <a:r>
                        <a:rPr lang="zh-TW" sz="1000" kern="100" dirty="0">
                          <a:effectLst/>
                          <a:latin typeface="Times New Roman" panose="02020603050405020304" pitchFamily="18" charset="0"/>
                          <a:ea typeface="標楷體" panose="03000509000000000000" pitchFamily="65" charset="-120"/>
                        </a:rPr>
                        <a:t>完成各技術模組程式界接介面</a:t>
                      </a:r>
                      <a:r>
                        <a:rPr lang="en-US" sz="1000" kern="100" dirty="0">
                          <a:effectLst/>
                          <a:latin typeface="Times New Roman" panose="02020603050405020304" pitchFamily="18" charset="0"/>
                          <a:ea typeface="標楷體" panose="03000509000000000000" pitchFamily="65" charset="-120"/>
                        </a:rPr>
                        <a:t>(API)</a:t>
                      </a:r>
                      <a:r>
                        <a:rPr lang="zh-TW" sz="1000" kern="100" dirty="0">
                          <a:effectLst/>
                          <a:latin typeface="Times New Roman" panose="02020603050405020304" pitchFamily="18" charset="0"/>
                          <a:ea typeface="標楷體" panose="03000509000000000000" pitchFamily="65" charset="-120"/>
                        </a:rPr>
                        <a:t>建置。（資策會）</a:t>
                      </a:r>
                      <a:endParaRPr lang="zh-TW" sz="1000" kern="100" dirty="0">
                        <a:effectLst/>
                        <a:latin typeface="Times New Roman" panose="02020603050405020304" pitchFamily="18" charset="0"/>
                        <a:ea typeface="新細明體" panose="02020500000000000000" pitchFamily="18" charset="-120"/>
                      </a:endParaRPr>
                    </a:p>
                    <a:p>
                      <a:pPr indent="419100" algn="l">
                        <a:lnSpc>
                          <a:spcPts val="1500"/>
                        </a:lnSpc>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依據整合結果，調整程式界接介面</a:t>
                      </a:r>
                      <a:r>
                        <a:rPr lang="en-US" sz="1000" kern="100" dirty="0">
                          <a:effectLst/>
                          <a:latin typeface="Times New Roman" panose="02020603050405020304" pitchFamily="18" charset="0"/>
                          <a:ea typeface="標楷體" panose="03000509000000000000" pitchFamily="65" charset="-120"/>
                        </a:rPr>
                        <a:t>(API)</a:t>
                      </a:r>
                      <a:r>
                        <a:rPr lang="zh-TW" sz="1000" kern="100" dirty="0">
                          <a:effectLst/>
                          <a:latin typeface="Times New Roman" panose="02020603050405020304" pitchFamily="18" charset="0"/>
                          <a:ea typeface="標楷體" panose="03000509000000000000" pitchFamily="65" charset="-120"/>
                        </a:rPr>
                        <a:t>界接與儲存格式。</a:t>
                      </a:r>
                      <a:r>
                        <a:rPr lang="en-US" sz="1000" kern="100" dirty="0">
                          <a:effectLst/>
                          <a:latin typeface="Times New Roman" panose="02020603050405020304" pitchFamily="18" charset="0"/>
                          <a:ea typeface="標楷體" panose="03000509000000000000" pitchFamily="65" charset="-120"/>
                        </a:rPr>
                        <a:t>(</a:t>
                      </a:r>
                      <a:r>
                        <a:rPr lang="zh-TW" sz="1000" kern="100" dirty="0" smtClean="0">
                          <a:effectLst/>
                          <a:latin typeface="Times New Roman" panose="02020603050405020304" pitchFamily="18" charset="0"/>
                          <a:ea typeface="標楷體" panose="03000509000000000000" pitchFamily="65" charset="-120"/>
                        </a:rPr>
                        <a:t>敏捷式</a:t>
                      </a:r>
                      <a:r>
                        <a:rPr lang="zh-TW" sz="1000" kern="100" dirty="0">
                          <a:effectLst/>
                          <a:latin typeface="Times New Roman" panose="02020603050405020304" pitchFamily="18" charset="0"/>
                          <a:ea typeface="標楷體" panose="03000509000000000000" pitchFamily="65" charset="-120"/>
                        </a:rPr>
                        <a:t>修正</a:t>
                      </a:r>
                      <a:r>
                        <a:rPr lang="en-US" sz="1000" kern="100" dirty="0">
                          <a:effectLst/>
                          <a:latin typeface="Times New Roman" panose="02020603050405020304" pitchFamily="18" charset="0"/>
                          <a:ea typeface="標楷體" panose="03000509000000000000" pitchFamily="65" charset="-120"/>
                        </a:rPr>
                        <a:t>)</a:t>
                      </a:r>
                      <a:endParaRPr lang="zh-TW" sz="1000" kern="100" dirty="0">
                        <a:effectLst/>
                        <a:latin typeface="Times New Roman" panose="02020603050405020304" pitchFamily="18" charset="0"/>
                        <a:ea typeface="新細明體" panose="02020500000000000000" pitchFamily="18" charset="-120"/>
                      </a:endParaRPr>
                    </a:p>
                  </a:txBody>
                  <a:tcPr marL="2055" marR="205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747150"/>
                  </a:ext>
                </a:extLst>
              </a:tr>
              <a:tr h="1852882">
                <a:tc>
                  <a:txBody>
                    <a:bodyPr/>
                    <a:lstStyle/>
                    <a:p>
                      <a:pPr algn="ctr">
                        <a:spcAft>
                          <a:spcPts val="0"/>
                        </a:spcAft>
                        <a:tabLst>
                          <a:tab pos="828675" algn="l"/>
                        </a:tabLst>
                      </a:pPr>
                      <a:r>
                        <a:rPr lang="en-US" sz="1000" kern="100">
                          <a:effectLst/>
                          <a:latin typeface="Times New Roman" panose="02020603050405020304" pitchFamily="18" charset="0"/>
                          <a:ea typeface="標楷體" panose="03000509000000000000" pitchFamily="65" charset="-120"/>
                        </a:rPr>
                        <a:t>C14</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500"/>
                        </a:lnSpc>
                        <a:spcAft>
                          <a:spcPts val="0"/>
                        </a:spcAft>
                      </a:pPr>
                      <a:r>
                        <a:rPr lang="en-US" sz="1000" kern="100">
                          <a:effectLst/>
                          <a:latin typeface="Times New Roman" panose="02020603050405020304" pitchFamily="18" charset="0"/>
                          <a:ea typeface="標楷體" panose="03000509000000000000" pitchFamily="65" charset="-120"/>
                        </a:rPr>
                        <a:t>111/12</a:t>
                      </a:r>
                      <a:endParaRPr lang="zh-TW" sz="1000" kern="100">
                        <a:effectLst/>
                        <a:latin typeface="Times New Roman" panose="02020603050405020304" pitchFamily="18" charset="0"/>
                        <a:ea typeface="新細明體" panose="02020500000000000000" pitchFamily="18" charset="-120"/>
                      </a:endParaRPr>
                    </a:p>
                  </a:txBody>
                  <a:tcPr marL="2055" marR="20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500"/>
                        </a:lnSpc>
                        <a:spcAft>
                          <a:spcPts val="0"/>
                        </a:spcAft>
                      </a:pPr>
                      <a:r>
                        <a:rPr lang="en-US" sz="1000" kern="100" dirty="0">
                          <a:effectLst/>
                          <a:latin typeface="Times New Roman" panose="02020603050405020304" pitchFamily="18" charset="0"/>
                          <a:ea typeface="標楷體" panose="03000509000000000000" pitchFamily="65" charset="-120"/>
                        </a:rPr>
                        <a:t>C14-1 </a:t>
                      </a:r>
                      <a:r>
                        <a:rPr lang="zh-TW" sz="1000" kern="100" dirty="0">
                          <a:effectLst/>
                          <a:latin typeface="Times New Roman" panose="02020603050405020304" pitchFamily="18" charset="0"/>
                          <a:ea typeface="標楷體" panose="03000509000000000000" pitchFamily="65" charset="-120"/>
                        </a:rPr>
                        <a:t>完成自主補料模組與主動式品質檢測模組整合測試報告</a:t>
                      </a:r>
                      <a:r>
                        <a:rPr lang="zh-TW" sz="1000" kern="100" dirty="0" smtClean="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資策會）</a:t>
                      </a:r>
                      <a:endParaRPr lang="zh-TW" sz="1000" kern="100" dirty="0">
                        <a:effectLst/>
                        <a:latin typeface="Times New Roman" panose="02020603050405020304" pitchFamily="18" charset="0"/>
                        <a:ea typeface="新細明體" panose="02020500000000000000" pitchFamily="18" charset="-120"/>
                      </a:endParaRPr>
                    </a:p>
                    <a:p>
                      <a:pPr marL="457200" algn="l">
                        <a:lnSpc>
                          <a:spcPts val="1500"/>
                        </a:lnSpc>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spc="5" dirty="0">
                          <a:effectLst/>
                          <a:latin typeface="Times New Roman" panose="02020603050405020304" pitchFamily="18" charset="0"/>
                          <a:ea typeface="標楷體" panose="03000509000000000000" pitchFamily="65" charset="-120"/>
                        </a:rPr>
                        <a:t>自主補料技術、網絡數位平台、載具移動路徑、</a:t>
                      </a:r>
                      <a:r>
                        <a:rPr lang="zh-TW" sz="1000" kern="0" dirty="0">
                          <a:effectLst/>
                          <a:latin typeface="Times New Roman" panose="02020603050405020304" pitchFamily="18" charset="0"/>
                          <a:ea typeface="標楷體" panose="03000509000000000000" pitchFamily="65" charset="-120"/>
                        </a:rPr>
                        <a:t>主動式品檢、零組件自檢及智慧排程等六項關鍵技術進行</a:t>
                      </a:r>
                      <a:r>
                        <a:rPr lang="en-US" sz="1000" kern="0" dirty="0">
                          <a:effectLst/>
                          <a:latin typeface="Times New Roman" panose="02020603050405020304" pitchFamily="18" charset="0"/>
                          <a:ea typeface="標楷體" panose="03000509000000000000" pitchFamily="65" charset="-120"/>
                        </a:rPr>
                        <a:t>API</a:t>
                      </a:r>
                      <a:r>
                        <a:rPr lang="zh-TW" sz="1000" kern="0" dirty="0">
                          <a:effectLst/>
                          <a:latin typeface="Times New Roman" panose="02020603050405020304" pitchFamily="18" charset="0"/>
                          <a:ea typeface="標楷體" panose="03000509000000000000" pitchFamily="65" charset="-120"/>
                        </a:rPr>
                        <a:t>呼叫</a:t>
                      </a:r>
                      <a:r>
                        <a:rPr lang="en-US" sz="1000" kern="0" dirty="0">
                          <a:effectLst/>
                          <a:latin typeface="Times New Roman" panose="02020603050405020304" pitchFamily="18" charset="0"/>
                          <a:ea typeface="標楷體" panose="03000509000000000000" pitchFamily="65" charset="-120"/>
                        </a:rPr>
                        <a:t>/</a:t>
                      </a:r>
                      <a:r>
                        <a:rPr lang="zh-TW" sz="1000" kern="0" dirty="0">
                          <a:effectLst/>
                          <a:latin typeface="Times New Roman" panose="02020603050405020304" pitchFamily="18" charset="0"/>
                          <a:ea typeface="標楷體" panose="03000509000000000000" pitchFamily="65" charset="-120"/>
                        </a:rPr>
                        <a:t>返回測試，溝通反應時間需小於</a:t>
                      </a:r>
                      <a:r>
                        <a:rPr lang="en-US" sz="1000" kern="0" dirty="0">
                          <a:effectLst/>
                          <a:latin typeface="Times New Roman" panose="02020603050405020304" pitchFamily="18" charset="0"/>
                          <a:ea typeface="標楷體" panose="03000509000000000000" pitchFamily="65" charset="-120"/>
                        </a:rPr>
                        <a:t>3</a:t>
                      </a:r>
                      <a:r>
                        <a:rPr lang="zh-TW" sz="1000" kern="0" dirty="0">
                          <a:effectLst/>
                          <a:latin typeface="Times New Roman" panose="02020603050405020304" pitchFamily="18" charset="0"/>
                          <a:ea typeface="標楷體" panose="03000509000000000000" pitchFamily="65" charset="-120"/>
                        </a:rPr>
                        <a:t>秒。</a:t>
                      </a:r>
                      <a:endParaRPr lang="zh-TW" sz="1000" kern="100" dirty="0">
                        <a:effectLst/>
                        <a:latin typeface="Times New Roman" panose="02020603050405020304" pitchFamily="18" charset="0"/>
                        <a:ea typeface="新細明體" panose="02020500000000000000" pitchFamily="18" charset="-120"/>
                      </a:endParaRPr>
                    </a:p>
                    <a:p>
                      <a:pPr indent="419100" algn="l">
                        <a:lnSpc>
                          <a:spcPts val="1500"/>
                        </a:lnSpc>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依據內外部整合結果，調整程式界接介面</a:t>
                      </a:r>
                      <a:r>
                        <a:rPr lang="en-US" sz="1000" kern="100" dirty="0">
                          <a:effectLst/>
                          <a:latin typeface="Times New Roman" panose="02020603050405020304" pitchFamily="18" charset="0"/>
                          <a:ea typeface="標楷體" panose="03000509000000000000" pitchFamily="65" charset="-120"/>
                        </a:rPr>
                        <a:t>(API)</a:t>
                      </a:r>
                      <a:r>
                        <a:rPr lang="zh-TW" sz="1000" kern="100" dirty="0">
                          <a:effectLst/>
                          <a:latin typeface="Times New Roman" panose="02020603050405020304" pitchFamily="18" charset="0"/>
                          <a:ea typeface="標楷體" panose="03000509000000000000" pitchFamily="65" charset="-120"/>
                        </a:rPr>
                        <a:t>界接與儲存格式。 </a:t>
                      </a:r>
                      <a:r>
                        <a:rPr lang="en-US" sz="1000" kern="100" dirty="0" smtClean="0">
                          <a:effectLst/>
                          <a:latin typeface="標楷體" panose="03000509000000000000" pitchFamily="65" charset="-120"/>
                          <a:ea typeface="新細明體" panose="02020500000000000000" pitchFamily="18" charset="-120"/>
                        </a:rPr>
                        <a:t>(</a:t>
                      </a:r>
                      <a:r>
                        <a:rPr lang="zh-TW" sz="1000" kern="100" dirty="0">
                          <a:effectLst/>
                          <a:latin typeface="Times New Roman" panose="02020603050405020304" pitchFamily="18" charset="0"/>
                          <a:ea typeface="標楷體" panose="03000509000000000000" pitchFamily="65" charset="-120"/>
                        </a:rPr>
                        <a:t>敏捷式修正</a:t>
                      </a:r>
                      <a:r>
                        <a:rPr lang="en-US" sz="1000" kern="100" dirty="0">
                          <a:effectLst/>
                          <a:latin typeface="Times New Roman" panose="02020603050405020304" pitchFamily="18" charset="0"/>
                          <a:ea typeface="標楷體" panose="03000509000000000000" pitchFamily="65" charset="-120"/>
                        </a:rPr>
                        <a:t>) </a:t>
                      </a:r>
                      <a:endParaRPr lang="zh-TW" sz="1000" kern="100" dirty="0">
                        <a:effectLst/>
                        <a:latin typeface="Times New Roman" panose="02020603050405020304" pitchFamily="18" charset="0"/>
                        <a:ea typeface="新細明體" panose="02020500000000000000" pitchFamily="18" charset="-120"/>
                      </a:endParaRPr>
                    </a:p>
                    <a:p>
                      <a:pPr algn="l">
                        <a:lnSpc>
                          <a:spcPts val="1500"/>
                        </a:lnSpc>
                        <a:spcAft>
                          <a:spcPts val="0"/>
                        </a:spcAft>
                      </a:pPr>
                      <a:r>
                        <a:rPr lang="en-US" sz="1000" kern="100" dirty="0">
                          <a:effectLst/>
                          <a:latin typeface="Times New Roman" panose="02020603050405020304" pitchFamily="18" charset="0"/>
                          <a:ea typeface="標楷體" panose="03000509000000000000" pitchFamily="65" charset="-120"/>
                        </a:rPr>
                        <a:t>C14-2 </a:t>
                      </a:r>
                      <a:r>
                        <a:rPr lang="zh-TW" sz="1000" kern="100" dirty="0">
                          <a:effectLst/>
                          <a:latin typeface="Times New Roman" panose="02020603050405020304" pitchFamily="18" charset="0"/>
                          <a:ea typeface="標楷體" panose="03000509000000000000" pitchFamily="65" charset="-120"/>
                        </a:rPr>
                        <a:t>韌性技術推廣計畫。（資策會）</a:t>
                      </a:r>
                      <a:endParaRPr lang="zh-TW" sz="1000" kern="100" dirty="0">
                        <a:effectLst/>
                        <a:latin typeface="Times New Roman" panose="02020603050405020304" pitchFamily="18" charset="0"/>
                        <a:ea typeface="新細明體" panose="02020500000000000000" pitchFamily="18" charset="-120"/>
                      </a:endParaRPr>
                    </a:p>
                    <a:p>
                      <a:pPr indent="419100" algn="l">
                        <a:lnSpc>
                          <a:spcPts val="1500"/>
                        </a:lnSpc>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完成</a:t>
                      </a:r>
                      <a:r>
                        <a:rPr lang="en-US" sz="1000" kern="100" dirty="0">
                          <a:effectLst/>
                          <a:latin typeface="Times New Roman" panose="02020603050405020304" pitchFamily="18" charset="0"/>
                          <a:ea typeface="標楷體" panose="03000509000000000000" pitchFamily="65" charset="-120"/>
                        </a:rPr>
                        <a:t>4</a:t>
                      </a:r>
                      <a:r>
                        <a:rPr lang="zh-TW" sz="1000" kern="100" dirty="0">
                          <a:effectLst/>
                          <a:latin typeface="Times New Roman" panose="02020603050405020304" pitchFamily="18" charset="0"/>
                          <a:ea typeface="標楷體" panose="03000509000000000000" pitchFamily="65" charset="-120"/>
                        </a:rPr>
                        <a:t>場技術交流座談會。（資策會、金屬中心）</a:t>
                      </a:r>
                      <a:endParaRPr lang="zh-TW" sz="1000" kern="100" dirty="0">
                        <a:effectLst/>
                        <a:latin typeface="Times New Roman" panose="02020603050405020304" pitchFamily="18" charset="0"/>
                        <a:ea typeface="新細明體" panose="02020500000000000000" pitchFamily="18" charset="-120"/>
                      </a:endParaRPr>
                    </a:p>
                    <a:p>
                      <a:pPr indent="419100" algn="l">
                        <a:lnSpc>
                          <a:spcPts val="1500"/>
                        </a:lnSpc>
                        <a:spcAft>
                          <a:spcPts val="0"/>
                        </a:spcAft>
                      </a:pP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針對工具機相關製造產業進行訪談確認需求規格。</a:t>
                      </a:r>
                      <a:endParaRPr lang="zh-TW" sz="1000" kern="100" dirty="0">
                        <a:effectLst/>
                        <a:latin typeface="Times New Roman" panose="02020603050405020304" pitchFamily="18" charset="0"/>
                        <a:ea typeface="新細明體" panose="02020500000000000000" pitchFamily="18" charset="-120"/>
                      </a:endParaRPr>
                    </a:p>
                    <a:p>
                      <a:pPr algn="l">
                        <a:lnSpc>
                          <a:spcPts val="1500"/>
                        </a:lnSpc>
                        <a:spcAft>
                          <a:spcPts val="0"/>
                        </a:spcAft>
                      </a:pPr>
                      <a:r>
                        <a:rPr lang="en-US" sz="1000" kern="100" dirty="0">
                          <a:effectLst/>
                          <a:latin typeface="Times New Roman" panose="02020603050405020304" pitchFamily="18" charset="0"/>
                          <a:ea typeface="標楷體" panose="03000509000000000000" pitchFamily="65" charset="-120"/>
                        </a:rPr>
                        <a:t>C14-3 </a:t>
                      </a:r>
                      <a:r>
                        <a:rPr lang="zh-TW" sz="1000" kern="100" dirty="0">
                          <a:effectLst/>
                          <a:latin typeface="Times New Roman" panose="02020603050405020304" pitchFamily="18" charset="0"/>
                          <a:ea typeface="標楷體" panose="03000509000000000000" pitchFamily="65" charset="-120"/>
                        </a:rPr>
                        <a:t>產出一式敏捷式管理報告。（資策會）</a:t>
                      </a:r>
                      <a:endParaRPr lang="zh-TW" sz="1000" kern="100" dirty="0">
                        <a:effectLst/>
                        <a:latin typeface="Times New Roman" panose="02020603050405020304" pitchFamily="18" charset="0"/>
                        <a:ea typeface="新細明體" panose="02020500000000000000" pitchFamily="18" charset="-120"/>
                      </a:endParaRPr>
                    </a:p>
                    <a:p>
                      <a:pPr algn="l">
                        <a:lnSpc>
                          <a:spcPts val="1500"/>
                        </a:lnSpc>
                        <a:spcAft>
                          <a:spcPts val="0"/>
                        </a:spcAft>
                      </a:pPr>
                      <a:r>
                        <a:rPr lang="en-US" sz="1000" kern="100" dirty="0">
                          <a:effectLst/>
                          <a:latin typeface="Times New Roman" panose="02020603050405020304" pitchFamily="18" charset="0"/>
                          <a:ea typeface="標楷體" panose="03000509000000000000" pitchFamily="65" charset="-120"/>
                        </a:rPr>
                        <a:t>    </a:t>
                      </a:r>
                      <a:r>
                        <a:rPr lang="en-US" sz="1000" kern="100" dirty="0" smtClean="0">
                          <a:effectLst/>
                          <a:latin typeface="Times New Roman" panose="02020603050405020304" pitchFamily="18" charset="0"/>
                          <a:ea typeface="標楷體" panose="03000509000000000000" pitchFamily="65" charset="-120"/>
                        </a:rPr>
                        <a:t>        </a:t>
                      </a:r>
                      <a:r>
                        <a:rPr lang="zh-TW" sz="1000" kern="0" dirty="0">
                          <a:effectLst/>
                          <a:latin typeface="Times New Roman" panose="02020603050405020304" pitchFamily="18" charset="0"/>
                          <a:ea typeface="標楷體" panose="03000509000000000000" pitchFamily="65" charset="-120"/>
                        </a:rPr>
                        <a:t>‧</a:t>
                      </a:r>
                      <a:r>
                        <a:rPr lang="zh-TW" sz="1000" kern="100" dirty="0">
                          <a:effectLst/>
                          <a:latin typeface="Times New Roman" panose="02020603050405020304" pitchFamily="18" charset="0"/>
                          <a:ea typeface="標楷體" panose="03000509000000000000" pitchFamily="65" charset="-120"/>
                        </a:rPr>
                        <a:t>針對每月技術檢討會議，於</a:t>
                      </a:r>
                      <a:r>
                        <a:rPr lang="en-US" sz="1000" kern="100" dirty="0">
                          <a:effectLst/>
                          <a:latin typeface="Times New Roman" panose="02020603050405020304" pitchFamily="18" charset="0"/>
                          <a:ea typeface="標楷體" panose="03000509000000000000" pitchFamily="65" charset="-120"/>
                        </a:rPr>
                        <a:t>12</a:t>
                      </a:r>
                      <a:r>
                        <a:rPr lang="zh-TW" sz="1000" kern="100" dirty="0">
                          <a:effectLst/>
                          <a:latin typeface="Times New Roman" panose="02020603050405020304" pitchFamily="18" charset="0"/>
                          <a:ea typeface="標楷體" panose="03000509000000000000" pitchFamily="65" charset="-120"/>
                        </a:rPr>
                        <a:t>月底產出一式敏捷式結案報告。</a:t>
                      </a:r>
                      <a:endParaRPr lang="zh-TW" sz="1000" kern="100" dirty="0">
                        <a:effectLst/>
                        <a:latin typeface="Times New Roman" panose="02020603050405020304" pitchFamily="18" charset="0"/>
                        <a:ea typeface="新細明體" panose="02020500000000000000" pitchFamily="18" charset="-120"/>
                      </a:endParaRPr>
                    </a:p>
                  </a:txBody>
                  <a:tcPr marL="2055" marR="2055"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6992627"/>
                  </a:ext>
                </a:extLst>
              </a:tr>
            </a:tbl>
          </a:graphicData>
        </a:graphic>
      </p:graphicFrame>
    </p:spTree>
    <p:extLst>
      <p:ext uri="{BB962C8B-B14F-4D97-AF65-F5344CB8AC3E}">
        <p14:creationId xmlns:p14="http://schemas.microsoft.com/office/powerpoint/2010/main" val="1379177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8F4EACC7-37E3-43A5-A5FB-BEB9CE95D266}" type="slidenum">
              <a:rPr lang="zh-TW" altLang="en-US" smtClean="0"/>
              <a:pPr/>
              <a:t>21</a:t>
            </a:fld>
            <a:endParaRPr lang="zh-TW" altLang="en-US"/>
          </a:p>
        </p:txBody>
      </p:sp>
      <p:sp>
        <p:nvSpPr>
          <p:cNvPr id="4" name="標題 3"/>
          <p:cNvSpPr>
            <a:spLocks noGrp="1"/>
          </p:cNvSpPr>
          <p:nvPr>
            <p:ph type="title"/>
          </p:nvPr>
        </p:nvSpPr>
        <p:spPr/>
        <p:txBody>
          <a:bodyPr/>
          <a:lstStyle/>
          <a:p>
            <a:r>
              <a:rPr lang="en-US" altLang="zh-TW" sz="2000" spc="0" dirty="0">
                <a:solidFill>
                  <a:srgbClr val="0000FF"/>
                </a:solidFill>
                <a:ea typeface="微軟正黑體"/>
                <a:cs typeface="Times New Roman" panose="02020603050405020304" pitchFamily="18" charset="0"/>
              </a:rPr>
              <a:t>(Cris) </a:t>
            </a:r>
            <a:r>
              <a:rPr lang="zh-TW" altLang="en-US" sz="2000" spc="0" dirty="0">
                <a:solidFill>
                  <a:srgbClr val="0000FF"/>
                </a:solidFill>
                <a:ea typeface="微軟正黑體"/>
                <a:cs typeface="Times New Roman" panose="02020603050405020304" pitchFamily="18" charset="0"/>
              </a:rPr>
              <a:t>政府計畫</a:t>
            </a:r>
            <a:r>
              <a:rPr lang="en-US" altLang="zh-TW" sz="2000" spc="0" dirty="0">
                <a:solidFill>
                  <a:srgbClr val="0000FF"/>
                </a:solidFill>
                <a:ea typeface="微軟正黑體"/>
                <a:cs typeface="Times New Roman" panose="02020603050405020304" pitchFamily="18" charset="0"/>
              </a:rPr>
              <a:t>(111)_</a:t>
            </a:r>
            <a:r>
              <a:rPr lang="zh-TW" altLang="en-US" sz="2000" spc="0" dirty="0">
                <a:solidFill>
                  <a:srgbClr val="0000FF"/>
                </a:solidFill>
                <a:ea typeface="微軟正黑體"/>
                <a:cs typeface="Times New Roman" panose="02020603050405020304" pitchFamily="18" charset="0"/>
              </a:rPr>
              <a:t>韌性生產系統技術開發</a:t>
            </a:r>
            <a:r>
              <a:rPr lang="zh-TW" altLang="en-US" sz="2000" spc="0" dirty="0" smtClean="0">
                <a:solidFill>
                  <a:srgbClr val="0000FF"/>
                </a:solidFill>
                <a:ea typeface="微軟正黑體"/>
                <a:cs typeface="Times New Roman" panose="02020603050405020304" pitchFamily="18" charset="0"/>
              </a:rPr>
              <a:t>計畫</a:t>
            </a:r>
            <a:r>
              <a:rPr lang="en-US" altLang="zh-TW" sz="2000" spc="0" dirty="0" smtClean="0">
                <a:solidFill>
                  <a:srgbClr val="0000FF"/>
                </a:solidFill>
                <a:ea typeface="微軟正黑體"/>
                <a:cs typeface="Times New Roman" panose="02020603050405020304" pitchFamily="18" charset="0"/>
              </a:rPr>
              <a:t/>
            </a:r>
            <a:br>
              <a:rPr lang="en-US" altLang="zh-TW" sz="2000" spc="0" dirty="0" smtClean="0">
                <a:solidFill>
                  <a:srgbClr val="0000FF"/>
                </a:solidFill>
                <a:ea typeface="微軟正黑體"/>
                <a:cs typeface="Times New Roman" panose="02020603050405020304" pitchFamily="18" charset="0"/>
              </a:rPr>
            </a:br>
            <a:r>
              <a:rPr lang="en-US" altLang="zh-TW" sz="2000" spc="0" dirty="0" smtClean="0">
                <a:solidFill>
                  <a:srgbClr val="0000FF"/>
                </a:solidFill>
                <a:ea typeface="微軟正黑體"/>
                <a:cs typeface="Times New Roman" panose="02020603050405020304" pitchFamily="18" charset="0"/>
              </a:rPr>
              <a:t>KPI</a:t>
            </a:r>
            <a:r>
              <a:rPr lang="zh-TW" altLang="en-US" sz="2000" spc="0" dirty="0">
                <a:solidFill>
                  <a:srgbClr val="0000FF"/>
                </a:solidFill>
                <a:ea typeface="微軟正黑體"/>
                <a:cs typeface="Times New Roman" panose="02020603050405020304" pitchFamily="18" charset="0"/>
              </a:rPr>
              <a:t>達成情形</a:t>
            </a:r>
            <a:r>
              <a:rPr lang="en-US" altLang="zh-TW" sz="2000" spc="0" dirty="0">
                <a:solidFill>
                  <a:srgbClr val="0000FF"/>
                </a:solidFill>
                <a:ea typeface="微軟正黑體"/>
                <a:cs typeface="Times New Roman" panose="02020603050405020304" pitchFamily="18" charset="0"/>
              </a:rPr>
              <a:t>(</a:t>
            </a:r>
            <a:r>
              <a:rPr lang="zh-TW" altLang="en-US" sz="2000" spc="0" dirty="0">
                <a:solidFill>
                  <a:srgbClr val="0000FF"/>
                </a:solidFill>
                <a:ea typeface="微軟正黑體"/>
                <a:cs typeface="Times New Roman" panose="02020603050405020304" pitchFamily="18" charset="0"/>
              </a:rPr>
              <a:t>總表</a:t>
            </a:r>
            <a:r>
              <a:rPr lang="en-US" altLang="zh-TW" sz="2000" spc="0" dirty="0">
                <a:solidFill>
                  <a:srgbClr val="0000FF"/>
                </a:solidFill>
                <a:ea typeface="微軟正黑體"/>
                <a:cs typeface="Times New Roman" panose="02020603050405020304" pitchFamily="18" charset="0"/>
              </a:rPr>
              <a:t>)</a:t>
            </a:r>
            <a:endParaRPr lang="zh-TW" altLang="en-US" sz="2000" spc="0" dirty="0">
              <a:solidFill>
                <a:srgbClr val="0000FF"/>
              </a:solidFill>
              <a:ea typeface="微軟正黑體"/>
              <a:cs typeface="Times New Roman" panose="02020603050405020304" pitchFamily="18" charset="0"/>
            </a:endParaRPr>
          </a:p>
        </p:txBody>
      </p:sp>
      <p:graphicFrame>
        <p:nvGraphicFramePr>
          <p:cNvPr id="6" name="Group 1281"/>
          <p:cNvGraphicFramePr>
            <a:graphicFrameLocks noGrp="1"/>
          </p:cNvGraphicFramePr>
          <p:nvPr>
            <p:extLst>
              <p:ext uri="{D42A27DB-BD31-4B8C-83A1-F6EECF244321}">
                <p14:modId xmlns:p14="http://schemas.microsoft.com/office/powerpoint/2010/main" val="3130048268"/>
              </p:ext>
            </p:extLst>
          </p:nvPr>
        </p:nvGraphicFramePr>
        <p:xfrm>
          <a:off x="740532" y="1381274"/>
          <a:ext cx="8717468" cy="4655426"/>
        </p:xfrm>
        <a:graphic>
          <a:graphicData uri="http://schemas.openxmlformats.org/drawingml/2006/table">
            <a:tbl>
              <a:tblPr/>
              <a:tblGrid>
                <a:gridCol w="304291">
                  <a:extLst>
                    <a:ext uri="{9D8B030D-6E8A-4147-A177-3AD203B41FA5}">
                      <a16:colId xmlns:a16="http://schemas.microsoft.com/office/drawing/2014/main" val="20000"/>
                    </a:ext>
                  </a:extLst>
                </a:gridCol>
                <a:gridCol w="1262129">
                  <a:extLst>
                    <a:ext uri="{9D8B030D-6E8A-4147-A177-3AD203B41FA5}">
                      <a16:colId xmlns:a16="http://schemas.microsoft.com/office/drawing/2014/main" val="20001"/>
                    </a:ext>
                  </a:extLst>
                </a:gridCol>
                <a:gridCol w="698749">
                  <a:extLst>
                    <a:ext uri="{9D8B030D-6E8A-4147-A177-3AD203B41FA5}">
                      <a16:colId xmlns:a16="http://schemas.microsoft.com/office/drawing/2014/main" val="3420488307"/>
                    </a:ext>
                  </a:extLst>
                </a:gridCol>
                <a:gridCol w="1140092">
                  <a:extLst>
                    <a:ext uri="{9D8B030D-6E8A-4147-A177-3AD203B41FA5}">
                      <a16:colId xmlns:a16="http://schemas.microsoft.com/office/drawing/2014/main" val="20003"/>
                    </a:ext>
                  </a:extLst>
                </a:gridCol>
                <a:gridCol w="1069191">
                  <a:extLst>
                    <a:ext uri="{9D8B030D-6E8A-4147-A177-3AD203B41FA5}">
                      <a16:colId xmlns:a16="http://schemas.microsoft.com/office/drawing/2014/main" val="1067286330"/>
                    </a:ext>
                  </a:extLst>
                </a:gridCol>
                <a:gridCol w="4243016">
                  <a:extLst>
                    <a:ext uri="{9D8B030D-6E8A-4147-A177-3AD203B41FA5}">
                      <a16:colId xmlns:a16="http://schemas.microsoft.com/office/drawing/2014/main" val="158443411"/>
                    </a:ext>
                  </a:extLst>
                </a:gridCol>
              </a:tblGrid>
              <a:tr h="2968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cap="none" normalizeH="0" baseline="0" dirty="0" smtClean="0">
                          <a:ln>
                            <a:noFill/>
                          </a:ln>
                          <a:solidFill>
                            <a:schemeClr val="tx1"/>
                          </a:solidFill>
                          <a:effectLst/>
                          <a:latin typeface="+mn-ea"/>
                          <a:ea typeface="+mn-ea"/>
                        </a:rPr>
                        <a:t>項</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gridSpan="2">
                  <a:txBody>
                    <a:bodyPr/>
                    <a:lstStyle>
                      <a:lvl1pPr marL="0" algn="l" defTabSz="914400" rtl="0" eaLnBrk="1" latinLnBrk="0" hangingPunct="1">
                        <a:defRPr sz="1800" kern="1200">
                          <a:solidFill>
                            <a:schemeClr val="tx1"/>
                          </a:solidFill>
                          <a:latin typeface="Arial"/>
                          <a:ea typeface="新細明體"/>
                        </a:defRPr>
                      </a:lvl1pPr>
                      <a:lvl2pPr marL="457200" algn="l" defTabSz="914400" rtl="0" eaLnBrk="1" latinLnBrk="0" hangingPunct="1">
                        <a:defRPr sz="1800" kern="1200">
                          <a:solidFill>
                            <a:schemeClr val="tx1"/>
                          </a:solidFill>
                          <a:latin typeface="Arial"/>
                          <a:ea typeface="新細明體"/>
                        </a:defRPr>
                      </a:lvl2pPr>
                      <a:lvl3pPr marL="914400" algn="l" defTabSz="914400" rtl="0" eaLnBrk="1" latinLnBrk="0" hangingPunct="1">
                        <a:defRPr sz="1800" kern="1200">
                          <a:solidFill>
                            <a:schemeClr val="tx1"/>
                          </a:solidFill>
                          <a:latin typeface="Arial"/>
                          <a:ea typeface="新細明體"/>
                        </a:defRPr>
                      </a:lvl3pPr>
                      <a:lvl4pPr marL="1371600" algn="l" defTabSz="914400" rtl="0" eaLnBrk="1" latinLnBrk="0" hangingPunct="1">
                        <a:defRPr sz="1800" kern="1200">
                          <a:solidFill>
                            <a:schemeClr val="tx1"/>
                          </a:solidFill>
                          <a:latin typeface="Arial"/>
                          <a:ea typeface="新細明體"/>
                        </a:defRPr>
                      </a:lvl4pPr>
                      <a:lvl5pPr marL="1828800" algn="l" defTabSz="914400" rtl="0" eaLnBrk="1" latinLnBrk="0" hangingPunct="1">
                        <a:defRPr sz="1800" kern="1200">
                          <a:solidFill>
                            <a:schemeClr val="tx1"/>
                          </a:solidFill>
                          <a:latin typeface="Arial"/>
                          <a:ea typeface="新細明體"/>
                        </a:defRPr>
                      </a:lvl5pPr>
                      <a:lvl6pPr marL="2286000" algn="l" defTabSz="914400" rtl="0" eaLnBrk="1" latinLnBrk="0" hangingPunct="1">
                        <a:defRPr sz="1800" kern="1200">
                          <a:solidFill>
                            <a:schemeClr val="tx1"/>
                          </a:solidFill>
                          <a:latin typeface="Arial"/>
                          <a:ea typeface="新細明體"/>
                        </a:defRPr>
                      </a:lvl6pPr>
                      <a:lvl7pPr marL="2743200" algn="l" defTabSz="914400" rtl="0" eaLnBrk="1" latinLnBrk="0" hangingPunct="1">
                        <a:defRPr sz="1800" kern="1200">
                          <a:solidFill>
                            <a:schemeClr val="tx1"/>
                          </a:solidFill>
                          <a:latin typeface="Arial"/>
                          <a:ea typeface="新細明體"/>
                        </a:defRPr>
                      </a:lvl7pPr>
                      <a:lvl8pPr marL="3200400" algn="l" defTabSz="914400" rtl="0" eaLnBrk="1" latinLnBrk="0" hangingPunct="1">
                        <a:defRPr sz="1800" kern="1200">
                          <a:solidFill>
                            <a:schemeClr val="tx1"/>
                          </a:solidFill>
                          <a:latin typeface="Arial"/>
                          <a:ea typeface="新細明體"/>
                        </a:defRPr>
                      </a:lvl8pPr>
                      <a:lvl9pPr marL="3657600" algn="l" defTabSz="914400" rtl="0" eaLnBrk="1" latinLnBrk="0" hangingPunct="1">
                        <a:defRPr sz="1800" kern="1200">
                          <a:solidFill>
                            <a:schemeClr val="tx1"/>
                          </a:solidFill>
                          <a:latin typeface="Arial"/>
                          <a:ea typeface="新細明體"/>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cap="none" normalizeH="0" baseline="0" dirty="0" smtClean="0">
                          <a:ln>
                            <a:noFill/>
                          </a:ln>
                          <a:solidFill>
                            <a:schemeClr val="tx1"/>
                          </a:solidFill>
                          <a:effectLst/>
                          <a:latin typeface="+mn-ea"/>
                          <a:ea typeface="+mn-ea"/>
                        </a:rPr>
                        <a:t>主要績效指標</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1" lang="zh-TW" altLang="en-US" sz="1800" b="1" i="0" u="none" strike="noStrike" cap="none" normalizeH="0" baseline="0" dirty="0" smtClean="0">
                        <a:ln>
                          <a:noFill/>
                        </a:ln>
                        <a:solidFill>
                          <a:srgbClr val="000000"/>
                        </a:solidFill>
                        <a:effectLst/>
                        <a:latin typeface="+mn-ea"/>
                        <a:ea typeface="+mn-ea"/>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100" b="1" i="0" u="none" strike="noStrike" cap="none" normalizeH="0" baseline="0" dirty="0" smtClean="0">
                          <a:ln>
                            <a:noFill/>
                          </a:ln>
                          <a:solidFill>
                            <a:schemeClr val="tx1"/>
                          </a:solidFill>
                          <a:effectLst/>
                          <a:latin typeface="+mn-ea"/>
                          <a:ea typeface="+mn-ea"/>
                        </a:rPr>
                        <a:t>目標</a:t>
                      </a:r>
                      <a:endParaRPr kumimoji="1" lang="en-US" altLang="zh-TW" sz="1100" b="1" i="0" u="none" strike="noStrike" cap="none" normalizeH="0" baseline="0" dirty="0" smtClean="0">
                        <a:ln>
                          <a:noFill/>
                        </a:ln>
                        <a:solidFill>
                          <a:schemeClr val="tx1"/>
                        </a:solidFill>
                        <a:effectLst/>
                        <a:latin typeface="+mn-ea"/>
                        <a:ea typeface="+mn-ea"/>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100" b="1" i="0" u="none" strike="noStrike" cap="none" normalizeH="0" baseline="0" dirty="0" smtClean="0">
                          <a:ln>
                            <a:noFill/>
                          </a:ln>
                          <a:solidFill>
                            <a:schemeClr val="tx1"/>
                          </a:solidFill>
                          <a:effectLst/>
                          <a:latin typeface="+mn-ea"/>
                          <a:ea typeface="+mn-ea"/>
                        </a:rPr>
                        <a:t>達成</a:t>
                      </a:r>
                      <a:endParaRPr kumimoji="1" lang="en-US" altLang="zh-TW" sz="1100" b="1" i="0" u="none" strike="noStrike" cap="none" normalizeH="0" baseline="0" dirty="0" smtClean="0">
                        <a:ln>
                          <a:noFill/>
                        </a:ln>
                        <a:solidFill>
                          <a:schemeClr val="tx1"/>
                        </a:solidFill>
                        <a:effectLst/>
                        <a:latin typeface="+mn-ea"/>
                        <a:ea typeface="+mn-ea"/>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100" b="1" i="0" u="none" strike="noStrike" cap="none" normalizeH="0" baseline="0" dirty="0" smtClean="0">
                          <a:ln>
                            <a:noFill/>
                          </a:ln>
                          <a:solidFill>
                            <a:schemeClr val="tx1"/>
                          </a:solidFill>
                          <a:effectLst/>
                          <a:latin typeface="+mn-ea"/>
                          <a:ea typeface="+mn-ea"/>
                        </a:rPr>
                        <a:t>說明</a:t>
                      </a:r>
                      <a:endParaRPr kumimoji="1" lang="en-US" altLang="zh-TW" sz="1100" b="1" i="0" u="none" strike="noStrike" cap="none" normalizeH="0" baseline="0" dirty="0" smtClean="0">
                        <a:ln>
                          <a:noFill/>
                        </a:ln>
                        <a:solidFill>
                          <a:schemeClr val="tx1"/>
                        </a:solidFill>
                        <a:effectLst/>
                        <a:latin typeface="+mn-ea"/>
                        <a:ea typeface="+mn-ea"/>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26075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TW" sz="1100" b="1" i="0" u="none" strike="noStrike" kern="1200" cap="none" normalizeH="0" baseline="0" dirty="0" smtClean="0">
                          <a:ln>
                            <a:noFill/>
                          </a:ln>
                          <a:solidFill>
                            <a:schemeClr val="tx1"/>
                          </a:solidFill>
                          <a:effectLst/>
                          <a:latin typeface="+mn-ea"/>
                          <a:ea typeface="+mn-ea"/>
                          <a:cs typeface="+mn-cs"/>
                        </a:rPr>
                        <a:t>1</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rowSpan="2">
                  <a:txBody>
                    <a:bodyPr/>
                    <a:lstStyle>
                      <a:lvl1pPr marL="0" algn="l" defTabSz="914400" rtl="0" eaLnBrk="1" latinLnBrk="0" hangingPunct="1">
                        <a:defRPr sz="1800" kern="1200">
                          <a:solidFill>
                            <a:schemeClr val="tx1"/>
                          </a:solidFill>
                          <a:latin typeface="Arial"/>
                          <a:ea typeface="新細明體"/>
                        </a:defRPr>
                      </a:lvl1pPr>
                      <a:lvl2pPr marL="457200" algn="l" defTabSz="914400" rtl="0" eaLnBrk="1" latinLnBrk="0" hangingPunct="1">
                        <a:defRPr sz="1800" kern="1200">
                          <a:solidFill>
                            <a:schemeClr val="tx1"/>
                          </a:solidFill>
                          <a:latin typeface="Arial"/>
                          <a:ea typeface="新細明體"/>
                        </a:defRPr>
                      </a:lvl2pPr>
                      <a:lvl3pPr marL="914400" algn="l" defTabSz="914400" rtl="0" eaLnBrk="1" latinLnBrk="0" hangingPunct="1">
                        <a:defRPr sz="1800" kern="1200">
                          <a:solidFill>
                            <a:schemeClr val="tx1"/>
                          </a:solidFill>
                          <a:latin typeface="Arial"/>
                          <a:ea typeface="新細明體"/>
                        </a:defRPr>
                      </a:lvl3pPr>
                      <a:lvl4pPr marL="1371600" algn="l" defTabSz="914400" rtl="0" eaLnBrk="1" latinLnBrk="0" hangingPunct="1">
                        <a:defRPr sz="1800" kern="1200">
                          <a:solidFill>
                            <a:schemeClr val="tx1"/>
                          </a:solidFill>
                          <a:latin typeface="Arial"/>
                          <a:ea typeface="新細明體"/>
                        </a:defRPr>
                      </a:lvl4pPr>
                      <a:lvl5pPr marL="1828800" algn="l" defTabSz="914400" rtl="0" eaLnBrk="1" latinLnBrk="0" hangingPunct="1">
                        <a:defRPr sz="1800" kern="1200">
                          <a:solidFill>
                            <a:schemeClr val="tx1"/>
                          </a:solidFill>
                          <a:latin typeface="Arial"/>
                          <a:ea typeface="新細明體"/>
                        </a:defRPr>
                      </a:lvl5pPr>
                      <a:lvl6pPr marL="2286000" algn="l" defTabSz="914400" rtl="0" eaLnBrk="1" latinLnBrk="0" hangingPunct="1">
                        <a:defRPr sz="1800" kern="1200">
                          <a:solidFill>
                            <a:schemeClr val="tx1"/>
                          </a:solidFill>
                          <a:latin typeface="Arial"/>
                          <a:ea typeface="新細明體"/>
                        </a:defRPr>
                      </a:lvl6pPr>
                      <a:lvl7pPr marL="2743200" algn="l" defTabSz="914400" rtl="0" eaLnBrk="1" latinLnBrk="0" hangingPunct="1">
                        <a:defRPr sz="1800" kern="1200">
                          <a:solidFill>
                            <a:schemeClr val="tx1"/>
                          </a:solidFill>
                          <a:latin typeface="Arial"/>
                          <a:ea typeface="新細明體"/>
                        </a:defRPr>
                      </a:lvl7pPr>
                      <a:lvl8pPr marL="3200400" algn="l" defTabSz="914400" rtl="0" eaLnBrk="1" latinLnBrk="0" hangingPunct="1">
                        <a:defRPr sz="1800" kern="1200">
                          <a:solidFill>
                            <a:schemeClr val="tx1"/>
                          </a:solidFill>
                          <a:latin typeface="Arial"/>
                          <a:ea typeface="新細明體"/>
                        </a:defRPr>
                      </a:lvl8pPr>
                      <a:lvl9pPr marL="3657600" algn="l" defTabSz="914400" rtl="0" eaLnBrk="1" latinLnBrk="0" hangingPunct="1">
                        <a:defRPr sz="1800" kern="1200">
                          <a:solidFill>
                            <a:schemeClr val="tx1"/>
                          </a:solidFill>
                          <a:latin typeface="Arial"/>
                          <a:ea typeface="新細明體"/>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hlinkClick r:id="" action="ppaction://noaction"/>
                        </a:rPr>
                        <a:t>專利申請</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國內</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1</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rowSpan="2">
                  <a:txBody>
                    <a:bodyPr/>
                    <a:lstStyle/>
                    <a:p>
                      <a:pPr algn="l" fontAlgn="ctr"/>
                      <a:r>
                        <a:rPr kumimoji="1" lang="en-US" altLang="zh-TW" sz="1100" b="1" i="0" u="none" strike="noStrike" kern="1200" cap="none" normalizeH="0" baseline="0" dirty="0" smtClean="0">
                          <a:ln>
                            <a:noFill/>
                          </a:ln>
                          <a:solidFill>
                            <a:srgbClr val="0000FF"/>
                          </a:solidFill>
                          <a:effectLst/>
                          <a:latin typeface="+mn-ea"/>
                          <a:ea typeface="+mn-ea"/>
                          <a:cs typeface="+mn-cs"/>
                        </a:rPr>
                        <a:t>1.</a:t>
                      </a:r>
                      <a:r>
                        <a:rPr kumimoji="1" lang="zh-TW" altLang="en-US" sz="1100" b="1" i="0" u="none" strike="noStrike" kern="1200" cap="none" normalizeH="0" baseline="0" dirty="0" smtClean="0">
                          <a:ln>
                            <a:noFill/>
                          </a:ln>
                          <a:solidFill>
                            <a:srgbClr val="0000FF"/>
                          </a:solidFill>
                          <a:effectLst/>
                          <a:latin typeface="+mn-ea"/>
                          <a:ea typeface="+mn-ea"/>
                          <a:cs typeface="+mn-cs"/>
                        </a:rPr>
                        <a:t>人機組：國內</a:t>
                      </a:r>
                      <a:r>
                        <a:rPr kumimoji="1" lang="en-US" altLang="zh-TW" sz="1100" b="1" i="0" u="none" strike="noStrike" kern="1200" cap="none" normalizeH="0" baseline="0" dirty="0" smtClean="0">
                          <a:ln>
                            <a:noFill/>
                          </a:ln>
                          <a:solidFill>
                            <a:srgbClr val="0000FF"/>
                          </a:solidFill>
                          <a:effectLst/>
                          <a:latin typeface="+mn-ea"/>
                          <a:ea typeface="+mn-ea"/>
                          <a:cs typeface="+mn-cs"/>
                        </a:rPr>
                        <a:t>*1</a:t>
                      </a:r>
                      <a:r>
                        <a:rPr kumimoji="1" lang="zh-TW" altLang="en-US" sz="1100" b="1" i="0" u="none" strike="noStrike" kern="1200" cap="none" normalizeH="0" baseline="0" dirty="0" smtClean="0">
                          <a:ln>
                            <a:noFill/>
                          </a:ln>
                          <a:solidFill>
                            <a:srgbClr val="0000FF"/>
                          </a:solidFill>
                          <a:effectLst/>
                          <a:latin typeface="+mn-ea"/>
                          <a:ea typeface="+mn-ea"/>
                          <a:cs typeface="+mn-cs"/>
                        </a:rPr>
                        <a:t>、大陸</a:t>
                      </a:r>
                      <a:r>
                        <a:rPr kumimoji="1" lang="en-US" altLang="zh-TW" sz="1100" b="1" i="0" u="none" strike="noStrike" kern="1200" cap="none" normalizeH="0" baseline="0" dirty="0" smtClean="0">
                          <a:ln>
                            <a:noFill/>
                          </a:ln>
                          <a:solidFill>
                            <a:srgbClr val="0000FF"/>
                          </a:solidFill>
                          <a:effectLst/>
                          <a:latin typeface="+mn-ea"/>
                          <a:ea typeface="+mn-ea"/>
                          <a:cs typeface="+mn-cs"/>
                        </a:rPr>
                        <a:t>*1</a:t>
                      </a:r>
                    </a:p>
                    <a:p>
                      <a:pPr algn="l" fontAlgn="ctr"/>
                      <a:r>
                        <a:rPr kumimoji="1" lang="en-US" altLang="zh-TW" sz="1100" b="1" i="0" u="none" strike="noStrike" kern="1200" cap="none" normalizeH="0" baseline="0" dirty="0" smtClean="0">
                          <a:ln>
                            <a:noFill/>
                          </a:ln>
                          <a:solidFill>
                            <a:srgbClr val="0000FF"/>
                          </a:solidFill>
                          <a:effectLst/>
                          <a:latin typeface="+mn-ea"/>
                          <a:ea typeface="+mn-ea"/>
                          <a:cs typeface="+mn-cs"/>
                        </a:rPr>
                        <a:t>2.</a:t>
                      </a:r>
                      <a:r>
                        <a:rPr kumimoji="1" lang="zh-TW" altLang="en-US" sz="1100" b="1" i="0" u="none" strike="noStrike" kern="1200" cap="none" normalizeH="0" baseline="0" dirty="0" smtClean="0">
                          <a:ln>
                            <a:noFill/>
                          </a:ln>
                          <a:solidFill>
                            <a:srgbClr val="0000FF"/>
                          </a:solidFill>
                          <a:effectLst/>
                          <a:latin typeface="+mn-ea"/>
                          <a:ea typeface="+mn-ea"/>
                          <a:cs typeface="+mn-cs"/>
                        </a:rPr>
                        <a:t>加值組：大陸</a:t>
                      </a:r>
                      <a:r>
                        <a:rPr kumimoji="1" lang="en-US" altLang="zh-TW" sz="1100" b="1" i="0" u="none" strike="noStrike" kern="1200" cap="none" normalizeH="0" baseline="0" dirty="0" smtClean="0">
                          <a:ln>
                            <a:noFill/>
                          </a:ln>
                          <a:solidFill>
                            <a:srgbClr val="0000FF"/>
                          </a:solidFill>
                          <a:effectLst/>
                          <a:latin typeface="+mn-ea"/>
                          <a:ea typeface="+mn-ea"/>
                          <a:cs typeface="+mn-cs"/>
                        </a:rPr>
                        <a:t>*1</a:t>
                      </a:r>
                      <a:endParaRPr kumimoji="1" lang="en-US" altLang="zh-TW" sz="1100" b="1" i="0" u="none" strike="noStrike" kern="1200" cap="none" normalizeH="0" baseline="0" dirty="0">
                        <a:ln>
                          <a:noFill/>
                        </a:ln>
                        <a:solidFill>
                          <a:srgbClr val="0000FF"/>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260752">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1" lang="en-US" altLang="zh-TW" sz="1800" b="1" i="0" u="none" strike="noStrike" kern="1200" cap="none" normalizeH="0" baseline="0" dirty="0" smtClean="0">
                        <a:ln>
                          <a:noFill/>
                        </a:ln>
                        <a:solidFill>
                          <a:sysClr val="windowText" lastClr="000000"/>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zh-TW" sz="1800" b="1" i="0" u="none" strike="noStrike" kern="1200" cap="none" normalizeH="0" baseline="0" dirty="0" smtClean="0">
                        <a:ln>
                          <a:noFill/>
                        </a:ln>
                        <a:solidFill>
                          <a:sysClr val="windowText" lastClr="000000"/>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國外</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2</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vMerge="1">
                  <a:txBody>
                    <a:bodyPr/>
                    <a:lstStyle/>
                    <a:p>
                      <a:pPr algn="l" fontAlgn="ctr"/>
                      <a:endParaRPr kumimoji="1" lang="en-US" altLang="zh-TW" sz="1400" b="1" i="0" u="none" strike="noStrike" kern="1200" cap="none" normalizeH="0" baseline="0" dirty="0">
                        <a:ln>
                          <a:noFill/>
                        </a:ln>
                        <a:solidFill>
                          <a:schemeClr val="tx1"/>
                        </a:solidFill>
                        <a:effectLst/>
                        <a:latin typeface="+mn-ea"/>
                        <a:ea typeface="+mn-ea"/>
                        <a:cs typeface="+mn-cs"/>
                      </a:endParaRPr>
                    </a:p>
                  </a:txBody>
                  <a:tcPr marL="36000" marR="36000" marT="36000" marB="3600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2766540525"/>
                  </a:ext>
                </a:extLst>
              </a:tr>
              <a:tr h="26075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en-US" altLang="zh-TW" sz="1100" b="1" i="0" u="none" strike="noStrike" kern="1200" cap="none" normalizeH="0" baseline="0" dirty="0" smtClean="0">
                          <a:ln>
                            <a:noFill/>
                          </a:ln>
                          <a:solidFill>
                            <a:schemeClr val="tx1"/>
                          </a:solidFill>
                          <a:effectLst/>
                          <a:latin typeface="+mn-ea"/>
                          <a:ea typeface="+mn-ea"/>
                          <a:cs typeface="+mn-cs"/>
                        </a:rPr>
                        <a:t>2</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rowSpan="2">
                  <a:txBody>
                    <a:bodyPr/>
                    <a:lstStyle>
                      <a:lvl1pPr marL="0" algn="l" defTabSz="914400" rtl="0" eaLnBrk="1" latinLnBrk="0" hangingPunct="1">
                        <a:defRPr sz="1800" kern="1200">
                          <a:solidFill>
                            <a:schemeClr val="tx1"/>
                          </a:solidFill>
                          <a:latin typeface="Arial"/>
                          <a:ea typeface="新細明體"/>
                        </a:defRPr>
                      </a:lvl1pPr>
                      <a:lvl2pPr marL="457200" algn="l" defTabSz="914400" rtl="0" eaLnBrk="1" latinLnBrk="0" hangingPunct="1">
                        <a:defRPr sz="1800" kern="1200">
                          <a:solidFill>
                            <a:schemeClr val="tx1"/>
                          </a:solidFill>
                          <a:latin typeface="Arial"/>
                          <a:ea typeface="新細明體"/>
                        </a:defRPr>
                      </a:lvl2pPr>
                      <a:lvl3pPr marL="914400" algn="l" defTabSz="914400" rtl="0" eaLnBrk="1" latinLnBrk="0" hangingPunct="1">
                        <a:defRPr sz="1800" kern="1200">
                          <a:solidFill>
                            <a:schemeClr val="tx1"/>
                          </a:solidFill>
                          <a:latin typeface="Arial"/>
                          <a:ea typeface="新細明體"/>
                        </a:defRPr>
                      </a:lvl3pPr>
                      <a:lvl4pPr marL="1371600" algn="l" defTabSz="914400" rtl="0" eaLnBrk="1" latinLnBrk="0" hangingPunct="1">
                        <a:defRPr sz="1800" kern="1200">
                          <a:solidFill>
                            <a:schemeClr val="tx1"/>
                          </a:solidFill>
                          <a:latin typeface="Arial"/>
                          <a:ea typeface="新細明體"/>
                        </a:defRPr>
                      </a:lvl4pPr>
                      <a:lvl5pPr marL="1828800" algn="l" defTabSz="914400" rtl="0" eaLnBrk="1" latinLnBrk="0" hangingPunct="1">
                        <a:defRPr sz="1800" kern="1200">
                          <a:solidFill>
                            <a:schemeClr val="tx1"/>
                          </a:solidFill>
                          <a:latin typeface="Arial"/>
                          <a:ea typeface="新細明體"/>
                        </a:defRPr>
                      </a:lvl5pPr>
                      <a:lvl6pPr marL="2286000" algn="l" defTabSz="914400" rtl="0" eaLnBrk="1" latinLnBrk="0" hangingPunct="1">
                        <a:defRPr sz="1800" kern="1200">
                          <a:solidFill>
                            <a:schemeClr val="tx1"/>
                          </a:solidFill>
                          <a:latin typeface="Arial"/>
                          <a:ea typeface="新細明體"/>
                        </a:defRPr>
                      </a:lvl6pPr>
                      <a:lvl7pPr marL="2743200" algn="l" defTabSz="914400" rtl="0" eaLnBrk="1" latinLnBrk="0" hangingPunct="1">
                        <a:defRPr sz="1800" kern="1200">
                          <a:solidFill>
                            <a:schemeClr val="tx1"/>
                          </a:solidFill>
                          <a:latin typeface="Arial"/>
                          <a:ea typeface="新細明體"/>
                        </a:defRPr>
                      </a:lvl7pPr>
                      <a:lvl8pPr marL="3200400" algn="l" defTabSz="914400" rtl="0" eaLnBrk="1" latinLnBrk="0" hangingPunct="1">
                        <a:defRPr sz="1800" kern="1200">
                          <a:solidFill>
                            <a:schemeClr val="tx1"/>
                          </a:solidFill>
                          <a:latin typeface="Arial"/>
                          <a:ea typeface="新細明體"/>
                        </a:defRPr>
                      </a:lvl8pPr>
                      <a:lvl9pPr marL="3657600" algn="l" defTabSz="914400" rtl="0" eaLnBrk="1" latinLnBrk="0" hangingPunct="1">
                        <a:defRPr sz="1800" kern="1200">
                          <a:solidFill>
                            <a:schemeClr val="tx1"/>
                          </a:solidFill>
                          <a:latin typeface="Arial"/>
                          <a:ea typeface="新細明體"/>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hlinkClick r:id="rId3" action="ppaction://hlinksldjump"/>
                        </a:rPr>
                        <a:t>專利技轉</a:t>
                      </a:r>
                      <a:endParaRPr kumimoji="1" lang="zh-TW" altLang="en-US" sz="1100" b="1"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件數</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3</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endParaRPr lang="zh-TW" altLang="en-US" dirty="0"/>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rowSpan="2">
                  <a:txBody>
                    <a:bodyPr/>
                    <a:lstStyle/>
                    <a:p>
                      <a:pPr algn="l" fontAlgn="ctr"/>
                      <a:r>
                        <a:rPr kumimoji="1" lang="zh-TW" altLang="en-US" sz="1100" b="1" i="0" u="none" strike="noStrike" kern="1200" cap="none" normalizeH="0" baseline="0" dirty="0" smtClean="0">
                          <a:ln>
                            <a:noFill/>
                          </a:ln>
                          <a:solidFill>
                            <a:srgbClr val="393939"/>
                          </a:solidFill>
                          <a:effectLst/>
                          <a:latin typeface="+mn-ea"/>
                          <a:ea typeface="+mn-ea"/>
                          <a:cs typeface="+mn-cs"/>
                        </a:rPr>
                        <a:t>已簽約：清展</a:t>
                      </a:r>
                      <a:r>
                        <a:rPr kumimoji="1" lang="en-US" altLang="zh-TW" sz="1100" b="1" i="0" u="none" strike="noStrike" kern="1200" cap="none" normalizeH="0" baseline="0" dirty="0" smtClean="0">
                          <a:ln>
                            <a:noFill/>
                          </a:ln>
                          <a:solidFill>
                            <a:srgbClr val="393939"/>
                          </a:solidFill>
                          <a:effectLst/>
                          <a:latin typeface="+mn-ea"/>
                          <a:ea typeface="+mn-ea"/>
                          <a:cs typeface="+mn-cs"/>
                        </a:rPr>
                        <a:t>(700K)</a:t>
                      </a:r>
                    </a:p>
                    <a:p>
                      <a:pPr algn="l" fontAlgn="ctr"/>
                      <a:r>
                        <a:rPr kumimoji="1" lang="zh-TW" altLang="en-US" sz="1100" b="1" i="0" u="none" strike="noStrike" kern="1200" cap="none" normalizeH="0" baseline="0" dirty="0" smtClean="0">
                          <a:ln>
                            <a:noFill/>
                          </a:ln>
                          <a:solidFill>
                            <a:srgbClr val="FF0000"/>
                          </a:solidFill>
                          <a:effectLst/>
                          <a:latin typeface="+mn-ea"/>
                          <a:ea typeface="+mn-ea"/>
                          <a:cs typeface="+mn-cs"/>
                        </a:rPr>
                        <a:t>洽談中：益張</a:t>
                      </a:r>
                      <a:r>
                        <a:rPr kumimoji="1" lang="en-US" altLang="zh-TW" sz="1100" b="1" i="0" u="none" strike="noStrike" kern="1200" cap="none" normalizeH="0" baseline="0" dirty="0" smtClean="0">
                          <a:ln>
                            <a:noFill/>
                          </a:ln>
                          <a:solidFill>
                            <a:srgbClr val="FF0000"/>
                          </a:solidFill>
                          <a:effectLst/>
                          <a:latin typeface="+mn-ea"/>
                          <a:ea typeface="+mn-ea"/>
                          <a:cs typeface="+mn-cs"/>
                        </a:rPr>
                        <a:t>(1,476K)</a:t>
                      </a:r>
                      <a:r>
                        <a:rPr kumimoji="1" lang="zh-TW" altLang="en-US" sz="1100" b="1" i="0" u="none" strike="noStrike" kern="1200" cap="none" normalizeH="0" baseline="0" dirty="0" smtClean="0">
                          <a:ln>
                            <a:noFill/>
                          </a:ln>
                          <a:solidFill>
                            <a:srgbClr val="FF0000"/>
                          </a:solidFill>
                          <a:effectLst/>
                          <a:latin typeface="+mn-ea"/>
                          <a:ea typeface="+mn-ea"/>
                          <a:cs typeface="+mn-cs"/>
                        </a:rPr>
                        <a:t>、晨倢</a:t>
                      </a:r>
                      <a:r>
                        <a:rPr kumimoji="1" lang="en-US" altLang="zh-TW" sz="1100" b="1" i="0" u="none" strike="noStrike" kern="1200" cap="none" normalizeH="0" baseline="0" dirty="0" smtClean="0">
                          <a:ln>
                            <a:noFill/>
                          </a:ln>
                          <a:solidFill>
                            <a:srgbClr val="FF0000"/>
                          </a:solidFill>
                          <a:effectLst/>
                          <a:latin typeface="+mn-ea"/>
                          <a:ea typeface="+mn-ea"/>
                          <a:cs typeface="+mn-cs"/>
                        </a:rPr>
                        <a:t>(620K)</a:t>
                      </a:r>
                      <a:r>
                        <a:rPr kumimoji="1" lang="zh-TW" altLang="en-US" sz="1100" b="1" i="0" u="none" strike="noStrike" kern="1200" cap="none" normalizeH="0" baseline="0" dirty="0" smtClean="0">
                          <a:ln>
                            <a:noFill/>
                          </a:ln>
                          <a:solidFill>
                            <a:srgbClr val="FF0000"/>
                          </a:solidFill>
                          <a:effectLst/>
                          <a:latin typeface="+mn-ea"/>
                          <a:ea typeface="+mn-ea"/>
                          <a:cs typeface="+mn-cs"/>
                        </a:rPr>
                        <a:t>、系統所</a:t>
                      </a:r>
                      <a:r>
                        <a:rPr kumimoji="1" lang="en-US" altLang="zh-TW" sz="1100" b="1" i="0" u="none" strike="noStrike" kern="1200" cap="none" normalizeH="0" baseline="0" dirty="0" smtClean="0">
                          <a:ln>
                            <a:noFill/>
                          </a:ln>
                          <a:solidFill>
                            <a:srgbClr val="FF0000"/>
                          </a:solidFill>
                          <a:effectLst/>
                          <a:latin typeface="+mn-ea"/>
                          <a:ea typeface="+mn-ea"/>
                          <a:cs typeface="+mn-cs"/>
                        </a:rPr>
                        <a:t>(1,000K)</a:t>
                      </a:r>
                    </a:p>
                    <a:p>
                      <a:pPr algn="l" fontAlgn="ctr"/>
                      <a:r>
                        <a:rPr kumimoji="1" lang="zh-TW" altLang="en-US" sz="1100" b="1" i="0" u="none" strike="noStrike" kern="1200" cap="none" normalizeH="0" baseline="0" dirty="0" smtClean="0">
                          <a:ln>
                            <a:noFill/>
                          </a:ln>
                          <a:solidFill>
                            <a:srgbClr val="C00000"/>
                          </a:solidFill>
                          <a:effectLst/>
                          <a:latin typeface="+mn-ea"/>
                          <a:ea typeface="+mn-ea"/>
                          <a:cs typeface="+mn-cs"/>
                        </a:rPr>
                        <a:t>規劃中：</a:t>
                      </a:r>
                      <a:r>
                        <a:rPr kumimoji="1" lang="en-US" altLang="zh-TW" sz="1100" b="1" i="0" u="none" strike="noStrike" kern="1200" cap="none" normalizeH="0" baseline="0" dirty="0" smtClean="0">
                          <a:ln>
                            <a:noFill/>
                          </a:ln>
                          <a:solidFill>
                            <a:srgbClr val="C00000"/>
                          </a:solidFill>
                          <a:effectLst/>
                          <a:latin typeface="+mn-ea"/>
                          <a:ea typeface="+mn-ea"/>
                          <a:cs typeface="+mn-cs"/>
                        </a:rPr>
                        <a:t>(540K)</a:t>
                      </a:r>
                      <a:endParaRPr kumimoji="1" lang="zh-TW" altLang="en-US" sz="1100" b="1" i="0" u="none" strike="noStrike" kern="1200" cap="none" normalizeH="0" baseline="0" dirty="0" smtClean="0">
                        <a:ln>
                          <a:noFill/>
                        </a:ln>
                        <a:solidFill>
                          <a:srgbClr val="C00000"/>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813">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1" lang="en-US" altLang="zh-TW" sz="1400" b="1" i="0" u="none" strike="noStrike" kern="1200" cap="none" normalizeH="0" baseline="0" dirty="0" smtClean="0">
                        <a:ln>
                          <a:noFill/>
                        </a:ln>
                        <a:solidFill>
                          <a:schemeClr val="tx1"/>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1" lang="zh-TW" altLang="en-US" sz="1400" b="1"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金額</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400K</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endParaRPr lang="zh-TW" altLang="en-US"/>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vMerge="1">
                  <a:txBody>
                    <a:bodyPr/>
                    <a:lstStyle/>
                    <a:p>
                      <a:pPr algn="l" fontAlgn="ctr"/>
                      <a:endParaRPr kumimoji="1" lang="en-US" altLang="zh-TW" sz="1400" b="1" i="0" u="none" strike="noStrike" kern="1200" cap="none" normalizeH="0" baseline="0" dirty="0" smtClean="0">
                        <a:ln>
                          <a:noFill/>
                        </a:ln>
                        <a:solidFill>
                          <a:srgbClr val="0000FF"/>
                        </a:solidFill>
                        <a:effectLst/>
                        <a:latin typeface="+mn-ea"/>
                        <a:ea typeface="+mn-ea"/>
                        <a:cs typeface="+mn-cs"/>
                      </a:endParaRPr>
                    </a:p>
                  </a:txBody>
                  <a:tcPr marL="36000" marR="36000" marT="36000" marB="3600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7772264"/>
                  </a:ext>
                </a:extLst>
              </a:tr>
              <a:tr h="260752">
                <a:tc rowSpan="2">
                  <a:txBody>
                    <a:bodyPr/>
                    <a:lstStyle/>
                    <a:p>
                      <a:pPr marL="0" marR="0" indent="0" algn="ctr" defTabSz="976720" rtl="0" eaLnBrk="1" fontAlgn="auto" latinLnBrk="0" hangingPunct="1">
                        <a:lnSpc>
                          <a:spcPct val="100000"/>
                        </a:lnSpc>
                        <a:spcBef>
                          <a:spcPts val="0"/>
                        </a:spcBef>
                        <a:spcAft>
                          <a:spcPts val="0"/>
                        </a:spcAft>
                        <a:buClrTx/>
                        <a:buSzTx/>
                        <a:buFontTx/>
                        <a:buNone/>
                        <a:tabLst/>
                        <a:defRPr/>
                      </a:pPr>
                      <a:r>
                        <a:rPr kumimoji="1" lang="en-US" altLang="zh-TW" sz="1100" b="1" i="0" u="none" strike="noStrike" kern="1200" cap="none" normalizeH="0" baseline="0" dirty="0" smtClean="0">
                          <a:ln>
                            <a:noFill/>
                          </a:ln>
                          <a:solidFill>
                            <a:schemeClr val="tx1"/>
                          </a:solidFill>
                          <a:effectLst/>
                          <a:latin typeface="+mn-ea"/>
                          <a:ea typeface="+mn-ea"/>
                          <a:cs typeface="+mn-cs"/>
                        </a:rPr>
                        <a:t>3</a:t>
                      </a:r>
                      <a:endParaRPr kumimoji="1" lang="zh-TW" altLang="en-US"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rowSpan="2">
                  <a:txBody>
                    <a:bodyPr/>
                    <a:lstStyle>
                      <a:lvl1pPr marL="0" algn="l" defTabSz="914400" rtl="0" eaLnBrk="1" latinLnBrk="0" hangingPunct="1">
                        <a:defRPr sz="1800" kern="1200">
                          <a:solidFill>
                            <a:schemeClr val="tx1"/>
                          </a:solidFill>
                          <a:latin typeface="Arial"/>
                          <a:ea typeface="新細明體"/>
                        </a:defRPr>
                      </a:lvl1pPr>
                      <a:lvl2pPr marL="457200" algn="l" defTabSz="914400" rtl="0" eaLnBrk="1" latinLnBrk="0" hangingPunct="1">
                        <a:defRPr sz="1800" kern="1200">
                          <a:solidFill>
                            <a:schemeClr val="tx1"/>
                          </a:solidFill>
                          <a:latin typeface="Arial"/>
                          <a:ea typeface="新細明體"/>
                        </a:defRPr>
                      </a:lvl2pPr>
                      <a:lvl3pPr marL="914400" algn="l" defTabSz="914400" rtl="0" eaLnBrk="1" latinLnBrk="0" hangingPunct="1">
                        <a:defRPr sz="1800" kern="1200">
                          <a:solidFill>
                            <a:schemeClr val="tx1"/>
                          </a:solidFill>
                          <a:latin typeface="Arial"/>
                          <a:ea typeface="新細明體"/>
                        </a:defRPr>
                      </a:lvl3pPr>
                      <a:lvl4pPr marL="1371600" algn="l" defTabSz="914400" rtl="0" eaLnBrk="1" latinLnBrk="0" hangingPunct="1">
                        <a:defRPr sz="1800" kern="1200">
                          <a:solidFill>
                            <a:schemeClr val="tx1"/>
                          </a:solidFill>
                          <a:latin typeface="Arial"/>
                          <a:ea typeface="新細明體"/>
                        </a:defRPr>
                      </a:lvl4pPr>
                      <a:lvl5pPr marL="1828800" algn="l" defTabSz="914400" rtl="0" eaLnBrk="1" latinLnBrk="0" hangingPunct="1">
                        <a:defRPr sz="1800" kern="1200">
                          <a:solidFill>
                            <a:schemeClr val="tx1"/>
                          </a:solidFill>
                          <a:latin typeface="Arial"/>
                          <a:ea typeface="新細明體"/>
                        </a:defRPr>
                      </a:lvl5pPr>
                      <a:lvl6pPr marL="2286000" algn="l" defTabSz="914400" rtl="0" eaLnBrk="1" latinLnBrk="0" hangingPunct="1">
                        <a:defRPr sz="1800" kern="1200">
                          <a:solidFill>
                            <a:schemeClr val="tx1"/>
                          </a:solidFill>
                          <a:latin typeface="Arial"/>
                          <a:ea typeface="新細明體"/>
                        </a:defRPr>
                      </a:lvl6pPr>
                      <a:lvl7pPr marL="2743200" algn="l" defTabSz="914400" rtl="0" eaLnBrk="1" latinLnBrk="0" hangingPunct="1">
                        <a:defRPr sz="1800" kern="1200">
                          <a:solidFill>
                            <a:schemeClr val="tx1"/>
                          </a:solidFill>
                          <a:latin typeface="Arial"/>
                          <a:ea typeface="新細明體"/>
                        </a:defRPr>
                      </a:lvl7pPr>
                      <a:lvl8pPr marL="3200400" algn="l" defTabSz="914400" rtl="0" eaLnBrk="1" latinLnBrk="0" hangingPunct="1">
                        <a:defRPr sz="1800" kern="1200">
                          <a:solidFill>
                            <a:schemeClr val="tx1"/>
                          </a:solidFill>
                          <a:latin typeface="Arial"/>
                          <a:ea typeface="新細明體"/>
                        </a:defRPr>
                      </a:lvl8pPr>
                      <a:lvl9pPr marL="3657600" algn="l" defTabSz="914400" rtl="0" eaLnBrk="1" latinLnBrk="0" hangingPunct="1">
                        <a:defRPr sz="1800" kern="1200">
                          <a:solidFill>
                            <a:schemeClr val="tx1"/>
                          </a:solidFill>
                          <a:latin typeface="Arial"/>
                          <a:ea typeface="新細明體"/>
                        </a:defRPr>
                      </a:lvl9pPr>
                    </a:lstStyle>
                    <a:p>
                      <a:pPr marL="0" marR="0" lvl="0" indent="0" algn="ctr" defTabSz="97672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hlinkClick r:id="rId3" action="ppaction://hlinksldjump"/>
                        </a:rPr>
                        <a:t>技術移轉</a:t>
                      </a:r>
                      <a:endParaRPr kumimoji="1" lang="zh-TW" altLang="en-US" sz="1100" b="1"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indent="0" algn="ctr" defTabSz="97672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件數</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2</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endParaRPr lang="zh-TW" altLang="en-US"/>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rgbClr val="0000FF"/>
                          </a:solidFill>
                          <a:effectLst/>
                          <a:latin typeface="+mn-ea"/>
                          <a:ea typeface="+mn-ea"/>
                          <a:cs typeface="+mn-cs"/>
                        </a:rPr>
                        <a:t>益張簽約中</a:t>
                      </a:r>
                      <a:endParaRPr kumimoji="1" lang="en-US" altLang="zh-TW" sz="1100" b="1" i="0" u="none" strike="noStrike" kern="1200" cap="none" normalizeH="0" baseline="0" dirty="0" smtClean="0">
                        <a:ln>
                          <a:noFill/>
                        </a:ln>
                        <a:solidFill>
                          <a:srgbClr val="0000FF"/>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260752">
                <a:tc vMerge="1">
                  <a:txBody>
                    <a:bodyPr/>
                    <a:lstStyle/>
                    <a:p>
                      <a:pPr marL="0" marR="0" indent="0" algn="ctr" defTabSz="976720" rtl="0" eaLnBrk="1" fontAlgn="auto" latinLnBrk="0" hangingPunct="1">
                        <a:lnSpc>
                          <a:spcPct val="100000"/>
                        </a:lnSpc>
                        <a:spcBef>
                          <a:spcPts val="0"/>
                        </a:spcBef>
                        <a:spcAft>
                          <a:spcPts val="0"/>
                        </a:spcAft>
                        <a:buClrTx/>
                        <a:buSzTx/>
                        <a:buFontTx/>
                        <a:buNone/>
                        <a:tabLst/>
                        <a:defRPr/>
                      </a:pPr>
                      <a:endParaRPr kumimoji="1" lang="zh-TW" altLang="en-US" sz="1800" b="1" i="0" u="none" strike="noStrike" kern="1200" cap="none" normalizeH="0" baseline="0" dirty="0" smtClean="0">
                        <a:ln>
                          <a:noFill/>
                        </a:ln>
                        <a:solidFill>
                          <a:sysClr val="windowText" lastClr="000000"/>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vMerge="1">
                  <a:txBody>
                    <a:bodyPr/>
                    <a:lstStyle/>
                    <a:p>
                      <a:pPr marL="0" marR="0" indent="0" algn="l" defTabSz="976720" rtl="0" eaLnBrk="1" fontAlgn="auto" latinLnBrk="0" hangingPunct="1">
                        <a:lnSpc>
                          <a:spcPct val="100000"/>
                        </a:lnSpc>
                        <a:spcBef>
                          <a:spcPts val="0"/>
                        </a:spcBef>
                        <a:spcAft>
                          <a:spcPts val="0"/>
                        </a:spcAft>
                        <a:buClrTx/>
                        <a:buSzTx/>
                        <a:buFontTx/>
                        <a:buNone/>
                        <a:tabLst/>
                        <a:defRPr/>
                      </a:pPr>
                      <a:endParaRPr kumimoji="1" lang="zh-TW" altLang="en-US" sz="1800" b="1" i="0" u="none" strike="noStrike" kern="1200" cap="none" normalizeH="0" baseline="0" dirty="0" smtClean="0">
                        <a:ln>
                          <a:noFill/>
                        </a:ln>
                        <a:solidFill>
                          <a:sysClr val="windowText" lastClr="000000"/>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indent="0" algn="ctr" defTabSz="97672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金額</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1,200K</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endParaRPr lang="zh-TW" altLang="en-US"/>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vMerge="1">
                  <a:txBody>
                    <a:bodyPr/>
                    <a:lstStyle/>
                    <a:p>
                      <a:pPr algn="l" fontAlgn="ctr"/>
                      <a:endParaRPr kumimoji="1" lang="en-US" altLang="zh-TW" sz="1400" b="1" i="0" u="none" strike="noStrike" kern="1200" cap="none" normalizeH="0" baseline="0" dirty="0">
                        <a:ln>
                          <a:noFill/>
                        </a:ln>
                        <a:solidFill>
                          <a:schemeClr val="tx1"/>
                        </a:solidFill>
                        <a:effectLst/>
                        <a:latin typeface="+mn-ea"/>
                        <a:ea typeface="+mn-ea"/>
                        <a:cs typeface="+mn-cs"/>
                      </a:endParaRPr>
                    </a:p>
                  </a:txBody>
                  <a:tcPr marL="36000" marR="36000" marT="36000" marB="3600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4019015953"/>
                  </a:ext>
                </a:extLst>
              </a:tr>
              <a:tr h="260752">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100" b="1" i="0" u="none" strike="noStrike" kern="1200" cap="none" normalizeH="0" baseline="0" dirty="0" smtClean="0">
                          <a:ln>
                            <a:noFill/>
                          </a:ln>
                          <a:solidFill>
                            <a:schemeClr val="tx1"/>
                          </a:solidFill>
                          <a:effectLst/>
                          <a:latin typeface="+mn-ea"/>
                          <a:ea typeface="+mn-ea"/>
                          <a:cs typeface="+mn-cs"/>
                        </a:rPr>
                        <a:t>4</a:t>
                      </a:r>
                      <a:endParaRPr kumimoji="1" lang="zh-TW" altLang="en-US"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rowSpan="2">
                  <a:txBody>
                    <a:bodyPr/>
                    <a:lstStyle>
                      <a:lvl1pPr marL="0" algn="l" defTabSz="914400" rtl="0" eaLnBrk="1" latinLnBrk="0" hangingPunct="1">
                        <a:defRPr sz="1800" kern="1200">
                          <a:solidFill>
                            <a:schemeClr val="tx1"/>
                          </a:solidFill>
                          <a:latin typeface="Arial"/>
                          <a:ea typeface="新細明體"/>
                        </a:defRPr>
                      </a:lvl1pPr>
                      <a:lvl2pPr marL="457200" algn="l" defTabSz="914400" rtl="0" eaLnBrk="1" latinLnBrk="0" hangingPunct="1">
                        <a:defRPr sz="1800" kern="1200">
                          <a:solidFill>
                            <a:schemeClr val="tx1"/>
                          </a:solidFill>
                          <a:latin typeface="Arial"/>
                          <a:ea typeface="新細明體"/>
                        </a:defRPr>
                      </a:lvl2pPr>
                      <a:lvl3pPr marL="914400" algn="l" defTabSz="914400" rtl="0" eaLnBrk="1" latinLnBrk="0" hangingPunct="1">
                        <a:defRPr sz="1800" kern="1200">
                          <a:solidFill>
                            <a:schemeClr val="tx1"/>
                          </a:solidFill>
                          <a:latin typeface="Arial"/>
                          <a:ea typeface="新細明體"/>
                        </a:defRPr>
                      </a:lvl3pPr>
                      <a:lvl4pPr marL="1371600" algn="l" defTabSz="914400" rtl="0" eaLnBrk="1" latinLnBrk="0" hangingPunct="1">
                        <a:defRPr sz="1800" kern="1200">
                          <a:solidFill>
                            <a:schemeClr val="tx1"/>
                          </a:solidFill>
                          <a:latin typeface="Arial"/>
                          <a:ea typeface="新細明體"/>
                        </a:defRPr>
                      </a:lvl4pPr>
                      <a:lvl5pPr marL="1828800" algn="l" defTabSz="914400" rtl="0" eaLnBrk="1" latinLnBrk="0" hangingPunct="1">
                        <a:defRPr sz="1800" kern="1200">
                          <a:solidFill>
                            <a:schemeClr val="tx1"/>
                          </a:solidFill>
                          <a:latin typeface="Arial"/>
                          <a:ea typeface="新細明體"/>
                        </a:defRPr>
                      </a:lvl5pPr>
                      <a:lvl6pPr marL="2286000" algn="l" defTabSz="914400" rtl="0" eaLnBrk="1" latinLnBrk="0" hangingPunct="1">
                        <a:defRPr sz="1800" kern="1200">
                          <a:solidFill>
                            <a:schemeClr val="tx1"/>
                          </a:solidFill>
                          <a:latin typeface="Arial"/>
                          <a:ea typeface="新細明體"/>
                        </a:defRPr>
                      </a:lvl6pPr>
                      <a:lvl7pPr marL="2743200" algn="l" defTabSz="914400" rtl="0" eaLnBrk="1" latinLnBrk="0" hangingPunct="1">
                        <a:defRPr sz="1800" kern="1200">
                          <a:solidFill>
                            <a:schemeClr val="tx1"/>
                          </a:solidFill>
                          <a:latin typeface="Arial"/>
                          <a:ea typeface="新細明體"/>
                        </a:defRPr>
                      </a:lvl7pPr>
                      <a:lvl8pPr marL="3200400" algn="l" defTabSz="914400" rtl="0" eaLnBrk="1" latinLnBrk="0" hangingPunct="1">
                        <a:defRPr sz="1800" kern="1200">
                          <a:solidFill>
                            <a:schemeClr val="tx1"/>
                          </a:solidFill>
                          <a:latin typeface="Arial"/>
                          <a:ea typeface="新細明體"/>
                        </a:defRPr>
                      </a:lvl8pPr>
                      <a:lvl9pPr marL="3657600" algn="l" defTabSz="914400" rtl="0" eaLnBrk="1" latinLnBrk="0" hangingPunct="1">
                        <a:defRPr sz="1800" kern="1200">
                          <a:solidFill>
                            <a:schemeClr val="tx1"/>
                          </a:solidFill>
                          <a:latin typeface="Arial"/>
                          <a:ea typeface="新細明體"/>
                        </a:defRPr>
                      </a:lvl9pPr>
                    </a:lstStyle>
                    <a:p>
                      <a:pPr marL="0" marR="0" lvl="0" indent="0" algn="ctr" defTabSz="97672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hlinkClick r:id="" action="ppaction://noaction"/>
                        </a:rPr>
                        <a:t>推動業科</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7672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件數</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zh-TW" sz="1100" b="1" i="0" u="none" strike="noStrike" kern="1200" cap="none" normalizeH="0" baseline="0" dirty="0" smtClean="0">
                          <a:ln>
                            <a:noFill/>
                          </a:ln>
                          <a:solidFill>
                            <a:schemeClr val="tx1"/>
                          </a:solidFill>
                          <a:effectLst/>
                          <a:latin typeface="+mn-ea"/>
                          <a:ea typeface="+mn-ea"/>
                          <a:cs typeface="+mn-cs"/>
                        </a:rPr>
                        <a:t>2</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endParaRPr lang="zh-TW" altLang="en-US" dirty="0"/>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en-US" altLang="zh-TW" sz="1100" b="1" i="0" u="none" strike="noStrike" kern="1200" cap="none" normalizeH="0" baseline="0" dirty="0">
                        <a:ln>
                          <a:noFill/>
                        </a:ln>
                        <a:solidFill>
                          <a:srgbClr val="0000FF"/>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0752">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1" i="0" u="none" strike="noStrike" kern="1200" cap="none" normalizeH="0" baseline="0" dirty="0">
                        <a:ln>
                          <a:noFill/>
                        </a:ln>
                        <a:solidFill>
                          <a:sysClr val="windowText" lastClr="000000"/>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vMerge="1">
                  <a:txBody>
                    <a:bodyPr/>
                    <a:lstStyle/>
                    <a:p>
                      <a:pPr marL="0" marR="0" lvl="0" indent="0" algn="l" defTabSz="976720" rtl="0" eaLnBrk="1" fontAlgn="auto" latinLnBrk="0" hangingPunct="1">
                        <a:lnSpc>
                          <a:spcPct val="100000"/>
                        </a:lnSpc>
                        <a:spcBef>
                          <a:spcPts val="0"/>
                        </a:spcBef>
                        <a:spcAft>
                          <a:spcPts val="0"/>
                        </a:spcAft>
                        <a:buClrTx/>
                        <a:buSzTx/>
                        <a:buFontTx/>
                        <a:buNone/>
                        <a:tabLst/>
                        <a:defRPr/>
                      </a:pPr>
                      <a:endParaRPr kumimoji="1" lang="en-US" altLang="zh-TW" sz="1800" b="1" i="0" u="none" strike="noStrike" kern="1200" cap="none" normalizeH="0" baseline="0" dirty="0" smtClean="0">
                        <a:ln>
                          <a:noFill/>
                        </a:ln>
                        <a:solidFill>
                          <a:sysClr val="windowText" lastClr="000000"/>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7672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金額</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zh-TW" sz="1100" b="1" i="0" u="none" strike="noStrike" kern="1200" cap="none" normalizeH="0" baseline="0" dirty="0" smtClean="0">
                          <a:ln>
                            <a:noFill/>
                          </a:ln>
                          <a:solidFill>
                            <a:schemeClr val="tx1"/>
                          </a:solidFill>
                          <a:effectLst/>
                          <a:latin typeface="+mn-ea"/>
                          <a:ea typeface="+mn-ea"/>
                          <a:cs typeface="+mn-cs"/>
                        </a:rPr>
                        <a:t>5,000K</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1" lang="zh-TW"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en-US" altLang="zh-TW" sz="1400" b="1" i="0" u="none" strike="noStrike" kern="1200" cap="none" normalizeH="0" baseline="0" dirty="0">
                        <a:ln>
                          <a:noFill/>
                        </a:ln>
                        <a:solidFill>
                          <a:schemeClr val="tx1"/>
                        </a:solidFill>
                        <a:effectLst/>
                        <a:latin typeface="+mn-ea"/>
                        <a:ea typeface="+mn-ea"/>
                        <a:cs typeface="+mn-cs"/>
                      </a:endParaRPr>
                    </a:p>
                  </a:txBody>
                  <a:tcPr marL="36000" marR="36000" marT="36000" marB="3600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8465739"/>
                  </a:ext>
                </a:extLst>
              </a:tr>
              <a:tr h="26075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100" b="1" i="0" u="none" strike="noStrike" kern="1200" cap="none" normalizeH="0" baseline="0" dirty="0" smtClean="0">
                          <a:ln>
                            <a:noFill/>
                          </a:ln>
                          <a:solidFill>
                            <a:schemeClr val="tx1"/>
                          </a:solidFill>
                          <a:effectLst/>
                          <a:latin typeface="+mn-ea"/>
                          <a:ea typeface="+mn-ea"/>
                          <a:cs typeface="+mn-cs"/>
                        </a:rPr>
                        <a:t>5</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rowSpan="2">
                  <a:txBody>
                    <a:bodyPr/>
                    <a:lstStyle>
                      <a:lvl1pPr marL="0" algn="l" defTabSz="914400" rtl="0" eaLnBrk="1" latinLnBrk="0" hangingPunct="1">
                        <a:defRPr sz="1800" kern="1200">
                          <a:solidFill>
                            <a:schemeClr val="tx1"/>
                          </a:solidFill>
                          <a:latin typeface="Arial"/>
                          <a:ea typeface="新細明體"/>
                        </a:defRPr>
                      </a:lvl1pPr>
                      <a:lvl2pPr marL="457200" algn="l" defTabSz="914400" rtl="0" eaLnBrk="1" latinLnBrk="0" hangingPunct="1">
                        <a:defRPr sz="1800" kern="1200">
                          <a:solidFill>
                            <a:schemeClr val="tx1"/>
                          </a:solidFill>
                          <a:latin typeface="Arial"/>
                          <a:ea typeface="新細明體"/>
                        </a:defRPr>
                      </a:lvl2pPr>
                      <a:lvl3pPr marL="914400" algn="l" defTabSz="914400" rtl="0" eaLnBrk="1" latinLnBrk="0" hangingPunct="1">
                        <a:defRPr sz="1800" kern="1200">
                          <a:solidFill>
                            <a:schemeClr val="tx1"/>
                          </a:solidFill>
                          <a:latin typeface="Arial"/>
                          <a:ea typeface="新細明體"/>
                        </a:defRPr>
                      </a:lvl3pPr>
                      <a:lvl4pPr marL="1371600" algn="l" defTabSz="914400" rtl="0" eaLnBrk="1" latinLnBrk="0" hangingPunct="1">
                        <a:defRPr sz="1800" kern="1200">
                          <a:solidFill>
                            <a:schemeClr val="tx1"/>
                          </a:solidFill>
                          <a:latin typeface="Arial"/>
                          <a:ea typeface="新細明體"/>
                        </a:defRPr>
                      </a:lvl4pPr>
                      <a:lvl5pPr marL="1828800" algn="l" defTabSz="914400" rtl="0" eaLnBrk="1" latinLnBrk="0" hangingPunct="1">
                        <a:defRPr sz="1800" kern="1200">
                          <a:solidFill>
                            <a:schemeClr val="tx1"/>
                          </a:solidFill>
                          <a:latin typeface="Arial"/>
                          <a:ea typeface="新細明體"/>
                        </a:defRPr>
                      </a:lvl5pPr>
                      <a:lvl6pPr marL="2286000" algn="l" defTabSz="914400" rtl="0" eaLnBrk="1" latinLnBrk="0" hangingPunct="1">
                        <a:defRPr sz="1800" kern="1200">
                          <a:solidFill>
                            <a:schemeClr val="tx1"/>
                          </a:solidFill>
                          <a:latin typeface="Arial"/>
                          <a:ea typeface="新細明體"/>
                        </a:defRPr>
                      </a:lvl6pPr>
                      <a:lvl7pPr marL="2743200" algn="l" defTabSz="914400" rtl="0" eaLnBrk="1" latinLnBrk="0" hangingPunct="1">
                        <a:defRPr sz="1800" kern="1200">
                          <a:solidFill>
                            <a:schemeClr val="tx1"/>
                          </a:solidFill>
                          <a:latin typeface="Arial"/>
                          <a:ea typeface="新細明體"/>
                        </a:defRPr>
                      </a:lvl7pPr>
                      <a:lvl8pPr marL="3200400" algn="l" defTabSz="914400" rtl="0" eaLnBrk="1" latinLnBrk="0" hangingPunct="1">
                        <a:defRPr sz="1800" kern="1200">
                          <a:solidFill>
                            <a:schemeClr val="tx1"/>
                          </a:solidFill>
                          <a:latin typeface="Arial"/>
                          <a:ea typeface="新細明體"/>
                        </a:defRPr>
                      </a:lvl8pPr>
                      <a:lvl9pPr marL="3657600" algn="l" defTabSz="914400" rtl="0" eaLnBrk="1" latinLnBrk="0" hangingPunct="1">
                        <a:defRPr sz="1800" kern="1200">
                          <a:solidFill>
                            <a:schemeClr val="tx1"/>
                          </a:solidFill>
                          <a:latin typeface="Arial"/>
                          <a:ea typeface="新細明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hlinkClick r:id="" action="ppaction://noaction"/>
                        </a:rPr>
                        <a:t>研討會議</a:t>
                      </a:r>
                      <a:endParaRPr kumimoji="1" lang="zh-TW" altLang="en-US"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場次</a:t>
                      </a:r>
                      <a:endParaRPr kumimoji="1" lang="zh-TW" altLang="en-US"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2</a:t>
                      </a:r>
                      <a:endParaRPr kumimoji="1" lang="zh-TW" altLang="en-US"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endParaRPr kumimoji="1" lang="zh-TW" altLang="en-US"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rowSpan="2">
                  <a:txBody>
                    <a:bodyPr/>
                    <a:lstStyle/>
                    <a:p>
                      <a:pPr marL="0" algn="l" defTabSz="914400" rtl="0" eaLnBrk="1" fontAlgn="ctr" latinLnBrk="0" hangingPunct="1"/>
                      <a:r>
                        <a:rPr kumimoji="1" lang="zh-TW" altLang="en-US" sz="1100" b="1" i="0" u="none" strike="noStrike" kern="1200" cap="none" normalizeH="0" baseline="0" dirty="0" smtClean="0">
                          <a:ln>
                            <a:noFill/>
                          </a:ln>
                          <a:solidFill>
                            <a:srgbClr val="0000FF"/>
                          </a:solidFill>
                          <a:effectLst/>
                          <a:latin typeface="+mn-ea"/>
                          <a:ea typeface="+mn-ea"/>
                          <a:cs typeface="+mn-cs"/>
                        </a:rPr>
                        <a:t>預定</a:t>
                      </a:r>
                      <a:r>
                        <a:rPr kumimoji="1" lang="en-US" altLang="zh-TW" sz="1100" b="1" i="0" u="none" strike="noStrike" kern="1200" cap="none" normalizeH="0" baseline="0" dirty="0" smtClean="0">
                          <a:ln>
                            <a:noFill/>
                          </a:ln>
                          <a:solidFill>
                            <a:srgbClr val="0000FF"/>
                          </a:solidFill>
                          <a:effectLst/>
                          <a:latin typeface="+mn-ea"/>
                          <a:ea typeface="+mn-ea"/>
                          <a:cs typeface="+mn-cs"/>
                        </a:rPr>
                        <a:t>5/25(</a:t>
                      </a:r>
                      <a:r>
                        <a:rPr kumimoji="1" lang="zh-TW" altLang="en-US" sz="1100" b="1" i="0" u="none" strike="noStrike" kern="1200" cap="none" normalizeH="0" baseline="0" dirty="0" smtClean="0">
                          <a:ln>
                            <a:noFill/>
                          </a:ln>
                          <a:solidFill>
                            <a:srgbClr val="0000FF"/>
                          </a:solidFill>
                          <a:effectLst/>
                          <a:latin typeface="+mn-ea"/>
                          <a:ea typeface="+mn-ea"/>
                          <a:cs typeface="+mn-cs"/>
                        </a:rPr>
                        <a:t>三</a:t>
                      </a:r>
                      <a:r>
                        <a:rPr kumimoji="1" lang="en-US" altLang="zh-TW" sz="1100" b="1" i="0" u="none" strike="noStrike" kern="1200" cap="none" normalizeH="0" baseline="0" dirty="0" smtClean="0">
                          <a:ln>
                            <a:noFill/>
                          </a:ln>
                          <a:solidFill>
                            <a:srgbClr val="0000FF"/>
                          </a:solidFill>
                          <a:effectLst/>
                          <a:latin typeface="+mn-ea"/>
                          <a:ea typeface="+mn-ea"/>
                          <a:cs typeface="+mn-cs"/>
                        </a:rPr>
                        <a:t>)</a:t>
                      </a:r>
                      <a:r>
                        <a:rPr kumimoji="1" lang="zh-TW" altLang="en-US" sz="1100" b="1" i="0" u="none" strike="noStrike" kern="1200" cap="none" normalizeH="0" baseline="0" dirty="0" smtClean="0">
                          <a:ln>
                            <a:noFill/>
                          </a:ln>
                          <a:solidFill>
                            <a:srgbClr val="0000FF"/>
                          </a:solidFill>
                          <a:effectLst/>
                          <a:latin typeface="+mn-ea"/>
                          <a:ea typeface="+mn-ea"/>
                          <a:cs typeface="+mn-cs"/>
                        </a:rPr>
                        <a:t>、</a:t>
                      </a:r>
                      <a:r>
                        <a:rPr kumimoji="1" lang="en-US" altLang="zh-TW" sz="1100" b="1" i="0" u="none" strike="noStrike" kern="1200" cap="none" normalizeH="0" baseline="0" dirty="0" smtClean="0">
                          <a:ln>
                            <a:noFill/>
                          </a:ln>
                          <a:solidFill>
                            <a:srgbClr val="0000FF"/>
                          </a:solidFill>
                          <a:effectLst/>
                          <a:latin typeface="+mn-ea"/>
                          <a:ea typeface="+mn-ea"/>
                          <a:cs typeface="+mn-cs"/>
                        </a:rPr>
                        <a:t>6/23(</a:t>
                      </a:r>
                      <a:r>
                        <a:rPr kumimoji="1" lang="zh-TW" altLang="en-US" sz="1100" b="1" i="0" u="none" strike="noStrike" kern="1200" cap="none" normalizeH="0" baseline="0" dirty="0" smtClean="0">
                          <a:ln>
                            <a:noFill/>
                          </a:ln>
                          <a:solidFill>
                            <a:srgbClr val="0000FF"/>
                          </a:solidFill>
                          <a:effectLst/>
                          <a:latin typeface="+mn-ea"/>
                          <a:ea typeface="+mn-ea"/>
                          <a:cs typeface="+mn-cs"/>
                        </a:rPr>
                        <a:t>四</a:t>
                      </a:r>
                      <a:r>
                        <a:rPr kumimoji="1" lang="en-US" altLang="zh-TW" sz="1100" b="1" i="0" u="none" strike="noStrike" kern="1200" cap="none" normalizeH="0" baseline="0" dirty="0" smtClean="0">
                          <a:ln>
                            <a:noFill/>
                          </a:ln>
                          <a:solidFill>
                            <a:srgbClr val="0000FF"/>
                          </a:solidFill>
                          <a:effectLst/>
                          <a:latin typeface="+mn-ea"/>
                          <a:ea typeface="+mn-ea"/>
                          <a:cs typeface="+mn-cs"/>
                        </a:rPr>
                        <a:t>)</a:t>
                      </a:r>
                      <a:r>
                        <a:rPr kumimoji="1" lang="zh-TW" altLang="en-US" sz="1100" b="1" i="0" u="none" strike="noStrike" kern="1200" cap="none" normalizeH="0" baseline="0" dirty="0" smtClean="0">
                          <a:ln>
                            <a:noFill/>
                          </a:ln>
                          <a:solidFill>
                            <a:srgbClr val="0000FF"/>
                          </a:solidFill>
                          <a:effectLst/>
                          <a:latin typeface="+mn-ea"/>
                          <a:ea typeface="+mn-ea"/>
                          <a:cs typeface="+mn-cs"/>
                        </a:rPr>
                        <a:t>兩場，已預約中科場地</a:t>
                      </a:r>
                      <a:endParaRPr kumimoji="1" lang="en-US" altLang="zh-TW" sz="1100" b="1" i="0" u="none" strike="noStrike" kern="1200" cap="none" normalizeH="0" baseline="0" dirty="0" smtClean="0">
                        <a:ln>
                          <a:noFill/>
                        </a:ln>
                        <a:solidFill>
                          <a:srgbClr val="0000FF"/>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6"/>
                  </a:ext>
                </a:extLst>
              </a:tr>
              <a:tr h="260752">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TW" sz="1800" b="1" i="0" u="none" strike="noStrike" kern="1200" cap="none" normalizeH="0" baseline="0" dirty="0" smtClean="0">
                        <a:ln>
                          <a:noFill/>
                        </a:ln>
                        <a:solidFill>
                          <a:sysClr val="windowText" lastClr="000000"/>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TW" altLang="en-US" sz="1800" b="1" i="0" u="none" strike="noStrike" kern="1200" cap="none" normalizeH="0" baseline="0" dirty="0">
                        <a:ln>
                          <a:noFill/>
                        </a:ln>
                        <a:solidFill>
                          <a:sysClr val="windowText" lastClr="000000"/>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人次</a:t>
                      </a:r>
                      <a:endParaRPr kumimoji="1" lang="zh-TW" altLang="en-US"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50</a:t>
                      </a:r>
                      <a:endParaRPr kumimoji="1" lang="zh-TW" altLang="en-US"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endParaRPr kumimoji="1" lang="zh-TW" altLang="en-US"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vMerge="1">
                  <a:txBody>
                    <a:bodyPr/>
                    <a:lstStyle/>
                    <a:p>
                      <a:pPr algn="l" fontAlgn="ctr"/>
                      <a:endParaRPr kumimoji="1" lang="zh-TW" altLang="en-US" sz="1400" b="1" i="0" u="none" strike="noStrike" kern="1200" cap="none" normalizeH="0" baseline="0" dirty="0">
                        <a:ln>
                          <a:noFill/>
                        </a:ln>
                        <a:solidFill>
                          <a:schemeClr val="tx1"/>
                        </a:solidFill>
                        <a:effectLst/>
                        <a:latin typeface="+mn-ea"/>
                        <a:ea typeface="+mn-ea"/>
                        <a:cs typeface="+mn-cs"/>
                      </a:endParaRPr>
                    </a:p>
                  </a:txBody>
                  <a:tcPr marL="36000" marR="36000" marT="36000" marB="3600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4034986769"/>
                  </a:ext>
                </a:extLst>
              </a:tr>
              <a:tr h="2607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６</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hlinkClick r:id="" action="ppaction://noaction"/>
                        </a:rPr>
                        <a:t>廠商訪視</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TW" altLang="en-US" sz="1100" b="1" i="0" u="none" strike="noStrike" kern="1200" cap="none" normalizeH="0" baseline="0" dirty="0" smtClean="0">
                          <a:ln>
                            <a:noFill/>
                          </a:ln>
                          <a:solidFill>
                            <a:schemeClr val="tx1"/>
                          </a:solidFill>
                          <a:effectLst/>
                          <a:latin typeface="+mn-ea"/>
                          <a:ea typeface="+mn-ea"/>
                          <a:cs typeface="+mn-cs"/>
                        </a:rPr>
                        <a:t>家數</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40</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gn="ctr" fontAlgn="ctr"/>
                      <a:endParaRPr kumimoji="1" lang="zh-TW" altLang="en-US"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algn="l" defTabSz="914400" rtl="0" eaLnBrk="1" fontAlgn="ctr" latinLnBrk="0" hangingPunct="1"/>
                      <a:r>
                        <a:rPr kumimoji="1" lang="zh-TW" altLang="en-US" sz="1100" b="1" i="0" u="none" strike="noStrike" kern="1200" cap="none" normalizeH="0" baseline="0" dirty="0" smtClean="0">
                          <a:ln>
                            <a:noFill/>
                          </a:ln>
                          <a:solidFill>
                            <a:srgbClr val="0000FF"/>
                          </a:solidFill>
                          <a:effectLst/>
                          <a:latin typeface="+mn-ea"/>
                          <a:ea typeface="+mn-ea"/>
                          <a:cs typeface="+mn-cs"/>
                        </a:rPr>
                        <a:t>已規劃給經濟日報進行問卷調查訪視，預計</a:t>
                      </a:r>
                      <a:r>
                        <a:rPr kumimoji="1" lang="en-US" altLang="zh-TW" sz="1100" b="1" i="0" u="none" strike="noStrike" kern="1200" cap="none" normalizeH="0" baseline="0" dirty="0" smtClean="0">
                          <a:ln>
                            <a:noFill/>
                          </a:ln>
                          <a:solidFill>
                            <a:srgbClr val="0000FF"/>
                          </a:solidFill>
                          <a:effectLst/>
                          <a:latin typeface="+mn-ea"/>
                          <a:ea typeface="+mn-ea"/>
                          <a:cs typeface="+mn-cs"/>
                        </a:rPr>
                        <a:t>10</a:t>
                      </a:r>
                      <a:r>
                        <a:rPr kumimoji="1" lang="zh-TW" altLang="en-US" sz="1100" b="1" i="0" u="none" strike="noStrike" kern="1200" cap="none" normalizeH="0" baseline="0" dirty="0" smtClean="0">
                          <a:ln>
                            <a:noFill/>
                          </a:ln>
                          <a:solidFill>
                            <a:srgbClr val="0000FF"/>
                          </a:solidFill>
                          <a:effectLst/>
                          <a:latin typeface="+mn-ea"/>
                          <a:ea typeface="+mn-ea"/>
                          <a:cs typeface="+mn-cs"/>
                        </a:rPr>
                        <a:t>月底回收</a:t>
                      </a:r>
                      <a:endParaRPr kumimoji="1" lang="en-US" altLang="zh-TW" sz="1100" b="1" i="0" u="none" strike="noStrike" kern="1200" cap="none" normalizeH="0" baseline="0" dirty="0" smtClean="0">
                        <a:ln>
                          <a:noFill/>
                        </a:ln>
                        <a:solidFill>
                          <a:srgbClr val="0000FF"/>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6609025"/>
                  </a:ext>
                </a:extLst>
              </a:tr>
              <a:tr h="304216">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100" b="1" i="0" u="none" strike="noStrike" kern="1200" cap="none" normalizeH="0" baseline="0" dirty="0" smtClean="0">
                          <a:ln>
                            <a:noFill/>
                          </a:ln>
                          <a:solidFill>
                            <a:schemeClr val="tx1"/>
                          </a:solidFill>
                          <a:effectLst/>
                          <a:latin typeface="+mn-ea"/>
                          <a:ea typeface="+mn-ea"/>
                          <a:cs typeface="+mn-cs"/>
                        </a:rPr>
                        <a:t>７</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marL="0" algn="l" defTabSz="914400" rtl="0" eaLnBrk="1" latinLnBrk="0" hangingPunct="1">
                        <a:defRPr sz="1800" kern="1200">
                          <a:solidFill>
                            <a:schemeClr val="tx1"/>
                          </a:solidFill>
                          <a:latin typeface="Arial"/>
                          <a:ea typeface="新細明體"/>
                        </a:defRPr>
                      </a:lvl1pPr>
                      <a:lvl2pPr marL="457200" algn="l" defTabSz="914400" rtl="0" eaLnBrk="1" latinLnBrk="0" hangingPunct="1">
                        <a:defRPr sz="1800" kern="1200">
                          <a:solidFill>
                            <a:schemeClr val="tx1"/>
                          </a:solidFill>
                          <a:latin typeface="Arial"/>
                          <a:ea typeface="新細明體"/>
                        </a:defRPr>
                      </a:lvl2pPr>
                      <a:lvl3pPr marL="914400" algn="l" defTabSz="914400" rtl="0" eaLnBrk="1" latinLnBrk="0" hangingPunct="1">
                        <a:defRPr sz="1800" kern="1200">
                          <a:solidFill>
                            <a:schemeClr val="tx1"/>
                          </a:solidFill>
                          <a:latin typeface="Arial"/>
                          <a:ea typeface="新細明體"/>
                        </a:defRPr>
                      </a:lvl3pPr>
                      <a:lvl4pPr marL="1371600" algn="l" defTabSz="914400" rtl="0" eaLnBrk="1" latinLnBrk="0" hangingPunct="1">
                        <a:defRPr sz="1800" kern="1200">
                          <a:solidFill>
                            <a:schemeClr val="tx1"/>
                          </a:solidFill>
                          <a:latin typeface="Arial"/>
                          <a:ea typeface="新細明體"/>
                        </a:defRPr>
                      </a:lvl4pPr>
                      <a:lvl5pPr marL="1828800" algn="l" defTabSz="914400" rtl="0" eaLnBrk="1" latinLnBrk="0" hangingPunct="1">
                        <a:defRPr sz="1800" kern="1200">
                          <a:solidFill>
                            <a:schemeClr val="tx1"/>
                          </a:solidFill>
                          <a:latin typeface="Arial"/>
                          <a:ea typeface="新細明體"/>
                        </a:defRPr>
                      </a:lvl5pPr>
                      <a:lvl6pPr marL="2286000" algn="l" defTabSz="914400" rtl="0" eaLnBrk="1" latinLnBrk="0" hangingPunct="1">
                        <a:defRPr sz="1800" kern="1200">
                          <a:solidFill>
                            <a:schemeClr val="tx1"/>
                          </a:solidFill>
                          <a:latin typeface="Arial"/>
                          <a:ea typeface="新細明體"/>
                        </a:defRPr>
                      </a:lvl6pPr>
                      <a:lvl7pPr marL="2743200" algn="l" defTabSz="914400" rtl="0" eaLnBrk="1" latinLnBrk="0" hangingPunct="1">
                        <a:defRPr sz="1800" kern="1200">
                          <a:solidFill>
                            <a:schemeClr val="tx1"/>
                          </a:solidFill>
                          <a:latin typeface="Arial"/>
                          <a:ea typeface="新細明體"/>
                        </a:defRPr>
                      </a:lvl7pPr>
                      <a:lvl8pPr marL="3200400" algn="l" defTabSz="914400" rtl="0" eaLnBrk="1" latinLnBrk="0" hangingPunct="1">
                        <a:defRPr sz="1800" kern="1200">
                          <a:solidFill>
                            <a:schemeClr val="tx1"/>
                          </a:solidFill>
                          <a:latin typeface="Arial"/>
                          <a:ea typeface="新細明體"/>
                        </a:defRPr>
                      </a:lvl8pPr>
                      <a:lvl9pPr marL="3657600" algn="l" defTabSz="914400" rtl="0" eaLnBrk="1" latinLnBrk="0" hangingPunct="1">
                        <a:defRPr sz="1800" kern="1200">
                          <a:solidFill>
                            <a:schemeClr val="tx1"/>
                          </a:solidFill>
                          <a:latin typeface="Arial"/>
                          <a:ea typeface="新細明體"/>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100" b="1" i="0" u="none" strike="noStrike" kern="1200" cap="none" normalizeH="0" baseline="0" dirty="0" smtClean="0">
                          <a:ln>
                            <a:noFill/>
                          </a:ln>
                          <a:solidFill>
                            <a:schemeClr val="tx1"/>
                          </a:solidFill>
                          <a:effectLst/>
                          <a:latin typeface="+mn-ea"/>
                          <a:ea typeface="+mn-ea"/>
                          <a:cs typeface="+mn-cs"/>
                          <a:hlinkClick r:id="" action="ppaction://noaction"/>
                        </a:rPr>
                        <a:t>促成投資</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7672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spc="0" normalizeH="0" baseline="0" noProof="0" dirty="0" smtClean="0">
                          <a:ln>
                            <a:noFill/>
                          </a:ln>
                          <a:solidFill>
                            <a:schemeClr val="tx1"/>
                          </a:solidFill>
                          <a:effectLst/>
                          <a:uLnTx/>
                          <a:uFillTx/>
                          <a:latin typeface="微軟正黑體"/>
                          <a:ea typeface="微軟正黑體"/>
                          <a:cs typeface="+mn-cs"/>
                        </a:rPr>
                        <a:t>金額</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40,000K</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rowSpan="3">
                  <a:txBody>
                    <a:bodyPr/>
                    <a:lstStyle/>
                    <a:p>
                      <a:pPr algn="l" fontAlgn="ctr"/>
                      <a:r>
                        <a:rPr kumimoji="1" lang="zh-TW" altLang="en-US" sz="1100" b="1" i="0" u="none" strike="noStrike" kern="1200" cap="none" normalizeH="0" baseline="0" dirty="0" smtClean="0">
                          <a:ln>
                            <a:noFill/>
                          </a:ln>
                          <a:solidFill>
                            <a:srgbClr val="0000FF"/>
                          </a:solidFill>
                          <a:effectLst/>
                          <a:latin typeface="+mn-ea"/>
                          <a:ea typeface="+mn-ea"/>
                          <a:cs typeface="+mn-cs"/>
                        </a:rPr>
                        <a:t>預計收到企推表格後更新</a:t>
                      </a:r>
                      <a:endParaRPr kumimoji="1" lang="en-US" altLang="zh-TW" sz="1100" b="1" i="0" u="none" strike="noStrike" kern="1200" cap="none" normalizeH="0" baseline="0" dirty="0">
                        <a:ln>
                          <a:noFill/>
                        </a:ln>
                        <a:solidFill>
                          <a:srgbClr val="0000FF"/>
                        </a:solidFill>
                        <a:effectLst/>
                        <a:latin typeface="+mn-ea"/>
                        <a:ea typeface="+mn-ea"/>
                        <a:cs typeface="+mn-cs"/>
                      </a:endParaRPr>
                    </a:p>
                  </a:txBody>
                  <a:tcPr marL="29250" marR="29250" marT="29250" marB="2925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7"/>
                  </a:ext>
                </a:extLst>
              </a:tr>
              <a:tr h="304216">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TW" sz="1400" b="1" i="0" u="none" strike="noStrike" kern="1200" cap="none" normalizeH="0" baseline="0" dirty="0" smtClean="0">
                        <a:ln>
                          <a:noFill/>
                        </a:ln>
                        <a:solidFill>
                          <a:schemeClr val="tx1"/>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marL="0" algn="l" defTabSz="914400" rtl="0" eaLnBrk="1" latinLnBrk="0" hangingPunct="1">
                        <a:defRPr sz="1800" kern="1200">
                          <a:solidFill>
                            <a:schemeClr val="tx1"/>
                          </a:solidFill>
                          <a:latin typeface="Arial"/>
                          <a:ea typeface="新細明體"/>
                        </a:defRPr>
                      </a:lvl1pPr>
                      <a:lvl2pPr marL="457200" algn="l" defTabSz="914400" rtl="0" eaLnBrk="1" latinLnBrk="0" hangingPunct="1">
                        <a:defRPr sz="1800" kern="1200">
                          <a:solidFill>
                            <a:schemeClr val="tx1"/>
                          </a:solidFill>
                          <a:latin typeface="Arial"/>
                          <a:ea typeface="新細明體"/>
                        </a:defRPr>
                      </a:lvl2pPr>
                      <a:lvl3pPr marL="914400" algn="l" defTabSz="914400" rtl="0" eaLnBrk="1" latinLnBrk="0" hangingPunct="1">
                        <a:defRPr sz="1800" kern="1200">
                          <a:solidFill>
                            <a:schemeClr val="tx1"/>
                          </a:solidFill>
                          <a:latin typeface="Arial"/>
                          <a:ea typeface="新細明體"/>
                        </a:defRPr>
                      </a:lvl3pPr>
                      <a:lvl4pPr marL="1371600" algn="l" defTabSz="914400" rtl="0" eaLnBrk="1" latinLnBrk="0" hangingPunct="1">
                        <a:defRPr sz="1800" kern="1200">
                          <a:solidFill>
                            <a:schemeClr val="tx1"/>
                          </a:solidFill>
                          <a:latin typeface="Arial"/>
                          <a:ea typeface="新細明體"/>
                        </a:defRPr>
                      </a:lvl4pPr>
                      <a:lvl5pPr marL="1828800" algn="l" defTabSz="914400" rtl="0" eaLnBrk="1" latinLnBrk="0" hangingPunct="1">
                        <a:defRPr sz="1800" kern="1200">
                          <a:solidFill>
                            <a:schemeClr val="tx1"/>
                          </a:solidFill>
                          <a:latin typeface="Arial"/>
                          <a:ea typeface="新細明體"/>
                        </a:defRPr>
                      </a:lvl5pPr>
                      <a:lvl6pPr marL="2286000" algn="l" defTabSz="914400" rtl="0" eaLnBrk="1" latinLnBrk="0" hangingPunct="1">
                        <a:defRPr sz="1800" kern="1200">
                          <a:solidFill>
                            <a:schemeClr val="tx1"/>
                          </a:solidFill>
                          <a:latin typeface="Arial"/>
                          <a:ea typeface="新細明體"/>
                        </a:defRPr>
                      </a:lvl6pPr>
                      <a:lvl7pPr marL="2743200" algn="l" defTabSz="914400" rtl="0" eaLnBrk="1" latinLnBrk="0" hangingPunct="1">
                        <a:defRPr sz="1800" kern="1200">
                          <a:solidFill>
                            <a:schemeClr val="tx1"/>
                          </a:solidFill>
                          <a:latin typeface="Arial"/>
                          <a:ea typeface="新細明體"/>
                        </a:defRPr>
                      </a:lvl7pPr>
                      <a:lvl8pPr marL="3200400" algn="l" defTabSz="914400" rtl="0" eaLnBrk="1" latinLnBrk="0" hangingPunct="1">
                        <a:defRPr sz="1800" kern="1200">
                          <a:solidFill>
                            <a:schemeClr val="tx1"/>
                          </a:solidFill>
                          <a:latin typeface="Arial"/>
                          <a:ea typeface="新細明體"/>
                        </a:defRPr>
                      </a:lvl8pPr>
                      <a:lvl9pPr marL="3657600" algn="l" defTabSz="914400" rtl="0" eaLnBrk="1" latinLnBrk="0" hangingPunct="1">
                        <a:defRPr sz="1800" kern="1200">
                          <a:solidFill>
                            <a:schemeClr val="tx1"/>
                          </a:solidFill>
                          <a:latin typeface="Arial"/>
                          <a:ea typeface="新細明體"/>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100" b="1" i="0" u="none" strike="noStrike" kern="1200" cap="none" normalizeH="0" baseline="0" dirty="0" smtClean="0">
                          <a:ln>
                            <a:noFill/>
                          </a:ln>
                          <a:solidFill>
                            <a:schemeClr val="tx1"/>
                          </a:solidFill>
                          <a:effectLst/>
                          <a:latin typeface="+mn-ea"/>
                          <a:ea typeface="+mn-ea"/>
                          <a:cs typeface="+mn-cs"/>
                          <a:hlinkClick r:id="rId4" action="ppaction://hlinksldjump"/>
                        </a:rPr>
                        <a:t>衍生產值</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76720" rtl="0" eaLnBrk="1" fontAlgn="auto" latinLnBrk="0" hangingPunct="1">
                        <a:lnSpc>
                          <a:spcPct val="100000"/>
                        </a:lnSpc>
                        <a:spcBef>
                          <a:spcPts val="0"/>
                        </a:spcBef>
                        <a:spcAft>
                          <a:spcPts val="0"/>
                        </a:spcAft>
                        <a:buClrTx/>
                        <a:buSzTx/>
                        <a:buFontTx/>
                        <a:buNone/>
                        <a:tabLst/>
                        <a:defRPr/>
                      </a:pPr>
                      <a:r>
                        <a:rPr kumimoji="1" lang="zh-TW" altLang="en-US" sz="1100" b="1" i="0" u="none" strike="noStrike" kern="1200" cap="none" spc="0" normalizeH="0" baseline="0" noProof="0" dirty="0" smtClean="0">
                          <a:ln>
                            <a:noFill/>
                          </a:ln>
                          <a:solidFill>
                            <a:schemeClr val="tx1"/>
                          </a:solidFill>
                          <a:effectLst/>
                          <a:uLnTx/>
                          <a:uFillTx/>
                          <a:latin typeface="微軟正黑體"/>
                          <a:ea typeface="微軟正黑體"/>
                          <a:cs typeface="+mn-cs"/>
                        </a:rPr>
                        <a:t>金額</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40,000K</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vMerge="1">
                  <a:txBody>
                    <a:bodyPr/>
                    <a:lstStyle/>
                    <a:p>
                      <a:pPr algn="l" fontAlgn="ctr"/>
                      <a:endParaRPr kumimoji="1" lang="en-US" altLang="zh-TW" sz="1400" b="1" i="0" u="none" strike="noStrike" kern="1200" cap="none" normalizeH="0" baseline="0" dirty="0">
                        <a:ln>
                          <a:noFill/>
                        </a:ln>
                        <a:solidFill>
                          <a:schemeClr val="tx1"/>
                        </a:solidFill>
                        <a:effectLst/>
                        <a:latin typeface="+mn-ea"/>
                        <a:ea typeface="+mn-ea"/>
                        <a:cs typeface="+mn-cs"/>
                      </a:endParaRPr>
                    </a:p>
                  </a:txBody>
                  <a:tcPr marL="36000" marR="36000" marT="36000" marB="3600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8"/>
                  </a:ext>
                </a:extLst>
              </a:tr>
              <a:tr h="260752">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1" lang="en-US" altLang="zh-TW" sz="1400" b="1" i="0" u="none" strike="noStrike" kern="1200" cap="none" normalizeH="0" baseline="0" dirty="0" smtClean="0">
                        <a:ln>
                          <a:noFill/>
                        </a:ln>
                        <a:solidFill>
                          <a:schemeClr val="tx1"/>
                        </a:solidFill>
                        <a:effectLst/>
                        <a:latin typeface="+mn-ea"/>
                        <a:ea typeface="+mn-ea"/>
                        <a:cs typeface="+mn-cs"/>
                      </a:endParaRPr>
                    </a:p>
                  </a:txBody>
                  <a:tcPr marL="36000" marR="36000" marT="36000" marB="3600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100" b="1" i="0" u="none" strike="noStrike" kern="1200" cap="none" normalizeH="0" baseline="0" dirty="0" smtClean="0">
                          <a:ln>
                            <a:noFill/>
                          </a:ln>
                          <a:solidFill>
                            <a:schemeClr val="tx1"/>
                          </a:solidFill>
                          <a:effectLst/>
                          <a:latin typeface="+mn-ea"/>
                          <a:ea typeface="+mn-ea"/>
                          <a:cs typeface="+mn-cs"/>
                          <a:hlinkClick r:id="rId4" action="ppaction://hlinksldjump"/>
                        </a:rPr>
                        <a:t>增加就業</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100" b="1" i="0" u="none" strike="noStrike" kern="1200" cap="none" normalizeH="0" baseline="0" dirty="0" smtClean="0">
                          <a:ln>
                            <a:noFill/>
                          </a:ln>
                          <a:solidFill>
                            <a:schemeClr val="tx1"/>
                          </a:solidFill>
                          <a:effectLst/>
                          <a:latin typeface="+mn-ea"/>
                          <a:ea typeface="+mn-ea"/>
                          <a:cs typeface="+mn-cs"/>
                        </a:rPr>
                        <a:t>人數</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8</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vMerge="1">
                  <a:txBody>
                    <a:bodyPr/>
                    <a:lstStyle/>
                    <a:p>
                      <a:pPr algn="l" fontAlgn="ctr"/>
                      <a:endParaRPr kumimoji="1" lang="en-US" altLang="zh-TW" sz="1400" b="1" i="0" u="none" strike="noStrike" kern="1200" cap="none" normalizeH="0" baseline="0" dirty="0">
                        <a:ln>
                          <a:noFill/>
                        </a:ln>
                        <a:solidFill>
                          <a:schemeClr val="tx1"/>
                        </a:solidFill>
                        <a:effectLst/>
                        <a:latin typeface="+mn-ea"/>
                        <a:ea typeface="+mn-ea"/>
                        <a:cs typeface="+mn-cs"/>
                      </a:endParaRPr>
                    </a:p>
                  </a:txBody>
                  <a:tcPr marL="36000" marR="36000" marT="36000" marB="3600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07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100" b="1" i="0" u="none" strike="noStrike" kern="1200" cap="none" normalizeH="0" baseline="0" dirty="0" smtClean="0">
                          <a:ln>
                            <a:noFill/>
                          </a:ln>
                          <a:solidFill>
                            <a:schemeClr val="tx1"/>
                          </a:solidFill>
                          <a:effectLst/>
                          <a:latin typeface="+mn-ea"/>
                          <a:ea typeface="+mn-ea"/>
                          <a:cs typeface="+mn-cs"/>
                        </a:rPr>
                        <a:t>8</a:t>
                      </a: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100" b="1" i="0" u="none" strike="noStrike" kern="1200" cap="none" normalizeH="0" baseline="0" dirty="0" smtClean="0">
                          <a:ln>
                            <a:noFill/>
                          </a:ln>
                          <a:solidFill>
                            <a:schemeClr val="tx1"/>
                          </a:solidFill>
                          <a:effectLst/>
                          <a:latin typeface="+mn-ea"/>
                          <a:ea typeface="+mn-ea"/>
                          <a:cs typeface="+mn-cs"/>
                          <a:hlinkClick r:id="" action="ppaction://noaction"/>
                        </a:rPr>
                        <a:t>Spin off</a:t>
                      </a:r>
                      <a:endParaRPr kumimoji="1" lang="zh-TW" altLang="en-US"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100" b="1" i="0" u="none" strike="noStrike" kern="1200" cap="none" normalizeH="0" baseline="0" dirty="0" smtClean="0">
                          <a:ln>
                            <a:noFill/>
                          </a:ln>
                          <a:solidFill>
                            <a:schemeClr val="tx1"/>
                          </a:solidFill>
                          <a:effectLst/>
                          <a:latin typeface="+mn-ea"/>
                          <a:ea typeface="+mn-ea"/>
                          <a:cs typeface="+mn-cs"/>
                        </a:rPr>
                        <a:t>家數</a:t>
                      </a:r>
                      <a:endParaRPr kumimoji="1" lang="en-US" altLang="zh-TW" sz="1100" b="1" i="0" u="none" strike="noStrike" kern="1200" cap="none" normalizeH="0" baseline="0" dirty="0" smtClean="0">
                        <a:ln>
                          <a:noFill/>
                        </a:ln>
                        <a:solidFill>
                          <a:schemeClr val="tx1"/>
                        </a:solidFill>
                        <a:effectLst/>
                        <a:latin typeface="+mn-ea"/>
                        <a:ea typeface="+mn-ea"/>
                        <a:cs typeface="+mn-cs"/>
                      </a:endParaRPr>
                    </a:p>
                  </a:txBody>
                  <a:tcPr marL="29250" marR="29250" marT="29250" marB="29250"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r>
                        <a:rPr kumimoji="1" lang="en-US" altLang="zh-TW" sz="1100" b="1" i="0" u="none" strike="noStrike" kern="1200" cap="none" normalizeH="0" baseline="0" dirty="0" smtClean="0">
                          <a:ln>
                            <a:noFill/>
                          </a:ln>
                          <a:solidFill>
                            <a:schemeClr val="tx1"/>
                          </a:solidFill>
                          <a:effectLst/>
                          <a:latin typeface="+mn-ea"/>
                          <a:ea typeface="+mn-ea"/>
                          <a:cs typeface="+mn-cs"/>
                        </a:rPr>
                        <a:t>1</a:t>
                      </a: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algn="ctr" fontAlgn="ctr"/>
                      <a:endParaRPr kumimoji="1" lang="en-US" altLang="zh-TW" sz="1100" b="1" i="0" u="none" strike="noStrike" kern="1200" cap="none" normalizeH="0" baseline="0" dirty="0">
                        <a:ln>
                          <a:noFill/>
                        </a:ln>
                        <a:solidFill>
                          <a:schemeClr val="tx1"/>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zh-TW" sz="1100" b="1" i="0" u="none" strike="noStrike" kern="1200" cap="none" normalizeH="0" baseline="0" dirty="0" smtClean="0">
                          <a:ln>
                            <a:noFill/>
                          </a:ln>
                          <a:solidFill>
                            <a:srgbClr val="C00000"/>
                          </a:solidFill>
                          <a:effectLst/>
                          <a:latin typeface="+mn-ea"/>
                          <a:ea typeface="+mn-ea"/>
                          <a:cs typeface="+mn-cs"/>
                        </a:rPr>
                        <a:t>2026</a:t>
                      </a:r>
                      <a:r>
                        <a:rPr kumimoji="1" lang="zh-TW" altLang="en-US" sz="1100" b="1" i="0" u="none" strike="noStrike" kern="1200" cap="none" normalizeH="0" baseline="0" dirty="0" smtClean="0">
                          <a:ln>
                            <a:noFill/>
                          </a:ln>
                          <a:solidFill>
                            <a:srgbClr val="C00000"/>
                          </a:solidFill>
                          <a:effectLst/>
                          <a:latin typeface="+mn-ea"/>
                          <a:ea typeface="+mn-ea"/>
                          <a:cs typeface="+mn-cs"/>
                        </a:rPr>
                        <a:t>年達成</a:t>
                      </a:r>
                      <a:endParaRPr kumimoji="1" lang="en-US" altLang="zh-TW" sz="1100" b="1" i="0" u="none" strike="noStrike" kern="1200" cap="none" normalizeH="0" baseline="0" dirty="0" smtClean="0">
                        <a:ln>
                          <a:noFill/>
                        </a:ln>
                        <a:solidFill>
                          <a:srgbClr val="C00000"/>
                        </a:solidFill>
                        <a:effectLst/>
                        <a:latin typeface="+mn-ea"/>
                        <a:ea typeface="+mn-ea"/>
                        <a:cs typeface="+mn-cs"/>
                      </a:endParaRPr>
                    </a:p>
                  </a:txBody>
                  <a:tcPr marL="29250" marR="29250" marT="29250" marB="2925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3237224851"/>
                  </a:ext>
                </a:extLst>
              </a:tr>
            </a:tbl>
          </a:graphicData>
        </a:graphic>
      </p:graphicFrame>
      <p:sp>
        <p:nvSpPr>
          <p:cNvPr id="5" name="矩形 4"/>
          <p:cNvSpPr/>
          <p:nvPr/>
        </p:nvSpPr>
        <p:spPr>
          <a:xfrm>
            <a:off x="7977336" y="116632"/>
            <a:ext cx="1872208" cy="936104"/>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dirty="0" smtClean="0"/>
              <a:t>再麻煩玉瑩協助專利技轉與技術移轉金額統計</a:t>
            </a:r>
            <a:endParaRPr lang="zh-TW" altLang="en-US" dirty="0"/>
          </a:p>
        </p:txBody>
      </p:sp>
    </p:spTree>
    <p:extLst>
      <p:ext uri="{BB962C8B-B14F-4D97-AF65-F5344CB8AC3E}">
        <p14:creationId xmlns:p14="http://schemas.microsoft.com/office/powerpoint/2010/main" val="692181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4EACC7-37E3-43A5-A5FB-BEB9CE95D266}" type="slidenum">
              <a:rPr kumimoji="0" lang="zh-TW" altLang="en-US" sz="1050" b="0" i="0" u="none" strike="noStrike" kern="1200" cap="none" spc="0" normalizeH="0" baseline="0" noProof="0" dirty="0" smtClean="0">
                <a:ln>
                  <a:noFill/>
                </a:ln>
                <a:solidFill>
                  <a:srgbClr val="FFFFFF"/>
                </a:solidFill>
                <a:effectLst/>
                <a:uLnTx/>
                <a:uFillTx/>
                <a:latin typeface="Arial"/>
                <a:ea typeface="微軟正黑體"/>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zh-TW" altLang="en-US" sz="1050" b="0" i="0" u="none" strike="noStrike" kern="1200" cap="none" spc="0" normalizeH="0" baseline="0" noProof="0">
              <a:ln>
                <a:noFill/>
              </a:ln>
              <a:solidFill>
                <a:srgbClr val="FFFFFF"/>
              </a:solidFill>
              <a:effectLst/>
              <a:uLnTx/>
              <a:uFillTx/>
              <a:latin typeface="Arial"/>
              <a:ea typeface="微軟正黑體"/>
              <a:cs typeface="+mn-cs"/>
            </a:endParaRPr>
          </a:p>
        </p:txBody>
      </p:sp>
      <p:sp>
        <p:nvSpPr>
          <p:cNvPr id="5" name="矩形 4"/>
          <p:cNvSpPr/>
          <p:nvPr/>
        </p:nvSpPr>
        <p:spPr>
          <a:xfrm>
            <a:off x="1136576" y="177130"/>
            <a:ext cx="6040436"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800" b="1" i="0" u="none" strike="noStrike" kern="1200" cap="none" spc="0" normalizeH="0" baseline="0" noProof="0" dirty="0" smtClean="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(Cris)</a:t>
            </a:r>
            <a:r>
              <a:rPr kumimoji="0" lang="zh-TW" altLang="en-US" sz="1800" b="1" i="0" u="none" strike="noStrike" kern="1200" cap="none" spc="0" normalizeH="0" baseline="0" noProof="0" dirty="0" smtClean="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 </a:t>
            </a:r>
            <a:r>
              <a:rPr kumimoji="0" lang="zh-TW" altLang="en-US"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政府計畫</a:t>
            </a:r>
            <a:r>
              <a:rPr kumimoji="0" lang="en-US" altLang="zh-TW"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a:t>
            </a:r>
            <a:r>
              <a:rPr kumimoji="0" lang="en-US" altLang="zh-TW" sz="1800" b="1" i="0" u="none" strike="noStrike" kern="1200" cap="none" spc="0" normalizeH="0" baseline="0" noProof="0" dirty="0" smtClean="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111)_</a:t>
            </a:r>
            <a:r>
              <a:rPr kumimoji="0" lang="zh-TW" altLang="en-US"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韌性生產系統技術開發計畫（</a:t>
            </a:r>
            <a:r>
              <a:rPr kumimoji="0" lang="en-US" altLang="zh-TW"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1/4</a:t>
            </a:r>
            <a:r>
              <a:rPr kumimoji="0" lang="zh-TW" altLang="en-US"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a:t>
            </a:r>
          </a:p>
        </p:txBody>
      </p:sp>
      <p:graphicFrame>
        <p:nvGraphicFramePr>
          <p:cNvPr id="7" name="表格 6"/>
          <p:cNvGraphicFramePr>
            <a:graphicFrameLocks noGrp="1"/>
          </p:cNvGraphicFramePr>
          <p:nvPr>
            <p:extLst/>
          </p:nvPr>
        </p:nvGraphicFramePr>
        <p:xfrm>
          <a:off x="272480" y="557846"/>
          <a:ext cx="9440193" cy="4782801"/>
        </p:xfrm>
        <a:graphic>
          <a:graphicData uri="http://schemas.openxmlformats.org/drawingml/2006/table">
            <a:tbl>
              <a:tblPr firstRow="1" bandRow="1">
                <a:effectLst/>
              </a:tblPr>
              <a:tblGrid>
                <a:gridCol w="1202716">
                  <a:extLst>
                    <a:ext uri="{9D8B030D-6E8A-4147-A177-3AD203B41FA5}">
                      <a16:colId xmlns:a16="http://schemas.microsoft.com/office/drawing/2014/main" val="20000"/>
                    </a:ext>
                  </a:extLst>
                </a:gridCol>
                <a:gridCol w="4125876">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gridCol w="799233">
                  <a:extLst>
                    <a:ext uri="{9D8B030D-6E8A-4147-A177-3AD203B41FA5}">
                      <a16:colId xmlns:a16="http://schemas.microsoft.com/office/drawing/2014/main" val="20004"/>
                    </a:ext>
                  </a:extLst>
                </a:gridCol>
              </a:tblGrid>
              <a:tr h="423919">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b="1" kern="1200" dirty="0" smtClean="0">
                          <a:solidFill>
                            <a:schemeClr val="tx1"/>
                          </a:solidFill>
                          <a:latin typeface="微軟正黑體" panose="020B0604030504040204" pitchFamily="34" charset="-120"/>
                          <a:ea typeface="微軟正黑體" panose="020B0604030504040204" pitchFamily="34" charset="-120"/>
                          <a:cs typeface="+mn-cs"/>
                        </a:rPr>
                        <a:t>項目</a:t>
                      </a:r>
                      <a:endParaRPr lang="en-US" altLang="zh-TW" sz="1400" b="1" kern="1200" dirty="0" smtClean="0">
                        <a:solidFill>
                          <a:schemeClr val="tx1"/>
                        </a:solidFill>
                        <a:latin typeface="微軟正黑體" panose="020B0604030504040204" pitchFamily="34" charset="-120"/>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zh-TW" altLang="en-US" sz="1400" b="1" dirty="0" smtClean="0">
                          <a:solidFill>
                            <a:schemeClr val="tx1"/>
                          </a:solidFill>
                          <a:latin typeface="微軟正黑體" panose="020B0604030504040204" pitchFamily="34" charset="-120"/>
                          <a:ea typeface="微軟正黑體" panose="020B0604030504040204" pitchFamily="34" charset="-120"/>
                        </a:rPr>
                        <a:t>近一周執行情形</a:t>
                      </a:r>
                      <a:r>
                        <a:rPr lang="en-US" altLang="zh-TW" sz="1400" b="1" dirty="0" smtClean="0">
                          <a:solidFill>
                            <a:schemeClr val="tx1"/>
                          </a:solidFill>
                          <a:latin typeface="微軟正黑體" panose="020B0604030504040204" pitchFamily="34" charset="-120"/>
                          <a:ea typeface="+mn-ea"/>
                        </a:rPr>
                        <a:t>(3/21-3/25)</a:t>
                      </a:r>
                      <a:endParaRPr lang="zh-TW" altLang="en-US" sz="1400" b="1" dirty="0">
                        <a:solidFill>
                          <a:schemeClr val="tx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dirty="0" smtClean="0">
                          <a:solidFill>
                            <a:schemeClr val="tx1"/>
                          </a:solidFill>
                          <a:latin typeface="微軟正黑體" panose="020B0604030504040204" pitchFamily="34" charset="-120"/>
                          <a:ea typeface="微軟正黑體" panose="020B0604030504040204" pitchFamily="34" charset="-120"/>
                        </a:rPr>
                        <a:t>下周工作規劃</a:t>
                      </a:r>
                      <a:r>
                        <a:rPr lang="en-US" altLang="zh-TW" sz="1400" b="1" dirty="0" smtClean="0">
                          <a:solidFill>
                            <a:schemeClr val="tx1"/>
                          </a:solidFill>
                          <a:latin typeface="微軟正黑體" panose="020B0604030504040204" pitchFamily="34" charset="-120"/>
                          <a:ea typeface="+mn-ea"/>
                        </a:rPr>
                        <a:t>(3/28-4/1)</a:t>
                      </a:r>
                      <a:endParaRPr lang="zh-TW" altLang="en-US" sz="1400" b="1" dirty="0">
                        <a:solidFill>
                          <a:schemeClr val="tx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b="1" kern="1200" dirty="0" smtClean="0">
                          <a:solidFill>
                            <a:schemeClr val="tx1"/>
                          </a:solidFill>
                          <a:latin typeface="微軟正黑體" panose="020B0604030504040204" pitchFamily="34" charset="-120"/>
                          <a:ea typeface="微軟正黑體" panose="020B0604030504040204" pitchFamily="34" charset="-120"/>
                          <a:cs typeface="+mn-cs"/>
                        </a:rPr>
                        <a:t>預計完成日</a:t>
                      </a:r>
                      <a:endParaRPr lang="zh-TW" altLang="en-US" sz="1400" b="1" kern="1200" dirty="0">
                        <a:solidFill>
                          <a:schemeClr val="tx1"/>
                        </a:solidFill>
                        <a:latin typeface="微軟正黑體" panose="020B0604030504040204" pitchFamily="34" charset="-120"/>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0"/>
                  </a:ext>
                </a:extLst>
              </a:tr>
              <a:tr h="4139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mn-lt"/>
                          <a:ea typeface="微軟正黑體" panose="020B0604030504040204" pitchFamily="34" charset="-120"/>
                          <a:cs typeface="+mn-cs"/>
                        </a:rPr>
                        <a:t>111</a:t>
                      </a:r>
                      <a:r>
                        <a:rPr lang="zh-TW" altLang="en-US" sz="1400" kern="1200" dirty="0" smtClean="0">
                          <a:solidFill>
                            <a:schemeClr val="tx1"/>
                          </a:solidFill>
                          <a:latin typeface="+mn-lt"/>
                          <a:ea typeface="微軟正黑體" panose="020B0604030504040204" pitchFamily="34" charset="-120"/>
                          <a:cs typeface="+mn-cs"/>
                        </a:rPr>
                        <a:t>綱要計畫</a:t>
                      </a:r>
                      <a:endParaRPr lang="en-US" altLang="zh-TW" sz="1400" kern="1200" dirty="0" smtClean="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sym typeface="Wingdings" panose="05000000000000000000" pitchFamily="2" charset="2"/>
                        </a:rPr>
                        <a:t>暫無</a:t>
                      </a:r>
                      <a:endParaRPr lang="en-US" altLang="zh-TW" sz="1400" kern="1200" dirty="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algn="ctr" defTabSz="685800">
                        <a:buNone/>
                      </a:pPr>
                      <a:r>
                        <a:rPr lang="en-US" altLang="zh-TW" sz="1400" kern="1200" dirty="0" smtClean="0">
                          <a:solidFill>
                            <a:schemeClr val="tx1"/>
                          </a:solidFill>
                          <a:latin typeface="+mn-lt"/>
                          <a:ea typeface="+mn-ea"/>
                          <a:cs typeface="+mn-cs"/>
                        </a:rPr>
                        <a:t>-</a:t>
                      </a:r>
                      <a:endParaRPr lang="en-US" altLang="zh-TW" sz="1400" kern="1200" dirty="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7087870"/>
                  </a:ext>
                </a:extLst>
              </a:tr>
              <a:tr h="888920">
                <a:tc>
                  <a:txBody>
                    <a:bodyPr/>
                    <a:lstStyle/>
                    <a:p>
                      <a:pPr marL="0" algn="ctr" defTabSz="685800" rtl="0" eaLnBrk="1" latinLnBrk="0" hangingPunct="1"/>
                      <a:r>
                        <a:rPr lang="en-US" altLang="zh-TW" sz="1400" kern="1200" dirty="0" smtClean="0">
                          <a:solidFill>
                            <a:schemeClr val="tx1"/>
                          </a:solidFill>
                          <a:latin typeface="+mn-lt"/>
                          <a:ea typeface="微軟正黑體" panose="020B0604030504040204" pitchFamily="34" charset="-120"/>
                          <a:cs typeface="+mn-cs"/>
                        </a:rPr>
                        <a:t>111</a:t>
                      </a:r>
                      <a:r>
                        <a:rPr lang="zh-TW" altLang="en-US" sz="1400" kern="1200" dirty="0" smtClean="0">
                          <a:solidFill>
                            <a:schemeClr val="tx1"/>
                          </a:solidFill>
                          <a:latin typeface="+mn-lt"/>
                          <a:ea typeface="微軟正黑體" panose="020B0604030504040204" pitchFamily="34" charset="-120"/>
                          <a:cs typeface="+mn-cs"/>
                        </a:rPr>
                        <a:t>科專計畫</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ea typeface="微軟正黑體"/>
                        </a:defRPr>
                      </a:lvl1pPr>
                      <a:lvl2pPr marL="457200" algn="l" defTabSz="914400" rtl="0" eaLnBrk="1" latinLnBrk="0" hangingPunct="1">
                        <a:defRPr sz="1800" kern="1200">
                          <a:solidFill>
                            <a:schemeClr val="tx1"/>
                          </a:solidFill>
                          <a:latin typeface="Arial"/>
                          <a:ea typeface="微軟正黑體"/>
                        </a:defRPr>
                      </a:lvl2pPr>
                      <a:lvl3pPr marL="914400" algn="l" defTabSz="914400" rtl="0" eaLnBrk="1" latinLnBrk="0" hangingPunct="1">
                        <a:defRPr sz="1800" kern="1200">
                          <a:solidFill>
                            <a:schemeClr val="tx1"/>
                          </a:solidFill>
                          <a:latin typeface="Arial"/>
                          <a:ea typeface="微軟正黑體"/>
                        </a:defRPr>
                      </a:lvl3pPr>
                      <a:lvl4pPr marL="1371600" algn="l" defTabSz="914400" rtl="0" eaLnBrk="1" latinLnBrk="0" hangingPunct="1">
                        <a:defRPr sz="1800" kern="1200">
                          <a:solidFill>
                            <a:schemeClr val="tx1"/>
                          </a:solidFill>
                          <a:latin typeface="Arial"/>
                          <a:ea typeface="微軟正黑體"/>
                        </a:defRPr>
                      </a:lvl4pPr>
                      <a:lvl5pPr marL="1828800" algn="l" defTabSz="914400" rtl="0" eaLnBrk="1" latinLnBrk="0" hangingPunct="1">
                        <a:defRPr sz="1800" kern="1200">
                          <a:solidFill>
                            <a:schemeClr val="tx1"/>
                          </a:solidFill>
                          <a:latin typeface="Arial"/>
                          <a:ea typeface="微軟正黑體"/>
                        </a:defRPr>
                      </a:lvl5pPr>
                      <a:lvl6pPr marL="2286000" algn="l" defTabSz="914400" rtl="0" eaLnBrk="1" latinLnBrk="0" hangingPunct="1">
                        <a:defRPr sz="1800" kern="1200">
                          <a:solidFill>
                            <a:schemeClr val="tx1"/>
                          </a:solidFill>
                          <a:latin typeface="Arial"/>
                          <a:ea typeface="微軟正黑體"/>
                        </a:defRPr>
                      </a:lvl6pPr>
                      <a:lvl7pPr marL="2743200" algn="l" defTabSz="914400" rtl="0" eaLnBrk="1" latinLnBrk="0" hangingPunct="1">
                        <a:defRPr sz="1800" kern="1200">
                          <a:solidFill>
                            <a:schemeClr val="tx1"/>
                          </a:solidFill>
                          <a:latin typeface="Arial"/>
                          <a:ea typeface="微軟正黑體"/>
                        </a:defRPr>
                      </a:lvl7pPr>
                      <a:lvl8pPr marL="3200400" algn="l" defTabSz="914400" rtl="0" eaLnBrk="1" latinLnBrk="0" hangingPunct="1">
                        <a:defRPr sz="1800" kern="1200">
                          <a:solidFill>
                            <a:schemeClr val="tx1"/>
                          </a:solidFill>
                          <a:latin typeface="Arial"/>
                          <a:ea typeface="微軟正黑體"/>
                        </a:defRPr>
                      </a:lvl8pPr>
                      <a:lvl9pPr marL="3657600" algn="l" defTabSz="914400" rtl="0" eaLnBrk="1" latinLnBrk="0" hangingPunct="1">
                        <a:defRPr sz="1800" kern="1200">
                          <a:solidFill>
                            <a:schemeClr val="tx1"/>
                          </a:solidFill>
                          <a:latin typeface="Arial"/>
                          <a:ea typeface="微軟正黑體"/>
                        </a:defRPr>
                      </a:lvl9p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rPr>
                        <a:t>3/29</a:t>
                      </a:r>
                      <a:r>
                        <a:rPr lang="zh-TW" altLang="en-US" sz="1400" kern="1200" dirty="0" smtClean="0">
                          <a:solidFill>
                            <a:srgbClr val="0000FF"/>
                          </a:solidFill>
                          <a:latin typeface="+mn-lt"/>
                          <a:ea typeface="+mn-ea"/>
                          <a:cs typeface="+mn-cs"/>
                        </a:rPr>
                        <a:t>已提供</a:t>
                      </a:r>
                      <a:r>
                        <a:rPr lang="en-US" altLang="zh-TW" sz="1400" kern="1200" dirty="0" smtClean="0">
                          <a:solidFill>
                            <a:srgbClr val="0000FF"/>
                          </a:solidFill>
                          <a:latin typeface="+mn-lt"/>
                          <a:ea typeface="+mn-ea"/>
                          <a:cs typeface="+mn-cs"/>
                        </a:rPr>
                        <a:t>PEP</a:t>
                      </a:r>
                      <a:r>
                        <a:rPr lang="zh-TW" altLang="en-US" sz="1400" kern="1200" dirty="0" smtClean="0">
                          <a:solidFill>
                            <a:srgbClr val="0000FF"/>
                          </a:solidFill>
                          <a:latin typeface="+mn-lt"/>
                          <a:ea typeface="+mn-ea"/>
                          <a:cs typeface="+mn-cs"/>
                        </a:rPr>
                        <a:t>計畫書與</a:t>
                      </a:r>
                      <a:r>
                        <a:rPr lang="en-US" altLang="zh-TW" sz="1400" kern="1200" dirty="0" smtClean="0">
                          <a:solidFill>
                            <a:srgbClr val="0000FF"/>
                          </a:solidFill>
                          <a:latin typeface="+mn-lt"/>
                          <a:ea typeface="+mn-ea"/>
                          <a:cs typeface="+mn-cs"/>
                        </a:rPr>
                        <a:t>WBS</a:t>
                      </a:r>
                    </a:p>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rPr>
                        <a:t>3</a:t>
                      </a:r>
                      <a:r>
                        <a:rPr lang="zh-TW" altLang="en-US" sz="1400" kern="1200" dirty="0" smtClean="0">
                          <a:solidFill>
                            <a:srgbClr val="0000FF"/>
                          </a:solidFill>
                          <a:latin typeface="+mn-lt"/>
                          <a:ea typeface="+mn-ea"/>
                          <a:cs typeface="+mn-cs"/>
                        </a:rPr>
                        <a:t>月份查核點報告已上傳</a:t>
                      </a:r>
                      <a:r>
                        <a:rPr lang="en-US" altLang="zh-TW" sz="1400" kern="1200" dirty="0" smtClean="0">
                          <a:solidFill>
                            <a:srgbClr val="0000FF"/>
                          </a:solidFill>
                          <a:latin typeface="+mn-lt"/>
                          <a:ea typeface="+mn-ea"/>
                          <a:cs typeface="+mn-cs"/>
                        </a:rPr>
                        <a:t>PQM</a:t>
                      </a:r>
                    </a:p>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rgbClr val="0000FF"/>
                          </a:solidFill>
                          <a:latin typeface="+mn-lt"/>
                          <a:ea typeface="+mn-ea"/>
                          <a:cs typeface="+mn-cs"/>
                        </a:rPr>
                        <a:t>學界分包</a:t>
                      </a:r>
                      <a:r>
                        <a:rPr lang="en-US" altLang="zh-TW" sz="1400" kern="1200" dirty="0" smtClean="0">
                          <a:solidFill>
                            <a:srgbClr val="0000FF"/>
                          </a:solidFill>
                          <a:latin typeface="+mn-lt"/>
                          <a:ea typeface="+mn-ea"/>
                          <a:cs typeface="+mn-cs"/>
                        </a:rPr>
                        <a:t>RFP</a:t>
                      </a:r>
                      <a:r>
                        <a:rPr lang="zh-TW" altLang="en-US" sz="1400" kern="1200" dirty="0" smtClean="0">
                          <a:solidFill>
                            <a:srgbClr val="0000FF"/>
                          </a:solidFill>
                          <a:latin typeface="+mn-lt"/>
                          <a:ea typeface="+mn-ea"/>
                          <a:cs typeface="+mn-cs"/>
                        </a:rPr>
                        <a:t>已完成上單</a:t>
                      </a:r>
                      <a:endParaRPr lang="en-US" altLang="zh-TW" sz="1400" kern="1200" dirty="0" smtClean="0">
                        <a:solidFill>
                          <a:srgbClr val="0000FF"/>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ea typeface="微軟正黑體"/>
                        </a:defRPr>
                      </a:lvl1pPr>
                      <a:lvl2pPr marL="457200" algn="l" defTabSz="914400" rtl="0" eaLnBrk="1" latinLnBrk="0" hangingPunct="1">
                        <a:defRPr sz="1800" kern="1200">
                          <a:solidFill>
                            <a:schemeClr val="tx1"/>
                          </a:solidFill>
                          <a:latin typeface="Arial"/>
                          <a:ea typeface="微軟正黑體"/>
                        </a:defRPr>
                      </a:lvl2pPr>
                      <a:lvl3pPr marL="914400" algn="l" defTabSz="914400" rtl="0" eaLnBrk="1" latinLnBrk="0" hangingPunct="1">
                        <a:defRPr sz="1800" kern="1200">
                          <a:solidFill>
                            <a:schemeClr val="tx1"/>
                          </a:solidFill>
                          <a:latin typeface="Arial"/>
                          <a:ea typeface="微軟正黑體"/>
                        </a:defRPr>
                      </a:lvl3pPr>
                      <a:lvl4pPr marL="1371600" algn="l" defTabSz="914400" rtl="0" eaLnBrk="1" latinLnBrk="0" hangingPunct="1">
                        <a:defRPr sz="1800" kern="1200">
                          <a:solidFill>
                            <a:schemeClr val="tx1"/>
                          </a:solidFill>
                          <a:latin typeface="Arial"/>
                          <a:ea typeface="微軟正黑體"/>
                        </a:defRPr>
                      </a:lvl4pPr>
                      <a:lvl5pPr marL="1828800" algn="l" defTabSz="914400" rtl="0" eaLnBrk="1" latinLnBrk="0" hangingPunct="1">
                        <a:defRPr sz="1800" kern="1200">
                          <a:solidFill>
                            <a:schemeClr val="tx1"/>
                          </a:solidFill>
                          <a:latin typeface="Arial"/>
                          <a:ea typeface="微軟正黑體"/>
                        </a:defRPr>
                      </a:lvl5pPr>
                      <a:lvl6pPr marL="2286000" algn="l" defTabSz="914400" rtl="0" eaLnBrk="1" latinLnBrk="0" hangingPunct="1">
                        <a:defRPr sz="1800" kern="1200">
                          <a:solidFill>
                            <a:schemeClr val="tx1"/>
                          </a:solidFill>
                          <a:latin typeface="Arial"/>
                          <a:ea typeface="微軟正黑體"/>
                        </a:defRPr>
                      </a:lvl6pPr>
                      <a:lvl7pPr marL="2743200" algn="l" defTabSz="914400" rtl="0" eaLnBrk="1" latinLnBrk="0" hangingPunct="1">
                        <a:defRPr sz="1800" kern="1200">
                          <a:solidFill>
                            <a:schemeClr val="tx1"/>
                          </a:solidFill>
                          <a:latin typeface="Arial"/>
                          <a:ea typeface="微軟正黑體"/>
                        </a:defRPr>
                      </a:lvl7pPr>
                      <a:lvl8pPr marL="3200400" algn="l" defTabSz="914400" rtl="0" eaLnBrk="1" latinLnBrk="0" hangingPunct="1">
                        <a:defRPr sz="1800" kern="1200">
                          <a:solidFill>
                            <a:schemeClr val="tx1"/>
                          </a:solidFill>
                          <a:latin typeface="Arial"/>
                          <a:ea typeface="微軟正黑體"/>
                        </a:defRPr>
                      </a:lvl8pPr>
                      <a:lvl9pPr marL="3657600" algn="l" defTabSz="914400" rtl="0" eaLnBrk="1" latinLnBrk="0" hangingPunct="1">
                        <a:defRPr sz="1800" kern="1200">
                          <a:solidFill>
                            <a:schemeClr val="tx1"/>
                          </a:solidFill>
                          <a:latin typeface="Arial"/>
                          <a:ea typeface="微軟正黑體"/>
                        </a:defRPr>
                      </a:lvl9pPr>
                    </a:lstStyle>
                    <a:p>
                      <a:pPr marL="171450" marR="0" lvl="0"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rPr>
                        <a:t>4/7</a:t>
                      </a:r>
                      <a:r>
                        <a:rPr lang="zh-TW" altLang="en-US" sz="1400" kern="1200" dirty="0" smtClean="0">
                          <a:solidFill>
                            <a:srgbClr val="0000FF"/>
                          </a:solidFill>
                          <a:latin typeface="+mn-lt"/>
                          <a:ea typeface="+mn-ea"/>
                          <a:cs typeface="+mn-cs"/>
                        </a:rPr>
                        <a:t>前回覆</a:t>
                      </a:r>
                      <a:r>
                        <a:rPr lang="en-US" altLang="zh-TW" sz="1400" kern="1200" dirty="0" smtClean="0">
                          <a:solidFill>
                            <a:srgbClr val="0000FF"/>
                          </a:solidFill>
                          <a:latin typeface="+mn-lt"/>
                          <a:ea typeface="+mn-ea"/>
                          <a:cs typeface="+mn-cs"/>
                        </a:rPr>
                        <a:t>MES</a:t>
                      </a:r>
                      <a:r>
                        <a:rPr lang="zh-TW" altLang="en-US" sz="1400" kern="1200" dirty="0" smtClean="0">
                          <a:solidFill>
                            <a:srgbClr val="0000FF"/>
                          </a:solidFill>
                          <a:latin typeface="+mn-lt"/>
                          <a:ea typeface="+mn-ea"/>
                          <a:cs typeface="+mn-cs"/>
                        </a:rPr>
                        <a:t>購案意見</a:t>
                      </a:r>
                      <a:endParaRPr lang="en-US" altLang="zh-TW" sz="1400" kern="1200" dirty="0" smtClean="0">
                        <a:solidFill>
                          <a:srgbClr val="0000FF"/>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ea typeface="微軟正黑體"/>
                        </a:defRPr>
                      </a:lvl1pPr>
                      <a:lvl2pPr marL="457200" algn="l" defTabSz="914400" rtl="0" eaLnBrk="1" latinLnBrk="0" hangingPunct="1">
                        <a:defRPr sz="1800" kern="1200">
                          <a:solidFill>
                            <a:schemeClr val="tx1"/>
                          </a:solidFill>
                          <a:latin typeface="Arial"/>
                          <a:ea typeface="微軟正黑體"/>
                        </a:defRPr>
                      </a:lvl2pPr>
                      <a:lvl3pPr marL="914400" algn="l" defTabSz="914400" rtl="0" eaLnBrk="1" latinLnBrk="0" hangingPunct="1">
                        <a:defRPr sz="1800" kern="1200">
                          <a:solidFill>
                            <a:schemeClr val="tx1"/>
                          </a:solidFill>
                          <a:latin typeface="Arial"/>
                          <a:ea typeface="微軟正黑體"/>
                        </a:defRPr>
                      </a:lvl3pPr>
                      <a:lvl4pPr marL="1371600" algn="l" defTabSz="914400" rtl="0" eaLnBrk="1" latinLnBrk="0" hangingPunct="1">
                        <a:defRPr sz="1800" kern="1200">
                          <a:solidFill>
                            <a:schemeClr val="tx1"/>
                          </a:solidFill>
                          <a:latin typeface="Arial"/>
                          <a:ea typeface="微軟正黑體"/>
                        </a:defRPr>
                      </a:lvl4pPr>
                      <a:lvl5pPr marL="1828800" algn="l" defTabSz="914400" rtl="0" eaLnBrk="1" latinLnBrk="0" hangingPunct="1">
                        <a:defRPr sz="1800" kern="1200">
                          <a:solidFill>
                            <a:schemeClr val="tx1"/>
                          </a:solidFill>
                          <a:latin typeface="Arial"/>
                          <a:ea typeface="微軟正黑體"/>
                        </a:defRPr>
                      </a:lvl5pPr>
                      <a:lvl6pPr marL="2286000" algn="l" defTabSz="914400" rtl="0" eaLnBrk="1" latinLnBrk="0" hangingPunct="1">
                        <a:defRPr sz="1800" kern="1200">
                          <a:solidFill>
                            <a:schemeClr val="tx1"/>
                          </a:solidFill>
                          <a:latin typeface="Arial"/>
                          <a:ea typeface="微軟正黑體"/>
                        </a:defRPr>
                      </a:lvl6pPr>
                      <a:lvl7pPr marL="2743200" algn="l" defTabSz="914400" rtl="0" eaLnBrk="1" latinLnBrk="0" hangingPunct="1">
                        <a:defRPr sz="1800" kern="1200">
                          <a:solidFill>
                            <a:schemeClr val="tx1"/>
                          </a:solidFill>
                          <a:latin typeface="Arial"/>
                          <a:ea typeface="微軟正黑體"/>
                        </a:defRPr>
                      </a:lvl7pPr>
                      <a:lvl8pPr marL="3200400" algn="l" defTabSz="914400" rtl="0" eaLnBrk="1" latinLnBrk="0" hangingPunct="1">
                        <a:defRPr sz="1800" kern="1200">
                          <a:solidFill>
                            <a:schemeClr val="tx1"/>
                          </a:solidFill>
                          <a:latin typeface="Arial"/>
                          <a:ea typeface="微軟正黑體"/>
                        </a:defRPr>
                      </a:lvl8pPr>
                      <a:lvl9pPr marL="3657600" algn="l" defTabSz="914400" rtl="0" eaLnBrk="1" latinLnBrk="0" hangingPunct="1">
                        <a:defRPr sz="1800" kern="1200">
                          <a:solidFill>
                            <a:schemeClr val="tx1"/>
                          </a:solidFill>
                          <a:latin typeface="Arial"/>
                          <a:ea typeface="微軟正黑體"/>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Arial"/>
                          <a:ea typeface="微軟正黑體"/>
                          <a:cs typeface="+mn-cs"/>
                        </a:rPr>
                        <a:t>12/E</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67450">
                <a:tc>
                  <a:txBody>
                    <a:bodyPr/>
                    <a:lstStyle/>
                    <a:p>
                      <a:pPr marL="0" algn="ctr" defTabSz="685800" rtl="0" eaLnBrk="1" latinLnBrk="0" hangingPunct="1"/>
                      <a:r>
                        <a:rPr lang="zh-TW" altLang="en-US" sz="1400" kern="1200" dirty="0" smtClean="0">
                          <a:solidFill>
                            <a:schemeClr val="tx1"/>
                          </a:solidFill>
                          <a:latin typeface="+mn-lt"/>
                          <a:ea typeface="微軟正黑體" panose="020B0604030504040204" pitchFamily="34" charset="-120"/>
                          <a:cs typeface="+mn-cs"/>
                        </a:rPr>
                        <a:t> </a:t>
                      </a:r>
                      <a:r>
                        <a:rPr lang="en-US" altLang="zh-TW" sz="1400" kern="1200" dirty="0" smtClean="0">
                          <a:solidFill>
                            <a:schemeClr val="tx1"/>
                          </a:solidFill>
                          <a:latin typeface="+mn-lt"/>
                          <a:ea typeface="微軟正黑體" panose="020B0604030504040204" pitchFamily="34" charset="-120"/>
                          <a:cs typeface="+mn-cs"/>
                        </a:rPr>
                        <a:t>111</a:t>
                      </a:r>
                      <a:r>
                        <a:rPr lang="zh-TW" altLang="en-US" sz="1400" kern="1200" dirty="0" smtClean="0">
                          <a:solidFill>
                            <a:schemeClr val="tx1"/>
                          </a:solidFill>
                          <a:latin typeface="+mn-lt"/>
                          <a:ea typeface="微軟正黑體" panose="020B0604030504040204" pitchFamily="34" charset="-120"/>
                          <a:cs typeface="+mn-cs"/>
                        </a:rPr>
                        <a:t>解密國家寶藏展覽</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rPr>
                        <a:t>3/25</a:t>
                      </a:r>
                      <a:r>
                        <a:rPr lang="zh-TW" altLang="en-US" sz="1400" kern="1200" dirty="0" smtClean="0">
                          <a:solidFill>
                            <a:srgbClr val="0000FF"/>
                          </a:solidFill>
                          <a:latin typeface="+mn-lt"/>
                          <a:ea typeface="+mn-ea"/>
                          <a:cs typeface="+mn-cs"/>
                        </a:rPr>
                        <a:t>已提供初版給主任</a:t>
                      </a:r>
                      <a:endParaRPr lang="en-US" altLang="zh-TW" sz="1400" kern="1200" dirty="0" smtClean="0">
                        <a:solidFill>
                          <a:srgbClr val="0000FF"/>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sym typeface="Wingdings" panose="05000000000000000000" pitchFamily="2" charset="2"/>
                        </a:rPr>
                        <a:t>4/7</a:t>
                      </a:r>
                      <a:r>
                        <a:rPr lang="zh-TW" altLang="en-US" sz="1400" kern="1200" dirty="0" smtClean="0">
                          <a:solidFill>
                            <a:srgbClr val="0000FF"/>
                          </a:solidFill>
                          <a:latin typeface="+mn-lt"/>
                          <a:ea typeface="+mn-ea"/>
                          <a:cs typeface="+mn-cs"/>
                          <a:sym typeface="Wingdings" panose="05000000000000000000" pitchFamily="2" charset="2"/>
                        </a:rPr>
                        <a:t>前提供給副處做評選</a:t>
                      </a:r>
                      <a:endParaRPr lang="en-US" altLang="zh-TW" sz="1400" kern="1200" dirty="0" smtClean="0">
                        <a:solidFill>
                          <a:srgbClr val="0000FF"/>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algn="ctr" defTabSz="685800">
                        <a:buNone/>
                      </a:pPr>
                      <a:r>
                        <a:rPr lang="en-US" altLang="zh-TW" sz="1400" kern="1200" smtClean="0">
                          <a:solidFill>
                            <a:schemeClr val="tx1"/>
                          </a:solidFill>
                          <a:latin typeface="+mn-lt"/>
                          <a:ea typeface="+mn-ea"/>
                          <a:cs typeface="+mn-cs"/>
                        </a:rPr>
                        <a:t>10/E</a:t>
                      </a:r>
                      <a:endParaRPr lang="en-US" altLang="zh-TW" sz="1400" kern="1200" dirty="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9858772"/>
                  </a:ext>
                </a:extLst>
              </a:tr>
              <a:tr h="602968">
                <a:tc>
                  <a:txBody>
                    <a:bodyPr/>
                    <a:lstStyle/>
                    <a:p>
                      <a:pPr marL="0" algn="ctr" defTabSz="685800" rtl="0" eaLnBrk="1" latinLnBrk="0" hangingPunct="1"/>
                      <a:r>
                        <a:rPr lang="zh-TW" altLang="en-US" sz="1400" kern="1200" dirty="0" smtClean="0">
                          <a:solidFill>
                            <a:schemeClr val="tx1"/>
                          </a:solidFill>
                          <a:latin typeface="+mn-lt"/>
                          <a:ea typeface="微軟正黑體" panose="020B0604030504040204" pitchFamily="34" charset="-120"/>
                          <a:cs typeface="+mn-cs"/>
                        </a:rPr>
                        <a:t> </a:t>
                      </a:r>
                      <a:r>
                        <a:rPr lang="en-US" altLang="zh-TW" sz="1400" kern="1200" dirty="0" smtClean="0">
                          <a:solidFill>
                            <a:schemeClr val="tx1"/>
                          </a:solidFill>
                          <a:latin typeface="+mn-lt"/>
                          <a:ea typeface="微軟正黑體" panose="020B0604030504040204" pitchFamily="34" charset="-120"/>
                          <a:cs typeface="+mn-cs"/>
                        </a:rPr>
                        <a:t>111OPEN</a:t>
                      </a:r>
                      <a:r>
                        <a:rPr lang="en-US" altLang="zh-TW" sz="1400" kern="1200" baseline="0" dirty="0" smtClean="0">
                          <a:solidFill>
                            <a:schemeClr val="tx1"/>
                          </a:solidFill>
                          <a:latin typeface="+mn-lt"/>
                          <a:ea typeface="微軟正黑體" panose="020B0604030504040204" pitchFamily="34" charset="-120"/>
                          <a:cs typeface="+mn-cs"/>
                        </a:rPr>
                        <a:t> HOUSE</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sym typeface="Wingdings" panose="05000000000000000000" pitchFamily="2" charset="2"/>
                        </a:rPr>
                        <a:t>暫無</a:t>
                      </a:r>
                      <a:endParaRPr lang="en-US" altLang="zh-TW" sz="14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algn="ctr" defTabSz="685800">
                        <a:buNone/>
                      </a:pPr>
                      <a:r>
                        <a:rPr lang="en-US" altLang="zh-TW" sz="1400" kern="1200" dirty="0" smtClean="0">
                          <a:solidFill>
                            <a:schemeClr val="tx1"/>
                          </a:solidFill>
                          <a:latin typeface="+mn-lt"/>
                          <a:ea typeface="+mn-ea"/>
                          <a:cs typeface="+mn-cs"/>
                        </a:rPr>
                        <a:t>-</a:t>
                      </a:r>
                      <a:endParaRPr lang="en-US" altLang="zh-TW" sz="1400" kern="1200" dirty="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0802182"/>
                  </a:ext>
                </a:extLst>
              </a:tr>
              <a:tr h="71651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1400" kern="1200" dirty="0" smtClean="0">
                          <a:solidFill>
                            <a:schemeClr val="tx1"/>
                          </a:solidFill>
                          <a:latin typeface="+mn-lt"/>
                          <a:ea typeface="+mn-ea"/>
                          <a:cs typeface="+mn-cs"/>
                        </a:rPr>
                        <a:t>科專成果展</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rPr>
                        <a:t>3/24</a:t>
                      </a:r>
                      <a:r>
                        <a:rPr lang="zh-TW" altLang="en-US" sz="1400" kern="1200" dirty="0" smtClean="0">
                          <a:solidFill>
                            <a:srgbClr val="0000FF"/>
                          </a:solidFill>
                          <a:latin typeface="+mn-lt"/>
                          <a:ea typeface="+mn-ea"/>
                          <a:cs typeface="+mn-cs"/>
                        </a:rPr>
                        <a:t>企推通知提供科專成果展技術項目與簡報</a:t>
                      </a:r>
                      <a:endParaRPr lang="en-US" altLang="zh-TW" sz="1400" kern="1200" dirty="0" smtClean="0">
                        <a:solidFill>
                          <a:srgbClr val="0000FF"/>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rPr>
                        <a:t>3/29</a:t>
                      </a:r>
                      <a:r>
                        <a:rPr lang="zh-TW" altLang="en-US" sz="1400" kern="1200" dirty="0" smtClean="0">
                          <a:solidFill>
                            <a:srgbClr val="0000FF"/>
                          </a:solidFill>
                          <a:latin typeface="+mn-lt"/>
                          <a:ea typeface="+mn-ea"/>
                          <a:cs typeface="+mn-cs"/>
                        </a:rPr>
                        <a:t>提供科專成果說明報名技術項目</a:t>
                      </a:r>
                    </a:p>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kern="1200" dirty="0" smtClean="0">
                          <a:solidFill>
                            <a:srgbClr val="0000FF"/>
                          </a:solidFill>
                          <a:latin typeface="+mn-lt"/>
                          <a:ea typeface="+mn-ea"/>
                          <a:cs typeface="+mn-cs"/>
                        </a:rPr>
                        <a:t>4/6(</a:t>
                      </a:r>
                      <a:r>
                        <a:rPr lang="zh-TW" altLang="en-US" sz="1400" kern="1200" dirty="0" smtClean="0">
                          <a:solidFill>
                            <a:srgbClr val="0000FF"/>
                          </a:solidFill>
                          <a:latin typeface="+mn-lt"/>
                          <a:ea typeface="+mn-ea"/>
                          <a:cs typeface="+mn-cs"/>
                        </a:rPr>
                        <a:t>三</a:t>
                      </a:r>
                      <a:r>
                        <a:rPr lang="en-US" altLang="zh-TW" sz="1400" kern="1200" dirty="0" smtClean="0">
                          <a:solidFill>
                            <a:srgbClr val="0000FF"/>
                          </a:solidFill>
                          <a:latin typeface="+mn-lt"/>
                          <a:ea typeface="+mn-ea"/>
                          <a:cs typeface="+mn-cs"/>
                        </a:rPr>
                        <a:t>)</a:t>
                      </a:r>
                      <a:r>
                        <a:rPr lang="zh-TW" altLang="en-US" sz="1400" kern="1200" dirty="0" smtClean="0">
                          <a:solidFill>
                            <a:srgbClr val="0000FF"/>
                          </a:solidFill>
                          <a:latin typeface="+mn-lt"/>
                          <a:ea typeface="+mn-ea"/>
                          <a:cs typeface="+mn-cs"/>
                        </a:rPr>
                        <a:t>下班前提供訪綱版及完整版簡報</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mn-lt"/>
                          <a:ea typeface="+mn-ea"/>
                          <a:cs typeface="+mn-cs"/>
                        </a:rPr>
                        <a:t>12/E</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7647511"/>
                  </a:ext>
                </a:extLst>
              </a:tr>
              <a:tr h="33133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mn-lt"/>
                          <a:ea typeface="+mn-ea"/>
                          <a:cs typeface="+mn-cs"/>
                        </a:rPr>
                        <a:t>RD100</a:t>
                      </a:r>
                      <a:r>
                        <a:rPr lang="zh-TW" altLang="en-US" sz="1400" kern="1200" dirty="0" smtClean="0">
                          <a:solidFill>
                            <a:schemeClr val="tx1"/>
                          </a:solidFill>
                          <a:latin typeface="+mn-lt"/>
                          <a:ea typeface="+mn-ea"/>
                          <a:cs typeface="+mn-cs"/>
                        </a:rPr>
                        <a:t>參賽規劃</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sym typeface="Wingdings" panose="05000000000000000000" pitchFamily="2" charset="2"/>
                        </a:rPr>
                        <a:t>暫無</a:t>
                      </a:r>
                      <a:endParaRPr lang="en-US" altLang="zh-TW" sz="14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85800" rtl="0" eaLnBrk="1" latinLnBrk="0" hangingPunct="1"/>
                      <a:r>
                        <a:rPr lang="en-US" altLang="zh-TW" sz="1400" kern="1200" dirty="0" smtClean="0">
                          <a:solidFill>
                            <a:schemeClr val="tx1"/>
                          </a:solidFill>
                          <a:latin typeface="+mn-lt"/>
                          <a:ea typeface="微軟正黑體" panose="020B0604030504040204" pitchFamily="34" charset="-120"/>
                          <a:cs typeface="+mn-cs"/>
                        </a:rPr>
                        <a:t>-</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6623968"/>
                  </a:ext>
                </a:extLst>
              </a:tr>
              <a:tr h="49094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1400" kern="1200" dirty="0" smtClean="0">
                          <a:solidFill>
                            <a:schemeClr val="tx1"/>
                          </a:solidFill>
                          <a:latin typeface="+mn-lt"/>
                          <a:ea typeface="微軟正黑體" panose="020B0604030504040204" pitchFamily="34" charset="-120"/>
                          <a:cs typeface="+mn-cs"/>
                        </a:rPr>
                        <a:t>產業白皮書</a:t>
                      </a:r>
                      <a:endParaRPr lang="zh-TW" altLang="en-US" sz="14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暫無</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sym typeface="Wingdings" panose="05000000000000000000" pitchFamily="2" charset="2"/>
                        </a:rPr>
                        <a:t>暫無</a:t>
                      </a:r>
                      <a:endParaRPr lang="en-US" altLang="zh-TW" sz="14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85800" rtl="0" eaLnBrk="1" latinLnBrk="0" hangingPunct="1"/>
                      <a:r>
                        <a:rPr lang="en-US" altLang="zh-TW" sz="1400" kern="1200" dirty="0" smtClean="0">
                          <a:solidFill>
                            <a:schemeClr val="tx1"/>
                          </a:solidFill>
                          <a:latin typeface="+mn-lt"/>
                          <a:ea typeface="微軟正黑體" panose="020B0604030504040204" pitchFamily="34" charset="-120"/>
                          <a:cs typeface="+mn-cs"/>
                        </a:rPr>
                        <a:t>-</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4641241"/>
                  </a:ext>
                </a:extLst>
              </a:tr>
            </a:tbl>
          </a:graphicData>
        </a:graphic>
      </p:graphicFrame>
    </p:spTree>
    <p:extLst>
      <p:ext uri="{BB962C8B-B14F-4D97-AF65-F5344CB8AC3E}">
        <p14:creationId xmlns:p14="http://schemas.microsoft.com/office/powerpoint/2010/main" val="2215551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4294967295"/>
          </p:nvPr>
        </p:nvSpPr>
        <p:spPr/>
        <p:txBody>
          <a:bodyPr/>
          <a:lstStyle/>
          <a:p>
            <a:fld id="{7B3BD923-F43A-49A9-AC82-B0527E9D4E36}" type="slidenum">
              <a:rPr lang="zh-TW" altLang="en-US" smtClean="0"/>
              <a:pPr/>
              <a:t>23</a:t>
            </a:fld>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543202215"/>
              </p:ext>
            </p:extLst>
          </p:nvPr>
        </p:nvGraphicFramePr>
        <p:xfrm>
          <a:off x="364609" y="1124744"/>
          <a:ext cx="8793083" cy="5127795"/>
        </p:xfrm>
        <a:graphic>
          <a:graphicData uri="http://schemas.openxmlformats.org/drawingml/2006/table">
            <a:tbl>
              <a:tblPr firstRow="1" bandRow="1">
                <a:tableStyleId>{616DA210-FB5B-4158-B5E0-FEB733F419BA}</a:tableStyleId>
              </a:tblPr>
              <a:tblGrid>
                <a:gridCol w="344770">
                  <a:extLst>
                    <a:ext uri="{9D8B030D-6E8A-4147-A177-3AD203B41FA5}">
                      <a16:colId xmlns:a16="http://schemas.microsoft.com/office/drawing/2014/main" val="20000"/>
                    </a:ext>
                  </a:extLst>
                </a:gridCol>
                <a:gridCol w="528313">
                  <a:extLst>
                    <a:ext uri="{9D8B030D-6E8A-4147-A177-3AD203B41FA5}">
                      <a16:colId xmlns:a16="http://schemas.microsoft.com/office/drawing/2014/main" val="20001"/>
                    </a:ext>
                  </a:extLst>
                </a:gridCol>
                <a:gridCol w="2160000">
                  <a:extLst>
                    <a:ext uri="{9D8B030D-6E8A-4147-A177-3AD203B41FA5}">
                      <a16:colId xmlns:a16="http://schemas.microsoft.com/office/drawing/2014/main" val="20002"/>
                    </a:ext>
                  </a:extLst>
                </a:gridCol>
                <a:gridCol w="5760000">
                  <a:extLst>
                    <a:ext uri="{9D8B030D-6E8A-4147-A177-3AD203B41FA5}">
                      <a16:colId xmlns:a16="http://schemas.microsoft.com/office/drawing/2014/main" val="20003"/>
                    </a:ext>
                  </a:extLst>
                </a:gridCol>
              </a:tblGrid>
              <a:tr h="421796">
                <a:tc>
                  <a:txBody>
                    <a:bodyPr/>
                    <a:lstStyle/>
                    <a:p>
                      <a:pPr algn="ctr"/>
                      <a:r>
                        <a:rPr lang="zh-TW" altLang="en-US" sz="1200" dirty="0" smtClean="0">
                          <a:solidFill>
                            <a:schemeClr val="tx1"/>
                          </a:solidFill>
                        </a:rPr>
                        <a:t>項次</a:t>
                      </a:r>
                      <a:endParaRPr lang="zh-TW" altLang="en-US" sz="1200" dirty="0">
                        <a:solidFill>
                          <a:schemeClr val="tx1"/>
                        </a:solidFill>
                        <a:latin typeface="+mn-ea"/>
                        <a:ea typeface="+mn-ea"/>
                      </a:endParaRPr>
                    </a:p>
                  </a:txBody>
                  <a:tcPr marL="40950" marR="29250" marT="29250" marB="29250" anchor="ctr">
                    <a:solidFill>
                      <a:schemeClr val="accent5">
                        <a:lumMod val="20000"/>
                        <a:lumOff val="80000"/>
                      </a:schemeClr>
                    </a:solidFill>
                  </a:tcPr>
                </a:tc>
                <a:tc>
                  <a:txBody>
                    <a:bodyPr/>
                    <a:lstStyle/>
                    <a:p>
                      <a:pPr algn="ctr"/>
                      <a:r>
                        <a:rPr lang="zh-TW" altLang="en-US" sz="1200" dirty="0" smtClean="0">
                          <a:solidFill>
                            <a:schemeClr val="tx1"/>
                          </a:solidFill>
                        </a:rPr>
                        <a:t>提出日</a:t>
                      </a:r>
                      <a:endParaRPr lang="zh-TW" altLang="en-US" sz="1200" dirty="0">
                        <a:solidFill>
                          <a:schemeClr val="tx1"/>
                        </a:solidFill>
                        <a:latin typeface="+mn-ea"/>
                        <a:ea typeface="+mn-ea"/>
                      </a:endParaRPr>
                    </a:p>
                  </a:txBody>
                  <a:tcPr marL="40950" marR="29250" marT="29250" marB="29250" anchor="ctr">
                    <a:solidFill>
                      <a:schemeClr val="accent5">
                        <a:lumMod val="20000"/>
                        <a:lumOff val="80000"/>
                      </a:schemeClr>
                    </a:solidFill>
                  </a:tcPr>
                </a:tc>
                <a:tc>
                  <a:txBody>
                    <a:bodyPr/>
                    <a:lstStyle/>
                    <a:p>
                      <a:pPr algn="ctr"/>
                      <a:r>
                        <a:rPr lang="zh-TW" altLang="en-US" sz="1200" b="1" dirty="0" smtClean="0">
                          <a:solidFill>
                            <a:schemeClr val="tx1"/>
                          </a:solidFill>
                        </a:rPr>
                        <a:t>待辦事項</a:t>
                      </a:r>
                      <a:endParaRPr lang="zh-TW" altLang="en-US" sz="1200" b="1" dirty="0">
                        <a:solidFill>
                          <a:schemeClr val="tx1"/>
                        </a:solidFill>
                      </a:endParaRPr>
                    </a:p>
                  </a:txBody>
                  <a:tcPr marL="40950" marR="29250" marT="29250" marB="29250" anchor="ctr">
                    <a:solidFill>
                      <a:schemeClr val="accent5">
                        <a:lumMod val="20000"/>
                        <a:lumOff val="80000"/>
                      </a:schemeClr>
                    </a:solidFill>
                  </a:tcPr>
                </a:tc>
                <a:tc>
                  <a:txBody>
                    <a:bodyPr/>
                    <a:lstStyle/>
                    <a:p>
                      <a:pPr algn="ctr"/>
                      <a:r>
                        <a:rPr lang="zh-TW" altLang="en-US" sz="1200" dirty="0" smtClean="0">
                          <a:solidFill>
                            <a:schemeClr val="tx1"/>
                          </a:solidFill>
                        </a:rPr>
                        <a:t>辦理情形</a:t>
                      </a:r>
                      <a:endParaRPr lang="zh-TW" altLang="en-US" sz="1200" dirty="0">
                        <a:solidFill>
                          <a:schemeClr val="tx1"/>
                        </a:solidFill>
                        <a:latin typeface="+mn-ea"/>
                        <a:ea typeface="+mn-ea"/>
                      </a:endParaRPr>
                    </a:p>
                  </a:txBody>
                  <a:tcPr marL="40950" marR="29250" marT="29250" marB="29250" anchor="ctr">
                    <a:solidFill>
                      <a:schemeClr val="accent5">
                        <a:lumMod val="20000"/>
                        <a:lumOff val="80000"/>
                      </a:schemeClr>
                    </a:solidFill>
                  </a:tcPr>
                </a:tc>
                <a:extLst>
                  <a:ext uri="{0D108BD9-81ED-4DB2-BD59-A6C34878D82A}">
                    <a16:rowId xmlns:a16="http://schemas.microsoft.com/office/drawing/2014/main" val="10000"/>
                  </a:ext>
                </a:extLst>
              </a:tr>
              <a:tr h="3960000">
                <a:tc>
                  <a:txBody>
                    <a:bodyPr/>
                    <a:lstStyle/>
                    <a:p>
                      <a:pPr algn="ctr"/>
                      <a:r>
                        <a:rPr lang="en-US" altLang="zh-TW" sz="1200" dirty="0" smtClean="0">
                          <a:solidFill>
                            <a:schemeClr val="tx1"/>
                          </a:solidFill>
                        </a:rPr>
                        <a:t>1</a:t>
                      </a:r>
                      <a:endParaRPr lang="zh-TW" altLang="en-US" sz="1200" dirty="0">
                        <a:solidFill>
                          <a:schemeClr val="tx1"/>
                        </a:solidFill>
                      </a:endParaRPr>
                    </a:p>
                  </a:txBody>
                  <a:tcPr marL="74295" marR="74295" marT="37148" marB="37148" anchor="ctr">
                    <a:no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endParaRPr lang="zh-TW" altLang="en-US" sz="1200" kern="1200" dirty="0" smtClean="0">
                        <a:solidFill>
                          <a:schemeClr val="tx1"/>
                        </a:solidFill>
                        <a:latin typeface="+mn-ea"/>
                        <a:ea typeface="+mn-ea"/>
                        <a:cs typeface="+mn-cs"/>
                      </a:endParaRPr>
                    </a:p>
                  </a:txBody>
                  <a:tcPr marL="50400" marR="36000" marT="36000" marB="36000" anchor="ctr">
                    <a:noFill/>
                  </a:tcPr>
                </a:tc>
                <a:tc>
                  <a:txBody>
                    <a:bodyPr/>
                    <a:lstStyle/>
                    <a:p>
                      <a:pPr marL="285750" lvl="0" indent="-285750" algn="just">
                        <a:spcBef>
                          <a:spcPts val="600"/>
                        </a:spcBef>
                        <a:spcAft>
                          <a:spcPts val="600"/>
                        </a:spcAft>
                        <a:buFont typeface="Wingdings" panose="05000000000000000000" pitchFamily="2" charset="2"/>
                        <a:buChar char="p"/>
                      </a:pPr>
                      <a:r>
                        <a:rPr lang="en-US" altLang="zh-TW" sz="1400" b="1" dirty="0" smtClean="0">
                          <a:solidFill>
                            <a:srgbClr val="0000FF"/>
                          </a:solidFill>
                          <a:latin typeface="微軟正黑體" panose="020B0604030504040204" pitchFamily="34" charset="-120"/>
                          <a:cs typeface="Times New Roman" panose="02020603050405020304" pitchFamily="18" charset="0"/>
                        </a:rPr>
                        <a:t>AI</a:t>
                      </a:r>
                      <a:r>
                        <a:rPr lang="zh-TW" altLang="en-US" sz="1400" b="1" dirty="0" smtClean="0">
                          <a:solidFill>
                            <a:srgbClr val="0000FF"/>
                          </a:solidFill>
                          <a:latin typeface="微軟正黑體" panose="020B0604030504040204" pitchFamily="34" charset="-120"/>
                          <a:cs typeface="Times New Roman" panose="02020603050405020304" pitchFamily="18" charset="0"/>
                        </a:rPr>
                        <a:t>分包計畫簽約作業、</a:t>
                      </a:r>
                      <a:endParaRPr lang="en-US" altLang="zh-TW" sz="1400" b="1" dirty="0" smtClean="0">
                        <a:solidFill>
                          <a:srgbClr val="0000FF"/>
                        </a:solidFill>
                        <a:latin typeface="微軟正黑體" panose="020B0604030504040204" pitchFamily="34" charset="-120"/>
                        <a:cs typeface="Times New Roman" panose="02020603050405020304" pitchFamily="18" charset="0"/>
                      </a:endParaRPr>
                    </a:p>
                    <a:p>
                      <a:pPr marL="449263" lvl="0" indent="-285750" algn="just">
                        <a:spcBef>
                          <a:spcPts val="600"/>
                        </a:spcBef>
                        <a:spcAft>
                          <a:spcPts val="600"/>
                        </a:spcAft>
                        <a:buFont typeface="Wingdings" panose="05000000000000000000" pitchFamily="2" charset="2"/>
                        <a:buChar char="ü"/>
                      </a:pPr>
                      <a:r>
                        <a:rPr lang="zh-TW" altLang="en-US" sz="1400" b="1" dirty="0" smtClean="0">
                          <a:solidFill>
                            <a:srgbClr val="0000FF"/>
                          </a:solidFill>
                          <a:latin typeface="微軟正黑體" panose="020B0604030504040204" pitchFamily="34" charset="-120"/>
                          <a:cs typeface="Times New Roman" panose="02020603050405020304" pitchFamily="18" charset="0"/>
                        </a:rPr>
                        <a:t>專案資訊表微調</a:t>
                      </a:r>
                      <a:r>
                        <a:rPr lang="en-US" altLang="zh-TW" sz="1400" b="1" dirty="0" smtClean="0">
                          <a:solidFill>
                            <a:srgbClr val="0000FF"/>
                          </a:solidFill>
                          <a:latin typeface="微軟正黑體" panose="020B0604030504040204" pitchFamily="34" charset="-120"/>
                          <a:cs typeface="Times New Roman" panose="02020603050405020304" pitchFamily="18" charset="0"/>
                        </a:rPr>
                        <a:t>KPI</a:t>
                      </a:r>
                      <a:r>
                        <a:rPr lang="zh-TW" altLang="en-US" sz="1400" b="1" dirty="0" smtClean="0">
                          <a:solidFill>
                            <a:srgbClr val="0000FF"/>
                          </a:solidFill>
                          <a:latin typeface="微軟正黑體" panose="020B0604030504040204" pitchFamily="34" charset="-120"/>
                          <a:cs typeface="Times New Roman" panose="02020603050405020304" pitchFamily="18" charset="0"/>
                        </a:rPr>
                        <a:t>時間</a:t>
                      </a:r>
                      <a:endParaRPr lang="en-US" altLang="zh-TW" sz="1400" b="1" dirty="0" smtClean="0">
                        <a:solidFill>
                          <a:srgbClr val="0000FF"/>
                        </a:solidFill>
                        <a:latin typeface="微軟正黑體" panose="020B0604030504040204" pitchFamily="34" charset="-120"/>
                        <a:cs typeface="Times New Roman" panose="02020603050405020304" pitchFamily="18" charset="0"/>
                      </a:endParaRPr>
                    </a:p>
                    <a:p>
                      <a:pPr marL="285750" lvl="0" indent="-285750" algn="just">
                        <a:spcBef>
                          <a:spcPts val="600"/>
                        </a:spcBef>
                        <a:spcAft>
                          <a:spcPts val="600"/>
                        </a:spcAft>
                        <a:buFont typeface="Wingdings" panose="05000000000000000000" pitchFamily="2" charset="2"/>
                        <a:buChar char="p"/>
                      </a:pPr>
                      <a:r>
                        <a:rPr lang="en-US" altLang="zh-TW" sz="1400" b="1" dirty="0" smtClean="0">
                          <a:solidFill>
                            <a:srgbClr val="0000FF"/>
                          </a:solidFill>
                          <a:latin typeface="微軟正黑體" panose="020B0604030504040204" pitchFamily="34" charset="-120"/>
                          <a:cs typeface="Times New Roman" panose="02020603050405020304" pitchFamily="18" charset="0"/>
                        </a:rPr>
                        <a:t>Q1</a:t>
                      </a:r>
                      <a:r>
                        <a:rPr lang="zh-TW" altLang="en-US" sz="1400" b="1" dirty="0" smtClean="0">
                          <a:solidFill>
                            <a:srgbClr val="0000FF"/>
                          </a:solidFill>
                          <a:latin typeface="微軟正黑體" panose="020B0604030504040204" pitchFamily="34" charset="-120"/>
                          <a:cs typeface="Times New Roman" panose="02020603050405020304" pitchFamily="18" charset="0"/>
                        </a:rPr>
                        <a:t>季報提交工研院及</a:t>
                      </a:r>
                      <a:r>
                        <a:rPr lang="en-US" altLang="zh-TW" sz="1400" b="1" dirty="0" smtClean="0">
                          <a:solidFill>
                            <a:srgbClr val="0000FF"/>
                          </a:solidFill>
                          <a:latin typeface="微軟正黑體" panose="020B0604030504040204" pitchFamily="34" charset="-120"/>
                          <a:cs typeface="Times New Roman" panose="02020603050405020304" pitchFamily="18" charset="0"/>
                        </a:rPr>
                        <a:t>PQM</a:t>
                      </a:r>
                      <a:r>
                        <a:rPr lang="zh-TW" altLang="en-US" sz="1400" b="1" dirty="0" smtClean="0">
                          <a:solidFill>
                            <a:srgbClr val="0000FF"/>
                          </a:solidFill>
                          <a:latin typeface="微軟正黑體" panose="020B0604030504040204" pitchFamily="34" charset="-120"/>
                          <a:cs typeface="Times New Roman" panose="02020603050405020304" pitchFamily="18" charset="0"/>
                        </a:rPr>
                        <a:t>上傳</a:t>
                      </a:r>
                      <a:endParaRPr lang="en-US" altLang="zh-TW" sz="1400" b="1" dirty="0" smtClean="0">
                        <a:solidFill>
                          <a:srgbClr val="0000FF"/>
                        </a:solidFill>
                        <a:latin typeface="微軟正黑體" panose="020B0604030504040204" pitchFamily="34" charset="-120"/>
                        <a:cs typeface="Times New Roman" panose="02020603050405020304" pitchFamily="18" charset="0"/>
                      </a:endParaRPr>
                    </a:p>
                    <a:p>
                      <a:pPr marL="449263" marR="0" lvl="0" indent="-285750" algn="just"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lang="zh-TW" altLang="en-US" sz="1400" b="1" dirty="0" smtClean="0">
                          <a:solidFill>
                            <a:srgbClr val="0000FF"/>
                          </a:solidFill>
                          <a:latin typeface="微軟正黑體" panose="020B0604030504040204" pitchFamily="34" charset="-120"/>
                          <a:cs typeface="Times New Roman" panose="02020603050405020304" pitchFamily="18" charset="0"/>
                        </a:rPr>
                        <a:t>個資盤點表、說明表、自評表完成</a:t>
                      </a:r>
                      <a:endParaRPr lang="en-US" altLang="zh-TW" sz="1400" b="1" dirty="0" smtClean="0">
                        <a:solidFill>
                          <a:srgbClr val="0000FF"/>
                        </a:solidFill>
                        <a:latin typeface="微軟正黑體" panose="020B0604030504040204" pitchFamily="34" charset="-120"/>
                        <a:cs typeface="Times New Roman" panose="02020603050405020304" pitchFamily="18" charset="0"/>
                      </a:endParaRPr>
                    </a:p>
                    <a:p>
                      <a:pPr marL="449263" marR="0" lvl="0" indent="-285750" algn="just" defTabSz="914400" rtl="0" eaLnBrk="1" fontAlgn="auto" latinLnBrk="0" hangingPunct="1">
                        <a:lnSpc>
                          <a:spcPct val="100000"/>
                        </a:lnSpc>
                        <a:spcBef>
                          <a:spcPts val="600"/>
                        </a:spcBef>
                        <a:spcAft>
                          <a:spcPts val="600"/>
                        </a:spcAft>
                        <a:buClrTx/>
                        <a:buSzTx/>
                        <a:buFont typeface="Wingdings" panose="05000000000000000000" pitchFamily="2" charset="2"/>
                        <a:buChar char="ü"/>
                        <a:tabLst/>
                        <a:defRPr/>
                      </a:pPr>
                      <a:r>
                        <a:rPr lang="zh-TW" altLang="en-US" sz="1400" b="1" dirty="0" smtClean="0">
                          <a:solidFill>
                            <a:srgbClr val="0000FF"/>
                          </a:solidFill>
                          <a:latin typeface="微軟正黑體" panose="020B0604030504040204" pitchFamily="34" charset="-120"/>
                          <a:cs typeface="Times New Roman" panose="02020603050405020304" pitchFamily="18" charset="0"/>
                        </a:rPr>
                        <a:t>個資佐證（計畫成員課程訓練、稽核報告）</a:t>
                      </a:r>
                      <a:endParaRPr lang="en-US" altLang="zh-TW" sz="1400" b="1" dirty="0" smtClean="0">
                        <a:solidFill>
                          <a:srgbClr val="0000FF"/>
                        </a:solidFill>
                        <a:latin typeface="微軟正黑體" panose="020B0604030504040204" pitchFamily="34" charset="-120"/>
                        <a:cs typeface="Times New Roman" panose="02020603050405020304" pitchFamily="18" charset="0"/>
                      </a:endParaRPr>
                    </a:p>
                  </a:txBody>
                  <a:tcPr marL="79683" marR="79683" marT="32497" marB="32497" anchor="ctr" horzOverflow="overflow">
                    <a:noFill/>
                  </a:tcPr>
                </a:tc>
                <a:tc>
                  <a:txBody>
                    <a:bodyPr/>
                    <a:lstStyle/>
                    <a:p>
                      <a:pPr marL="266700" marR="0" lvl="0" indent="-180975"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TW" altLang="en-US" sz="1400" kern="1200" dirty="0" smtClean="0">
                          <a:solidFill>
                            <a:srgbClr val="0000FF"/>
                          </a:solidFill>
                          <a:latin typeface="+mn-ea"/>
                          <a:ea typeface="+mn-ea"/>
                          <a:cs typeface="+mn-cs"/>
                        </a:rPr>
                        <a:t>分包計畫刪減</a:t>
                      </a:r>
                      <a:r>
                        <a:rPr lang="en-US" altLang="zh-TW" sz="1400" kern="1200" dirty="0" smtClean="0">
                          <a:solidFill>
                            <a:srgbClr val="0000FF"/>
                          </a:solidFill>
                          <a:latin typeface="+mn-ea"/>
                          <a:ea typeface="+mn-ea"/>
                          <a:cs typeface="+mn-cs"/>
                        </a:rPr>
                        <a:t>95</a:t>
                      </a:r>
                      <a:r>
                        <a:rPr lang="zh-TW" altLang="en-US" sz="1400" kern="1200" dirty="0" smtClean="0">
                          <a:solidFill>
                            <a:srgbClr val="0000FF"/>
                          </a:solidFill>
                          <a:latin typeface="+mn-ea"/>
                          <a:ea typeface="+mn-ea"/>
                          <a:cs typeface="+mn-cs"/>
                        </a:rPr>
                        <a:t>萬，為</a:t>
                      </a:r>
                      <a:r>
                        <a:rPr lang="en-US" altLang="zh-TW" sz="1400" kern="1200" dirty="0" smtClean="0">
                          <a:solidFill>
                            <a:srgbClr val="0000FF"/>
                          </a:solidFill>
                          <a:latin typeface="+mn-ea"/>
                          <a:ea typeface="+mn-ea"/>
                          <a:cs typeface="+mn-cs"/>
                        </a:rPr>
                        <a:t>14,144</a:t>
                      </a:r>
                      <a:r>
                        <a:rPr lang="zh-TW" altLang="en-US" sz="1400" kern="1200" dirty="0" smtClean="0">
                          <a:solidFill>
                            <a:srgbClr val="0000FF"/>
                          </a:solidFill>
                          <a:latin typeface="+mn-ea"/>
                          <a:ea typeface="+mn-ea"/>
                          <a:cs typeface="+mn-cs"/>
                        </a:rPr>
                        <a:t>仟元，</a:t>
                      </a:r>
                      <a:r>
                        <a:rPr lang="en-US" altLang="zh-TW" sz="1400" kern="1200" dirty="0" smtClean="0">
                          <a:solidFill>
                            <a:srgbClr val="0000FF"/>
                          </a:solidFill>
                          <a:latin typeface="+mn-ea"/>
                          <a:ea typeface="+mn-ea"/>
                          <a:cs typeface="+mn-cs"/>
                        </a:rPr>
                        <a:t>KPI </a:t>
                      </a:r>
                      <a:r>
                        <a:rPr lang="zh-TW" altLang="en-US" sz="1400" kern="1200" dirty="0" smtClean="0">
                          <a:solidFill>
                            <a:srgbClr val="0000FF"/>
                          </a:solidFill>
                          <a:latin typeface="+mn-ea"/>
                          <a:ea typeface="+mn-ea"/>
                          <a:cs typeface="+mn-cs"/>
                        </a:rPr>
                        <a:t>調整 </a:t>
                      </a:r>
                      <a:r>
                        <a:rPr lang="en-US" altLang="zh-TW" sz="1400" kern="1200" dirty="0" smtClean="0">
                          <a:solidFill>
                            <a:srgbClr val="0000FF"/>
                          </a:solidFill>
                          <a:latin typeface="+mn-ea"/>
                          <a:ea typeface="+mn-ea"/>
                          <a:cs typeface="+mn-cs"/>
                        </a:rPr>
                        <a:t>(</a:t>
                      </a:r>
                      <a:r>
                        <a:rPr lang="zh-TW" altLang="en-US" sz="1400" kern="1200" dirty="0" smtClean="0">
                          <a:solidFill>
                            <a:srgbClr val="0000FF"/>
                          </a:solidFill>
                          <a:latin typeface="+mn-ea"/>
                          <a:ea typeface="+mn-ea"/>
                          <a:cs typeface="+mn-cs"/>
                        </a:rPr>
                        <a:t>促</a:t>
                      </a:r>
                      <a:r>
                        <a:rPr lang="en-US" altLang="zh-TW" sz="1400" kern="1200" dirty="0" smtClean="0">
                          <a:solidFill>
                            <a:srgbClr val="0000FF"/>
                          </a:solidFill>
                          <a:latin typeface="+mn-ea"/>
                          <a:ea typeface="+mn-ea"/>
                          <a:cs typeface="+mn-cs"/>
                        </a:rPr>
                        <a:t>4</a:t>
                      </a:r>
                      <a:r>
                        <a:rPr lang="zh-TW" altLang="en-US" sz="1400" kern="1200" dirty="0" smtClean="0">
                          <a:solidFill>
                            <a:srgbClr val="0000FF"/>
                          </a:solidFill>
                          <a:latin typeface="+mn-ea"/>
                          <a:ea typeface="+mn-ea"/>
                          <a:cs typeface="+mn-cs"/>
                        </a:rPr>
                        <a:t>案</a:t>
                      </a:r>
                      <a:r>
                        <a:rPr lang="en-US" altLang="zh-TW" sz="1400" kern="1200" dirty="0" smtClean="0">
                          <a:solidFill>
                            <a:srgbClr val="0000FF"/>
                          </a:solidFill>
                          <a:latin typeface="+mn-ea"/>
                          <a:ea typeface="+mn-ea"/>
                          <a:cs typeface="+mn-cs"/>
                        </a:rPr>
                        <a:t>-&gt;</a:t>
                      </a:r>
                      <a:r>
                        <a:rPr lang="zh-TW" altLang="en-US" sz="1400" kern="1200" dirty="0" smtClean="0">
                          <a:solidFill>
                            <a:srgbClr val="0000FF"/>
                          </a:solidFill>
                          <a:latin typeface="+mn-ea"/>
                          <a:ea typeface="+mn-ea"/>
                          <a:cs typeface="+mn-cs"/>
                        </a:rPr>
                        <a:t>促</a:t>
                      </a:r>
                      <a:r>
                        <a:rPr lang="en-US" altLang="zh-TW" sz="1400" kern="1200" dirty="0" smtClean="0">
                          <a:solidFill>
                            <a:srgbClr val="0000FF"/>
                          </a:solidFill>
                          <a:latin typeface="+mn-ea"/>
                          <a:ea typeface="+mn-ea"/>
                          <a:cs typeface="+mn-cs"/>
                        </a:rPr>
                        <a:t>3</a:t>
                      </a:r>
                      <a:r>
                        <a:rPr lang="zh-TW" altLang="en-US" sz="1400" kern="1200" dirty="0" smtClean="0">
                          <a:solidFill>
                            <a:srgbClr val="0000FF"/>
                          </a:solidFill>
                          <a:latin typeface="+mn-ea"/>
                          <a:ea typeface="+mn-ea"/>
                          <a:cs typeface="+mn-cs"/>
                        </a:rPr>
                        <a:t>案</a:t>
                      </a:r>
                      <a:r>
                        <a:rPr lang="en-US" altLang="zh-TW" sz="1400" kern="1200" dirty="0" smtClean="0">
                          <a:solidFill>
                            <a:srgbClr val="0000FF"/>
                          </a:solidFill>
                          <a:latin typeface="+mn-ea"/>
                          <a:ea typeface="+mn-ea"/>
                          <a:cs typeface="+mn-cs"/>
                        </a:rPr>
                        <a:t>)</a:t>
                      </a:r>
                      <a:r>
                        <a:rPr lang="zh-TW" altLang="en-US" sz="1400" kern="1200" dirty="0" smtClean="0">
                          <a:solidFill>
                            <a:srgbClr val="0000FF"/>
                          </a:solidFill>
                          <a:latin typeface="+mn-ea"/>
                          <a:ea typeface="+mn-ea"/>
                          <a:cs typeface="+mn-cs"/>
                        </a:rPr>
                        <a:t>；</a:t>
                      </a:r>
                      <a:endParaRPr lang="en-US" altLang="zh-TW" sz="1400" kern="1200" dirty="0" smtClean="0">
                        <a:solidFill>
                          <a:srgbClr val="0000FF"/>
                        </a:solidFill>
                        <a:latin typeface="+mn-ea"/>
                        <a:ea typeface="+mn-ea"/>
                        <a:cs typeface="+mn-cs"/>
                      </a:endParaRPr>
                    </a:p>
                    <a:p>
                      <a:pPr marL="361950" marR="0" lvl="0" indent="-180975" algn="just" defTabSz="914400" rtl="0" eaLnBrk="1" fontAlgn="auto" latinLnBrk="0" hangingPunct="1">
                        <a:lnSpc>
                          <a:spcPct val="100000"/>
                        </a:lnSpc>
                        <a:spcBef>
                          <a:spcPts val="0"/>
                        </a:spcBef>
                        <a:spcAft>
                          <a:spcPts val="600"/>
                        </a:spcAft>
                        <a:buClrTx/>
                        <a:buSzTx/>
                        <a:buFont typeface="Wingdings" panose="05000000000000000000" pitchFamily="2" charset="2"/>
                        <a:buChar char="p"/>
                        <a:tabLst/>
                        <a:defRPr/>
                      </a:pPr>
                      <a:r>
                        <a:rPr lang="zh-TW" altLang="en-US" sz="1400" kern="1200" baseline="0" dirty="0" smtClean="0">
                          <a:solidFill>
                            <a:srgbClr val="0000FF"/>
                          </a:solidFill>
                          <a:latin typeface="+mn-ea"/>
                          <a:ea typeface="+mn-ea"/>
                          <a:cs typeface="+mn-cs"/>
                        </a:rPr>
                        <a:t>分包計畫簽約作業、</a:t>
                      </a:r>
                      <a:r>
                        <a:rPr lang="en-US" altLang="zh-TW" sz="1400" kern="1200" baseline="0" dirty="0" smtClean="0">
                          <a:solidFill>
                            <a:srgbClr val="0000FF"/>
                          </a:solidFill>
                          <a:latin typeface="+mn-ea"/>
                          <a:ea typeface="+mn-ea"/>
                          <a:cs typeface="+mn-cs"/>
                        </a:rPr>
                        <a:t>Q1</a:t>
                      </a:r>
                      <a:r>
                        <a:rPr lang="zh-TW" altLang="en-US" sz="1400" kern="1200" baseline="0" dirty="0" smtClean="0">
                          <a:solidFill>
                            <a:srgbClr val="0000FF"/>
                          </a:solidFill>
                          <a:latin typeface="+mn-ea"/>
                          <a:ea typeface="+mn-ea"/>
                          <a:cs typeface="+mn-cs"/>
                        </a:rPr>
                        <a:t>進度報告送工研院。</a:t>
                      </a:r>
                      <a:endParaRPr lang="en-US" altLang="zh-TW" sz="1400" kern="1200" baseline="0" dirty="0" smtClean="0">
                        <a:solidFill>
                          <a:srgbClr val="0000FF"/>
                        </a:solidFill>
                        <a:latin typeface="+mn-ea"/>
                        <a:ea typeface="+mn-ea"/>
                        <a:cs typeface="+mn-cs"/>
                      </a:endParaRPr>
                    </a:p>
                    <a:p>
                      <a:pPr marL="361950" marR="0" lvl="0" indent="-180975" algn="just" defTabSz="914400" rtl="0" eaLnBrk="1" fontAlgn="auto" latinLnBrk="0" hangingPunct="1">
                        <a:lnSpc>
                          <a:spcPct val="100000"/>
                        </a:lnSpc>
                        <a:spcBef>
                          <a:spcPts val="0"/>
                        </a:spcBef>
                        <a:spcAft>
                          <a:spcPts val="600"/>
                        </a:spcAft>
                        <a:buClrTx/>
                        <a:buSzTx/>
                        <a:buFont typeface="Wingdings" panose="05000000000000000000" pitchFamily="2" charset="2"/>
                        <a:buChar char="p"/>
                        <a:tabLst/>
                        <a:defRPr/>
                      </a:pPr>
                      <a:r>
                        <a:rPr lang="zh-TW" altLang="en-US" sz="1400" kern="1200" baseline="0" dirty="0" smtClean="0">
                          <a:solidFill>
                            <a:srgbClr val="0000FF"/>
                          </a:solidFill>
                          <a:latin typeface="+mn-ea"/>
                          <a:ea typeface="+mn-ea"/>
                          <a:cs typeface="+mn-cs"/>
                        </a:rPr>
                        <a:t>稽核報告待洪副簽核用印</a:t>
                      </a:r>
                      <a:endParaRPr lang="en-US" altLang="zh-TW" sz="1400" kern="1200" baseline="0" dirty="0" smtClean="0">
                        <a:solidFill>
                          <a:srgbClr val="0000FF"/>
                        </a:solidFill>
                        <a:latin typeface="+mn-ea"/>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TW" sz="1400" kern="1200" baseline="0" dirty="0" smtClean="0">
                        <a:solidFill>
                          <a:srgbClr val="0000FF"/>
                        </a:solidFill>
                        <a:latin typeface="+mn-ea"/>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TW" sz="1400" kern="1200" baseline="0" dirty="0" smtClean="0">
                        <a:solidFill>
                          <a:srgbClr val="0000FF"/>
                        </a:solidFill>
                        <a:latin typeface="+mn-ea"/>
                        <a:ea typeface="+mn-ea"/>
                        <a:cs typeface="+mn-cs"/>
                      </a:endParaRPr>
                    </a:p>
                    <a:p>
                      <a:pPr marL="3619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TW" altLang="en-US" sz="1400" kern="1200" dirty="0" smtClean="0">
                          <a:solidFill>
                            <a:srgbClr val="0000FF"/>
                          </a:solidFill>
                          <a:latin typeface="+mn-ea"/>
                          <a:ea typeface="+mn-ea"/>
                          <a:cs typeface="+mn-cs"/>
                        </a:rPr>
                        <a:t>一分項：</a:t>
                      </a:r>
                      <a:endParaRPr lang="en-US" altLang="zh-TW" sz="1400" kern="1200" dirty="0" smtClean="0">
                        <a:solidFill>
                          <a:srgbClr val="0000FF"/>
                        </a:solidFill>
                        <a:latin typeface="+mn-ea"/>
                        <a:ea typeface="+mn-ea"/>
                        <a:cs typeface="+mn-cs"/>
                      </a:endParaRPr>
                    </a:p>
                    <a:p>
                      <a:pPr marL="534988" marR="0" lvl="0" indent="-173038"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sz="1400" kern="1200" dirty="0" smtClean="0">
                          <a:solidFill>
                            <a:srgbClr val="0000FF"/>
                          </a:solidFill>
                          <a:latin typeface="+mn-ea"/>
                          <a:ea typeface="+mn-ea"/>
                          <a:cs typeface="+mn-cs"/>
                        </a:rPr>
                        <a:t>聯盟活動規劃中，地點甲幼；全年成果以海報</a:t>
                      </a:r>
                      <a:r>
                        <a:rPr lang="en-US" altLang="zh-TW" sz="1400" kern="1200" dirty="0" smtClean="0">
                          <a:solidFill>
                            <a:srgbClr val="0000FF"/>
                          </a:solidFill>
                          <a:latin typeface="+mn-ea"/>
                          <a:ea typeface="+mn-ea"/>
                          <a:cs typeface="+mn-cs"/>
                        </a:rPr>
                        <a:t>(</a:t>
                      </a:r>
                      <a:r>
                        <a:rPr lang="zh-TW" altLang="en-US" sz="1400" kern="1200" dirty="0" smtClean="0">
                          <a:solidFill>
                            <a:srgbClr val="0000FF"/>
                          </a:solidFill>
                          <a:latin typeface="+mn-ea"/>
                          <a:ea typeface="+mn-ea"/>
                          <a:cs typeface="+mn-cs"/>
                        </a:rPr>
                        <a:t>１張</a:t>
                      </a:r>
                      <a:r>
                        <a:rPr lang="en-US" altLang="zh-TW" sz="1400" kern="1200" dirty="0" smtClean="0">
                          <a:solidFill>
                            <a:srgbClr val="0000FF"/>
                          </a:solidFill>
                          <a:latin typeface="+mn-ea"/>
                          <a:ea typeface="+mn-ea"/>
                          <a:cs typeface="+mn-cs"/>
                        </a:rPr>
                        <a:t>/1</a:t>
                      </a:r>
                      <a:r>
                        <a:rPr lang="zh-TW" altLang="en-US" sz="1400" kern="1200" dirty="0" smtClean="0">
                          <a:solidFill>
                            <a:srgbClr val="0000FF"/>
                          </a:solidFill>
                          <a:latin typeface="+mn-ea"/>
                          <a:ea typeface="+mn-ea"/>
                          <a:cs typeface="+mn-cs"/>
                        </a:rPr>
                        <a:t>案</a:t>
                      </a:r>
                      <a:r>
                        <a:rPr lang="en-US" altLang="zh-TW" sz="1400" kern="1200" dirty="0" smtClean="0">
                          <a:solidFill>
                            <a:srgbClr val="0000FF"/>
                          </a:solidFill>
                          <a:latin typeface="+mn-ea"/>
                          <a:ea typeface="+mn-ea"/>
                          <a:cs typeface="+mn-cs"/>
                        </a:rPr>
                        <a:t>)</a:t>
                      </a:r>
                      <a:r>
                        <a:rPr lang="zh-TW" altLang="en-US" sz="1400" kern="1200" dirty="0" smtClean="0">
                          <a:solidFill>
                            <a:srgbClr val="0000FF"/>
                          </a:solidFill>
                          <a:latin typeface="+mn-ea"/>
                          <a:ea typeface="+mn-ea"/>
                          <a:cs typeface="+mn-cs"/>
                        </a:rPr>
                        <a:t>呈現；議程草擬完成</a:t>
                      </a:r>
                      <a:endParaRPr lang="en-US" altLang="zh-TW" sz="1400" kern="1200" dirty="0" smtClean="0">
                        <a:solidFill>
                          <a:srgbClr val="0000FF"/>
                        </a:solidFill>
                        <a:latin typeface="+mn-ea"/>
                        <a:ea typeface="+mn-ea"/>
                        <a:cs typeface="+mn-cs"/>
                      </a:endParaRPr>
                    </a:p>
                    <a:p>
                      <a:pPr marL="3619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tab pos="361950" algn="l"/>
                        </a:tabLst>
                        <a:defRPr/>
                      </a:pPr>
                      <a:r>
                        <a:rPr lang="zh-TW" altLang="en-US" sz="1400" kern="1200" baseline="0" dirty="0" smtClean="0">
                          <a:solidFill>
                            <a:srgbClr val="0000FF"/>
                          </a:solidFill>
                          <a:latin typeface="+mn-ea"/>
                          <a:ea typeface="+mn-ea"/>
                          <a:cs typeface="+mn-cs"/>
                        </a:rPr>
                        <a:t>二分項：</a:t>
                      </a:r>
                      <a:endParaRPr lang="en-US" altLang="zh-TW" sz="1400" kern="1200" baseline="0" dirty="0" smtClean="0">
                        <a:solidFill>
                          <a:srgbClr val="0000FF"/>
                        </a:solidFill>
                        <a:latin typeface="+mn-ea"/>
                        <a:ea typeface="+mn-ea"/>
                        <a:cs typeface="+mn-cs"/>
                      </a:endParaRPr>
                    </a:p>
                    <a:p>
                      <a:pPr marL="534988" marR="0" lvl="0" indent="-173038"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sz="1400" b="1" kern="1200" baseline="0" dirty="0" smtClean="0">
                          <a:solidFill>
                            <a:srgbClr val="0000FF"/>
                          </a:solidFill>
                          <a:latin typeface="+mn-ea"/>
                          <a:ea typeface="+mn-ea"/>
                          <a:cs typeface="+mn-cs"/>
                        </a:rPr>
                        <a:t>輔導案合約</a:t>
                      </a:r>
                      <a:r>
                        <a:rPr lang="en-US" altLang="zh-TW" sz="1400" kern="1200" baseline="0" dirty="0" smtClean="0">
                          <a:solidFill>
                            <a:srgbClr val="0000FF"/>
                          </a:solidFill>
                          <a:latin typeface="+mn-ea"/>
                          <a:ea typeface="+mn-ea"/>
                          <a:cs typeface="+mn-cs"/>
                        </a:rPr>
                        <a:t>_</a:t>
                      </a:r>
                      <a:r>
                        <a:rPr lang="zh-TW" altLang="en-US" sz="1400" b="1" kern="1200" baseline="0" dirty="0" smtClean="0">
                          <a:solidFill>
                            <a:srgbClr val="FF0000"/>
                          </a:solidFill>
                          <a:latin typeface="+mn-ea"/>
                          <a:ea typeface="+mn-ea"/>
                          <a:cs typeface="+mn-cs"/>
                        </a:rPr>
                        <a:t>宏英</a:t>
                      </a:r>
                      <a:r>
                        <a:rPr lang="zh-TW" altLang="en-US" sz="1400" kern="1200" baseline="0" dirty="0" smtClean="0">
                          <a:solidFill>
                            <a:srgbClr val="0000FF"/>
                          </a:solidFill>
                          <a:latin typeface="+mn-ea"/>
                          <a:ea typeface="+mn-ea"/>
                          <a:cs typeface="+mn-cs"/>
                        </a:rPr>
                        <a:t>、</a:t>
                      </a:r>
                      <a:r>
                        <a:rPr lang="zh-TW" altLang="en-US" sz="1400" b="1" kern="1200" baseline="0" dirty="0" smtClean="0">
                          <a:solidFill>
                            <a:srgbClr val="FF0000"/>
                          </a:solidFill>
                          <a:latin typeface="+mn-ea"/>
                          <a:ea typeface="+mn-ea"/>
                          <a:cs typeface="+mn-cs"/>
                        </a:rPr>
                        <a:t>旺欉</a:t>
                      </a:r>
                      <a:r>
                        <a:rPr lang="zh-TW" altLang="en-US" sz="1400" kern="1200" baseline="0" dirty="0" smtClean="0">
                          <a:solidFill>
                            <a:srgbClr val="0000FF"/>
                          </a:solidFill>
                          <a:latin typeface="+mn-ea"/>
                          <a:ea typeface="+mn-ea"/>
                          <a:cs typeface="+mn-cs"/>
                        </a:rPr>
                        <a:t>廠商用印；</a:t>
                      </a:r>
                      <a:r>
                        <a:rPr lang="zh-TW" altLang="en-US" sz="1400" b="1" kern="1200" baseline="0" dirty="0" smtClean="0">
                          <a:solidFill>
                            <a:srgbClr val="FF0000"/>
                          </a:solidFill>
                          <a:latin typeface="+mn-ea"/>
                          <a:ea typeface="+mn-ea"/>
                          <a:cs typeface="+mn-cs"/>
                        </a:rPr>
                        <a:t>欣興</a:t>
                      </a:r>
                      <a:r>
                        <a:rPr lang="zh-TW" altLang="en-US" sz="1400" kern="1200" baseline="0" dirty="0" smtClean="0">
                          <a:solidFill>
                            <a:srgbClr val="0000FF"/>
                          </a:solidFill>
                          <a:latin typeface="+mn-ea"/>
                          <a:ea typeface="+mn-ea"/>
                          <a:cs typeface="+mn-cs"/>
                        </a:rPr>
                        <a:t>待合作意向書簽訂提供昱廷副理</a:t>
                      </a:r>
                      <a:endParaRPr lang="en-US" altLang="zh-TW" sz="1400" kern="1200" baseline="0" dirty="0" smtClean="0">
                        <a:solidFill>
                          <a:srgbClr val="0000FF"/>
                        </a:solidFill>
                        <a:latin typeface="+mn-ea"/>
                        <a:ea typeface="+mn-ea"/>
                        <a:cs typeface="+mn-cs"/>
                      </a:endParaRPr>
                    </a:p>
                  </a:txBody>
                  <a:tcPr marL="93628" marR="93628" marT="38184" marB="38184" anchor="ctr" horzOverflow="overflow">
                    <a:noFill/>
                  </a:tcPr>
                </a:tc>
                <a:extLst>
                  <a:ext uri="{0D108BD9-81ED-4DB2-BD59-A6C34878D82A}">
                    <a16:rowId xmlns:a16="http://schemas.microsoft.com/office/drawing/2014/main" val="2135884270"/>
                  </a:ext>
                </a:extLst>
              </a:tr>
              <a:tr h="743535">
                <a:tc>
                  <a:txBody>
                    <a:bodyPr/>
                    <a:lstStyle/>
                    <a:p>
                      <a:pPr algn="ctr"/>
                      <a:r>
                        <a:rPr lang="en-US" altLang="zh-TW" sz="1200" dirty="0" smtClean="0">
                          <a:solidFill>
                            <a:schemeClr val="tx1"/>
                          </a:solidFill>
                        </a:rPr>
                        <a:t>2</a:t>
                      </a:r>
                      <a:endParaRPr lang="zh-TW" altLang="en-US" sz="1200" dirty="0">
                        <a:solidFill>
                          <a:schemeClr val="tx1"/>
                        </a:solidFill>
                      </a:endParaRPr>
                    </a:p>
                  </a:txBody>
                  <a:tcPr marL="74295" marR="74295" marT="37148" marB="37148" anchor="ctr">
                    <a:no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endParaRPr lang="zh-TW" altLang="en-US" sz="1200" kern="1200" dirty="0" smtClean="0">
                        <a:solidFill>
                          <a:schemeClr val="tx1"/>
                        </a:solidFill>
                        <a:latin typeface="+mn-ea"/>
                        <a:ea typeface="+mn-ea"/>
                        <a:cs typeface="+mn-cs"/>
                      </a:endParaRPr>
                    </a:p>
                  </a:txBody>
                  <a:tcPr marL="50400" marR="36000" marT="36000" marB="36000" anchor="ctr">
                    <a:noFill/>
                  </a:tcPr>
                </a:tc>
                <a:tc>
                  <a:txBody>
                    <a:bodyPr/>
                    <a:lstStyle/>
                    <a:p>
                      <a:pPr marL="285750" marR="0" lvl="0" indent="-285750" algn="just" defTabSz="914400" rtl="0" eaLnBrk="1" fontAlgn="auto" latinLnBrk="0" hangingPunct="1">
                        <a:lnSpc>
                          <a:spcPct val="100000"/>
                        </a:lnSpc>
                        <a:spcBef>
                          <a:spcPts val="600"/>
                        </a:spcBef>
                        <a:spcAft>
                          <a:spcPts val="600"/>
                        </a:spcAft>
                        <a:buClrTx/>
                        <a:buSzTx/>
                        <a:buFont typeface="Wingdings" panose="05000000000000000000" pitchFamily="2" charset="2"/>
                        <a:buChar char="p"/>
                        <a:tabLst/>
                        <a:defRPr/>
                      </a:pPr>
                      <a:r>
                        <a:rPr lang="zh-TW" altLang="en-US" sz="1400" b="1" kern="1200" dirty="0" smtClean="0">
                          <a:solidFill>
                            <a:srgbClr val="0000FF"/>
                          </a:solidFill>
                          <a:latin typeface="微軟正黑體" panose="020B0604030504040204" pitchFamily="34" charset="-120"/>
                          <a:ea typeface="+mn-ea"/>
                          <a:cs typeface="Times New Roman" panose="02020603050405020304" pitchFamily="18" charset="0"/>
                        </a:rPr>
                        <a:t>智慧論壇</a:t>
                      </a:r>
                      <a:r>
                        <a:rPr lang="en-US" altLang="zh-TW" sz="1400" b="1" kern="1200" dirty="0" smtClean="0">
                          <a:solidFill>
                            <a:srgbClr val="0000FF"/>
                          </a:solidFill>
                          <a:latin typeface="微軟正黑體" panose="020B0604030504040204" pitchFamily="34" charset="-120"/>
                          <a:ea typeface="+mn-ea"/>
                          <a:cs typeface="Times New Roman" panose="02020603050405020304" pitchFamily="18" charset="0"/>
                        </a:rPr>
                        <a:t>(</a:t>
                      </a:r>
                      <a:r>
                        <a:rPr lang="zh-TW" altLang="en-US" sz="1400" dirty="0" smtClean="0">
                          <a:solidFill>
                            <a:srgbClr val="0000FF"/>
                          </a:solidFill>
                        </a:rPr>
                        <a:t>工研院</a:t>
                      </a:r>
                      <a:r>
                        <a:rPr lang="en-US" altLang="zh-TW" sz="1400" dirty="0" smtClean="0">
                          <a:solidFill>
                            <a:srgbClr val="0000FF"/>
                          </a:solidFill>
                        </a:rPr>
                        <a:t>KPI</a:t>
                      </a:r>
                      <a:r>
                        <a:rPr lang="en-US" altLang="zh-TW" sz="1400" b="1" kern="1200" dirty="0" smtClean="0">
                          <a:solidFill>
                            <a:srgbClr val="0000FF"/>
                          </a:solidFill>
                          <a:latin typeface="微軟正黑體" panose="020B0604030504040204" pitchFamily="34" charset="-120"/>
                          <a:ea typeface="+mn-ea"/>
                          <a:cs typeface="Times New Roman" panose="02020603050405020304" pitchFamily="18" charset="0"/>
                        </a:rPr>
                        <a:t>)</a:t>
                      </a:r>
                    </a:p>
                  </a:txBody>
                  <a:tcPr marL="79683" marR="79683" marT="32497" marB="32497" anchor="ctr" horzOverflow="overflow">
                    <a:noFill/>
                  </a:tcPr>
                </a:tc>
                <a:tc>
                  <a:txBody>
                    <a:bodyPr/>
                    <a:lstStyle/>
                    <a:p>
                      <a:pPr marL="285750" marR="0" lvl="0" indent="-285750" algn="just" defTabSz="914400" rtl="0" eaLnBrk="1" fontAlgn="auto" latinLnBrk="0" hangingPunct="1">
                        <a:lnSpc>
                          <a:spcPct val="100000"/>
                        </a:lnSpc>
                        <a:spcBef>
                          <a:spcPts val="0"/>
                        </a:spcBef>
                        <a:spcAft>
                          <a:spcPts val="600"/>
                        </a:spcAft>
                        <a:buClrTx/>
                        <a:buSzTx/>
                        <a:buFont typeface="Wingdings" panose="05000000000000000000" pitchFamily="2" charset="2"/>
                        <a:buChar char="p"/>
                        <a:tabLst/>
                        <a:defRPr/>
                      </a:pPr>
                      <a:r>
                        <a:rPr lang="zh-TW" altLang="en-US" sz="1400" kern="1200" baseline="0" dirty="0" smtClean="0">
                          <a:solidFill>
                            <a:srgbClr val="0000FF"/>
                          </a:solidFill>
                          <a:latin typeface="+mn-ea"/>
                          <a:ea typeface="+mn-ea"/>
                          <a:cs typeface="+mn-cs"/>
                        </a:rPr>
                        <a:t>講者</a:t>
                      </a:r>
                      <a:r>
                        <a:rPr lang="en-US" altLang="zh-TW" sz="1400" kern="1200" baseline="0" dirty="0" smtClean="0">
                          <a:solidFill>
                            <a:srgbClr val="0000FF"/>
                          </a:solidFill>
                          <a:latin typeface="+mn-ea"/>
                          <a:ea typeface="+mn-ea"/>
                          <a:cs typeface="+mn-cs"/>
                        </a:rPr>
                        <a:t>(Ryan :</a:t>
                      </a:r>
                      <a:r>
                        <a:rPr lang="en-US" altLang="zh-TW" sz="1400" kern="1200" baseline="0" dirty="0" smtClean="0">
                          <a:solidFill>
                            <a:srgbClr val="FF0000"/>
                          </a:solidFill>
                          <a:latin typeface="+mn-ea"/>
                          <a:ea typeface="+mn-ea"/>
                          <a:cs typeface="+mn-cs"/>
                        </a:rPr>
                        <a:t>9/16 </a:t>
                      </a:r>
                      <a:r>
                        <a:rPr lang="zh-TW" altLang="en-US" sz="1400" kern="1200" baseline="0" dirty="0" smtClean="0">
                          <a:solidFill>
                            <a:srgbClr val="FF0000"/>
                          </a:solidFill>
                          <a:latin typeface="+mn-ea"/>
                          <a:ea typeface="+mn-ea"/>
                          <a:cs typeface="+mn-cs"/>
                        </a:rPr>
                        <a:t>台科大國際會議中心</a:t>
                      </a:r>
                      <a:r>
                        <a:rPr lang="en-US" altLang="zh-TW" sz="1400" kern="1200" baseline="0" dirty="0" smtClean="0">
                          <a:solidFill>
                            <a:srgbClr val="0000FF"/>
                          </a:solidFill>
                          <a:latin typeface="+mn-ea"/>
                          <a:ea typeface="+mn-ea"/>
                          <a:cs typeface="+mn-cs"/>
                        </a:rPr>
                        <a:t>)</a:t>
                      </a:r>
                      <a:r>
                        <a:rPr lang="zh-TW" altLang="en-US" sz="1400" kern="1200" baseline="0" dirty="0" smtClean="0">
                          <a:solidFill>
                            <a:srgbClr val="0000FF"/>
                          </a:solidFill>
                          <a:latin typeface="+mn-ea"/>
                          <a:ea typeface="+mn-ea"/>
                          <a:cs typeface="+mn-cs"/>
                        </a:rPr>
                        <a:t>、</a:t>
                      </a:r>
                      <a:r>
                        <a:rPr lang="en-US" altLang="zh-TW" sz="1400" kern="1200" baseline="0" dirty="0" smtClean="0">
                          <a:solidFill>
                            <a:srgbClr val="0000FF"/>
                          </a:solidFill>
                          <a:latin typeface="+mn-ea"/>
                          <a:ea typeface="+mn-ea"/>
                          <a:cs typeface="+mn-cs"/>
                        </a:rPr>
                        <a:t>1-2</a:t>
                      </a:r>
                      <a:r>
                        <a:rPr lang="zh-TW" altLang="en-US" sz="1400" kern="1200" baseline="0" dirty="0" smtClean="0">
                          <a:solidFill>
                            <a:srgbClr val="0000FF"/>
                          </a:solidFill>
                          <a:latin typeface="+mn-ea"/>
                          <a:ea typeface="+mn-ea"/>
                          <a:cs typeface="+mn-cs"/>
                        </a:rPr>
                        <a:t>案海報 </a:t>
                      </a:r>
                      <a:endParaRPr lang="en-US" altLang="zh-TW" sz="1400" kern="1200" baseline="0" dirty="0" smtClean="0">
                        <a:solidFill>
                          <a:srgbClr val="0000FF"/>
                        </a:solidFill>
                        <a:latin typeface="+mn-ea"/>
                        <a:ea typeface="+mn-ea"/>
                        <a:cs typeface="+mn-cs"/>
                      </a:endParaRPr>
                    </a:p>
                  </a:txBody>
                  <a:tcPr marL="93628" marR="93628" marT="38184" marB="38184" anchor="ctr" horzOverflow="overflow">
                    <a:noFill/>
                  </a:tcPr>
                </a:tc>
                <a:extLst>
                  <a:ext uri="{0D108BD9-81ED-4DB2-BD59-A6C34878D82A}">
                    <a16:rowId xmlns:a16="http://schemas.microsoft.com/office/drawing/2014/main" val="21202332"/>
                  </a:ext>
                </a:extLst>
              </a:tr>
            </a:tbl>
          </a:graphicData>
        </a:graphic>
      </p:graphicFrame>
      <p:sp>
        <p:nvSpPr>
          <p:cNvPr id="8" name="矩形 7"/>
          <p:cNvSpPr/>
          <p:nvPr/>
        </p:nvSpPr>
        <p:spPr>
          <a:xfrm>
            <a:off x="1136576" y="177130"/>
            <a:ext cx="6482865" cy="369332"/>
          </a:xfrm>
          <a:prstGeom prst="rect">
            <a:avLst/>
          </a:prstGeom>
        </p:spPr>
        <p:txBody>
          <a:bodyPr wrap="none">
            <a:spAutoFit/>
          </a:bodyPr>
          <a:lstStyle/>
          <a:p>
            <a:pPr lvl="0" eaLnBrk="0" fontAlgn="base" hangingPunct="0">
              <a:spcBef>
                <a:spcPct val="0"/>
              </a:spcBef>
              <a:spcAft>
                <a:spcPct val="0"/>
              </a:spcAft>
              <a:defRPr/>
            </a:pPr>
            <a:r>
              <a:rPr lang="en-US" altLang="zh-TW" b="1" dirty="0" smtClean="0">
                <a:solidFill>
                  <a:srgbClr val="0000FF"/>
                </a:solidFill>
                <a:latin typeface="微軟正黑體" panose="020B0604030504040204" pitchFamily="34" charset="-120"/>
                <a:ea typeface="微軟正黑體"/>
                <a:cs typeface="Times New Roman" panose="02020603050405020304" pitchFamily="18" charset="0"/>
              </a:rPr>
              <a:t>(</a:t>
            </a:r>
            <a:r>
              <a:rPr lang="zh-TW" altLang="en-US" b="1" dirty="0" smtClean="0">
                <a:solidFill>
                  <a:srgbClr val="0000FF"/>
                </a:solidFill>
                <a:latin typeface="微軟正黑體" panose="020B0604030504040204" pitchFamily="34" charset="-120"/>
                <a:ea typeface="微軟正黑體"/>
                <a:cs typeface="Times New Roman" panose="02020603050405020304" pitchFamily="18" charset="0"/>
              </a:rPr>
              <a:t>醒軒</a:t>
            </a:r>
            <a:r>
              <a:rPr kumimoji="0" lang="en-US" altLang="zh-TW" sz="1800" b="1" i="0" u="none" strike="noStrike" kern="1200" cap="none" spc="0" normalizeH="0" baseline="0" noProof="0" dirty="0" smtClean="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a:t>
            </a:r>
            <a:r>
              <a:rPr kumimoji="0" lang="zh-TW" altLang="en-US" sz="1800" b="1" i="0" u="none" strike="noStrike" kern="1200" cap="none" spc="0" normalizeH="0" baseline="0" noProof="0" dirty="0" smtClean="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 </a:t>
            </a:r>
            <a:r>
              <a:rPr kumimoji="0" lang="zh-TW" altLang="en-US"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政府計畫</a:t>
            </a:r>
            <a:r>
              <a:rPr kumimoji="0" lang="en-US" altLang="zh-TW"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a:t>
            </a:r>
            <a:r>
              <a:rPr lang="en-US" altLang="zh-TW" b="1" dirty="0">
                <a:solidFill>
                  <a:srgbClr val="0000FF"/>
                </a:solidFill>
                <a:latin typeface="微軟正黑體" panose="020B0604030504040204" pitchFamily="34" charset="-120"/>
                <a:cs typeface="Times New Roman" panose="02020603050405020304" pitchFamily="18" charset="0"/>
              </a:rPr>
              <a:t>111)_AI</a:t>
            </a:r>
            <a:r>
              <a:rPr lang="zh-TW" altLang="en-US" b="1" dirty="0">
                <a:solidFill>
                  <a:srgbClr val="0000FF"/>
                </a:solidFill>
                <a:latin typeface="微軟正黑體" panose="020B0604030504040204" pitchFamily="34" charset="-120"/>
                <a:cs typeface="Times New Roman" panose="02020603050405020304" pitchFamily="18" charset="0"/>
              </a:rPr>
              <a:t>加值智慧製造產業推廣分包計畫</a:t>
            </a:r>
            <a:r>
              <a:rPr kumimoji="0" lang="en-US" altLang="zh-TW" sz="1800" b="1" i="0" u="none" strike="noStrike" kern="1200" cap="none" spc="0" normalizeH="0" baseline="0" noProof="0" dirty="0" smtClean="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(4/4</a:t>
            </a:r>
            <a:r>
              <a:rPr kumimoji="0" lang="en-US" altLang="zh-TW"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rPr>
              <a:t>)</a:t>
            </a:r>
            <a:endParaRPr kumimoji="0" lang="zh-TW" altLang="en-US" sz="1800" b="1" i="0" u="none" strike="noStrike" kern="1200" cap="none" spc="0" normalizeH="0" baseline="0" noProof="0" dirty="0">
              <a:ln>
                <a:noFill/>
              </a:ln>
              <a:solidFill>
                <a:srgbClr val="0000FF"/>
              </a:solidFill>
              <a:effectLst/>
              <a:uLnTx/>
              <a:uFillTx/>
              <a:latin typeface="微軟正黑體" panose="020B0604030504040204" pitchFamily="34" charset="-120"/>
              <a:ea typeface="微軟正黑體"/>
              <a:cs typeface="Times New Roman" panose="02020603050405020304" pitchFamily="18" charset="0"/>
            </a:endParaRPr>
          </a:p>
        </p:txBody>
      </p:sp>
      <p:sp>
        <p:nvSpPr>
          <p:cNvPr id="6" name="文字方塊 5"/>
          <p:cNvSpPr txBox="1"/>
          <p:nvPr/>
        </p:nvSpPr>
        <p:spPr>
          <a:xfrm>
            <a:off x="8409384" y="145139"/>
            <a:ext cx="1496616" cy="369332"/>
          </a:xfrm>
          <a:prstGeom prst="rect">
            <a:avLst/>
          </a:prstGeom>
          <a:solidFill>
            <a:srgbClr val="FFFF00"/>
          </a:solidFill>
          <a:ln>
            <a:solidFill>
              <a:srgbClr val="0000FF"/>
            </a:solidFill>
          </a:ln>
        </p:spPr>
        <p:txBody>
          <a:bodyPr wrap="square" rtlCol="0">
            <a:spAutoFit/>
          </a:bodyPr>
          <a:lstStyle/>
          <a:p>
            <a:r>
              <a:rPr lang="en-US" altLang="zh-TW" dirty="0" smtClean="0">
                <a:solidFill>
                  <a:srgbClr val="0000FF"/>
                </a:solidFill>
              </a:rPr>
              <a:t>0504</a:t>
            </a:r>
            <a:r>
              <a:rPr lang="zh-TW" altLang="en-US" dirty="0" smtClean="0">
                <a:solidFill>
                  <a:srgbClr val="0000FF"/>
                </a:solidFill>
              </a:rPr>
              <a:t>更新</a:t>
            </a:r>
            <a:endParaRPr lang="zh-TW" altLang="en-US" dirty="0">
              <a:solidFill>
                <a:srgbClr val="0000FF"/>
              </a:solidFill>
            </a:endParaRPr>
          </a:p>
        </p:txBody>
      </p:sp>
    </p:spTree>
    <p:extLst>
      <p:ext uri="{BB962C8B-B14F-4D97-AF65-F5344CB8AC3E}">
        <p14:creationId xmlns:p14="http://schemas.microsoft.com/office/powerpoint/2010/main" val="2470669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4294967295"/>
          </p:nvPr>
        </p:nvSpPr>
        <p:spPr/>
        <p:txBody>
          <a:bodyPr/>
          <a:lstStyle/>
          <a:p>
            <a:fld id="{8F4EACC7-37E3-43A5-A5FB-BEB9CE95D266}" type="slidenum">
              <a:rPr lang="zh-TW" altLang="en-US" smtClean="0"/>
              <a:pPr/>
              <a:t>24</a:t>
            </a:fld>
            <a:endParaRPr lang="zh-TW" altLang="en-US"/>
          </a:p>
        </p:txBody>
      </p:sp>
      <p:sp>
        <p:nvSpPr>
          <p:cNvPr id="5" name="標題 3"/>
          <p:cNvSpPr>
            <a:spLocks noGrp="1"/>
          </p:cNvSpPr>
          <p:nvPr>
            <p:ph type="title"/>
          </p:nvPr>
        </p:nvSpPr>
        <p:spPr>
          <a:xfrm>
            <a:off x="704528" y="204347"/>
            <a:ext cx="8640960" cy="548680"/>
          </a:xfrm>
        </p:spPr>
        <p:txBody>
          <a:bodyPr/>
          <a:lstStyle/>
          <a:p>
            <a:r>
              <a:rPr lang="en-US" altLang="zh-TW" sz="1800" dirty="0">
                <a:solidFill>
                  <a:srgbClr val="0000FF"/>
                </a:solidFill>
                <a:ea typeface="微軟正黑體"/>
                <a:cs typeface="Times New Roman" panose="02020603050405020304" pitchFamily="18" charset="0"/>
              </a:rPr>
              <a:t>(</a:t>
            </a:r>
            <a:r>
              <a:rPr lang="zh-TW" altLang="en-US" sz="1800" dirty="0">
                <a:solidFill>
                  <a:srgbClr val="0000FF"/>
                </a:solidFill>
                <a:ea typeface="微軟正黑體"/>
                <a:cs typeface="Times New Roman" panose="02020603050405020304" pitchFamily="18" charset="0"/>
              </a:rPr>
              <a:t>醒軒</a:t>
            </a:r>
            <a:r>
              <a:rPr lang="en-US" altLang="zh-TW" sz="1800" spc="0" dirty="0">
                <a:solidFill>
                  <a:srgbClr val="0000FF"/>
                </a:solidFill>
                <a:ea typeface="微軟正黑體"/>
                <a:cs typeface="Times New Roman" panose="02020603050405020304" pitchFamily="18" charset="0"/>
              </a:rPr>
              <a:t>)</a:t>
            </a:r>
            <a:r>
              <a:rPr lang="zh-TW" altLang="en-US" sz="1800" spc="0" dirty="0">
                <a:solidFill>
                  <a:srgbClr val="0000FF"/>
                </a:solidFill>
                <a:ea typeface="微軟正黑體"/>
                <a:cs typeface="Times New Roman" panose="02020603050405020304" pitchFamily="18" charset="0"/>
              </a:rPr>
              <a:t> 政府計畫</a:t>
            </a:r>
            <a:r>
              <a:rPr lang="en-US" altLang="zh-TW" sz="1800" spc="0" dirty="0">
                <a:solidFill>
                  <a:srgbClr val="0000FF"/>
                </a:solidFill>
                <a:ea typeface="微軟正黑體"/>
                <a:cs typeface="Times New Roman" panose="02020603050405020304" pitchFamily="18" charset="0"/>
              </a:rPr>
              <a:t>(</a:t>
            </a:r>
            <a:r>
              <a:rPr lang="en-US" altLang="zh-TW" sz="1800" dirty="0">
                <a:solidFill>
                  <a:srgbClr val="0000FF"/>
                </a:solidFill>
                <a:cs typeface="Times New Roman" panose="02020603050405020304" pitchFamily="18" charset="0"/>
              </a:rPr>
              <a:t>111</a:t>
            </a:r>
            <a:r>
              <a:rPr lang="en-US" altLang="zh-TW" sz="1800" dirty="0" smtClean="0">
                <a:solidFill>
                  <a:srgbClr val="0000FF"/>
                </a:solidFill>
                <a:cs typeface="Times New Roman" panose="02020603050405020304" pitchFamily="18" charset="0"/>
              </a:rPr>
              <a:t>)_</a:t>
            </a:r>
            <a:r>
              <a:rPr lang="en-US" altLang="zh-TW" sz="1800" spc="0" dirty="0">
                <a:solidFill>
                  <a:srgbClr val="0000FF"/>
                </a:solidFill>
                <a:ea typeface="微軟正黑體"/>
                <a:cs typeface="Times New Roman" panose="02020603050405020304" pitchFamily="18" charset="0"/>
              </a:rPr>
              <a:t>AI</a:t>
            </a:r>
            <a:r>
              <a:rPr lang="zh-TW" altLang="en-US" sz="1800" spc="0" dirty="0">
                <a:solidFill>
                  <a:srgbClr val="0000FF"/>
                </a:solidFill>
                <a:ea typeface="微軟正黑體"/>
                <a:cs typeface="Times New Roman" panose="02020603050405020304" pitchFamily="18" charset="0"/>
              </a:rPr>
              <a:t>加值智慧製造產業推廣分包計畫</a:t>
            </a:r>
            <a:r>
              <a:rPr lang="en-US" altLang="zh-TW" sz="1800" spc="0" dirty="0">
                <a:solidFill>
                  <a:srgbClr val="0000FF"/>
                </a:solidFill>
                <a:ea typeface="微軟正黑體"/>
                <a:cs typeface="Times New Roman" panose="02020603050405020304" pitchFamily="18" charset="0"/>
              </a:rPr>
              <a:t>(4/4)</a:t>
            </a:r>
            <a:br>
              <a:rPr lang="en-US" altLang="zh-TW" sz="1800" spc="0" dirty="0">
                <a:solidFill>
                  <a:srgbClr val="0000FF"/>
                </a:solidFill>
                <a:ea typeface="微軟正黑體"/>
                <a:cs typeface="Times New Roman" panose="02020603050405020304" pitchFamily="18" charset="0"/>
              </a:rPr>
            </a:br>
            <a:r>
              <a:rPr lang="en-US" altLang="zh-TW" sz="1800" dirty="0" smtClean="0">
                <a:solidFill>
                  <a:schemeClr val="tx1"/>
                </a:solidFill>
              </a:rPr>
              <a:t>(</a:t>
            </a:r>
            <a:r>
              <a:rPr lang="zh-TW" altLang="en-US" sz="1800" dirty="0">
                <a:solidFill>
                  <a:schemeClr val="tx1"/>
                </a:solidFill>
              </a:rPr>
              <a:t>運輸工具、橡</a:t>
            </a:r>
            <a:r>
              <a:rPr lang="zh-TW" altLang="en-US" sz="1800" dirty="0" smtClean="0">
                <a:solidFill>
                  <a:schemeClr val="tx1"/>
                </a:solidFill>
              </a:rPr>
              <a:t>塑膠製品、</a:t>
            </a:r>
            <a:r>
              <a:rPr lang="zh-TW" altLang="en-US" sz="1800" dirty="0">
                <a:solidFill>
                  <a:schemeClr val="tx1"/>
                </a:solidFill>
              </a:rPr>
              <a:t>電子資訊等領域</a:t>
            </a:r>
            <a:r>
              <a:rPr lang="en-US" altLang="zh-TW" sz="1800" dirty="0" smtClean="0">
                <a:solidFill>
                  <a:schemeClr val="tx1"/>
                </a:solidFill>
              </a:rPr>
              <a:t>)</a:t>
            </a:r>
            <a:endParaRPr lang="zh-TW" altLang="en-US" sz="1800" dirty="0">
              <a:solidFill>
                <a:schemeClr val="tx1"/>
              </a:solidFill>
            </a:endParaRPr>
          </a:p>
        </p:txBody>
      </p:sp>
      <p:graphicFrame>
        <p:nvGraphicFramePr>
          <p:cNvPr id="8" name="內容版面配置區 7"/>
          <p:cNvGraphicFramePr>
            <a:graphicFrameLocks noGrp="1"/>
          </p:cNvGraphicFramePr>
          <p:nvPr>
            <p:ph idx="1"/>
            <p:extLst>
              <p:ext uri="{D42A27DB-BD31-4B8C-83A1-F6EECF244321}">
                <p14:modId xmlns:p14="http://schemas.microsoft.com/office/powerpoint/2010/main" val="2659835995"/>
              </p:ext>
            </p:extLst>
          </p:nvPr>
        </p:nvGraphicFramePr>
        <p:xfrm>
          <a:off x="172008" y="951353"/>
          <a:ext cx="9525140" cy="3017520"/>
        </p:xfrm>
        <a:graphic>
          <a:graphicData uri="http://schemas.openxmlformats.org/drawingml/2006/table">
            <a:tbl>
              <a:tblPr firstRow="1" bandRow="1">
                <a:tableStyleId>{BC89EF96-8CEA-46FF-86C4-4CE0E7609802}</a:tableStyleId>
              </a:tblPr>
              <a:tblGrid>
                <a:gridCol w="1080000">
                  <a:extLst>
                    <a:ext uri="{9D8B030D-6E8A-4147-A177-3AD203B41FA5}">
                      <a16:colId xmlns:a16="http://schemas.microsoft.com/office/drawing/2014/main" val="3386197554"/>
                    </a:ext>
                  </a:extLst>
                </a:gridCol>
                <a:gridCol w="425290">
                  <a:extLst>
                    <a:ext uri="{9D8B030D-6E8A-4147-A177-3AD203B41FA5}">
                      <a16:colId xmlns:a16="http://schemas.microsoft.com/office/drawing/2014/main" val="1224949845"/>
                    </a:ext>
                  </a:extLst>
                </a:gridCol>
                <a:gridCol w="425290">
                  <a:extLst>
                    <a:ext uri="{9D8B030D-6E8A-4147-A177-3AD203B41FA5}">
                      <a16:colId xmlns:a16="http://schemas.microsoft.com/office/drawing/2014/main" val="2408618520"/>
                    </a:ext>
                  </a:extLst>
                </a:gridCol>
                <a:gridCol w="1105754">
                  <a:extLst>
                    <a:ext uri="{9D8B030D-6E8A-4147-A177-3AD203B41FA5}">
                      <a16:colId xmlns:a16="http://schemas.microsoft.com/office/drawing/2014/main" val="948124171"/>
                    </a:ext>
                  </a:extLst>
                </a:gridCol>
                <a:gridCol w="425290">
                  <a:extLst>
                    <a:ext uri="{9D8B030D-6E8A-4147-A177-3AD203B41FA5}">
                      <a16:colId xmlns:a16="http://schemas.microsoft.com/office/drawing/2014/main" val="3823860120"/>
                    </a:ext>
                  </a:extLst>
                </a:gridCol>
                <a:gridCol w="921879">
                  <a:extLst>
                    <a:ext uri="{9D8B030D-6E8A-4147-A177-3AD203B41FA5}">
                      <a16:colId xmlns:a16="http://schemas.microsoft.com/office/drawing/2014/main" val="336893105"/>
                    </a:ext>
                  </a:extLst>
                </a:gridCol>
                <a:gridCol w="921879">
                  <a:extLst>
                    <a:ext uri="{9D8B030D-6E8A-4147-A177-3AD203B41FA5}">
                      <a16:colId xmlns:a16="http://schemas.microsoft.com/office/drawing/2014/main" val="2171374384"/>
                    </a:ext>
                  </a:extLst>
                </a:gridCol>
                <a:gridCol w="921879">
                  <a:extLst>
                    <a:ext uri="{9D8B030D-6E8A-4147-A177-3AD203B41FA5}">
                      <a16:colId xmlns:a16="http://schemas.microsoft.com/office/drawing/2014/main" val="2217556745"/>
                    </a:ext>
                  </a:extLst>
                </a:gridCol>
                <a:gridCol w="540000">
                  <a:extLst>
                    <a:ext uri="{9D8B030D-6E8A-4147-A177-3AD203B41FA5}">
                      <a16:colId xmlns:a16="http://schemas.microsoft.com/office/drawing/2014/main" val="4078895780"/>
                    </a:ext>
                  </a:extLst>
                </a:gridCol>
                <a:gridCol w="921879">
                  <a:extLst>
                    <a:ext uri="{9D8B030D-6E8A-4147-A177-3AD203B41FA5}">
                      <a16:colId xmlns:a16="http://schemas.microsoft.com/office/drawing/2014/main" val="3108481655"/>
                    </a:ext>
                  </a:extLst>
                </a:gridCol>
                <a:gridCol w="396000">
                  <a:extLst>
                    <a:ext uri="{9D8B030D-6E8A-4147-A177-3AD203B41FA5}">
                      <a16:colId xmlns:a16="http://schemas.microsoft.com/office/drawing/2014/main" val="3774352174"/>
                    </a:ext>
                  </a:extLst>
                </a:gridCol>
                <a:gridCol w="1440000">
                  <a:extLst>
                    <a:ext uri="{9D8B030D-6E8A-4147-A177-3AD203B41FA5}">
                      <a16:colId xmlns:a16="http://schemas.microsoft.com/office/drawing/2014/main" val="2547283076"/>
                    </a:ext>
                  </a:extLst>
                </a:gridCol>
              </a:tblGrid>
              <a:tr h="370840">
                <a:tc>
                  <a:txBody>
                    <a:bodyPr/>
                    <a:lstStyle/>
                    <a:p>
                      <a:r>
                        <a:rPr lang="zh-TW" altLang="en-US" sz="1400" dirty="0" smtClean="0"/>
                        <a:t>需上系統的月份為紅底</a:t>
                      </a:r>
                      <a:endParaRPr lang="zh-TW" altLang="en-US" sz="1400" dirty="0"/>
                    </a:p>
                  </a:txBody>
                  <a:tcPr/>
                </a:tc>
                <a:tc>
                  <a:txBody>
                    <a:bodyPr/>
                    <a:lstStyle/>
                    <a:p>
                      <a:pPr algn="ctr"/>
                      <a:r>
                        <a:rPr lang="en-US" altLang="zh-TW" sz="1400" dirty="0" smtClean="0"/>
                        <a:t>1</a:t>
                      </a:r>
                      <a:r>
                        <a:rPr lang="zh-TW" altLang="en-US" sz="1400" dirty="0" smtClean="0"/>
                        <a:t>月</a:t>
                      </a:r>
                      <a:endParaRPr lang="zh-TW" altLang="en-US" sz="1400" dirty="0"/>
                    </a:p>
                  </a:txBody>
                  <a:tcPr/>
                </a:tc>
                <a:tc>
                  <a:txBody>
                    <a:bodyPr/>
                    <a:lstStyle/>
                    <a:p>
                      <a:r>
                        <a:rPr lang="en-US" altLang="zh-TW" sz="1400" dirty="0" smtClean="0"/>
                        <a:t>2</a:t>
                      </a:r>
                      <a:r>
                        <a:rPr lang="zh-TW" altLang="en-US" sz="1400" dirty="0" smtClean="0"/>
                        <a:t>月</a:t>
                      </a:r>
                      <a:endParaRPr lang="zh-TW" altLang="en-US" sz="1400" dirty="0"/>
                    </a:p>
                  </a:txBody>
                  <a:tcPr/>
                </a:tc>
                <a:tc>
                  <a:txBody>
                    <a:bodyPr/>
                    <a:lstStyle/>
                    <a:p>
                      <a:r>
                        <a:rPr lang="en-US" altLang="zh-TW" sz="1400" dirty="0" smtClean="0"/>
                        <a:t>3</a:t>
                      </a:r>
                      <a:r>
                        <a:rPr lang="zh-TW" altLang="en-US" sz="1400" dirty="0" smtClean="0"/>
                        <a:t>月</a:t>
                      </a:r>
                      <a:endParaRPr lang="en-US" altLang="zh-TW" sz="1400" dirty="0" smtClean="0"/>
                    </a:p>
                    <a:p>
                      <a:r>
                        <a:rPr lang="en-US" altLang="zh-TW" sz="1400" dirty="0" smtClean="0"/>
                        <a:t>KPI</a:t>
                      </a:r>
                    </a:p>
                    <a:p>
                      <a:r>
                        <a:rPr lang="en-US" altLang="zh-TW" sz="1400" dirty="0" smtClean="0"/>
                        <a:t>2-1</a:t>
                      </a:r>
                      <a:endParaRPr lang="zh-TW" altLang="en-US" sz="1400" dirty="0"/>
                    </a:p>
                  </a:txBody>
                  <a:tcPr>
                    <a:solidFill>
                      <a:srgbClr val="FF0000"/>
                    </a:solidFill>
                  </a:tcPr>
                </a:tc>
                <a:tc>
                  <a:txBody>
                    <a:bodyPr/>
                    <a:lstStyle/>
                    <a:p>
                      <a:r>
                        <a:rPr lang="en-US" altLang="zh-TW" sz="1400" dirty="0" smtClean="0"/>
                        <a:t>4</a:t>
                      </a:r>
                      <a:r>
                        <a:rPr lang="zh-TW" altLang="en-US" sz="1400" dirty="0" smtClean="0"/>
                        <a:t>月</a:t>
                      </a:r>
                      <a:endParaRPr lang="zh-TW" altLang="en-US" sz="1400" dirty="0"/>
                    </a:p>
                  </a:txBody>
                  <a:tcPr/>
                </a:tc>
                <a:tc>
                  <a:txBody>
                    <a:bodyPr/>
                    <a:lstStyle/>
                    <a:p>
                      <a:r>
                        <a:rPr lang="en-US" altLang="zh-TW" sz="1400" dirty="0" smtClean="0"/>
                        <a:t>5</a:t>
                      </a:r>
                      <a:r>
                        <a:rPr lang="zh-TW" altLang="en-US" sz="1400" dirty="0" smtClean="0"/>
                        <a:t>月</a:t>
                      </a:r>
                      <a:endParaRPr lang="en-US" altLang="zh-TW"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KPI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2-2</a:t>
                      </a:r>
                      <a:endParaRPr lang="zh-TW" altLang="en-US" sz="1400" dirty="0" smtClean="0"/>
                    </a:p>
                  </a:txBody>
                  <a:tcPr>
                    <a:solidFill>
                      <a:srgbClr val="FF0000"/>
                    </a:solidFill>
                  </a:tcPr>
                </a:tc>
                <a:tc>
                  <a:txBody>
                    <a:bodyPr/>
                    <a:lstStyle/>
                    <a:p>
                      <a:r>
                        <a:rPr lang="en-US" altLang="zh-TW" sz="1400" dirty="0" smtClean="0"/>
                        <a:t>6</a:t>
                      </a:r>
                      <a:r>
                        <a:rPr lang="zh-TW" altLang="en-US" sz="1400" dirty="0" smtClean="0"/>
                        <a:t>月</a:t>
                      </a:r>
                      <a:endParaRPr lang="en-US" altLang="zh-TW"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KPI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1-1</a:t>
                      </a:r>
                      <a:endParaRPr lang="zh-TW" altLang="en-US" sz="1400" dirty="0" smtClean="0"/>
                    </a:p>
                  </a:txBody>
                  <a:tcPr>
                    <a:solidFill>
                      <a:srgbClr val="FF0000"/>
                    </a:solidFill>
                  </a:tcPr>
                </a:tc>
                <a:tc>
                  <a:txBody>
                    <a:bodyPr/>
                    <a:lstStyle/>
                    <a:p>
                      <a:r>
                        <a:rPr lang="en-US" altLang="zh-TW" sz="1400" dirty="0" smtClean="0"/>
                        <a:t>7</a:t>
                      </a:r>
                      <a:r>
                        <a:rPr lang="zh-TW" altLang="en-US" sz="1400" dirty="0" smtClean="0"/>
                        <a:t>月</a:t>
                      </a:r>
                      <a:endParaRPr lang="en-US" altLang="zh-TW"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KPI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2-3</a:t>
                      </a:r>
                      <a:endParaRPr lang="zh-TW" altLang="en-US" sz="1400" dirty="0" smtClean="0"/>
                    </a:p>
                  </a:txBody>
                  <a:tcPr>
                    <a:solidFill>
                      <a:srgbClr val="FF0000"/>
                    </a:solidFill>
                  </a:tcPr>
                </a:tc>
                <a:tc>
                  <a:txBody>
                    <a:bodyPr/>
                    <a:lstStyle/>
                    <a:p>
                      <a:r>
                        <a:rPr lang="en-US" altLang="zh-TW" sz="1400" dirty="0" smtClean="0"/>
                        <a:t>8</a:t>
                      </a:r>
                      <a:r>
                        <a:rPr lang="zh-TW" altLang="en-US" sz="1400" dirty="0" smtClean="0"/>
                        <a:t>月</a:t>
                      </a:r>
                      <a:endParaRPr lang="zh-TW" altLang="en-US" sz="1400" dirty="0"/>
                    </a:p>
                  </a:txBody>
                  <a:tcPr/>
                </a:tc>
                <a:tc>
                  <a:txBody>
                    <a:bodyPr/>
                    <a:lstStyle/>
                    <a:p>
                      <a:r>
                        <a:rPr lang="en-US" altLang="zh-TW" sz="1400" dirty="0" smtClean="0"/>
                        <a:t>9</a:t>
                      </a:r>
                      <a:r>
                        <a:rPr lang="zh-TW" altLang="en-US" sz="1400" dirty="0" smtClean="0"/>
                        <a:t>月</a:t>
                      </a:r>
                      <a:endParaRPr lang="en-US" altLang="zh-TW"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KPI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2-4</a:t>
                      </a:r>
                      <a:endParaRPr lang="zh-TW" altLang="en-US" sz="1400" dirty="0" smtClean="0"/>
                    </a:p>
                  </a:txBody>
                  <a:tcPr>
                    <a:solidFill>
                      <a:srgbClr val="FF0000"/>
                    </a:solidFill>
                  </a:tcPr>
                </a:tc>
                <a:tc>
                  <a:txBody>
                    <a:bodyPr/>
                    <a:lstStyle/>
                    <a:p>
                      <a:r>
                        <a:rPr lang="en-US" altLang="zh-TW" sz="1400" dirty="0" smtClean="0"/>
                        <a:t>10</a:t>
                      </a:r>
                      <a:r>
                        <a:rPr lang="zh-TW" altLang="en-US" sz="1400" dirty="0" smtClean="0"/>
                        <a:t>月</a:t>
                      </a:r>
                      <a:endParaRPr lang="zh-TW" altLang="en-US" sz="1400" dirty="0"/>
                    </a:p>
                  </a:txBody>
                  <a:tcPr/>
                </a:tc>
                <a:tc>
                  <a:txBody>
                    <a:bodyPr/>
                    <a:lstStyle/>
                    <a:p>
                      <a:pPr algn="ctr"/>
                      <a:r>
                        <a:rPr lang="en-US" altLang="zh-TW" sz="1400" dirty="0" smtClean="0"/>
                        <a:t>11</a:t>
                      </a:r>
                      <a:r>
                        <a:rPr lang="zh-TW" altLang="en-US" sz="1400" dirty="0" smtClean="0"/>
                        <a:t>月</a:t>
                      </a:r>
                      <a:endParaRPr lang="en-US" altLang="zh-TW" sz="14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KPI 1-2</a:t>
                      </a:r>
                      <a:endParaRPr lang="zh-TW" altLang="en-US" sz="14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KPI 2-5</a:t>
                      </a:r>
                      <a:endParaRPr lang="zh-TW" altLang="en-US" sz="14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KPI 2-6</a:t>
                      </a:r>
                      <a:endParaRPr lang="zh-TW" altLang="en-US" sz="1400" dirty="0" smtClean="0"/>
                    </a:p>
                  </a:txBody>
                  <a:tcPr anchor="ctr">
                    <a:solidFill>
                      <a:srgbClr val="FF0000"/>
                    </a:solidFill>
                  </a:tcPr>
                </a:tc>
                <a:extLst>
                  <a:ext uri="{0D108BD9-81ED-4DB2-BD59-A6C34878D82A}">
                    <a16:rowId xmlns:a16="http://schemas.microsoft.com/office/drawing/2014/main" val="2302107780"/>
                  </a:ext>
                </a:extLst>
              </a:tr>
              <a:tr h="370840">
                <a:tc>
                  <a:txBody>
                    <a:bodyPr/>
                    <a:lstStyle/>
                    <a:p>
                      <a:r>
                        <a:rPr lang="zh-TW" altLang="en-US" sz="1400" dirty="0" smtClean="0">
                          <a:solidFill>
                            <a:srgbClr val="0000FF"/>
                          </a:solidFill>
                        </a:rPr>
                        <a:t>分包計畫</a:t>
                      </a:r>
                      <a:endParaRPr lang="en-US" altLang="zh-TW" sz="1400" dirty="0" smtClean="0">
                        <a:solidFill>
                          <a:srgbClr val="0000FF"/>
                        </a:solidFill>
                      </a:endParaRPr>
                    </a:p>
                    <a:p>
                      <a:r>
                        <a:rPr lang="zh-TW" altLang="en-US" sz="1400" dirty="0" smtClean="0">
                          <a:solidFill>
                            <a:srgbClr val="0000FF"/>
                          </a:solidFill>
                        </a:rPr>
                        <a:t>項目</a:t>
                      </a:r>
                      <a:endParaRPr lang="zh-TW" altLang="en-US" sz="1400" dirty="0">
                        <a:solidFill>
                          <a:srgbClr val="0000FF"/>
                        </a:solidFill>
                      </a:endParaRPr>
                    </a:p>
                  </a:txBody>
                  <a:tcPr>
                    <a:solidFill>
                      <a:schemeClr val="accent4">
                        <a:lumMod val="20000"/>
                        <a:lumOff val="80000"/>
                      </a:schemeClr>
                    </a:solidFill>
                  </a:tcPr>
                </a:tc>
                <a:tc>
                  <a:txBody>
                    <a:bodyPr/>
                    <a:lstStyle/>
                    <a:p>
                      <a:endParaRPr lang="zh-TW" altLang="en-US" sz="1400" dirty="0">
                        <a:solidFill>
                          <a:srgbClr val="0000FF"/>
                        </a:solidFill>
                      </a:endParaRPr>
                    </a:p>
                  </a:txBody>
                  <a:tcPr>
                    <a:solidFill>
                      <a:schemeClr val="bg1">
                        <a:lumMod val="85000"/>
                      </a:schemeClr>
                    </a:solidFill>
                  </a:tcPr>
                </a:tc>
                <a:tc>
                  <a:txBody>
                    <a:bodyPr/>
                    <a:lstStyle/>
                    <a:p>
                      <a:endParaRPr lang="zh-TW" altLang="en-US" sz="1400" dirty="0">
                        <a:solidFill>
                          <a:srgbClr val="0000FF"/>
                        </a:solidFill>
                      </a:endParaRPr>
                    </a:p>
                  </a:txBody>
                  <a:tcPr>
                    <a:solidFill>
                      <a:schemeClr val="bg1">
                        <a:lumMod val="85000"/>
                      </a:schemeClr>
                    </a:solidFill>
                  </a:tcPr>
                </a:tc>
                <a:tc>
                  <a:txBody>
                    <a:bodyPr/>
                    <a:lstStyle/>
                    <a:p>
                      <a:pPr algn="just"/>
                      <a:r>
                        <a:rPr lang="en-US" altLang="zh-TW" sz="1000" kern="100" dirty="0" smtClean="0">
                          <a:effectLst/>
                        </a:rPr>
                        <a:t>PEP</a:t>
                      </a:r>
                      <a:r>
                        <a:rPr lang="zh-TW" altLang="en-US" sz="1000" kern="100" dirty="0" smtClean="0">
                          <a:effectLst/>
                        </a:rPr>
                        <a:t>、</a:t>
                      </a:r>
                      <a:r>
                        <a:rPr lang="en-US" altLang="zh-TW" sz="1000" kern="100" dirty="0" smtClean="0">
                          <a:effectLst/>
                        </a:rPr>
                        <a:t>WBS</a:t>
                      </a:r>
                      <a:r>
                        <a:rPr lang="zh-TW" altLang="en-US" sz="1000" kern="100" dirty="0" smtClean="0">
                          <a:effectLst/>
                        </a:rPr>
                        <a:t>、專案成員職責表、專案成員承諾、</a:t>
                      </a:r>
                      <a:endParaRPr lang="en-US" altLang="zh-TW" sz="1000" kern="100" dirty="0" smtClean="0">
                        <a:effectLst/>
                      </a:endParaRPr>
                    </a:p>
                    <a:p>
                      <a:pPr algn="just"/>
                      <a:r>
                        <a:rPr lang="zh-TW" altLang="en-US" sz="1000" kern="100" dirty="0" smtClean="0">
                          <a:effectLst/>
                        </a:rPr>
                        <a:t>專案管理資訊表</a:t>
                      </a:r>
                      <a:endParaRPr lang="en-US" altLang="zh-TW" sz="1000" kern="100" dirty="0" smtClean="0">
                        <a:effectLst/>
                      </a:endParaRPr>
                    </a:p>
                    <a:p>
                      <a:endParaRPr lang="en-US" altLang="zh-TW" sz="1400" kern="100" dirty="0" smtClean="0">
                        <a:effectLst/>
                      </a:endParaRPr>
                    </a:p>
                    <a:p>
                      <a:r>
                        <a:rPr lang="zh-TW" altLang="zh-TW" sz="1400" kern="100" dirty="0" smtClean="0">
                          <a:effectLst/>
                        </a:rPr>
                        <a:t>推動輔導提案</a:t>
                      </a:r>
                      <a:r>
                        <a:rPr lang="en-US" altLang="zh-TW" sz="1400" kern="100" dirty="0" smtClean="0">
                          <a:effectLst/>
                          <a:highlight>
                            <a:srgbClr val="00FF00"/>
                          </a:highlight>
                        </a:rPr>
                        <a:t>4</a:t>
                      </a:r>
                      <a:r>
                        <a:rPr lang="zh-TW" altLang="zh-TW" sz="1400" kern="100" dirty="0" smtClean="0">
                          <a:effectLst/>
                        </a:rPr>
                        <a:t>案</a:t>
                      </a:r>
                      <a:endParaRPr lang="zh-TW" altLang="en-US" sz="1400" dirty="0">
                        <a:solidFill>
                          <a:srgbClr val="0000FF"/>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400" dirty="0" smtClean="0">
                        <a:solidFill>
                          <a:srgbClr val="0000FF"/>
                        </a:solidFill>
                      </a:endParaRPr>
                    </a:p>
                  </a:txBody>
                  <a:tcPr>
                    <a:solidFill>
                      <a:schemeClr val="bg1">
                        <a:lumMod val="85000"/>
                      </a:schemeClr>
                    </a:solidFill>
                  </a:tcPr>
                </a:tc>
                <a:tc>
                  <a:txBody>
                    <a:bodyPr/>
                    <a:lstStyle/>
                    <a:p>
                      <a:r>
                        <a:rPr lang="en-US" altLang="zh-TW" sz="1400" dirty="0" smtClean="0">
                          <a:solidFill>
                            <a:srgbClr val="0000FF"/>
                          </a:solidFill>
                        </a:rPr>
                        <a:t>Q1</a:t>
                      </a:r>
                      <a:r>
                        <a:rPr lang="zh-TW" altLang="en-US" sz="1400" dirty="0" smtClean="0">
                          <a:solidFill>
                            <a:srgbClr val="0000FF"/>
                          </a:solidFill>
                        </a:rPr>
                        <a:t>進度報告</a:t>
                      </a:r>
                      <a:endParaRPr lang="zh-TW" altLang="en-US" sz="1400" dirty="0">
                        <a:solidFill>
                          <a:srgbClr val="0000FF"/>
                        </a:solidFill>
                      </a:endParaRPr>
                    </a:p>
                  </a:txBody>
                  <a:tcPr>
                    <a:solidFill>
                      <a:schemeClr val="bg1">
                        <a:lumMod val="85000"/>
                      </a:schemeClr>
                    </a:solidFill>
                  </a:tcPr>
                </a:tc>
                <a:tc>
                  <a:txBody>
                    <a:bodyPr/>
                    <a:lstStyle/>
                    <a:p>
                      <a:r>
                        <a:rPr lang="zh-TW" altLang="en-US" sz="1400" dirty="0" smtClean="0">
                          <a:solidFill>
                            <a:srgbClr val="00B050"/>
                          </a:solidFill>
                        </a:rPr>
                        <a:t>聯盟規劃報告</a:t>
                      </a:r>
                      <a:endParaRPr lang="zh-TW" altLang="en-US" sz="1400" dirty="0">
                        <a:solidFill>
                          <a:srgbClr val="00B050"/>
                        </a:solidFill>
                      </a:endParaRPr>
                    </a:p>
                  </a:txBody>
                  <a:tcPr>
                    <a:solidFill>
                      <a:schemeClr val="bg1">
                        <a:lumMod val="85000"/>
                      </a:schemeClr>
                    </a:solidFill>
                  </a:tcPr>
                </a:tc>
                <a:tc>
                  <a:txBody>
                    <a:bodyPr/>
                    <a:lstStyle/>
                    <a:p>
                      <a:r>
                        <a:rPr lang="zh-TW" altLang="en-US" sz="1400" b="1" dirty="0" smtClean="0">
                          <a:solidFill>
                            <a:srgbClr val="FF0000"/>
                          </a:solidFill>
                        </a:rPr>
                        <a:t>期中執行成果報告</a:t>
                      </a:r>
                      <a:endParaRPr lang="en-US" altLang="zh-TW" sz="1400" b="1" dirty="0" smtClean="0">
                        <a:solidFill>
                          <a:srgbClr val="FF0000"/>
                        </a:solidFill>
                      </a:endParaRPr>
                    </a:p>
                    <a:p>
                      <a:endParaRPr lang="en-US" altLang="zh-TW" sz="1400" b="1" dirty="0" smtClean="0">
                        <a:solidFill>
                          <a:srgbClr val="FF0000"/>
                        </a:solidFill>
                      </a:endParaRPr>
                    </a:p>
                    <a:p>
                      <a:r>
                        <a:rPr lang="zh-TW" altLang="en-US" sz="1400" dirty="0" smtClean="0">
                          <a:solidFill>
                            <a:srgbClr val="00B050"/>
                          </a:solidFill>
                        </a:rPr>
                        <a:t>聯盟活動</a:t>
                      </a:r>
                      <a:endParaRPr lang="zh-TW" altLang="en-US" sz="1400" b="1" dirty="0">
                        <a:solidFill>
                          <a:srgbClr val="FF0000"/>
                        </a:solidFill>
                      </a:endParaRPr>
                    </a:p>
                  </a:txBody>
                  <a:tcPr>
                    <a:solidFill>
                      <a:schemeClr val="accent4">
                        <a:lumMod val="20000"/>
                        <a:lumOff val="80000"/>
                      </a:schemeClr>
                    </a:solidFill>
                  </a:tcPr>
                </a:tc>
                <a:tc>
                  <a:txBody>
                    <a:bodyPr/>
                    <a:lstStyle/>
                    <a:p>
                      <a:endParaRPr lang="zh-TW" altLang="en-US" sz="1400" dirty="0">
                        <a:solidFill>
                          <a:srgbClr val="0000FF"/>
                        </a:solidFill>
                      </a:endParaRPr>
                    </a:p>
                  </a:txBody>
                  <a:tcPr>
                    <a:solidFill>
                      <a:schemeClr val="accent4">
                        <a:lumMod val="20000"/>
                        <a:lumOff val="80000"/>
                      </a:schemeClr>
                    </a:solidFill>
                  </a:tcPr>
                </a:tc>
                <a:tc>
                  <a:txBody>
                    <a:bodyPr/>
                    <a:lstStyle/>
                    <a:p>
                      <a:r>
                        <a:rPr lang="en-US" altLang="zh-TW" sz="1400" dirty="0" smtClean="0">
                          <a:solidFill>
                            <a:srgbClr val="0000FF"/>
                          </a:solidFill>
                        </a:rPr>
                        <a:t>Q2</a:t>
                      </a:r>
                      <a:r>
                        <a:rPr lang="zh-TW" altLang="en-US" sz="1400" dirty="0" smtClean="0">
                          <a:solidFill>
                            <a:srgbClr val="0000FF"/>
                          </a:solidFill>
                        </a:rPr>
                        <a:t>進度報告</a:t>
                      </a:r>
                      <a:endParaRPr lang="zh-TW" altLang="en-US" sz="1400" dirty="0">
                        <a:solidFill>
                          <a:srgbClr val="0000FF"/>
                        </a:solidFill>
                      </a:endParaRPr>
                    </a:p>
                  </a:txBody>
                  <a:tcPr>
                    <a:solidFill>
                      <a:schemeClr val="accent4">
                        <a:lumMod val="20000"/>
                        <a:lumOff val="80000"/>
                      </a:schemeClr>
                    </a:solidFill>
                  </a:tcPr>
                </a:tc>
                <a:tc>
                  <a:txBody>
                    <a:bodyPr/>
                    <a:lstStyle/>
                    <a:p>
                      <a:endParaRPr lang="zh-TW" altLang="en-US" sz="1400" dirty="0"/>
                    </a:p>
                  </a:txBody>
                  <a:tcPr>
                    <a:solidFill>
                      <a:schemeClr val="accent4">
                        <a:lumMod val="20000"/>
                        <a:lumOff val="80000"/>
                      </a:schemeClr>
                    </a:solidFill>
                  </a:tcPr>
                </a:tc>
                <a:tc>
                  <a:txBody>
                    <a:bodyPr/>
                    <a:lstStyle/>
                    <a:p>
                      <a:pPr marL="85725" marR="0" lvl="0" indent="-85725" algn="just" defTabSz="914400" rtl="0" eaLnBrk="1" fontAlgn="auto" latinLnBrk="0" hangingPunct="1">
                        <a:lnSpc>
                          <a:spcPct val="100000"/>
                        </a:lnSpc>
                        <a:spcBef>
                          <a:spcPts val="600"/>
                        </a:spcBef>
                        <a:spcAft>
                          <a:spcPts val="0"/>
                        </a:spcAft>
                        <a:buClrTx/>
                        <a:buSzTx/>
                        <a:buFont typeface="Wingdings" panose="05000000000000000000" pitchFamily="2" charset="2"/>
                        <a:buChar char="ü"/>
                        <a:tabLst/>
                        <a:defRPr/>
                      </a:pPr>
                      <a:r>
                        <a:rPr lang="zh-TW" altLang="en-US" sz="1400" dirty="0" smtClean="0">
                          <a:solidFill>
                            <a:srgbClr val="00B050"/>
                          </a:solidFill>
                        </a:rPr>
                        <a:t>聯盟成果報告</a:t>
                      </a:r>
                    </a:p>
                    <a:p>
                      <a:pPr marL="85725" indent="-85725" algn="just">
                        <a:spcBef>
                          <a:spcPts val="600"/>
                        </a:spcBef>
                        <a:buFont typeface="Wingdings" panose="05000000000000000000" pitchFamily="2" charset="2"/>
                        <a:buChar char="ü"/>
                      </a:pPr>
                      <a:r>
                        <a:rPr lang="zh-TW" altLang="zh-TW" sz="1400" b="1" kern="100" dirty="0" smtClean="0">
                          <a:solidFill>
                            <a:srgbClr val="FF0000"/>
                          </a:solidFill>
                          <a:effectLst/>
                        </a:rPr>
                        <a:t>期末執行成果報告</a:t>
                      </a:r>
                      <a:r>
                        <a:rPr lang="en-US" altLang="zh-TW" sz="1400" b="1" kern="100" dirty="0" smtClean="0">
                          <a:solidFill>
                            <a:srgbClr val="FF0000"/>
                          </a:solidFill>
                          <a:effectLst/>
                        </a:rPr>
                        <a:t>(</a:t>
                      </a:r>
                      <a:r>
                        <a:rPr lang="zh-TW" altLang="zh-TW" sz="1400" b="1" kern="100" dirty="0" smtClean="0">
                          <a:solidFill>
                            <a:srgbClr val="FF0000"/>
                          </a:solidFill>
                          <a:effectLst/>
                        </a:rPr>
                        <a:t>初版</a:t>
                      </a:r>
                      <a:r>
                        <a:rPr lang="en-US" altLang="zh-TW" sz="1400" b="1" kern="100" dirty="0" smtClean="0">
                          <a:solidFill>
                            <a:srgbClr val="FF0000"/>
                          </a:solidFill>
                          <a:effectLst/>
                        </a:rPr>
                        <a:t>)</a:t>
                      </a:r>
                    </a:p>
                    <a:p>
                      <a:pPr marL="85725" indent="-85725" algn="just">
                        <a:spcBef>
                          <a:spcPts val="600"/>
                        </a:spcBef>
                        <a:buFont typeface="Wingdings" panose="05000000000000000000" pitchFamily="2" charset="2"/>
                        <a:buChar char="ü"/>
                      </a:pPr>
                      <a:r>
                        <a:rPr lang="zh-TW" altLang="zh-TW" sz="1400" b="1" kern="100" dirty="0" smtClean="0">
                          <a:solidFill>
                            <a:srgbClr val="FF0000"/>
                          </a:solidFill>
                          <a:effectLst/>
                        </a:rPr>
                        <a:t>期末執行成果報告</a:t>
                      </a:r>
                      <a:r>
                        <a:rPr lang="en-US" altLang="zh-TW" sz="1400" b="1" kern="100" dirty="0" smtClean="0">
                          <a:solidFill>
                            <a:srgbClr val="FF0000"/>
                          </a:solidFill>
                          <a:effectLst/>
                        </a:rPr>
                        <a:t>(</a:t>
                      </a:r>
                      <a:r>
                        <a:rPr lang="zh-TW" altLang="en-US" sz="1400" b="1" kern="100" dirty="0" smtClean="0">
                          <a:solidFill>
                            <a:srgbClr val="FF0000"/>
                          </a:solidFill>
                          <a:effectLst/>
                        </a:rPr>
                        <a:t>定版</a:t>
                      </a:r>
                      <a:r>
                        <a:rPr lang="en-US" altLang="zh-TW" sz="1400" b="1" kern="100" dirty="0" smtClean="0">
                          <a:solidFill>
                            <a:srgbClr val="FF0000"/>
                          </a:solidFill>
                          <a:effectLst/>
                        </a:rPr>
                        <a:t>)</a:t>
                      </a:r>
                      <a:endParaRPr lang="zh-TW" altLang="en-US" sz="1400" dirty="0"/>
                    </a:p>
                  </a:txBody>
                  <a:tcPr>
                    <a:solidFill>
                      <a:schemeClr val="accent4">
                        <a:lumMod val="20000"/>
                        <a:lumOff val="80000"/>
                      </a:schemeClr>
                    </a:solidFill>
                  </a:tcPr>
                </a:tc>
                <a:extLst>
                  <a:ext uri="{0D108BD9-81ED-4DB2-BD59-A6C34878D82A}">
                    <a16:rowId xmlns:a16="http://schemas.microsoft.com/office/drawing/2014/main" val="2159575848"/>
                  </a:ext>
                </a:extLst>
              </a:tr>
              <a:tr h="370840">
                <a:tc>
                  <a:txBody>
                    <a:bodyPr/>
                    <a:lstStyle/>
                    <a:p>
                      <a:r>
                        <a:rPr lang="zh-TW" altLang="en-US" sz="1400" dirty="0" smtClean="0">
                          <a:solidFill>
                            <a:srgbClr val="0000FF"/>
                          </a:solidFill>
                        </a:rPr>
                        <a:t>工研院項目</a:t>
                      </a:r>
                      <a:endParaRPr lang="zh-TW" altLang="en-US" sz="1400" dirty="0">
                        <a:solidFill>
                          <a:srgbClr val="0000FF"/>
                        </a:solidFill>
                      </a:endParaRPr>
                    </a:p>
                  </a:txBody>
                  <a:tcPr>
                    <a:solidFill>
                      <a:schemeClr val="accent4">
                        <a:lumMod val="20000"/>
                        <a:lumOff val="80000"/>
                      </a:schemeClr>
                    </a:solidFill>
                  </a:tcPr>
                </a:tc>
                <a:tc>
                  <a:txBody>
                    <a:bodyPr/>
                    <a:lstStyle/>
                    <a:p>
                      <a:endParaRPr lang="zh-TW" altLang="en-US" sz="1400" dirty="0">
                        <a:solidFill>
                          <a:srgbClr val="0000FF"/>
                        </a:solidFill>
                      </a:endParaRPr>
                    </a:p>
                  </a:txBody>
                  <a:tcPr>
                    <a:solidFill>
                      <a:schemeClr val="bg1">
                        <a:lumMod val="85000"/>
                      </a:schemeClr>
                    </a:solidFill>
                  </a:tcPr>
                </a:tc>
                <a:tc>
                  <a:txBody>
                    <a:bodyPr/>
                    <a:lstStyle/>
                    <a:p>
                      <a:endParaRPr lang="zh-TW" altLang="en-US" sz="1400" dirty="0">
                        <a:solidFill>
                          <a:srgbClr val="0000FF"/>
                        </a:solidFill>
                      </a:endParaRPr>
                    </a:p>
                  </a:txBody>
                  <a:tcPr>
                    <a:solidFill>
                      <a:schemeClr val="bg1">
                        <a:lumMod val="85000"/>
                      </a:schemeClr>
                    </a:solidFill>
                  </a:tcPr>
                </a:tc>
                <a:tc gridSpan="4">
                  <a:txBody>
                    <a:bodyPr/>
                    <a:lstStyle/>
                    <a:p>
                      <a:pPr algn="ctr"/>
                      <a:endParaRPr lang="zh-TW" altLang="en-US" sz="1400" b="1" dirty="0">
                        <a:solidFill>
                          <a:schemeClr val="tx1"/>
                        </a:solidFill>
                      </a:endParaRPr>
                    </a:p>
                  </a:txBody>
                  <a:tcPr anchor="ct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400" dirty="0" smtClean="0">
                        <a:solidFill>
                          <a:srgbClr val="0000FF"/>
                        </a:solidFill>
                      </a:endParaRPr>
                    </a:p>
                  </a:txBody>
                  <a:tcPr>
                    <a:solidFill>
                      <a:schemeClr val="bg1">
                        <a:lumMod val="85000"/>
                      </a:schemeClr>
                    </a:solidFill>
                  </a:tcPr>
                </a:tc>
                <a:tc hMerge="1">
                  <a:txBody>
                    <a:bodyPr/>
                    <a:lstStyle/>
                    <a:p>
                      <a:endParaRPr lang="zh-TW" altLang="en-US" sz="1400" dirty="0">
                        <a:solidFill>
                          <a:srgbClr val="0000FF"/>
                        </a:solidFill>
                      </a:endParaRPr>
                    </a:p>
                  </a:txBody>
                  <a:tcPr>
                    <a:solidFill>
                      <a:schemeClr val="bg1">
                        <a:lumMod val="85000"/>
                      </a:schemeClr>
                    </a:solidFill>
                  </a:tcPr>
                </a:tc>
                <a:tc hMerge="1">
                  <a:txBody>
                    <a:bodyPr/>
                    <a:lstStyle/>
                    <a:p>
                      <a:endParaRPr lang="zh-TW" altLang="en-US" sz="1400" dirty="0">
                        <a:solidFill>
                          <a:srgbClr val="00B050"/>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b="1" dirty="0" smtClean="0">
                          <a:solidFill>
                            <a:schemeClr val="tx1"/>
                          </a:solidFill>
                        </a:rPr>
                        <a:t>示範觀摩</a:t>
                      </a:r>
                    </a:p>
                  </a:txBody>
                  <a:tcPr anchor="ctr">
                    <a:solidFill>
                      <a:schemeClr val="accent4">
                        <a:lumMod val="20000"/>
                        <a:lumOff val="80000"/>
                      </a:schemeClr>
                    </a:solidFill>
                  </a:tcPr>
                </a:tc>
                <a:tc>
                  <a:txBody>
                    <a:bodyPr/>
                    <a:lstStyle/>
                    <a:p>
                      <a:pPr algn="ctr"/>
                      <a:endParaRPr lang="zh-TW" altLang="en-US" sz="1400" b="1" dirty="0">
                        <a:solidFill>
                          <a:schemeClr val="tx1"/>
                        </a:solidFill>
                      </a:endParaRPr>
                    </a:p>
                  </a:txBody>
                  <a:tcPr anchor="ctr">
                    <a:solidFill>
                      <a:schemeClr val="accent4">
                        <a:lumMod val="20000"/>
                        <a:lumOff val="80000"/>
                      </a:schemeClr>
                    </a:solidFill>
                  </a:tcPr>
                </a:tc>
                <a:tc>
                  <a:txBody>
                    <a:bodyPr/>
                    <a:lstStyle/>
                    <a:p>
                      <a:r>
                        <a:rPr lang="zh-TW" altLang="en-US" sz="1400" b="1" dirty="0" smtClean="0">
                          <a:solidFill>
                            <a:schemeClr val="tx1"/>
                          </a:solidFill>
                        </a:rPr>
                        <a:t>智慧論壇</a:t>
                      </a:r>
                      <a:endParaRPr lang="en-US" altLang="zh-TW" sz="1400" b="1" dirty="0" smtClean="0">
                        <a:solidFill>
                          <a:schemeClr val="tx1"/>
                        </a:solidFill>
                      </a:endParaRPr>
                    </a:p>
                  </a:txBody>
                  <a:tcPr anchor="ctr">
                    <a:solidFill>
                      <a:schemeClr val="accent4">
                        <a:lumMod val="20000"/>
                        <a:lumOff val="80000"/>
                      </a:schemeClr>
                    </a:solidFill>
                  </a:tcPr>
                </a:tc>
                <a:tc>
                  <a:txBody>
                    <a:bodyPr/>
                    <a:lstStyle/>
                    <a:p>
                      <a:r>
                        <a:rPr lang="en-US" altLang="zh-TW" sz="1400" b="1" dirty="0" smtClean="0">
                          <a:solidFill>
                            <a:schemeClr val="tx1"/>
                          </a:solidFill>
                        </a:rPr>
                        <a:t>AI</a:t>
                      </a:r>
                      <a:r>
                        <a:rPr lang="zh-TW" altLang="en-US" sz="1400" b="1" dirty="0" smtClean="0">
                          <a:solidFill>
                            <a:schemeClr val="tx1"/>
                          </a:solidFill>
                        </a:rPr>
                        <a:t>全程</a:t>
                      </a:r>
                      <a:endParaRPr lang="zh-TW" altLang="en-US" sz="1400" b="1" dirty="0">
                        <a:solidFill>
                          <a:schemeClr val="tx1"/>
                        </a:solidFill>
                      </a:endParaRPr>
                    </a:p>
                  </a:txBody>
                  <a:tcPr anchor="ctr">
                    <a:solidFill>
                      <a:schemeClr val="accent4">
                        <a:lumMod val="20000"/>
                        <a:lumOff val="80000"/>
                      </a:schemeClr>
                    </a:solidFill>
                  </a:tcPr>
                </a:tc>
                <a:tc>
                  <a:txBody>
                    <a:bodyPr/>
                    <a:lstStyle/>
                    <a:p>
                      <a:pPr marL="85725" indent="-85725" algn="just">
                        <a:spcBef>
                          <a:spcPts val="600"/>
                        </a:spcBef>
                        <a:buFont typeface="Wingdings" panose="05000000000000000000" pitchFamily="2" charset="2"/>
                        <a:buChar char="ü"/>
                      </a:pPr>
                      <a:endParaRPr lang="zh-TW" altLang="en-US" sz="1400" dirty="0"/>
                    </a:p>
                  </a:txBody>
                  <a:tcPr>
                    <a:solidFill>
                      <a:schemeClr val="accent4">
                        <a:lumMod val="20000"/>
                        <a:lumOff val="80000"/>
                      </a:schemeClr>
                    </a:solidFill>
                  </a:tcPr>
                </a:tc>
                <a:extLst>
                  <a:ext uri="{0D108BD9-81ED-4DB2-BD59-A6C34878D82A}">
                    <a16:rowId xmlns:a16="http://schemas.microsoft.com/office/drawing/2014/main" val="543454281"/>
                  </a:ext>
                </a:extLst>
              </a:tr>
            </a:tbl>
          </a:graphicData>
        </a:graphic>
      </p:graphicFrame>
      <p:sp>
        <p:nvSpPr>
          <p:cNvPr id="4" name="矩形 3"/>
          <p:cNvSpPr/>
          <p:nvPr/>
        </p:nvSpPr>
        <p:spPr>
          <a:xfrm>
            <a:off x="63003" y="639165"/>
            <a:ext cx="2339102" cy="369332"/>
          </a:xfrm>
          <a:prstGeom prst="rect">
            <a:avLst/>
          </a:prstGeom>
        </p:spPr>
        <p:txBody>
          <a:bodyPr wrap="none">
            <a:spAutoFit/>
          </a:bodyPr>
          <a:lstStyle/>
          <a:p>
            <a:r>
              <a:rPr lang="zh-TW" altLang="en-US" b="1" spc="300" dirty="0" smtClean="0">
                <a:solidFill>
                  <a:srgbClr val="0000FF"/>
                </a:solidFill>
              </a:rPr>
              <a:t>分包計畫工作</a:t>
            </a:r>
            <a:r>
              <a:rPr lang="zh-TW" altLang="en-US" b="1" spc="300" dirty="0">
                <a:solidFill>
                  <a:srgbClr val="0000FF"/>
                </a:solidFill>
              </a:rPr>
              <a:t>進度</a:t>
            </a:r>
            <a:endParaRPr lang="zh-TW"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726415715"/>
              </p:ext>
            </p:extLst>
          </p:nvPr>
        </p:nvGraphicFramePr>
        <p:xfrm>
          <a:off x="173609" y="4254280"/>
          <a:ext cx="6518241" cy="614880"/>
        </p:xfrm>
        <a:graphic>
          <a:graphicData uri="http://schemas.openxmlformats.org/drawingml/2006/table">
            <a:tbl>
              <a:tblPr firstRow="1" firstCol="1" bandRow="1">
                <a:tableStyleId>{BC89EF96-8CEA-46FF-86C4-4CE0E7609802}</a:tableStyleId>
              </a:tblPr>
              <a:tblGrid>
                <a:gridCol w="664641">
                  <a:extLst>
                    <a:ext uri="{9D8B030D-6E8A-4147-A177-3AD203B41FA5}">
                      <a16:colId xmlns:a16="http://schemas.microsoft.com/office/drawing/2014/main" val="41407230"/>
                    </a:ext>
                  </a:extLst>
                </a:gridCol>
                <a:gridCol w="1620000">
                  <a:extLst>
                    <a:ext uri="{9D8B030D-6E8A-4147-A177-3AD203B41FA5}">
                      <a16:colId xmlns:a16="http://schemas.microsoft.com/office/drawing/2014/main" val="910695836"/>
                    </a:ext>
                  </a:extLst>
                </a:gridCol>
                <a:gridCol w="4233600">
                  <a:extLst>
                    <a:ext uri="{9D8B030D-6E8A-4147-A177-3AD203B41FA5}">
                      <a16:colId xmlns:a16="http://schemas.microsoft.com/office/drawing/2014/main" val="2910198415"/>
                    </a:ext>
                  </a:extLst>
                </a:gridCol>
              </a:tblGrid>
              <a:tr h="216000">
                <a:tc>
                  <a:txBody>
                    <a:bodyPr/>
                    <a:lstStyle/>
                    <a:p>
                      <a:pPr algn="ctr">
                        <a:spcAft>
                          <a:spcPts val="0"/>
                        </a:spcAft>
                      </a:pPr>
                      <a:r>
                        <a:rPr lang="zh-TW" sz="1200" kern="100" dirty="0">
                          <a:effectLst/>
                        </a:rPr>
                        <a:t>序號</a:t>
                      </a:r>
                      <a:endParaRPr lang="zh-TW" sz="1200" kern="100" dirty="0">
                        <a:effectLst/>
                        <a:latin typeface="CG Times"/>
                        <a:ea typeface="新細明體" panose="02020500000000000000" pitchFamily="18" charset="-120"/>
                        <a:cs typeface="CG Times"/>
                      </a:endParaRPr>
                    </a:p>
                  </a:txBody>
                  <a:tcPr marL="68580" marR="68580" marT="0" marB="0"/>
                </a:tc>
                <a:tc>
                  <a:txBody>
                    <a:bodyPr/>
                    <a:lstStyle/>
                    <a:p>
                      <a:pPr algn="ctr">
                        <a:spcAft>
                          <a:spcPts val="0"/>
                        </a:spcAft>
                      </a:pPr>
                      <a:r>
                        <a:rPr lang="zh-TW" sz="1200" kern="100" dirty="0">
                          <a:effectLst/>
                        </a:rPr>
                        <a:t>日期</a:t>
                      </a:r>
                      <a:endParaRPr lang="zh-TW" sz="1200" kern="100" dirty="0">
                        <a:effectLst/>
                        <a:latin typeface="CG Times"/>
                        <a:ea typeface="新細明體" panose="02020500000000000000" pitchFamily="18" charset="-120"/>
                        <a:cs typeface="CG Times"/>
                      </a:endParaRPr>
                    </a:p>
                  </a:txBody>
                  <a:tcPr marL="68580" marR="68580" marT="0" marB="0"/>
                </a:tc>
                <a:tc>
                  <a:txBody>
                    <a:bodyPr/>
                    <a:lstStyle/>
                    <a:p>
                      <a:pPr algn="ctr">
                        <a:spcAft>
                          <a:spcPts val="0"/>
                        </a:spcAft>
                      </a:pPr>
                      <a:r>
                        <a:rPr lang="zh-TW" sz="1200" kern="100">
                          <a:effectLst/>
                        </a:rPr>
                        <a:t>查核點概述</a:t>
                      </a:r>
                      <a:endParaRPr lang="zh-TW" sz="1200" kern="100">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3675152529"/>
                  </a:ext>
                </a:extLst>
              </a:tr>
              <a:tr h="216000">
                <a:tc>
                  <a:txBody>
                    <a:bodyPr/>
                    <a:lstStyle/>
                    <a:p>
                      <a:pPr algn="ctr">
                        <a:spcAft>
                          <a:spcPts val="0"/>
                        </a:spcAft>
                      </a:pPr>
                      <a:r>
                        <a:rPr lang="en-US" sz="1200" kern="100">
                          <a:effectLst/>
                        </a:rPr>
                        <a:t>1</a:t>
                      </a:r>
                      <a:endParaRPr lang="zh-TW" sz="1200" kern="100">
                        <a:effectLst/>
                        <a:latin typeface="CG Times"/>
                        <a:ea typeface="新細明體" panose="02020500000000000000" pitchFamily="18" charset="-120"/>
                        <a:cs typeface="CG Times"/>
                      </a:endParaRPr>
                    </a:p>
                  </a:txBody>
                  <a:tcPr marL="68580" marR="68580" marT="0" marB="0"/>
                </a:tc>
                <a:tc>
                  <a:txBody>
                    <a:bodyPr/>
                    <a:lstStyle/>
                    <a:p>
                      <a:pPr algn="ctr">
                        <a:spcAft>
                          <a:spcPts val="0"/>
                        </a:spcAft>
                      </a:pPr>
                      <a:r>
                        <a:rPr lang="en-US" sz="1200" kern="100">
                          <a:effectLst/>
                          <a:highlight>
                            <a:srgbClr val="00FF00"/>
                          </a:highlight>
                        </a:rPr>
                        <a:t>2022/06/30</a:t>
                      </a:r>
                      <a:endParaRPr lang="zh-TW" sz="1200" kern="100">
                        <a:effectLst/>
                        <a:latin typeface="CG Times"/>
                        <a:ea typeface="新細明體" panose="02020500000000000000" pitchFamily="18" charset="-120"/>
                        <a:cs typeface="CG Times"/>
                      </a:endParaRPr>
                    </a:p>
                  </a:txBody>
                  <a:tcPr marL="68580" marR="68580" marT="0" marB="0"/>
                </a:tc>
                <a:tc>
                  <a:txBody>
                    <a:bodyPr/>
                    <a:lstStyle/>
                    <a:p>
                      <a:pPr>
                        <a:spcAft>
                          <a:spcPts val="0"/>
                        </a:spcAft>
                      </a:pPr>
                      <a:r>
                        <a:rPr lang="zh-TW" sz="1200" b="1" kern="100" dirty="0">
                          <a:solidFill>
                            <a:srgbClr val="FF0000"/>
                          </a:solidFill>
                          <a:effectLst/>
                        </a:rPr>
                        <a:t>完成產業</a:t>
                      </a:r>
                      <a:r>
                        <a:rPr lang="en-US" sz="1200" b="1" kern="100" dirty="0">
                          <a:solidFill>
                            <a:srgbClr val="FF0000"/>
                          </a:solidFill>
                          <a:effectLst/>
                        </a:rPr>
                        <a:t>AI</a:t>
                      </a:r>
                      <a:r>
                        <a:rPr lang="zh-TW" sz="1200" b="1" kern="100" dirty="0">
                          <a:solidFill>
                            <a:srgbClr val="FF0000"/>
                          </a:solidFill>
                          <a:effectLst/>
                        </a:rPr>
                        <a:t>聯盟活動規劃</a:t>
                      </a:r>
                      <a:r>
                        <a:rPr lang="en-US" sz="1200" b="1" kern="100" dirty="0">
                          <a:solidFill>
                            <a:srgbClr val="FF0000"/>
                          </a:solidFill>
                          <a:effectLst/>
                        </a:rPr>
                        <a:t>1</a:t>
                      </a:r>
                      <a:r>
                        <a:rPr lang="zh-TW" sz="1200" b="1" kern="100" dirty="0">
                          <a:solidFill>
                            <a:srgbClr val="FF0000"/>
                          </a:solidFill>
                          <a:effectLst/>
                        </a:rPr>
                        <a:t>案</a:t>
                      </a:r>
                      <a:r>
                        <a:rPr lang="en-US" sz="1200" b="1" kern="100" dirty="0">
                          <a:solidFill>
                            <a:srgbClr val="FF0000"/>
                          </a:solidFill>
                          <a:effectLst/>
                        </a:rPr>
                        <a:t>(</a:t>
                      </a:r>
                      <a:r>
                        <a:rPr lang="zh-TW" sz="1200" b="1" kern="100" dirty="0">
                          <a:solidFill>
                            <a:srgbClr val="FF0000"/>
                          </a:solidFill>
                          <a:effectLst/>
                        </a:rPr>
                        <a:t>含</a:t>
                      </a:r>
                      <a:r>
                        <a:rPr lang="en-US" sz="1200" b="1" kern="100" dirty="0">
                          <a:solidFill>
                            <a:srgbClr val="FF0000"/>
                          </a:solidFill>
                          <a:effectLst/>
                        </a:rPr>
                        <a:t>)</a:t>
                      </a:r>
                      <a:r>
                        <a:rPr lang="zh-TW" sz="1200" b="1" kern="100" dirty="0">
                          <a:solidFill>
                            <a:srgbClr val="FF0000"/>
                          </a:solidFill>
                          <a:effectLst/>
                        </a:rPr>
                        <a:t>以上。</a:t>
                      </a:r>
                      <a:endParaRPr lang="zh-TW" sz="1200" b="1" kern="100" dirty="0">
                        <a:solidFill>
                          <a:srgbClr val="FF0000"/>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2970689488"/>
                  </a:ext>
                </a:extLst>
              </a:tr>
              <a:tr h="0">
                <a:tc>
                  <a:txBody>
                    <a:bodyPr/>
                    <a:lstStyle/>
                    <a:p>
                      <a:pPr algn="ctr">
                        <a:spcAft>
                          <a:spcPts val="0"/>
                        </a:spcAft>
                      </a:pPr>
                      <a:r>
                        <a:rPr lang="en-US" sz="1200" kern="100">
                          <a:effectLst/>
                        </a:rPr>
                        <a:t>2</a:t>
                      </a:r>
                      <a:endParaRPr lang="zh-TW" sz="1200" kern="100">
                        <a:effectLst/>
                        <a:latin typeface="CG Times"/>
                        <a:ea typeface="新細明體" panose="02020500000000000000" pitchFamily="18" charset="-120"/>
                        <a:cs typeface="CG Times"/>
                      </a:endParaRPr>
                    </a:p>
                  </a:txBody>
                  <a:tcPr marL="68580" marR="68580" marT="0" marB="0"/>
                </a:tc>
                <a:tc>
                  <a:txBody>
                    <a:bodyPr/>
                    <a:lstStyle/>
                    <a:p>
                      <a:pPr algn="ctr">
                        <a:spcAft>
                          <a:spcPts val="0"/>
                        </a:spcAft>
                      </a:pPr>
                      <a:r>
                        <a:rPr lang="en-US" sz="1200" kern="100">
                          <a:effectLst/>
                          <a:highlight>
                            <a:srgbClr val="00FF00"/>
                          </a:highlight>
                        </a:rPr>
                        <a:t>2022/11/30</a:t>
                      </a:r>
                      <a:endParaRPr lang="zh-TW" sz="1200" kern="100">
                        <a:effectLst/>
                        <a:latin typeface="CG Times"/>
                        <a:ea typeface="新細明體" panose="02020500000000000000" pitchFamily="18" charset="-120"/>
                        <a:cs typeface="CG Times"/>
                      </a:endParaRPr>
                    </a:p>
                  </a:txBody>
                  <a:tcPr marL="68580" marR="68580" marT="0" marB="0"/>
                </a:tc>
                <a:tc>
                  <a:txBody>
                    <a:bodyPr/>
                    <a:lstStyle/>
                    <a:p>
                      <a:pPr>
                        <a:spcAft>
                          <a:spcPts val="0"/>
                        </a:spcAft>
                      </a:pPr>
                      <a:r>
                        <a:rPr lang="zh-TW" sz="1200" b="1" kern="100" dirty="0">
                          <a:solidFill>
                            <a:srgbClr val="FF0000"/>
                          </a:solidFill>
                          <a:effectLst/>
                        </a:rPr>
                        <a:t>完成辦理產業</a:t>
                      </a:r>
                      <a:r>
                        <a:rPr lang="en-US" sz="1200" b="1" kern="100" dirty="0">
                          <a:solidFill>
                            <a:srgbClr val="FF0000"/>
                          </a:solidFill>
                          <a:effectLst/>
                        </a:rPr>
                        <a:t>AI</a:t>
                      </a:r>
                      <a:r>
                        <a:rPr lang="zh-TW" sz="1200" b="1" kern="100" dirty="0">
                          <a:solidFill>
                            <a:srgbClr val="FF0000"/>
                          </a:solidFill>
                          <a:effectLst/>
                        </a:rPr>
                        <a:t>聯盟活動</a:t>
                      </a:r>
                      <a:r>
                        <a:rPr lang="en-US" sz="1200" b="1" kern="100" dirty="0">
                          <a:solidFill>
                            <a:srgbClr val="FF0000"/>
                          </a:solidFill>
                          <a:effectLst/>
                        </a:rPr>
                        <a:t>1</a:t>
                      </a:r>
                      <a:r>
                        <a:rPr lang="zh-TW" sz="1200" b="1" kern="100" dirty="0">
                          <a:solidFill>
                            <a:srgbClr val="FF0000"/>
                          </a:solidFill>
                          <a:effectLst/>
                        </a:rPr>
                        <a:t>場</a:t>
                      </a:r>
                      <a:r>
                        <a:rPr lang="en-US" sz="1200" b="1" kern="100" dirty="0">
                          <a:solidFill>
                            <a:srgbClr val="FF0000"/>
                          </a:solidFill>
                          <a:effectLst/>
                        </a:rPr>
                        <a:t>(</a:t>
                      </a:r>
                      <a:r>
                        <a:rPr lang="zh-TW" sz="1200" b="1" kern="100" dirty="0">
                          <a:solidFill>
                            <a:srgbClr val="FF0000"/>
                          </a:solidFill>
                          <a:effectLst/>
                        </a:rPr>
                        <a:t>含</a:t>
                      </a:r>
                      <a:r>
                        <a:rPr lang="en-US" sz="1200" b="1" kern="100" dirty="0">
                          <a:solidFill>
                            <a:srgbClr val="FF0000"/>
                          </a:solidFill>
                          <a:effectLst/>
                        </a:rPr>
                        <a:t>)</a:t>
                      </a:r>
                      <a:r>
                        <a:rPr lang="zh-TW" sz="1200" b="1" kern="100" dirty="0">
                          <a:solidFill>
                            <a:srgbClr val="FF0000"/>
                          </a:solidFill>
                          <a:effectLst/>
                        </a:rPr>
                        <a:t>以上。</a:t>
                      </a:r>
                      <a:endParaRPr lang="zh-TW" sz="1200" b="1" kern="100" dirty="0">
                        <a:solidFill>
                          <a:srgbClr val="FF0000"/>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1257070832"/>
                  </a:ext>
                </a:extLst>
              </a:tr>
            </a:tbl>
          </a:graphicData>
        </a:graphic>
      </p:graphicFrame>
      <p:sp>
        <p:nvSpPr>
          <p:cNvPr id="7" name="矩形 6"/>
          <p:cNvSpPr/>
          <p:nvPr/>
        </p:nvSpPr>
        <p:spPr>
          <a:xfrm>
            <a:off x="63003" y="3966681"/>
            <a:ext cx="1762021" cy="369332"/>
          </a:xfrm>
          <a:prstGeom prst="rect">
            <a:avLst/>
          </a:prstGeom>
        </p:spPr>
        <p:txBody>
          <a:bodyPr wrap="none">
            <a:spAutoFit/>
          </a:bodyPr>
          <a:lstStyle/>
          <a:p>
            <a:r>
              <a:rPr lang="zh-TW" altLang="en-US" b="1" spc="300" dirty="0">
                <a:solidFill>
                  <a:srgbClr val="0000FF"/>
                </a:solidFill>
              </a:rPr>
              <a:t>分包計畫</a:t>
            </a:r>
            <a:r>
              <a:rPr lang="en-US" altLang="zh-TW" b="1" spc="300" dirty="0" smtClean="0">
                <a:solidFill>
                  <a:srgbClr val="0000FF"/>
                </a:solidFill>
              </a:rPr>
              <a:t>KPI</a:t>
            </a:r>
            <a:endParaRPr lang="zh-TW" altLang="en-US" b="1" dirty="0"/>
          </a:p>
        </p:txBody>
      </p:sp>
      <p:graphicFrame>
        <p:nvGraphicFramePr>
          <p:cNvPr id="9" name="表格 8"/>
          <p:cNvGraphicFramePr>
            <a:graphicFrameLocks noGrp="1"/>
          </p:cNvGraphicFramePr>
          <p:nvPr>
            <p:extLst>
              <p:ext uri="{D42A27DB-BD31-4B8C-83A1-F6EECF244321}">
                <p14:modId xmlns:p14="http://schemas.microsoft.com/office/powerpoint/2010/main" val="1430800006"/>
              </p:ext>
            </p:extLst>
          </p:nvPr>
        </p:nvGraphicFramePr>
        <p:xfrm>
          <a:off x="172008" y="4951977"/>
          <a:ext cx="6501130" cy="1587500"/>
        </p:xfrm>
        <a:graphic>
          <a:graphicData uri="http://schemas.openxmlformats.org/drawingml/2006/table">
            <a:tbl>
              <a:tblPr firstRow="1" firstCol="1" bandRow="1">
                <a:tableStyleId>{BC89EF96-8CEA-46FF-86C4-4CE0E7609802}</a:tableStyleId>
              </a:tblPr>
              <a:tblGrid>
                <a:gridCol w="647700">
                  <a:extLst>
                    <a:ext uri="{9D8B030D-6E8A-4147-A177-3AD203B41FA5}">
                      <a16:colId xmlns:a16="http://schemas.microsoft.com/office/drawing/2014/main" val="3225756801"/>
                    </a:ext>
                  </a:extLst>
                </a:gridCol>
                <a:gridCol w="1620520">
                  <a:extLst>
                    <a:ext uri="{9D8B030D-6E8A-4147-A177-3AD203B41FA5}">
                      <a16:colId xmlns:a16="http://schemas.microsoft.com/office/drawing/2014/main" val="3228060330"/>
                    </a:ext>
                  </a:extLst>
                </a:gridCol>
                <a:gridCol w="4232910">
                  <a:extLst>
                    <a:ext uri="{9D8B030D-6E8A-4147-A177-3AD203B41FA5}">
                      <a16:colId xmlns:a16="http://schemas.microsoft.com/office/drawing/2014/main" val="1949514356"/>
                    </a:ext>
                  </a:extLst>
                </a:gridCol>
              </a:tblGrid>
              <a:tr h="215900">
                <a:tc>
                  <a:txBody>
                    <a:bodyPr/>
                    <a:lstStyle/>
                    <a:p>
                      <a:pPr algn="ctr">
                        <a:spcAft>
                          <a:spcPts val="0"/>
                        </a:spcAft>
                      </a:pPr>
                      <a:r>
                        <a:rPr lang="zh-TW" sz="1200" kern="100" dirty="0">
                          <a:effectLst/>
                        </a:rPr>
                        <a:t>序號</a:t>
                      </a:r>
                      <a:endParaRPr lang="zh-TW" sz="1200" kern="100" dirty="0">
                        <a:effectLst/>
                        <a:latin typeface="CG Times"/>
                        <a:ea typeface="新細明體" panose="02020500000000000000" pitchFamily="18" charset="-120"/>
                        <a:cs typeface="CG Times"/>
                      </a:endParaRPr>
                    </a:p>
                  </a:txBody>
                  <a:tcPr marL="68580" marR="68580" marT="0" marB="0"/>
                </a:tc>
                <a:tc>
                  <a:txBody>
                    <a:bodyPr/>
                    <a:lstStyle/>
                    <a:p>
                      <a:pPr algn="ctr">
                        <a:spcAft>
                          <a:spcPts val="0"/>
                        </a:spcAft>
                      </a:pPr>
                      <a:r>
                        <a:rPr lang="zh-TW" sz="1200" kern="100">
                          <a:effectLst/>
                        </a:rPr>
                        <a:t>日期</a:t>
                      </a:r>
                      <a:endParaRPr lang="zh-TW" sz="1200" kern="100">
                        <a:effectLst/>
                        <a:latin typeface="CG Times"/>
                        <a:ea typeface="新細明體" panose="02020500000000000000" pitchFamily="18" charset="-120"/>
                        <a:cs typeface="CG Times"/>
                      </a:endParaRPr>
                    </a:p>
                  </a:txBody>
                  <a:tcPr marL="68580" marR="68580" marT="0" marB="0"/>
                </a:tc>
                <a:tc>
                  <a:txBody>
                    <a:bodyPr/>
                    <a:lstStyle/>
                    <a:p>
                      <a:pPr algn="ctr">
                        <a:spcAft>
                          <a:spcPts val="0"/>
                        </a:spcAft>
                      </a:pPr>
                      <a:r>
                        <a:rPr lang="zh-TW" sz="1200" kern="100">
                          <a:effectLst/>
                        </a:rPr>
                        <a:t>查核點概述</a:t>
                      </a:r>
                      <a:endParaRPr lang="zh-TW" sz="1200" kern="100">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1596662570"/>
                  </a:ext>
                </a:extLst>
              </a:tr>
              <a:tr h="0">
                <a:tc>
                  <a:txBody>
                    <a:bodyPr/>
                    <a:lstStyle/>
                    <a:p>
                      <a:pPr algn="ctr">
                        <a:spcAft>
                          <a:spcPts val="0"/>
                        </a:spcAft>
                      </a:pPr>
                      <a:r>
                        <a:rPr lang="en-US" sz="1000" kern="100" dirty="0">
                          <a:effectLst/>
                        </a:rPr>
                        <a:t>1</a:t>
                      </a:r>
                      <a:endParaRPr lang="zh-TW" sz="1000" kern="100" dirty="0">
                        <a:effectLst/>
                        <a:latin typeface="CG Times"/>
                        <a:ea typeface="新細明體" panose="02020500000000000000" pitchFamily="18" charset="-120"/>
                        <a:cs typeface="CG Times"/>
                      </a:endParaRPr>
                    </a:p>
                  </a:txBody>
                  <a:tcPr marL="68580" marR="68580" marT="0" marB="0" anchor="ctr"/>
                </a:tc>
                <a:tc>
                  <a:txBody>
                    <a:bodyPr/>
                    <a:lstStyle/>
                    <a:p>
                      <a:pPr algn="ctr">
                        <a:spcAft>
                          <a:spcPts val="0"/>
                        </a:spcAft>
                      </a:pPr>
                      <a:r>
                        <a:rPr lang="en-US" sz="1000" kern="100" dirty="0">
                          <a:effectLst/>
                          <a:highlight>
                            <a:srgbClr val="00FF00"/>
                          </a:highlight>
                        </a:rPr>
                        <a:t>2022/03/31</a:t>
                      </a:r>
                      <a:endParaRPr lang="zh-TW" sz="1000" kern="100" dirty="0">
                        <a:effectLst/>
                        <a:latin typeface="CG Times"/>
                        <a:ea typeface="新細明體" panose="02020500000000000000" pitchFamily="18" charset="-120"/>
                        <a:cs typeface="CG Times"/>
                      </a:endParaRPr>
                    </a:p>
                  </a:txBody>
                  <a:tcPr marL="68580" marR="68580" marT="0" marB="0" anchor="ctr"/>
                </a:tc>
                <a:tc>
                  <a:txBody>
                    <a:bodyPr/>
                    <a:lstStyle/>
                    <a:p>
                      <a:pPr algn="just">
                        <a:spcAft>
                          <a:spcPts val="0"/>
                        </a:spcAft>
                      </a:pPr>
                      <a:r>
                        <a:rPr lang="zh-TW" sz="1000" b="1" kern="100" dirty="0">
                          <a:solidFill>
                            <a:schemeClr val="bg1">
                              <a:lumMod val="65000"/>
                            </a:schemeClr>
                          </a:solidFill>
                          <a:effectLst/>
                        </a:rPr>
                        <a:t>完成推動輔導提案</a:t>
                      </a:r>
                      <a:r>
                        <a:rPr lang="en-US" sz="1000" b="1" kern="100" dirty="0">
                          <a:solidFill>
                            <a:schemeClr val="bg1">
                              <a:lumMod val="65000"/>
                            </a:schemeClr>
                          </a:solidFill>
                          <a:effectLst/>
                          <a:highlight>
                            <a:srgbClr val="00FF00"/>
                          </a:highlight>
                        </a:rPr>
                        <a:t>4</a:t>
                      </a:r>
                      <a:r>
                        <a:rPr lang="zh-TW" sz="1000" b="1" kern="100" dirty="0">
                          <a:solidFill>
                            <a:schemeClr val="bg1">
                              <a:lumMod val="65000"/>
                            </a:schemeClr>
                          </a:solidFill>
                          <a:effectLst/>
                        </a:rPr>
                        <a:t>案</a:t>
                      </a:r>
                      <a:r>
                        <a:rPr lang="en-US" sz="1000" b="1" kern="100" dirty="0">
                          <a:solidFill>
                            <a:schemeClr val="bg1">
                              <a:lumMod val="65000"/>
                            </a:schemeClr>
                          </a:solidFill>
                          <a:effectLst/>
                        </a:rPr>
                        <a:t>(</a:t>
                      </a:r>
                      <a:r>
                        <a:rPr lang="zh-TW" sz="1000" b="1" kern="100" dirty="0">
                          <a:solidFill>
                            <a:schemeClr val="bg1">
                              <a:lumMod val="65000"/>
                            </a:schemeClr>
                          </a:solidFill>
                          <a:effectLst/>
                        </a:rPr>
                        <a:t>含</a:t>
                      </a:r>
                      <a:r>
                        <a:rPr lang="en-US" sz="1000" b="1" kern="100" dirty="0">
                          <a:solidFill>
                            <a:schemeClr val="bg1">
                              <a:lumMod val="65000"/>
                            </a:schemeClr>
                          </a:solidFill>
                          <a:effectLst/>
                        </a:rPr>
                        <a:t>)</a:t>
                      </a:r>
                      <a:r>
                        <a:rPr lang="zh-TW" sz="1000" b="1" kern="100" dirty="0">
                          <a:solidFill>
                            <a:schemeClr val="bg1">
                              <a:lumMod val="65000"/>
                            </a:schemeClr>
                          </a:solidFill>
                          <a:effectLst/>
                        </a:rPr>
                        <a:t>以上。</a:t>
                      </a:r>
                      <a:endParaRPr lang="zh-TW" sz="1000" b="1" kern="100" dirty="0">
                        <a:solidFill>
                          <a:schemeClr val="bg1">
                            <a:lumMod val="65000"/>
                          </a:schemeClr>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2096120117"/>
                  </a:ext>
                </a:extLst>
              </a:tr>
              <a:tr h="0">
                <a:tc>
                  <a:txBody>
                    <a:bodyPr/>
                    <a:lstStyle/>
                    <a:p>
                      <a:pPr algn="ctr">
                        <a:spcAft>
                          <a:spcPts val="0"/>
                        </a:spcAft>
                      </a:pPr>
                      <a:r>
                        <a:rPr lang="en-US" sz="1000" kern="100">
                          <a:effectLst/>
                        </a:rPr>
                        <a:t>2</a:t>
                      </a:r>
                      <a:endParaRPr lang="zh-TW" sz="1000" kern="100">
                        <a:effectLst/>
                        <a:latin typeface="CG Times"/>
                        <a:ea typeface="新細明體" panose="02020500000000000000" pitchFamily="18" charset="-120"/>
                        <a:cs typeface="CG Times"/>
                      </a:endParaRPr>
                    </a:p>
                  </a:txBody>
                  <a:tcPr marL="68580" marR="68580" marT="0" marB="0" anchor="ctr"/>
                </a:tc>
                <a:tc>
                  <a:txBody>
                    <a:bodyPr/>
                    <a:lstStyle/>
                    <a:p>
                      <a:pPr algn="ctr">
                        <a:spcAft>
                          <a:spcPts val="0"/>
                        </a:spcAft>
                      </a:pPr>
                      <a:r>
                        <a:rPr lang="en-US" sz="1000" kern="100" dirty="0">
                          <a:effectLst/>
                          <a:highlight>
                            <a:srgbClr val="00FF00"/>
                          </a:highlight>
                        </a:rPr>
                        <a:t>2022/05/03</a:t>
                      </a:r>
                      <a:endParaRPr lang="zh-TW" sz="1000" kern="100" dirty="0">
                        <a:effectLst/>
                        <a:latin typeface="CG Times"/>
                        <a:ea typeface="新細明體" panose="02020500000000000000" pitchFamily="18" charset="-120"/>
                        <a:cs typeface="CG Times"/>
                      </a:endParaRPr>
                    </a:p>
                  </a:txBody>
                  <a:tcPr marL="68580" marR="68580" marT="0" marB="0" anchor="ctr"/>
                </a:tc>
                <a:tc>
                  <a:txBody>
                    <a:bodyPr/>
                    <a:lstStyle/>
                    <a:p>
                      <a:pPr>
                        <a:spcAft>
                          <a:spcPts val="0"/>
                        </a:spcAft>
                      </a:pPr>
                      <a:r>
                        <a:rPr lang="zh-TW" sz="1000" b="1" kern="100" dirty="0">
                          <a:solidFill>
                            <a:srgbClr val="FF0000"/>
                          </a:solidFill>
                          <a:effectLst/>
                        </a:rPr>
                        <a:t>完成第</a:t>
                      </a:r>
                      <a:r>
                        <a:rPr lang="en-US" sz="1000" b="1" kern="100" dirty="0">
                          <a:solidFill>
                            <a:srgbClr val="FF0000"/>
                          </a:solidFill>
                          <a:effectLst/>
                        </a:rPr>
                        <a:t>1</a:t>
                      </a:r>
                      <a:r>
                        <a:rPr lang="zh-TW" sz="1000" b="1" kern="100" dirty="0">
                          <a:solidFill>
                            <a:srgbClr val="FF0000"/>
                          </a:solidFill>
                          <a:effectLst/>
                        </a:rPr>
                        <a:t>期執行進度報告。</a:t>
                      </a:r>
                      <a:endParaRPr lang="zh-TW" sz="1000" b="1" kern="100" dirty="0">
                        <a:solidFill>
                          <a:srgbClr val="FF0000"/>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638321076"/>
                  </a:ext>
                </a:extLst>
              </a:tr>
              <a:tr h="0">
                <a:tc>
                  <a:txBody>
                    <a:bodyPr/>
                    <a:lstStyle/>
                    <a:p>
                      <a:pPr algn="ctr">
                        <a:spcAft>
                          <a:spcPts val="0"/>
                        </a:spcAft>
                      </a:pPr>
                      <a:r>
                        <a:rPr lang="en-US" sz="1000" kern="100">
                          <a:effectLst/>
                        </a:rPr>
                        <a:t>3</a:t>
                      </a:r>
                      <a:endParaRPr lang="zh-TW" sz="1000" kern="100">
                        <a:effectLst/>
                        <a:latin typeface="CG Times"/>
                        <a:ea typeface="新細明體" panose="02020500000000000000" pitchFamily="18" charset="-120"/>
                        <a:cs typeface="CG Times"/>
                      </a:endParaRPr>
                    </a:p>
                  </a:txBody>
                  <a:tcPr marL="68580" marR="68580" marT="0" marB="0" anchor="ctr"/>
                </a:tc>
                <a:tc>
                  <a:txBody>
                    <a:bodyPr/>
                    <a:lstStyle/>
                    <a:p>
                      <a:pPr algn="ctr">
                        <a:spcAft>
                          <a:spcPts val="0"/>
                        </a:spcAft>
                      </a:pPr>
                      <a:r>
                        <a:rPr lang="en-US" sz="1000" kern="100" dirty="0">
                          <a:effectLst/>
                          <a:highlight>
                            <a:srgbClr val="00FF00"/>
                          </a:highlight>
                        </a:rPr>
                        <a:t>2022/07/05</a:t>
                      </a:r>
                      <a:endParaRPr lang="zh-TW" sz="1000" kern="100" dirty="0">
                        <a:effectLst/>
                        <a:latin typeface="CG Times"/>
                        <a:ea typeface="新細明體" panose="02020500000000000000" pitchFamily="18" charset="-120"/>
                        <a:cs typeface="CG Times"/>
                      </a:endParaRPr>
                    </a:p>
                  </a:txBody>
                  <a:tcPr marL="68580" marR="68580" marT="0" marB="0" anchor="ctr"/>
                </a:tc>
                <a:tc>
                  <a:txBody>
                    <a:bodyPr/>
                    <a:lstStyle/>
                    <a:p>
                      <a:pPr>
                        <a:spcAft>
                          <a:spcPts val="0"/>
                        </a:spcAft>
                      </a:pPr>
                      <a:r>
                        <a:rPr lang="zh-TW" sz="1000" b="1" kern="100" dirty="0">
                          <a:solidFill>
                            <a:srgbClr val="FF0000"/>
                          </a:solidFill>
                          <a:effectLst/>
                        </a:rPr>
                        <a:t>完成期中執行成果報告</a:t>
                      </a:r>
                      <a:r>
                        <a:rPr lang="en-US" sz="1000" b="1" kern="100" dirty="0">
                          <a:solidFill>
                            <a:srgbClr val="FF0000"/>
                          </a:solidFill>
                          <a:effectLst/>
                        </a:rPr>
                        <a:t>1</a:t>
                      </a:r>
                      <a:r>
                        <a:rPr lang="zh-TW" sz="1000" b="1" kern="100" dirty="0">
                          <a:solidFill>
                            <a:srgbClr val="FF0000"/>
                          </a:solidFill>
                          <a:effectLst/>
                        </a:rPr>
                        <a:t>份。</a:t>
                      </a:r>
                      <a:endParaRPr lang="zh-TW" sz="1000" b="1" kern="100" dirty="0">
                        <a:solidFill>
                          <a:srgbClr val="FF0000"/>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3755970344"/>
                  </a:ext>
                </a:extLst>
              </a:tr>
              <a:tr h="0">
                <a:tc>
                  <a:txBody>
                    <a:bodyPr/>
                    <a:lstStyle/>
                    <a:p>
                      <a:pPr algn="ctr">
                        <a:spcAft>
                          <a:spcPts val="0"/>
                        </a:spcAft>
                      </a:pPr>
                      <a:r>
                        <a:rPr lang="en-US" sz="1000" kern="100">
                          <a:effectLst/>
                        </a:rPr>
                        <a:t>4</a:t>
                      </a:r>
                      <a:endParaRPr lang="zh-TW" sz="1000" kern="100">
                        <a:effectLst/>
                        <a:latin typeface="CG Times"/>
                        <a:ea typeface="新細明體" panose="02020500000000000000" pitchFamily="18" charset="-120"/>
                        <a:cs typeface="CG Times"/>
                      </a:endParaRPr>
                    </a:p>
                  </a:txBody>
                  <a:tcPr marL="68580" marR="68580" marT="0" marB="0" anchor="ctr"/>
                </a:tc>
                <a:tc>
                  <a:txBody>
                    <a:bodyPr/>
                    <a:lstStyle/>
                    <a:p>
                      <a:pPr algn="ctr">
                        <a:spcAft>
                          <a:spcPts val="0"/>
                        </a:spcAft>
                      </a:pPr>
                      <a:r>
                        <a:rPr lang="en-US" sz="1000" kern="100" dirty="0">
                          <a:effectLst/>
                          <a:highlight>
                            <a:srgbClr val="00FF00"/>
                          </a:highlight>
                        </a:rPr>
                        <a:t>2022/09/05</a:t>
                      </a:r>
                      <a:endParaRPr lang="zh-TW" sz="1000" kern="100" dirty="0">
                        <a:effectLst/>
                        <a:latin typeface="CG Times"/>
                        <a:ea typeface="新細明體" panose="02020500000000000000" pitchFamily="18" charset="-120"/>
                        <a:cs typeface="CG Times"/>
                      </a:endParaRPr>
                    </a:p>
                  </a:txBody>
                  <a:tcPr marL="68580" marR="68580" marT="0" marB="0" anchor="ctr"/>
                </a:tc>
                <a:tc>
                  <a:txBody>
                    <a:bodyPr/>
                    <a:lstStyle/>
                    <a:p>
                      <a:pPr>
                        <a:spcAft>
                          <a:spcPts val="0"/>
                        </a:spcAft>
                      </a:pPr>
                      <a:r>
                        <a:rPr lang="zh-TW" sz="1000" b="1" kern="100" dirty="0">
                          <a:solidFill>
                            <a:srgbClr val="FF0000"/>
                          </a:solidFill>
                          <a:effectLst/>
                        </a:rPr>
                        <a:t>完成第</a:t>
                      </a:r>
                      <a:r>
                        <a:rPr lang="en-US" sz="1000" b="1" kern="100" dirty="0">
                          <a:solidFill>
                            <a:srgbClr val="FF0000"/>
                          </a:solidFill>
                          <a:effectLst/>
                        </a:rPr>
                        <a:t>2</a:t>
                      </a:r>
                      <a:r>
                        <a:rPr lang="zh-TW" sz="1000" b="1" kern="100" dirty="0">
                          <a:solidFill>
                            <a:srgbClr val="FF0000"/>
                          </a:solidFill>
                          <a:effectLst/>
                        </a:rPr>
                        <a:t>期執行進度報告。</a:t>
                      </a:r>
                      <a:endParaRPr lang="zh-TW" sz="1000" b="1" kern="100" dirty="0">
                        <a:solidFill>
                          <a:srgbClr val="FF0000"/>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708515342"/>
                  </a:ext>
                </a:extLst>
              </a:tr>
              <a:tr h="0">
                <a:tc>
                  <a:txBody>
                    <a:bodyPr/>
                    <a:lstStyle/>
                    <a:p>
                      <a:pPr algn="ctr">
                        <a:spcAft>
                          <a:spcPts val="0"/>
                        </a:spcAft>
                      </a:pPr>
                      <a:r>
                        <a:rPr lang="en-US" sz="1000" kern="100">
                          <a:effectLst/>
                        </a:rPr>
                        <a:t>5</a:t>
                      </a:r>
                      <a:endParaRPr lang="zh-TW" sz="1000" kern="100">
                        <a:effectLst/>
                        <a:latin typeface="CG Times"/>
                        <a:ea typeface="新細明體" panose="02020500000000000000" pitchFamily="18" charset="-120"/>
                        <a:cs typeface="CG Times"/>
                      </a:endParaRPr>
                    </a:p>
                  </a:txBody>
                  <a:tcPr marL="68580" marR="68580" marT="0" marB="0" anchor="ctr"/>
                </a:tc>
                <a:tc>
                  <a:txBody>
                    <a:bodyPr/>
                    <a:lstStyle/>
                    <a:p>
                      <a:pPr algn="ctr">
                        <a:spcAft>
                          <a:spcPts val="0"/>
                        </a:spcAft>
                      </a:pPr>
                      <a:r>
                        <a:rPr lang="en-US" sz="1000" b="1" kern="100" dirty="0" smtClean="0">
                          <a:solidFill>
                            <a:srgbClr val="FF0000"/>
                          </a:solidFill>
                          <a:effectLst/>
                          <a:highlight>
                            <a:srgbClr val="00FF00"/>
                          </a:highlight>
                        </a:rPr>
                        <a:t>2022/11/15 </a:t>
                      </a:r>
                      <a:r>
                        <a:rPr lang="zh-TW" altLang="en-US" sz="1000" b="1" kern="100" dirty="0" smtClean="0">
                          <a:solidFill>
                            <a:schemeClr val="tx1"/>
                          </a:solidFill>
                          <a:effectLst/>
                          <a:highlight>
                            <a:srgbClr val="00FF00"/>
                          </a:highlight>
                        </a:rPr>
                        <a:t>修正為</a:t>
                      </a:r>
                      <a:r>
                        <a:rPr lang="en-US" altLang="zh-TW" sz="1000" b="1" kern="100" dirty="0" smtClean="0">
                          <a:solidFill>
                            <a:schemeClr val="tx1"/>
                          </a:solidFill>
                          <a:effectLst/>
                          <a:highlight>
                            <a:srgbClr val="00FF00"/>
                          </a:highlight>
                        </a:rPr>
                        <a:t>10/31</a:t>
                      </a:r>
                      <a:endParaRPr lang="zh-TW" sz="1000" b="1" kern="100" dirty="0">
                        <a:solidFill>
                          <a:schemeClr val="tx1"/>
                        </a:solidFill>
                        <a:effectLst/>
                        <a:latin typeface="CG Times"/>
                        <a:ea typeface="新細明體" panose="02020500000000000000" pitchFamily="18" charset="-120"/>
                        <a:cs typeface="CG Times"/>
                      </a:endParaRPr>
                    </a:p>
                  </a:txBody>
                  <a:tcPr marL="68580" marR="68580" marT="0" marB="0" anchor="ctr"/>
                </a:tc>
                <a:tc>
                  <a:txBody>
                    <a:bodyPr/>
                    <a:lstStyle/>
                    <a:p>
                      <a:pPr>
                        <a:spcAft>
                          <a:spcPts val="0"/>
                        </a:spcAft>
                      </a:pPr>
                      <a:r>
                        <a:rPr lang="zh-TW" sz="1000" b="1" kern="100" dirty="0">
                          <a:solidFill>
                            <a:srgbClr val="FF0000"/>
                          </a:solidFill>
                          <a:effectLst/>
                        </a:rPr>
                        <a:t>完成期末執行成果報告</a:t>
                      </a:r>
                      <a:r>
                        <a:rPr lang="en-US" sz="1000" b="1" kern="100" dirty="0">
                          <a:solidFill>
                            <a:srgbClr val="FF0000"/>
                          </a:solidFill>
                          <a:effectLst/>
                        </a:rPr>
                        <a:t>(</a:t>
                      </a:r>
                      <a:r>
                        <a:rPr lang="zh-TW" sz="1000" b="1" kern="100" dirty="0">
                          <a:solidFill>
                            <a:srgbClr val="FF0000"/>
                          </a:solidFill>
                          <a:effectLst/>
                        </a:rPr>
                        <a:t>初版</a:t>
                      </a:r>
                      <a:r>
                        <a:rPr lang="en-US" sz="1000" b="1" kern="100" dirty="0">
                          <a:solidFill>
                            <a:srgbClr val="FF0000"/>
                          </a:solidFill>
                          <a:effectLst/>
                        </a:rPr>
                        <a:t>)</a:t>
                      </a:r>
                      <a:r>
                        <a:rPr lang="zh-TW" sz="1000" b="1" kern="100" dirty="0">
                          <a:solidFill>
                            <a:srgbClr val="FF0000"/>
                          </a:solidFill>
                          <a:effectLst/>
                        </a:rPr>
                        <a:t>。</a:t>
                      </a:r>
                      <a:endParaRPr lang="zh-TW" sz="1000" b="1" kern="100" dirty="0">
                        <a:solidFill>
                          <a:srgbClr val="FF0000"/>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1694225278"/>
                  </a:ext>
                </a:extLst>
              </a:tr>
              <a:tr h="0">
                <a:tc>
                  <a:txBody>
                    <a:bodyPr/>
                    <a:lstStyle/>
                    <a:p>
                      <a:pPr algn="ctr">
                        <a:spcAft>
                          <a:spcPts val="0"/>
                        </a:spcAft>
                      </a:pPr>
                      <a:r>
                        <a:rPr lang="en-US" sz="1000" kern="100" dirty="0">
                          <a:effectLst/>
                        </a:rPr>
                        <a:t>6</a:t>
                      </a:r>
                      <a:endParaRPr lang="zh-TW" sz="1000" kern="100" dirty="0">
                        <a:effectLst/>
                        <a:latin typeface="CG Times"/>
                        <a:ea typeface="新細明體" panose="02020500000000000000" pitchFamily="18" charset="-120"/>
                        <a:cs typeface="CG Times"/>
                      </a:endParaRPr>
                    </a:p>
                  </a:txBody>
                  <a:tcPr marL="68580" marR="68580" marT="0" marB="0" anchor="ctr"/>
                </a:tc>
                <a:tc>
                  <a:txBody>
                    <a:bodyPr/>
                    <a:lstStyle/>
                    <a:p>
                      <a:pPr algn="ctr">
                        <a:spcAft>
                          <a:spcPts val="0"/>
                        </a:spcAft>
                      </a:pPr>
                      <a:r>
                        <a:rPr lang="en-US" sz="1000" b="1" kern="100" dirty="0">
                          <a:solidFill>
                            <a:srgbClr val="FF0000"/>
                          </a:solidFill>
                          <a:effectLst/>
                          <a:highlight>
                            <a:srgbClr val="00FF00"/>
                          </a:highlight>
                        </a:rPr>
                        <a:t>2022/11/30</a:t>
                      </a:r>
                      <a:endParaRPr lang="zh-TW" sz="1000" b="1" kern="100" dirty="0">
                        <a:solidFill>
                          <a:srgbClr val="FF0000"/>
                        </a:solidFill>
                        <a:effectLst/>
                        <a:latin typeface="CG Times"/>
                        <a:ea typeface="新細明體" panose="02020500000000000000" pitchFamily="18" charset="-120"/>
                        <a:cs typeface="CG Times"/>
                      </a:endParaRPr>
                    </a:p>
                  </a:txBody>
                  <a:tcPr marL="68580" marR="68580" marT="0" marB="0" anchor="ctr"/>
                </a:tc>
                <a:tc>
                  <a:txBody>
                    <a:bodyPr/>
                    <a:lstStyle/>
                    <a:p>
                      <a:pPr>
                        <a:spcAft>
                          <a:spcPts val="0"/>
                        </a:spcAft>
                      </a:pPr>
                      <a:r>
                        <a:rPr lang="zh-TW" sz="1000" b="1" kern="100" dirty="0">
                          <a:solidFill>
                            <a:srgbClr val="FF0000"/>
                          </a:solidFill>
                          <a:effectLst/>
                          <a:highlight>
                            <a:srgbClr val="00FF00"/>
                          </a:highlight>
                        </a:rPr>
                        <a:t>完成期末執行成果報告</a:t>
                      </a:r>
                      <a:r>
                        <a:rPr lang="en-US" sz="1000" b="1" kern="100" dirty="0">
                          <a:solidFill>
                            <a:srgbClr val="FF0000"/>
                          </a:solidFill>
                          <a:effectLst/>
                          <a:highlight>
                            <a:srgbClr val="00FF00"/>
                          </a:highlight>
                        </a:rPr>
                        <a:t>1</a:t>
                      </a:r>
                      <a:r>
                        <a:rPr lang="zh-TW" sz="1000" b="1" kern="100" dirty="0">
                          <a:solidFill>
                            <a:srgbClr val="FF0000"/>
                          </a:solidFill>
                          <a:effectLst/>
                          <a:highlight>
                            <a:srgbClr val="00FF00"/>
                          </a:highlight>
                        </a:rPr>
                        <a:t>份。</a:t>
                      </a:r>
                      <a:r>
                        <a:rPr lang="en-US" sz="1000" b="1" kern="100" dirty="0">
                          <a:solidFill>
                            <a:srgbClr val="FF0000"/>
                          </a:solidFill>
                          <a:effectLst/>
                          <a:highlight>
                            <a:srgbClr val="00FF00"/>
                          </a:highlight>
                        </a:rPr>
                        <a:t>(</a:t>
                      </a:r>
                      <a:r>
                        <a:rPr lang="zh-TW" sz="1000" b="1" kern="100" dirty="0">
                          <a:solidFill>
                            <a:srgbClr val="FF0000"/>
                          </a:solidFill>
                          <a:effectLst/>
                          <a:highlight>
                            <a:srgbClr val="00FF00"/>
                          </a:highlight>
                        </a:rPr>
                        <a:t>完成輔導業者</a:t>
                      </a:r>
                      <a:r>
                        <a:rPr lang="en-US" sz="1000" b="1" kern="100" dirty="0">
                          <a:solidFill>
                            <a:srgbClr val="FF0000"/>
                          </a:solidFill>
                          <a:effectLst/>
                          <a:highlight>
                            <a:srgbClr val="00FF00"/>
                          </a:highlight>
                        </a:rPr>
                        <a:t>AI</a:t>
                      </a:r>
                      <a:r>
                        <a:rPr lang="zh-TW" sz="1000" b="1" kern="100" dirty="0">
                          <a:solidFill>
                            <a:srgbClr val="FF0000"/>
                          </a:solidFill>
                          <a:effectLst/>
                          <a:highlight>
                            <a:srgbClr val="00FF00"/>
                          </a:highlight>
                        </a:rPr>
                        <a:t>應用加值於運輸工具、橡塑膠、電子資訊等領域</a:t>
                      </a:r>
                      <a:r>
                        <a:rPr lang="en-US" sz="1000" b="1" kern="100" dirty="0">
                          <a:solidFill>
                            <a:srgbClr val="FF0000"/>
                          </a:solidFill>
                          <a:effectLst/>
                          <a:highlight>
                            <a:srgbClr val="00FF00"/>
                          </a:highlight>
                        </a:rPr>
                        <a:t>3</a:t>
                      </a:r>
                      <a:r>
                        <a:rPr lang="zh-TW" sz="1000" b="1" kern="100" dirty="0">
                          <a:solidFill>
                            <a:srgbClr val="FF0000"/>
                          </a:solidFill>
                          <a:effectLst/>
                          <a:highlight>
                            <a:srgbClr val="00FF00"/>
                          </a:highlight>
                        </a:rPr>
                        <a:t>案</a:t>
                      </a:r>
                      <a:r>
                        <a:rPr lang="en-US" sz="1000" b="1" kern="100" dirty="0">
                          <a:solidFill>
                            <a:srgbClr val="FF0000"/>
                          </a:solidFill>
                          <a:effectLst/>
                          <a:highlight>
                            <a:srgbClr val="00FF00"/>
                          </a:highlight>
                        </a:rPr>
                        <a:t>(</a:t>
                      </a:r>
                      <a:r>
                        <a:rPr lang="zh-TW" sz="1000" b="1" kern="100" dirty="0">
                          <a:solidFill>
                            <a:srgbClr val="FF0000"/>
                          </a:solidFill>
                          <a:effectLst/>
                          <a:highlight>
                            <a:srgbClr val="00FF00"/>
                          </a:highlight>
                        </a:rPr>
                        <a:t>含</a:t>
                      </a:r>
                      <a:r>
                        <a:rPr lang="en-US" sz="1000" b="1" kern="100" dirty="0">
                          <a:solidFill>
                            <a:srgbClr val="FF0000"/>
                          </a:solidFill>
                          <a:effectLst/>
                          <a:highlight>
                            <a:srgbClr val="00FF00"/>
                          </a:highlight>
                        </a:rPr>
                        <a:t>)</a:t>
                      </a:r>
                      <a:r>
                        <a:rPr lang="zh-TW" sz="1000" b="1" kern="100" dirty="0">
                          <a:solidFill>
                            <a:srgbClr val="FF0000"/>
                          </a:solidFill>
                          <a:effectLst/>
                          <a:highlight>
                            <a:srgbClr val="00FF00"/>
                          </a:highlight>
                        </a:rPr>
                        <a:t>以上。</a:t>
                      </a:r>
                      <a:r>
                        <a:rPr lang="en-US" sz="1000" b="1" kern="100" dirty="0">
                          <a:solidFill>
                            <a:srgbClr val="FF0000"/>
                          </a:solidFill>
                          <a:effectLst/>
                          <a:highlight>
                            <a:srgbClr val="00FF00"/>
                          </a:highlight>
                        </a:rPr>
                        <a:t>)</a:t>
                      </a:r>
                      <a:endParaRPr lang="zh-TW" sz="1000" b="1" kern="100" dirty="0">
                        <a:solidFill>
                          <a:srgbClr val="FF0000"/>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4148179227"/>
                  </a:ext>
                </a:extLst>
              </a:tr>
              <a:tr h="0">
                <a:tc>
                  <a:txBody>
                    <a:bodyPr/>
                    <a:lstStyle/>
                    <a:p>
                      <a:pPr algn="ctr">
                        <a:spcAft>
                          <a:spcPts val="0"/>
                        </a:spcAft>
                      </a:pPr>
                      <a:r>
                        <a:rPr lang="en-US" altLang="zh-TW" sz="1000" kern="100" dirty="0" smtClean="0">
                          <a:effectLst/>
                          <a:latin typeface="CG Times"/>
                          <a:ea typeface="新細明體" panose="02020500000000000000" pitchFamily="18" charset="-120"/>
                          <a:cs typeface="CG Times"/>
                        </a:rPr>
                        <a:t>7</a:t>
                      </a:r>
                      <a:endParaRPr lang="zh-TW" sz="1000" kern="100" dirty="0">
                        <a:effectLst/>
                        <a:latin typeface="CG Times"/>
                        <a:ea typeface="新細明體" panose="02020500000000000000" pitchFamily="18" charset="-120"/>
                        <a:cs typeface="CG Time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kern="100" dirty="0" smtClean="0">
                          <a:solidFill>
                            <a:srgbClr val="FF0000"/>
                          </a:solidFill>
                          <a:effectLst/>
                          <a:highlight>
                            <a:srgbClr val="00FF00"/>
                          </a:highlight>
                        </a:rPr>
                        <a:t>2022/11/30</a:t>
                      </a:r>
                      <a:endParaRPr lang="zh-TW" altLang="zh-TW" sz="1000" b="1" kern="100" dirty="0" smtClean="0">
                        <a:solidFill>
                          <a:srgbClr val="FF0000"/>
                        </a:solidFill>
                        <a:effectLst/>
                        <a:latin typeface="CG Times"/>
                        <a:ea typeface="新細明體" panose="02020500000000000000" pitchFamily="18" charset="-120"/>
                        <a:cs typeface="CG Times"/>
                      </a:endParaRPr>
                    </a:p>
                  </a:txBody>
                  <a:tcPr marL="68580" marR="68580" marT="0" marB="0" anchor="ctr"/>
                </a:tc>
                <a:tc>
                  <a:txBody>
                    <a:bodyPr/>
                    <a:lstStyle/>
                    <a:p>
                      <a:pPr>
                        <a:spcAft>
                          <a:spcPts val="0"/>
                        </a:spcAft>
                      </a:pPr>
                      <a:endParaRPr lang="zh-TW" sz="1000" b="1" kern="100" dirty="0">
                        <a:solidFill>
                          <a:srgbClr val="FF0000"/>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1511792893"/>
                  </a:ext>
                </a:extLst>
              </a:tr>
              <a:tr h="0">
                <a:tc>
                  <a:txBody>
                    <a:bodyPr/>
                    <a:lstStyle/>
                    <a:p>
                      <a:pPr algn="ctr">
                        <a:spcAft>
                          <a:spcPts val="0"/>
                        </a:spcAft>
                      </a:pPr>
                      <a:r>
                        <a:rPr lang="en-US" altLang="zh-TW" sz="1000" kern="100" dirty="0" smtClean="0">
                          <a:effectLst/>
                          <a:latin typeface="CG Times"/>
                          <a:ea typeface="新細明體" panose="02020500000000000000" pitchFamily="18" charset="-120"/>
                          <a:cs typeface="CG Times"/>
                        </a:rPr>
                        <a:t>8</a:t>
                      </a:r>
                      <a:endParaRPr lang="zh-TW" sz="1000" kern="100" dirty="0">
                        <a:effectLst/>
                        <a:latin typeface="CG Times"/>
                        <a:ea typeface="新細明體" panose="02020500000000000000" pitchFamily="18" charset="-120"/>
                        <a:cs typeface="CG Time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kern="100" dirty="0" smtClean="0">
                          <a:solidFill>
                            <a:srgbClr val="FF0000"/>
                          </a:solidFill>
                          <a:effectLst/>
                          <a:highlight>
                            <a:srgbClr val="00FF00"/>
                          </a:highlight>
                        </a:rPr>
                        <a:t>2022/11/30</a:t>
                      </a:r>
                      <a:endParaRPr lang="zh-TW" altLang="zh-TW" sz="1000" b="1" kern="100" dirty="0" smtClean="0">
                        <a:solidFill>
                          <a:srgbClr val="FF0000"/>
                        </a:solidFill>
                        <a:effectLst/>
                        <a:latin typeface="CG Times"/>
                        <a:ea typeface="新細明體" panose="02020500000000000000" pitchFamily="18" charset="-120"/>
                        <a:cs typeface="CG Times"/>
                      </a:endParaRPr>
                    </a:p>
                  </a:txBody>
                  <a:tcPr marL="68580" marR="68580" marT="0" marB="0" anchor="ctr"/>
                </a:tc>
                <a:tc>
                  <a:txBody>
                    <a:bodyPr/>
                    <a:lstStyle/>
                    <a:p>
                      <a:pPr>
                        <a:spcAft>
                          <a:spcPts val="0"/>
                        </a:spcAft>
                      </a:pPr>
                      <a:endParaRPr lang="zh-TW" sz="1000" b="1" kern="100" dirty="0">
                        <a:solidFill>
                          <a:srgbClr val="FF0000"/>
                        </a:solidFill>
                        <a:effectLst/>
                        <a:latin typeface="CG Times"/>
                        <a:ea typeface="新細明體" panose="02020500000000000000" pitchFamily="18" charset="-120"/>
                        <a:cs typeface="CG Times"/>
                      </a:endParaRPr>
                    </a:p>
                  </a:txBody>
                  <a:tcPr marL="68580" marR="68580" marT="0" marB="0"/>
                </a:tc>
                <a:extLst>
                  <a:ext uri="{0D108BD9-81ED-4DB2-BD59-A6C34878D82A}">
                    <a16:rowId xmlns:a16="http://schemas.microsoft.com/office/drawing/2014/main" val="1456338927"/>
                  </a:ext>
                </a:extLst>
              </a:tr>
            </a:tbl>
          </a:graphicData>
        </a:graphic>
      </p:graphicFrame>
      <p:sp>
        <p:nvSpPr>
          <p:cNvPr id="11" name="文字方塊 10"/>
          <p:cNvSpPr txBox="1"/>
          <p:nvPr/>
        </p:nvSpPr>
        <p:spPr>
          <a:xfrm>
            <a:off x="8409384" y="145139"/>
            <a:ext cx="1496616" cy="369332"/>
          </a:xfrm>
          <a:prstGeom prst="rect">
            <a:avLst/>
          </a:prstGeom>
          <a:solidFill>
            <a:srgbClr val="FFFF00"/>
          </a:solidFill>
          <a:ln>
            <a:solidFill>
              <a:srgbClr val="0000FF"/>
            </a:solidFill>
          </a:ln>
        </p:spPr>
        <p:txBody>
          <a:bodyPr wrap="square" rtlCol="0">
            <a:spAutoFit/>
          </a:bodyPr>
          <a:lstStyle/>
          <a:p>
            <a:r>
              <a:rPr lang="en-US" altLang="zh-TW" dirty="0" smtClean="0">
                <a:solidFill>
                  <a:srgbClr val="0000FF"/>
                </a:solidFill>
              </a:rPr>
              <a:t>0504</a:t>
            </a:r>
            <a:r>
              <a:rPr lang="zh-TW" altLang="en-US" dirty="0" smtClean="0">
                <a:solidFill>
                  <a:srgbClr val="0000FF"/>
                </a:solidFill>
              </a:rPr>
              <a:t>更新</a:t>
            </a:r>
            <a:endParaRPr lang="zh-TW" altLang="en-US" dirty="0">
              <a:solidFill>
                <a:srgbClr val="0000FF"/>
              </a:solidFill>
            </a:endParaRPr>
          </a:p>
        </p:txBody>
      </p:sp>
    </p:spTree>
    <p:extLst>
      <p:ext uri="{BB962C8B-B14F-4D97-AF65-F5344CB8AC3E}">
        <p14:creationId xmlns:p14="http://schemas.microsoft.com/office/powerpoint/2010/main" val="773055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8F4EACC7-37E3-43A5-A5FB-BEB9CE95D266}" type="slidenum">
              <a:rPr lang="zh-TW" altLang="en-US" smtClean="0"/>
              <a:pPr/>
              <a:t>25</a:t>
            </a:fld>
            <a:endParaRPr lang="zh-TW" altLang="en-US"/>
          </a:p>
        </p:txBody>
      </p:sp>
      <p:sp>
        <p:nvSpPr>
          <p:cNvPr id="6" name="內容版面配置區 1"/>
          <p:cNvSpPr>
            <a:spLocks noGrp="1"/>
          </p:cNvSpPr>
          <p:nvPr>
            <p:ph idx="1"/>
          </p:nvPr>
        </p:nvSpPr>
        <p:spPr>
          <a:xfrm>
            <a:off x="822734" y="2780928"/>
            <a:ext cx="7842076" cy="2520280"/>
          </a:xfrm>
        </p:spPr>
        <p:txBody>
          <a:bodyPr>
            <a:normAutofit/>
          </a:bodyPr>
          <a:lstStyle/>
          <a:p>
            <a:pPr marL="0" indent="0" algn="ctr">
              <a:buNone/>
            </a:pPr>
            <a:r>
              <a:rPr lang="zh-TW" altLang="en-US" sz="4800" dirty="0"/>
              <a:t>民收計畫</a:t>
            </a:r>
            <a:endParaRPr lang="en-US" altLang="zh-TW" sz="4800" dirty="0" smtClean="0"/>
          </a:p>
        </p:txBody>
      </p:sp>
      <p:sp>
        <p:nvSpPr>
          <p:cNvPr id="2" name="標題 1"/>
          <p:cNvSpPr>
            <a:spLocks noGrp="1"/>
          </p:cNvSpPr>
          <p:nvPr>
            <p:ph type="title"/>
          </p:nvPr>
        </p:nvSpPr>
        <p:spPr/>
        <p:txBody>
          <a:bodyPr/>
          <a:lstStyle/>
          <a:p>
            <a:endParaRPr lang="zh-TW" altLang="en-US" dirty="0"/>
          </a:p>
        </p:txBody>
      </p:sp>
    </p:spTree>
    <p:extLst>
      <p:ext uri="{BB962C8B-B14F-4D97-AF65-F5344CB8AC3E}">
        <p14:creationId xmlns:p14="http://schemas.microsoft.com/office/powerpoint/2010/main" val="2252004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8F4EACC7-37E3-43A5-A5FB-BEB9CE95D266}" type="slidenum">
              <a:rPr lang="zh-TW" altLang="en-US" smtClean="0"/>
              <a:pPr/>
              <a:t>26</a:t>
            </a:fld>
            <a:endParaRPr lang="zh-TW" altLang="en-US"/>
          </a:p>
        </p:txBody>
      </p:sp>
      <p:sp>
        <p:nvSpPr>
          <p:cNvPr id="4" name="標題 3"/>
          <p:cNvSpPr>
            <a:spLocks noGrp="1"/>
          </p:cNvSpPr>
          <p:nvPr>
            <p:ph type="title"/>
          </p:nvPr>
        </p:nvSpPr>
        <p:spPr/>
        <p:txBody>
          <a:bodyPr/>
          <a:lstStyle/>
          <a:p>
            <a:r>
              <a:rPr lang="zh-TW" altLang="en-US" dirty="0"/>
              <a:t>輔導案 </a:t>
            </a:r>
            <a:r>
              <a:rPr lang="en-US" altLang="zh-TW" dirty="0"/>
              <a:t>– </a:t>
            </a:r>
            <a:r>
              <a:rPr lang="zh-TW" altLang="en-US" dirty="0"/>
              <a:t>旺欉</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72" y="980728"/>
            <a:ext cx="6235716" cy="5184576"/>
          </a:xfrm>
          <a:prstGeom prst="rect">
            <a:avLst/>
          </a:prstGeom>
        </p:spPr>
      </p:pic>
    </p:spTree>
    <p:extLst>
      <p:ext uri="{BB962C8B-B14F-4D97-AF65-F5344CB8AC3E}">
        <p14:creationId xmlns:p14="http://schemas.microsoft.com/office/powerpoint/2010/main" val="4079921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8F4EACC7-37E3-43A5-A5FB-BEB9CE95D266}" type="slidenum">
              <a:rPr lang="zh-TW" altLang="en-US" smtClean="0"/>
              <a:pPr/>
              <a:t>27</a:t>
            </a:fld>
            <a:endParaRPr lang="zh-TW" altLang="en-US"/>
          </a:p>
        </p:txBody>
      </p:sp>
      <p:sp>
        <p:nvSpPr>
          <p:cNvPr id="4" name="標題 3"/>
          <p:cNvSpPr>
            <a:spLocks noGrp="1"/>
          </p:cNvSpPr>
          <p:nvPr>
            <p:ph type="title"/>
          </p:nvPr>
        </p:nvSpPr>
        <p:spPr/>
        <p:txBody>
          <a:bodyPr/>
          <a:lstStyle/>
          <a:p>
            <a:r>
              <a:rPr lang="zh-TW" altLang="en-US" dirty="0"/>
              <a:t>輔導案 </a:t>
            </a:r>
            <a:r>
              <a:rPr lang="en-US" altLang="zh-TW" dirty="0" smtClean="0"/>
              <a:t>– </a:t>
            </a:r>
            <a:r>
              <a:rPr lang="zh-TW" altLang="en-US" dirty="0" smtClean="0"/>
              <a:t>旺欉</a:t>
            </a:r>
            <a:endParaRPr lang="zh-TW" altLang="en-US" dirty="0"/>
          </a:p>
        </p:txBody>
      </p:sp>
      <p:pic>
        <p:nvPicPr>
          <p:cNvPr id="2" name="圖片 1"/>
          <p:cNvPicPr>
            <a:picLocks noChangeAspect="1"/>
          </p:cNvPicPr>
          <p:nvPr/>
        </p:nvPicPr>
        <p:blipFill>
          <a:blip r:embed="rId2"/>
          <a:stretch>
            <a:fillRect/>
          </a:stretch>
        </p:blipFill>
        <p:spPr>
          <a:xfrm>
            <a:off x="103633" y="3863191"/>
            <a:ext cx="3049167" cy="1867755"/>
          </a:xfrm>
          <a:prstGeom prst="rect">
            <a:avLst/>
          </a:prstGeom>
        </p:spPr>
      </p:pic>
      <p:sp>
        <p:nvSpPr>
          <p:cNvPr id="6" name="圓角矩形 5"/>
          <p:cNvSpPr/>
          <p:nvPr/>
        </p:nvSpPr>
        <p:spPr>
          <a:xfrm>
            <a:off x="704528" y="5450215"/>
            <a:ext cx="1379801" cy="432048"/>
          </a:xfrm>
          <a:prstGeom prst="roundRect">
            <a:avLst/>
          </a:prstGeom>
          <a:noFill/>
          <a:ln w="28575">
            <a:solidFill>
              <a:srgbClr val="FF0000"/>
            </a:solidFill>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pic>
        <p:nvPicPr>
          <p:cNvPr id="9" name="圖片 8"/>
          <p:cNvPicPr>
            <a:picLocks noChangeAspect="1"/>
          </p:cNvPicPr>
          <p:nvPr/>
        </p:nvPicPr>
        <p:blipFill>
          <a:blip r:embed="rId3"/>
          <a:stretch>
            <a:fillRect/>
          </a:stretch>
        </p:blipFill>
        <p:spPr>
          <a:xfrm>
            <a:off x="5601072" y="3324652"/>
            <a:ext cx="3986154" cy="2696635"/>
          </a:xfrm>
          <a:prstGeom prst="rect">
            <a:avLst/>
          </a:prstGeom>
        </p:spPr>
      </p:pic>
      <p:pic>
        <p:nvPicPr>
          <p:cNvPr id="10" name="圖片 9"/>
          <p:cNvPicPr>
            <a:picLocks noChangeAspect="1"/>
          </p:cNvPicPr>
          <p:nvPr/>
        </p:nvPicPr>
        <p:blipFill>
          <a:blip r:embed="rId4"/>
          <a:stretch>
            <a:fillRect/>
          </a:stretch>
        </p:blipFill>
        <p:spPr>
          <a:xfrm>
            <a:off x="3274716" y="3324652"/>
            <a:ext cx="2237689" cy="3114526"/>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1407903529"/>
              </p:ext>
            </p:extLst>
          </p:nvPr>
        </p:nvGraphicFramePr>
        <p:xfrm>
          <a:off x="232903" y="980728"/>
          <a:ext cx="9440193" cy="1899892"/>
        </p:xfrm>
        <a:graphic>
          <a:graphicData uri="http://schemas.openxmlformats.org/drawingml/2006/table">
            <a:tbl>
              <a:tblPr firstRow="1" bandRow="1">
                <a:effectLst/>
              </a:tblPr>
              <a:tblGrid>
                <a:gridCol w="1080120">
                  <a:extLst>
                    <a:ext uri="{9D8B030D-6E8A-4147-A177-3AD203B41FA5}">
                      <a16:colId xmlns:a16="http://schemas.microsoft.com/office/drawing/2014/main" val="20000"/>
                    </a:ext>
                  </a:extLst>
                </a:gridCol>
                <a:gridCol w="3495961">
                  <a:extLst>
                    <a:ext uri="{9D8B030D-6E8A-4147-A177-3AD203B41FA5}">
                      <a16:colId xmlns:a16="http://schemas.microsoft.com/office/drawing/2014/main" val="20002"/>
                    </a:ext>
                  </a:extLst>
                </a:gridCol>
                <a:gridCol w="3816424">
                  <a:extLst>
                    <a:ext uri="{9D8B030D-6E8A-4147-A177-3AD203B41FA5}">
                      <a16:colId xmlns:a16="http://schemas.microsoft.com/office/drawing/2014/main" val="20003"/>
                    </a:ext>
                  </a:extLst>
                </a:gridCol>
                <a:gridCol w="1047688">
                  <a:extLst>
                    <a:ext uri="{9D8B030D-6E8A-4147-A177-3AD203B41FA5}">
                      <a16:colId xmlns:a16="http://schemas.microsoft.com/office/drawing/2014/main" val="20004"/>
                    </a:ext>
                  </a:extLst>
                </a:gridCol>
              </a:tblGrid>
              <a:tr h="423919">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b="1" kern="1200" dirty="0">
                          <a:solidFill>
                            <a:schemeClr val="tx1"/>
                          </a:solidFill>
                          <a:latin typeface="微軟正黑體" panose="020B0604030504040204" pitchFamily="34" charset="-120"/>
                          <a:ea typeface="微軟正黑體" panose="020B0604030504040204" pitchFamily="34" charset="-120"/>
                          <a:cs typeface="+mn-cs"/>
                        </a:rPr>
                        <a:t>項目</a:t>
                      </a:r>
                      <a:endParaRPr lang="en-US" altLang="zh-TW" sz="1400" b="1" kern="1200" dirty="0">
                        <a:solidFill>
                          <a:schemeClr val="tx1"/>
                        </a:solidFill>
                        <a:latin typeface="微軟正黑體" panose="020B0604030504040204" pitchFamily="34" charset="-120"/>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rtl="0" eaLnBrk="1" fontAlgn="base" latinLnBrk="0" hangingPunct="1">
                        <a:spcBef>
                          <a:spcPts val="0"/>
                        </a:spcBef>
                        <a:spcAft>
                          <a:spcPts val="0"/>
                        </a:spcAft>
                      </a:pPr>
                      <a:r>
                        <a:rPr lang="en-US" altLang="zh-TW" sz="1400" kern="1200" dirty="0" smtClean="0">
                          <a:solidFill>
                            <a:srgbClr val="0000FF"/>
                          </a:solidFill>
                          <a:effectLst/>
                        </a:rPr>
                        <a:t>04/09-04/29</a:t>
                      </a:r>
                      <a:endParaRPr lang="zh-TW" altLang="en-US" sz="1400" dirty="0">
                        <a:solidFill>
                          <a:srgbClr val="0000FF"/>
                        </a:solidFill>
                        <a:effectLst/>
                      </a:endParaRPr>
                    </a:p>
                  </a:txBody>
                  <a:tcPr marL="0" marR="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algn="ctr" rtl="0" eaLnBrk="1" fontAlgn="base" latinLnBrk="0" hangingPunct="1">
                        <a:spcBef>
                          <a:spcPts val="0"/>
                        </a:spcBef>
                        <a:spcAft>
                          <a:spcPts val="0"/>
                        </a:spcAft>
                      </a:pPr>
                      <a:r>
                        <a:rPr lang="en-US" altLang="zh-TW" sz="1400" kern="1200" dirty="0" smtClean="0">
                          <a:solidFill>
                            <a:srgbClr val="0000FF"/>
                          </a:solidFill>
                          <a:effectLst/>
                        </a:rPr>
                        <a:t>05/02-05/16</a:t>
                      </a:r>
                      <a:endParaRPr lang="zh-TW" altLang="en-US" sz="1400" dirty="0">
                        <a:solidFill>
                          <a:srgbClr val="0000FF"/>
                        </a:solidFill>
                        <a:effectLst/>
                      </a:endParaRPr>
                    </a:p>
                  </a:txBody>
                  <a:tcPr marL="0" marR="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b="1" kern="1200" dirty="0">
                          <a:solidFill>
                            <a:schemeClr val="tx1"/>
                          </a:solidFill>
                          <a:latin typeface="微軟正黑體" panose="020B0604030504040204" pitchFamily="34" charset="-120"/>
                          <a:ea typeface="微軟正黑體" panose="020B0604030504040204" pitchFamily="34" charset="-120"/>
                          <a:cs typeface="+mn-cs"/>
                        </a:rPr>
                        <a:t>預計完成日</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0"/>
                  </a:ext>
                </a:extLst>
              </a:tr>
              <a:tr h="35495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1600" kern="1200" dirty="0" smtClean="0">
                          <a:solidFill>
                            <a:schemeClr val="tx1"/>
                          </a:solidFill>
                          <a:latin typeface="+mn-lt"/>
                          <a:ea typeface="+mn-ea"/>
                          <a:cs typeface="+mn-cs"/>
                        </a:rPr>
                        <a:t>計畫簡報</a:t>
                      </a:r>
                      <a:endParaRPr lang="en-US" altLang="zh-TW" sz="1600"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kern="1200" dirty="0" smtClean="0">
                          <a:solidFill>
                            <a:schemeClr val="tx1"/>
                          </a:solidFill>
                          <a:latin typeface="+mn-lt"/>
                          <a:ea typeface="+mn-ea"/>
                          <a:cs typeface="+mn-cs"/>
                          <a:sym typeface="Wingdings" panose="05000000000000000000" pitchFamily="2" charset="2"/>
                        </a:rPr>
                        <a:t>編輯</a:t>
                      </a:r>
                      <a:r>
                        <a:rPr lang="en-US" altLang="zh-TW" sz="1600" kern="1200" dirty="0" smtClean="0">
                          <a:solidFill>
                            <a:schemeClr val="tx1"/>
                          </a:solidFill>
                          <a:latin typeface="+mn-lt"/>
                          <a:ea typeface="+mn-ea"/>
                          <a:cs typeface="+mn-cs"/>
                          <a:sym typeface="Wingdings" panose="05000000000000000000" pitchFamily="2" charset="2"/>
                        </a:rPr>
                        <a:t>CD</a:t>
                      </a:r>
                      <a:r>
                        <a:rPr lang="zh-TW" altLang="en-US" sz="1600" kern="1200" dirty="0" smtClean="0">
                          <a:solidFill>
                            <a:schemeClr val="tx1"/>
                          </a:solidFill>
                          <a:latin typeface="+mn-lt"/>
                          <a:ea typeface="+mn-ea"/>
                          <a:cs typeface="+mn-cs"/>
                          <a:sym typeface="Wingdings" panose="05000000000000000000" pitchFamily="2" charset="2"/>
                        </a:rPr>
                        <a:t>版計畫書</a:t>
                      </a:r>
                      <a:endParaRPr lang="en-US" altLang="zh-TW" sz="1600" kern="1200" dirty="0" smtClean="0">
                        <a:solidFill>
                          <a:schemeClr val="tx1"/>
                        </a:solidFill>
                        <a:latin typeface="+mn-lt"/>
                        <a:ea typeface="+mn-ea"/>
                        <a:cs typeface="+mn-cs"/>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kern="1200" dirty="0" smtClean="0">
                          <a:solidFill>
                            <a:schemeClr val="tx1"/>
                          </a:solidFill>
                          <a:latin typeface="+mn-lt"/>
                          <a:ea typeface="+mn-ea"/>
                          <a:cs typeface="+mn-cs"/>
                          <a:sym typeface="Wingdings" panose="05000000000000000000" pitchFamily="2" charset="2"/>
                        </a:rPr>
                        <a:t>溝通標記方式</a:t>
                      </a:r>
                      <a:r>
                        <a:rPr lang="en-US" altLang="zh-TW" sz="1600" kern="1200" dirty="0" smtClean="0">
                          <a:solidFill>
                            <a:schemeClr val="tx1"/>
                          </a:solidFill>
                          <a:latin typeface="+mn-lt"/>
                          <a:ea typeface="+mn-ea"/>
                          <a:cs typeface="+mn-cs"/>
                          <a:sym typeface="Wingdings" panose="05000000000000000000" pitchFamily="2" charset="2"/>
                        </a:rPr>
                        <a:t>(</a:t>
                      </a:r>
                      <a:r>
                        <a:rPr lang="zh-TW" altLang="en-US" sz="1600" kern="1200" dirty="0" smtClean="0">
                          <a:solidFill>
                            <a:schemeClr val="tx1"/>
                          </a:solidFill>
                          <a:latin typeface="+mn-lt"/>
                          <a:ea typeface="+mn-ea"/>
                          <a:cs typeface="+mn-cs"/>
                          <a:sym typeface="Wingdings" panose="05000000000000000000" pitchFamily="2" charset="2"/>
                        </a:rPr>
                        <a:t>紙本</a:t>
                      </a:r>
                      <a:r>
                        <a:rPr lang="en-US" altLang="zh-TW" sz="1600" kern="1200" dirty="0" smtClean="0">
                          <a:solidFill>
                            <a:schemeClr val="tx1"/>
                          </a:solidFill>
                          <a:latin typeface="+mn-lt"/>
                          <a:ea typeface="+mn-ea"/>
                          <a:cs typeface="+mn-cs"/>
                          <a:sym typeface="Wingdings" panose="05000000000000000000" pitchFamily="2" charset="2"/>
                        </a:rPr>
                        <a:t>/</a:t>
                      </a:r>
                      <a:r>
                        <a:rPr lang="zh-TW" altLang="en-US" sz="1600" kern="1200" dirty="0" smtClean="0">
                          <a:solidFill>
                            <a:schemeClr val="tx1"/>
                          </a:solidFill>
                          <a:latin typeface="+mn-lt"/>
                          <a:ea typeface="+mn-ea"/>
                          <a:cs typeface="+mn-cs"/>
                          <a:sym typeface="Wingdings" panose="05000000000000000000" pitchFamily="2" charset="2"/>
                        </a:rPr>
                        <a:t>數位</a:t>
                      </a:r>
                      <a:r>
                        <a:rPr lang="en-US" altLang="zh-TW" sz="1600" kern="1200" dirty="0" smtClean="0">
                          <a:solidFill>
                            <a:schemeClr val="tx1"/>
                          </a:solidFill>
                          <a:latin typeface="+mn-lt"/>
                          <a:ea typeface="+mn-ea"/>
                          <a:cs typeface="+mn-cs"/>
                          <a:sym typeface="Wingdings" panose="05000000000000000000" pitchFamily="2" charset="2"/>
                        </a:rPr>
                        <a:t>)</a:t>
                      </a:r>
                      <a:r>
                        <a:rPr lang="zh-TW" altLang="en-US" sz="1600" kern="1200" dirty="0" smtClean="0">
                          <a:solidFill>
                            <a:schemeClr val="tx1"/>
                          </a:solidFill>
                          <a:latin typeface="+mn-lt"/>
                          <a:ea typeface="+mn-ea"/>
                          <a:cs typeface="+mn-cs"/>
                          <a:sym typeface="Wingdings" panose="05000000000000000000" pitchFamily="2" charset="2"/>
                        </a:rPr>
                        <a:t>分開進行</a:t>
                      </a:r>
                      <a:endParaRPr lang="en-US" altLang="zh-TW" sz="16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kern="1200" dirty="0" smtClean="0">
                          <a:solidFill>
                            <a:schemeClr val="tx1"/>
                          </a:solidFill>
                          <a:latin typeface="+mn-lt"/>
                          <a:ea typeface="+mn-ea"/>
                          <a:cs typeface="+mn-cs"/>
                          <a:sym typeface="Wingdings" panose="05000000000000000000" pitchFamily="2" charset="2"/>
                        </a:rPr>
                        <a:t>簽約作業</a:t>
                      </a:r>
                      <a:endParaRPr lang="en-US" altLang="zh-TW" sz="1600" kern="1200" dirty="0" smtClean="0">
                        <a:solidFill>
                          <a:schemeClr val="tx1"/>
                        </a:solidFill>
                        <a:latin typeface="+mn-lt"/>
                        <a:ea typeface="+mn-ea"/>
                        <a:cs typeface="+mn-cs"/>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kern="1200" dirty="0" smtClean="0">
                          <a:solidFill>
                            <a:schemeClr val="tx1"/>
                          </a:solidFill>
                          <a:latin typeface="+mn-lt"/>
                          <a:ea typeface="+mn-ea"/>
                          <a:cs typeface="+mn-cs"/>
                          <a:sym typeface="Wingdings" panose="05000000000000000000" pitchFamily="2" charset="2"/>
                        </a:rPr>
                        <a:t>追蹤</a:t>
                      </a:r>
                      <a:r>
                        <a:rPr lang="en-US" altLang="zh-TW" sz="1600" kern="1200" dirty="0" smtClean="0">
                          <a:solidFill>
                            <a:schemeClr val="tx1"/>
                          </a:solidFill>
                          <a:latin typeface="+mn-lt"/>
                          <a:ea typeface="+mn-ea"/>
                          <a:cs typeface="+mn-cs"/>
                          <a:sym typeface="Wingdings" panose="05000000000000000000" pitchFamily="2" charset="2"/>
                        </a:rPr>
                        <a:t>CAR09</a:t>
                      </a:r>
                      <a:r>
                        <a:rPr lang="zh-TW" altLang="en-US" sz="1600" kern="1200" dirty="0" smtClean="0">
                          <a:solidFill>
                            <a:schemeClr val="tx1"/>
                          </a:solidFill>
                          <a:latin typeface="+mn-lt"/>
                          <a:ea typeface="+mn-ea"/>
                          <a:cs typeface="+mn-cs"/>
                          <a:sym typeface="Wingdings" panose="05000000000000000000" pitchFamily="2" charset="2"/>
                        </a:rPr>
                        <a:t>生產時間與紙本標記狀況</a:t>
                      </a:r>
                      <a:endParaRPr lang="en-US" altLang="zh-TW" sz="16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ea typeface="微軟正黑體"/>
                        </a:defRPr>
                      </a:lvl1pPr>
                      <a:lvl2pPr marL="457200" algn="l" defTabSz="914400" rtl="0" eaLnBrk="1" latinLnBrk="0" hangingPunct="1">
                        <a:defRPr sz="1800" kern="1200">
                          <a:solidFill>
                            <a:schemeClr val="tx1"/>
                          </a:solidFill>
                          <a:latin typeface="Arial"/>
                          <a:ea typeface="微軟正黑體"/>
                        </a:defRPr>
                      </a:lvl2pPr>
                      <a:lvl3pPr marL="914400" algn="l" defTabSz="914400" rtl="0" eaLnBrk="1" latinLnBrk="0" hangingPunct="1">
                        <a:defRPr sz="1800" kern="1200">
                          <a:solidFill>
                            <a:schemeClr val="tx1"/>
                          </a:solidFill>
                          <a:latin typeface="Arial"/>
                          <a:ea typeface="微軟正黑體"/>
                        </a:defRPr>
                      </a:lvl3pPr>
                      <a:lvl4pPr marL="1371600" algn="l" defTabSz="914400" rtl="0" eaLnBrk="1" latinLnBrk="0" hangingPunct="1">
                        <a:defRPr sz="1800" kern="1200">
                          <a:solidFill>
                            <a:schemeClr val="tx1"/>
                          </a:solidFill>
                          <a:latin typeface="Arial"/>
                          <a:ea typeface="微軟正黑體"/>
                        </a:defRPr>
                      </a:lvl4pPr>
                      <a:lvl5pPr marL="1828800" algn="l" defTabSz="914400" rtl="0" eaLnBrk="1" latinLnBrk="0" hangingPunct="1">
                        <a:defRPr sz="1800" kern="1200">
                          <a:solidFill>
                            <a:schemeClr val="tx1"/>
                          </a:solidFill>
                          <a:latin typeface="Arial"/>
                          <a:ea typeface="微軟正黑體"/>
                        </a:defRPr>
                      </a:lvl5pPr>
                      <a:lvl6pPr marL="2286000" algn="l" defTabSz="914400" rtl="0" eaLnBrk="1" latinLnBrk="0" hangingPunct="1">
                        <a:defRPr sz="1800" kern="1200">
                          <a:solidFill>
                            <a:schemeClr val="tx1"/>
                          </a:solidFill>
                          <a:latin typeface="Arial"/>
                          <a:ea typeface="微軟正黑體"/>
                        </a:defRPr>
                      </a:lvl6pPr>
                      <a:lvl7pPr marL="2743200" algn="l" defTabSz="914400" rtl="0" eaLnBrk="1" latinLnBrk="0" hangingPunct="1">
                        <a:defRPr sz="1800" kern="1200">
                          <a:solidFill>
                            <a:schemeClr val="tx1"/>
                          </a:solidFill>
                          <a:latin typeface="Arial"/>
                          <a:ea typeface="微軟正黑體"/>
                        </a:defRPr>
                      </a:lvl7pPr>
                      <a:lvl8pPr marL="3200400" algn="l" defTabSz="914400" rtl="0" eaLnBrk="1" latinLnBrk="0" hangingPunct="1">
                        <a:defRPr sz="1800" kern="1200">
                          <a:solidFill>
                            <a:schemeClr val="tx1"/>
                          </a:solidFill>
                          <a:latin typeface="Arial"/>
                          <a:ea typeface="微軟正黑體"/>
                        </a:defRPr>
                      </a:lvl8pPr>
                      <a:lvl9pPr marL="3657600" algn="l" defTabSz="914400" rtl="0" eaLnBrk="1" latinLnBrk="0" hangingPunct="1">
                        <a:defRPr sz="1800" kern="1200">
                          <a:solidFill>
                            <a:schemeClr val="tx1"/>
                          </a:solidFill>
                          <a:latin typeface="Arial"/>
                          <a:ea typeface="微軟正黑體"/>
                        </a:defRPr>
                      </a:lvl9pPr>
                    </a:lstStyle>
                    <a:p>
                      <a:pPr marL="0" algn="ctr" defTabSz="685800" rtl="0" eaLnBrk="1" latinLnBrk="0" hangingPunct="1">
                        <a:lnSpc>
                          <a:spcPts val="1800"/>
                        </a:lnSpc>
                        <a:spcBef>
                          <a:spcPts val="0"/>
                        </a:spcBef>
                      </a:pPr>
                      <a:r>
                        <a:rPr lang="en-US" altLang="zh-TW" sz="1400" b="0" i="0" u="none" strike="noStrike" kern="1200" dirty="0" smtClean="0">
                          <a:solidFill>
                            <a:srgbClr val="0000FF"/>
                          </a:solidFill>
                          <a:latin typeface="微軟正黑體 Light"/>
                          <a:ea typeface="微軟正黑體 Light"/>
                          <a:cs typeface="+mn-cs"/>
                        </a:rPr>
                        <a:t>5/30</a:t>
                      </a:r>
                      <a:endParaRPr lang="zh-TW" altLang="en-US" sz="1400" b="0" i="0" u="none" strike="noStrike" kern="1200" dirty="0">
                        <a:solidFill>
                          <a:srgbClr val="0000FF"/>
                        </a:solidFill>
                        <a:latin typeface="微軟正黑體 Light"/>
                        <a:ea typeface="微軟正黑體 Light"/>
                        <a:cs typeface="+mn-cs"/>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7087870"/>
                  </a:ext>
                </a:extLst>
              </a:tr>
              <a:tr h="913997">
                <a:tc>
                  <a:txBody>
                    <a:bodyPr/>
                    <a:lstStyle/>
                    <a:p>
                      <a:pPr marL="0" lvl="0" indent="0" algn="ctr" defTabSz="685800">
                        <a:lnSpc>
                          <a:spcPct val="100000"/>
                        </a:lnSpc>
                        <a:spcBef>
                          <a:spcPts val="0"/>
                        </a:spcBef>
                        <a:spcAft>
                          <a:spcPts val="0"/>
                        </a:spcAft>
                        <a:buClrTx/>
                        <a:buSzTx/>
                        <a:buNone/>
                        <a:tabLst/>
                        <a:defRPr/>
                      </a:pPr>
                      <a:r>
                        <a:rPr lang="zh-TW" altLang="en-US" sz="1400" kern="1200" dirty="0" smtClean="0">
                          <a:solidFill>
                            <a:schemeClr val="tx1"/>
                          </a:solidFill>
                          <a:latin typeface="+mn-lt"/>
                          <a:ea typeface="微軟正黑體"/>
                          <a:cs typeface="+mn-cs"/>
                        </a:rPr>
                        <a:t>專案進度</a:t>
                      </a:r>
                      <a:endParaRPr lang="zh-TW" altLang="en-US" sz="1400" kern="1200" dirty="0">
                        <a:solidFill>
                          <a:schemeClr val="tx1"/>
                        </a:solidFill>
                        <a:latin typeface="+mn-lt"/>
                        <a:ea typeface="微軟正黑體"/>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300" kern="1200" dirty="0" smtClean="0">
                          <a:solidFill>
                            <a:srgbClr val="0000FF"/>
                          </a:solidFill>
                          <a:latin typeface="+mn-lt"/>
                          <a:ea typeface="+mn-ea"/>
                          <a:cs typeface="+mn-cs"/>
                        </a:rPr>
                        <a:t>依照業者品檢表團隊討論滿足方式</a:t>
                      </a:r>
                      <a:endParaRPr lang="en-US" altLang="zh-TW" sz="1300" kern="1200" dirty="0" smtClean="0">
                        <a:solidFill>
                          <a:srgbClr val="0000FF"/>
                        </a:solidFill>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300" kern="1200" dirty="0" smtClean="0">
                          <a:solidFill>
                            <a:srgbClr val="0000FF"/>
                          </a:solidFill>
                          <a:latin typeface="+mn-lt"/>
                          <a:ea typeface="+mn-ea"/>
                          <a:cs typeface="+mn-cs"/>
                        </a:rPr>
                        <a:t>討論數位標記方式</a:t>
                      </a:r>
                      <a:endParaRPr lang="en-US" altLang="zh-TW" sz="1300" kern="1200" dirty="0" smtClean="0">
                        <a:solidFill>
                          <a:srgbClr val="0000FF"/>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sym typeface="Wingdings" panose="05000000000000000000" pitchFamily="2" charset="2"/>
                        </a:rPr>
                        <a:t>團隊討論接續網頁式標記頁面</a:t>
                      </a:r>
                      <a:r>
                        <a:rPr lang="en-US" altLang="zh-TW" sz="1400" kern="1200" dirty="0" smtClean="0">
                          <a:solidFill>
                            <a:schemeClr val="tx1"/>
                          </a:solidFill>
                          <a:latin typeface="+mn-lt"/>
                          <a:ea typeface="+mn-ea"/>
                          <a:cs typeface="+mn-cs"/>
                          <a:sym typeface="Wingdings" panose="05000000000000000000" pitchFamily="2" charset="2"/>
                        </a:rPr>
                        <a:t>(</a:t>
                      </a:r>
                      <a:r>
                        <a:rPr lang="zh-TW" altLang="en-US" sz="1400" kern="1200" dirty="0" smtClean="0">
                          <a:solidFill>
                            <a:schemeClr val="tx1"/>
                          </a:solidFill>
                          <a:latin typeface="+mn-lt"/>
                          <a:ea typeface="+mn-ea"/>
                          <a:cs typeface="+mn-cs"/>
                          <a:sym typeface="Wingdings" panose="05000000000000000000" pitchFamily="2" charset="2"/>
                        </a:rPr>
                        <a:t>紹賢</a:t>
                      </a:r>
                      <a:r>
                        <a:rPr lang="en-US" altLang="zh-TW" sz="1400" kern="1200" dirty="0" smtClean="0">
                          <a:solidFill>
                            <a:schemeClr val="tx1"/>
                          </a:solidFill>
                          <a:latin typeface="+mn-lt"/>
                          <a:ea typeface="+mn-ea"/>
                          <a:cs typeface="+mn-cs"/>
                          <a:sym typeface="Wingdings" panose="05000000000000000000" pitchFamily="2" charset="2"/>
                        </a:rPr>
                        <a:t>&amp;?)</a:t>
                      </a:r>
                    </a:p>
                  </a:txBody>
                  <a:tcPr marL="74295" marR="74295" marT="37148" marB="37148">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85800" rtl="0" eaLnBrk="1" latinLnBrk="0" hangingPunct="1">
                        <a:lnSpc>
                          <a:spcPts val="1800"/>
                        </a:lnSpc>
                        <a:spcBef>
                          <a:spcPts val="0"/>
                        </a:spcBef>
                      </a:pPr>
                      <a:r>
                        <a:rPr lang="en-US" altLang="zh-TW" sz="1400" b="0" i="0" u="none" strike="noStrike" kern="1200" dirty="0" smtClean="0">
                          <a:solidFill>
                            <a:srgbClr val="0000FF"/>
                          </a:solidFill>
                          <a:latin typeface="微軟正黑體 Light"/>
                          <a:ea typeface="微軟正黑體 Light"/>
                          <a:cs typeface="+mn-cs"/>
                        </a:rPr>
                        <a:t>5/30</a:t>
                      </a:r>
                      <a:endParaRPr lang="zh-TW" altLang="en-US" sz="1400" b="0" i="0" u="none" strike="noStrike" kern="1200" dirty="0">
                        <a:solidFill>
                          <a:srgbClr val="0000FF"/>
                        </a:solidFill>
                        <a:latin typeface="微軟正黑體 Light"/>
                        <a:ea typeface="微軟正黑體 Light"/>
                        <a:cs typeface="+mn-cs"/>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260233"/>
                  </a:ext>
                </a:extLst>
              </a:tr>
            </a:tbl>
          </a:graphicData>
        </a:graphic>
      </p:graphicFrame>
    </p:spTree>
    <p:extLst>
      <p:ext uri="{BB962C8B-B14F-4D97-AF65-F5344CB8AC3E}">
        <p14:creationId xmlns:p14="http://schemas.microsoft.com/office/powerpoint/2010/main" val="2067143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28</a:t>
            </a:fld>
            <a:endParaRPr lang="zh-TW" altLang="en-US"/>
          </a:p>
        </p:txBody>
      </p:sp>
      <p:sp>
        <p:nvSpPr>
          <p:cNvPr id="5" name="標題 3"/>
          <p:cNvSpPr txBox="1">
            <a:spLocks/>
          </p:cNvSpPr>
          <p:nvPr/>
        </p:nvSpPr>
        <p:spPr bwMode="ltGray">
          <a:xfrm>
            <a:off x="788318" y="210372"/>
            <a:ext cx="8640960" cy="76470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TW" altLang="en-US" sz="3600" b="1" i="0" u="none" strike="noStrike" kern="1200" cap="none" spc="300" normalizeH="0" baseline="0" noProof="0" smtClean="0">
                <a:ln>
                  <a:noFill/>
                </a:ln>
                <a:solidFill>
                  <a:srgbClr val="002060"/>
                </a:solidFill>
                <a:effectLst/>
                <a:uLnTx/>
                <a:uFillTx/>
                <a:latin typeface="微軟正黑體" panose="020B0604030504040204" pitchFamily="34" charset="-120"/>
                <a:ea typeface="微軟正黑體" panose="020B0604030504040204" pitchFamily="34" charset="-120"/>
                <a:cs typeface="+mj-cs"/>
              </a:rPr>
              <a:t>輔導案 </a:t>
            </a:r>
            <a:r>
              <a:rPr kumimoji="0" lang="en-US" altLang="zh-TW" sz="3600" b="1" i="0" u="none" strike="noStrike" kern="1200" cap="none" spc="300" normalizeH="0" baseline="0" noProof="0" smtClean="0">
                <a:ln>
                  <a:noFill/>
                </a:ln>
                <a:solidFill>
                  <a:srgbClr val="002060"/>
                </a:solidFill>
                <a:effectLst/>
                <a:uLnTx/>
                <a:uFillTx/>
                <a:latin typeface="微軟正黑體" panose="020B0604030504040204" pitchFamily="34" charset="-120"/>
                <a:ea typeface="微軟正黑體" panose="020B0604030504040204" pitchFamily="34" charset="-120"/>
                <a:cs typeface="+mj-cs"/>
              </a:rPr>
              <a:t>– </a:t>
            </a:r>
            <a:r>
              <a:rPr kumimoji="0" lang="zh-TW" altLang="en-US" sz="3600" b="1" i="0" u="none" strike="noStrike" kern="1200" cap="none" spc="300" normalizeH="0" baseline="0" noProof="0" smtClean="0">
                <a:ln>
                  <a:noFill/>
                </a:ln>
                <a:solidFill>
                  <a:srgbClr val="002060"/>
                </a:solidFill>
                <a:effectLst/>
                <a:uLnTx/>
                <a:uFillTx/>
                <a:latin typeface="微軟正黑體" panose="020B0604030504040204" pitchFamily="34" charset="-120"/>
                <a:ea typeface="微軟正黑體" panose="020B0604030504040204" pitchFamily="34" charset="-120"/>
                <a:cs typeface="+mj-cs"/>
              </a:rPr>
              <a:t>旺欉</a:t>
            </a:r>
            <a:endParaRPr kumimoji="0" lang="zh-TW" altLang="en-US" sz="3600" b="1" i="0" u="none" strike="noStrike" kern="1200" cap="none" spc="300" normalizeH="0" baseline="0" noProof="0" dirty="0">
              <a:ln>
                <a:noFill/>
              </a:ln>
              <a:solidFill>
                <a:srgbClr val="002060"/>
              </a:solidFill>
              <a:effectLst/>
              <a:uLnTx/>
              <a:uFillTx/>
              <a:latin typeface="微軟正黑體" panose="020B0604030504040204" pitchFamily="34" charset="-120"/>
              <a:ea typeface="微軟正黑體" panose="020B0604030504040204" pitchFamily="34" charset="-120"/>
              <a:cs typeface="+mj-cs"/>
            </a:endParaRPr>
          </a:p>
        </p:txBody>
      </p:sp>
      <p:sp>
        <p:nvSpPr>
          <p:cNvPr id="6" name="文字方塊 5"/>
          <p:cNvSpPr txBox="1"/>
          <p:nvPr/>
        </p:nvSpPr>
        <p:spPr>
          <a:xfrm>
            <a:off x="118973" y="747965"/>
            <a:ext cx="5715040" cy="1754326"/>
          </a:xfrm>
          <a:prstGeom prst="rect">
            <a:avLst/>
          </a:prstGeom>
          <a:noFill/>
        </p:spPr>
        <p:txBody>
          <a:bodyPr wrap="square" rtlCol="0">
            <a:spAutoFit/>
          </a:bodyPr>
          <a:lstStyle/>
          <a:p>
            <a:r>
              <a:rPr lang="zh-TW" altLang="en-US" b="1" dirty="0" smtClean="0">
                <a:solidFill>
                  <a:schemeClr val="tx1">
                    <a:lumMod val="75000"/>
                  </a:schemeClr>
                </a:solidFill>
              </a:rPr>
              <a:t>影像辨識光源選擇</a:t>
            </a:r>
            <a:endParaRPr lang="en-US" altLang="zh-TW" b="1" dirty="0" smtClean="0">
              <a:solidFill>
                <a:schemeClr val="tx1">
                  <a:lumMod val="75000"/>
                </a:schemeClr>
              </a:solidFill>
            </a:endParaRPr>
          </a:p>
          <a:p>
            <a:r>
              <a:rPr lang="en-US" altLang="zh-TW" dirty="0" smtClean="0">
                <a:solidFill>
                  <a:schemeClr val="tx1">
                    <a:lumMod val="75000"/>
                  </a:schemeClr>
                </a:solidFill>
              </a:rPr>
              <a:t>1.</a:t>
            </a:r>
            <a:r>
              <a:rPr lang="zh-TW" altLang="en-US" dirty="0" smtClean="0">
                <a:solidFill>
                  <a:schemeClr val="tx1">
                    <a:lumMod val="75000"/>
                  </a:schemeClr>
                </a:solidFill>
              </a:rPr>
              <a:t>方形背光</a:t>
            </a:r>
            <a:endParaRPr lang="en-US" altLang="zh-TW" dirty="0" smtClean="0">
              <a:solidFill>
                <a:schemeClr val="tx1">
                  <a:lumMod val="75000"/>
                </a:schemeClr>
              </a:solidFill>
            </a:endParaRPr>
          </a:p>
          <a:p>
            <a:r>
              <a:rPr lang="en-US" altLang="zh-TW" dirty="0" smtClean="0">
                <a:solidFill>
                  <a:schemeClr val="tx1">
                    <a:lumMod val="75000"/>
                  </a:schemeClr>
                </a:solidFill>
              </a:rPr>
              <a:t>2.</a:t>
            </a:r>
            <a:r>
              <a:rPr lang="zh-TW" altLang="en-US" dirty="0" smtClean="0">
                <a:solidFill>
                  <a:schemeClr val="tx1">
                    <a:lumMod val="75000"/>
                  </a:schemeClr>
                </a:solidFill>
              </a:rPr>
              <a:t>長方形背光源</a:t>
            </a:r>
            <a:endParaRPr lang="en-US" altLang="zh-TW" dirty="0" smtClean="0">
              <a:solidFill>
                <a:schemeClr val="tx1">
                  <a:lumMod val="75000"/>
                </a:schemeClr>
              </a:solidFill>
            </a:endParaRPr>
          </a:p>
          <a:p>
            <a:r>
              <a:rPr lang="en-US" altLang="zh-TW" dirty="0" smtClean="0">
                <a:solidFill>
                  <a:schemeClr val="tx1">
                    <a:lumMod val="75000"/>
                  </a:schemeClr>
                </a:solidFill>
              </a:rPr>
              <a:t>3.</a:t>
            </a:r>
            <a:r>
              <a:rPr lang="zh-TW" altLang="en-US" dirty="0" smtClean="0">
                <a:solidFill>
                  <a:schemeClr val="tx1">
                    <a:lumMod val="75000"/>
                  </a:schemeClr>
                </a:solidFill>
              </a:rPr>
              <a:t>螺帽圓形光源</a:t>
            </a:r>
            <a:endParaRPr lang="en-US" altLang="zh-TW" dirty="0" smtClean="0">
              <a:solidFill>
                <a:schemeClr val="tx1">
                  <a:lumMod val="75000"/>
                </a:schemeClr>
              </a:solidFill>
            </a:endParaRPr>
          </a:p>
          <a:p>
            <a:r>
              <a:rPr lang="en-US" altLang="zh-TW" dirty="0" smtClean="0">
                <a:solidFill>
                  <a:schemeClr val="tx1">
                    <a:lumMod val="75000"/>
                  </a:schemeClr>
                </a:solidFill>
              </a:rPr>
              <a:t>4.</a:t>
            </a:r>
            <a:r>
              <a:rPr lang="zh-TW" altLang="en-US" dirty="0" smtClean="0">
                <a:solidFill>
                  <a:schemeClr val="tx1">
                    <a:lumMod val="75000"/>
                  </a:schemeClr>
                </a:solidFill>
              </a:rPr>
              <a:t>外同軸光源</a:t>
            </a:r>
            <a:endParaRPr lang="en-US" altLang="zh-TW" dirty="0" smtClean="0">
              <a:solidFill>
                <a:schemeClr val="tx1">
                  <a:lumMod val="75000"/>
                </a:schemeClr>
              </a:solidFill>
            </a:endParaRPr>
          </a:p>
          <a:p>
            <a:r>
              <a:rPr lang="en-US" altLang="zh-TW" dirty="0" smtClean="0">
                <a:solidFill>
                  <a:schemeClr val="tx1">
                    <a:lumMod val="75000"/>
                  </a:schemeClr>
                </a:solidFill>
              </a:rPr>
              <a:t>5.</a:t>
            </a:r>
            <a:r>
              <a:rPr lang="zh-TW" altLang="en-US" dirty="0" smtClean="0">
                <a:solidFill>
                  <a:schemeClr val="tx1">
                    <a:lumMod val="75000"/>
                  </a:schemeClr>
                </a:solidFill>
              </a:rPr>
              <a:t>半球型擴散光源</a:t>
            </a:r>
            <a:endParaRPr lang="en-US" altLang="zh-TW" dirty="0" smtClean="0">
              <a:solidFill>
                <a:schemeClr val="tx1">
                  <a:lumMod val="75000"/>
                </a:schemeClr>
              </a:solidFill>
            </a:endParaRPr>
          </a:p>
        </p:txBody>
      </p:sp>
      <p:pic>
        <p:nvPicPr>
          <p:cNvPr id="9" name="圖片 8"/>
          <p:cNvPicPr>
            <a:picLocks noChangeAspect="1"/>
          </p:cNvPicPr>
          <p:nvPr/>
        </p:nvPicPr>
        <p:blipFill>
          <a:blip r:embed="rId2"/>
          <a:stretch>
            <a:fillRect/>
          </a:stretch>
        </p:blipFill>
        <p:spPr>
          <a:xfrm>
            <a:off x="7017397" y="975076"/>
            <a:ext cx="1135805" cy="841337"/>
          </a:xfrm>
          <a:prstGeom prst="rect">
            <a:avLst/>
          </a:prstGeom>
        </p:spPr>
      </p:pic>
      <p:sp>
        <p:nvSpPr>
          <p:cNvPr id="12" name="文字方塊 11"/>
          <p:cNvSpPr txBox="1"/>
          <p:nvPr/>
        </p:nvSpPr>
        <p:spPr>
          <a:xfrm>
            <a:off x="8146405" y="2882164"/>
            <a:ext cx="1368152" cy="369332"/>
          </a:xfrm>
          <a:prstGeom prst="rect">
            <a:avLst/>
          </a:prstGeom>
          <a:noFill/>
        </p:spPr>
        <p:txBody>
          <a:bodyPr wrap="square" rtlCol="0">
            <a:spAutoFit/>
          </a:bodyPr>
          <a:lstStyle/>
          <a:p>
            <a:r>
              <a:rPr lang="zh-TW" altLang="en-US" b="1" dirty="0" smtClean="0">
                <a:solidFill>
                  <a:schemeClr val="tx1">
                    <a:lumMod val="75000"/>
                  </a:schemeClr>
                </a:solidFill>
              </a:rPr>
              <a:t>同</a:t>
            </a:r>
            <a:r>
              <a:rPr lang="zh-TW" altLang="en-US" b="1" dirty="0">
                <a:solidFill>
                  <a:schemeClr val="tx1">
                    <a:lumMod val="75000"/>
                  </a:schemeClr>
                </a:solidFill>
              </a:rPr>
              <a:t>軸光源</a:t>
            </a:r>
            <a:endParaRPr lang="en-US" altLang="zh-TW" b="1" dirty="0">
              <a:solidFill>
                <a:schemeClr val="tx1">
                  <a:lumMod val="75000"/>
                </a:schemeClr>
              </a:solidFill>
            </a:endParaRPr>
          </a:p>
        </p:txBody>
      </p:sp>
      <p:sp>
        <p:nvSpPr>
          <p:cNvPr id="15" name="文字方塊 14"/>
          <p:cNvSpPr txBox="1"/>
          <p:nvPr/>
        </p:nvSpPr>
        <p:spPr>
          <a:xfrm>
            <a:off x="31918" y="2913670"/>
            <a:ext cx="5137106" cy="2677656"/>
          </a:xfrm>
          <a:prstGeom prst="rect">
            <a:avLst/>
          </a:prstGeom>
          <a:noFill/>
        </p:spPr>
        <p:txBody>
          <a:bodyPr wrap="square" rtlCol="0">
            <a:spAutoFit/>
          </a:bodyPr>
          <a:lstStyle/>
          <a:p>
            <a:r>
              <a:rPr lang="zh-TW" altLang="en-US" sz="2400" b="1" dirty="0" smtClean="0">
                <a:solidFill>
                  <a:schemeClr val="tx1">
                    <a:lumMod val="75000"/>
                  </a:schemeClr>
                </a:solidFill>
              </a:rPr>
              <a:t>目前選擇同軸光源及半球型擴散光源</a:t>
            </a:r>
            <a:endParaRPr lang="en-US" altLang="zh-TW" sz="2400" b="1" dirty="0" smtClean="0">
              <a:solidFill>
                <a:schemeClr val="tx1">
                  <a:lumMod val="75000"/>
                </a:schemeClr>
              </a:solidFill>
            </a:endParaRPr>
          </a:p>
          <a:p>
            <a:r>
              <a:rPr lang="zh-TW" altLang="en-US" dirty="0" smtClean="0">
                <a:solidFill>
                  <a:schemeClr val="tx1">
                    <a:lumMod val="75000"/>
                  </a:schemeClr>
                </a:solidFill>
              </a:rPr>
              <a:t>原因</a:t>
            </a:r>
            <a:r>
              <a:rPr lang="en-US" altLang="zh-TW" dirty="0" smtClean="0">
                <a:solidFill>
                  <a:schemeClr val="tx1">
                    <a:lumMod val="75000"/>
                  </a:schemeClr>
                </a:solidFill>
              </a:rPr>
              <a:t>:</a:t>
            </a:r>
          </a:p>
          <a:p>
            <a:r>
              <a:rPr lang="en-US" altLang="zh-TW" dirty="0" smtClean="0"/>
              <a:t>1.</a:t>
            </a:r>
            <a:r>
              <a:rPr lang="zh-TW" altLang="en-US" b="1" dirty="0" smtClean="0"/>
              <a:t>同</a:t>
            </a:r>
            <a:r>
              <a:rPr lang="zh-TW" altLang="en-US" b="1" dirty="0"/>
              <a:t>軸</a:t>
            </a:r>
            <a:r>
              <a:rPr lang="zh-TW" altLang="en-US" b="1" dirty="0" smtClean="0"/>
              <a:t>光源</a:t>
            </a:r>
            <a:r>
              <a:rPr lang="en-US" altLang="zh-TW" b="1" dirty="0" smtClean="0"/>
              <a:t>:</a:t>
            </a:r>
          </a:p>
          <a:p>
            <a:r>
              <a:rPr lang="zh-TW" altLang="en-US" dirty="0" smtClean="0"/>
              <a:t>主要用來檢測</a:t>
            </a:r>
            <a:r>
              <a:rPr lang="zh-TW" altLang="en-US" dirty="0">
                <a:solidFill>
                  <a:srgbClr val="FF0000"/>
                </a:solidFill>
              </a:rPr>
              <a:t>高反射鏡面</a:t>
            </a:r>
            <a:r>
              <a:rPr lang="zh-TW" altLang="en-US" dirty="0"/>
              <a:t>或</a:t>
            </a:r>
            <a:r>
              <a:rPr lang="zh-TW" altLang="en-US" dirty="0">
                <a:solidFill>
                  <a:srgbClr val="FF0000"/>
                </a:solidFill>
              </a:rPr>
              <a:t>金屬物質</a:t>
            </a:r>
            <a:r>
              <a:rPr lang="zh-TW" altLang="en-US" dirty="0" smtClean="0"/>
              <a:t>，可以均勻照射在會反射的物體上能得到較佳的影像成像</a:t>
            </a:r>
            <a:r>
              <a:rPr lang="en-US" altLang="zh-TW" dirty="0" smtClean="0"/>
              <a:t>(</a:t>
            </a:r>
            <a:r>
              <a:rPr lang="zh-TW" altLang="en-US" dirty="0" smtClean="0"/>
              <a:t>但還是要測試後才知道適不適用在旺欉</a:t>
            </a:r>
            <a:r>
              <a:rPr lang="en-US" altLang="zh-TW" dirty="0" smtClean="0"/>
              <a:t>)</a:t>
            </a:r>
          </a:p>
          <a:p>
            <a:r>
              <a:rPr lang="en-US" altLang="zh-TW" dirty="0" smtClean="0">
                <a:solidFill>
                  <a:schemeClr val="tx1">
                    <a:lumMod val="75000"/>
                  </a:schemeClr>
                </a:solidFill>
              </a:rPr>
              <a:t>2.</a:t>
            </a:r>
            <a:r>
              <a:rPr lang="zh-TW" altLang="en-US" b="1" dirty="0" smtClean="0">
                <a:solidFill>
                  <a:schemeClr val="tx1">
                    <a:lumMod val="75000"/>
                  </a:schemeClr>
                </a:solidFill>
              </a:rPr>
              <a:t>半球型擴散光源</a:t>
            </a:r>
            <a:r>
              <a:rPr lang="en-US" altLang="zh-TW" b="1" dirty="0" smtClean="0">
                <a:solidFill>
                  <a:schemeClr val="tx1">
                    <a:lumMod val="75000"/>
                  </a:schemeClr>
                </a:solidFill>
              </a:rPr>
              <a:t>:</a:t>
            </a:r>
          </a:p>
          <a:p>
            <a:r>
              <a:rPr lang="zh-TW" altLang="en-US" dirty="0"/>
              <a:t>光源下方形成一個圓形均勻照明</a:t>
            </a:r>
            <a:r>
              <a:rPr lang="zh-TW" altLang="en-US" dirty="0" smtClean="0"/>
              <a:t>區域，</a:t>
            </a:r>
            <a:r>
              <a:rPr lang="zh-TW" altLang="en-US" dirty="0"/>
              <a:t>光線經過擴散燈罩的</a:t>
            </a:r>
            <a:r>
              <a:rPr lang="zh-TW" altLang="en-US" dirty="0" smtClean="0"/>
              <a:t>漫射</a:t>
            </a:r>
            <a:r>
              <a:rPr lang="zh-TW" altLang="en-US" dirty="0"/>
              <a:t>可以避免取像時</a:t>
            </a:r>
            <a:r>
              <a:rPr lang="zh-TW" altLang="en-US" dirty="0" smtClean="0"/>
              <a:t>受到</a:t>
            </a:r>
            <a:r>
              <a:rPr lang="zh-TW" altLang="en-US" dirty="0" smtClean="0">
                <a:solidFill>
                  <a:srgbClr val="FF0000"/>
                </a:solidFill>
              </a:rPr>
              <a:t>反光</a:t>
            </a:r>
            <a:r>
              <a:rPr lang="zh-TW" altLang="en-US" dirty="0">
                <a:solidFill>
                  <a:srgbClr val="FF0000"/>
                </a:solidFill>
              </a:rPr>
              <a:t>的</a:t>
            </a:r>
            <a:r>
              <a:rPr lang="zh-TW" altLang="en-US" dirty="0" smtClean="0">
                <a:solidFill>
                  <a:srgbClr val="FF0000"/>
                </a:solidFill>
              </a:rPr>
              <a:t>影響</a:t>
            </a:r>
            <a:endParaRPr lang="zh-TW" altLang="en-US" b="1" dirty="0" smtClean="0">
              <a:solidFill>
                <a:srgbClr val="FF0000"/>
              </a:solidFill>
            </a:endParaRPr>
          </a:p>
        </p:txBody>
      </p:sp>
      <p:pic>
        <p:nvPicPr>
          <p:cNvPr id="26" name="圖片 25"/>
          <p:cNvPicPr>
            <a:picLocks noChangeAspect="1"/>
          </p:cNvPicPr>
          <p:nvPr/>
        </p:nvPicPr>
        <p:blipFill>
          <a:blip r:embed="rId3"/>
          <a:stretch>
            <a:fillRect/>
          </a:stretch>
        </p:blipFill>
        <p:spPr>
          <a:xfrm>
            <a:off x="5702573" y="975076"/>
            <a:ext cx="1213382" cy="2131781"/>
          </a:xfrm>
          <a:prstGeom prst="rect">
            <a:avLst/>
          </a:prstGeom>
        </p:spPr>
      </p:pic>
      <p:sp>
        <p:nvSpPr>
          <p:cNvPr id="27" name="圓角矩形 26"/>
          <p:cNvSpPr/>
          <p:nvPr/>
        </p:nvSpPr>
        <p:spPr>
          <a:xfrm>
            <a:off x="5385048" y="792916"/>
            <a:ext cx="3960440" cy="2520280"/>
          </a:xfrm>
          <a:prstGeom prst="roundRect">
            <a:avLst/>
          </a:prstGeom>
          <a:noFill/>
          <a:ln w="28575">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60" name="圓角矩形 59"/>
          <p:cNvSpPr/>
          <p:nvPr/>
        </p:nvSpPr>
        <p:spPr>
          <a:xfrm>
            <a:off x="5169024" y="3528322"/>
            <a:ext cx="4608512" cy="2925013"/>
          </a:xfrm>
          <a:prstGeom prst="roundRect">
            <a:avLst/>
          </a:prstGeom>
          <a:noFill/>
          <a:ln w="28575">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8" name="矩形 27"/>
          <p:cNvSpPr/>
          <p:nvPr/>
        </p:nvSpPr>
        <p:spPr>
          <a:xfrm>
            <a:off x="7953805" y="6041147"/>
            <a:ext cx="1800493" cy="369332"/>
          </a:xfrm>
          <a:prstGeom prst="rect">
            <a:avLst/>
          </a:prstGeom>
        </p:spPr>
        <p:txBody>
          <a:bodyPr wrap="none">
            <a:spAutoFit/>
          </a:bodyPr>
          <a:lstStyle/>
          <a:p>
            <a:r>
              <a:rPr lang="zh-TW" altLang="en-US" b="1" dirty="0">
                <a:solidFill>
                  <a:schemeClr val="tx1">
                    <a:lumMod val="75000"/>
                  </a:schemeClr>
                </a:solidFill>
              </a:rPr>
              <a:t>半球型擴散光源</a:t>
            </a:r>
            <a:endParaRPr lang="zh-TW" altLang="en-US" dirty="0"/>
          </a:p>
        </p:txBody>
      </p:sp>
      <p:pic>
        <p:nvPicPr>
          <p:cNvPr id="29" name="圖片 28"/>
          <p:cNvPicPr>
            <a:picLocks noChangeAspect="1"/>
          </p:cNvPicPr>
          <p:nvPr/>
        </p:nvPicPr>
        <p:blipFill>
          <a:blip r:embed="rId4"/>
          <a:stretch>
            <a:fillRect/>
          </a:stretch>
        </p:blipFill>
        <p:spPr>
          <a:xfrm>
            <a:off x="5702573" y="3695518"/>
            <a:ext cx="2285714" cy="1876190"/>
          </a:xfrm>
          <a:prstGeom prst="rect">
            <a:avLst/>
          </a:prstGeom>
        </p:spPr>
      </p:pic>
      <p:sp>
        <p:nvSpPr>
          <p:cNvPr id="30" name="文字方塊 29"/>
          <p:cNvSpPr txBox="1"/>
          <p:nvPr/>
        </p:nvSpPr>
        <p:spPr>
          <a:xfrm>
            <a:off x="5637076" y="5500650"/>
            <a:ext cx="2196244" cy="584775"/>
          </a:xfrm>
          <a:prstGeom prst="rect">
            <a:avLst/>
          </a:prstGeom>
          <a:noFill/>
        </p:spPr>
        <p:txBody>
          <a:bodyPr wrap="square" rtlCol="0">
            <a:spAutoFit/>
          </a:bodyPr>
          <a:lstStyle/>
          <a:p>
            <a:r>
              <a:rPr lang="zh-TW" altLang="en-US" sz="1600" dirty="0">
                <a:solidFill>
                  <a:schemeClr val="tx1">
                    <a:lumMod val="75000"/>
                  </a:schemeClr>
                </a:solidFill>
              </a:rPr>
              <a:t>半球</a:t>
            </a:r>
            <a:r>
              <a:rPr lang="zh-TW" altLang="en-US" sz="1600" dirty="0" smtClean="0">
                <a:solidFill>
                  <a:schemeClr val="tx1">
                    <a:lumMod val="75000"/>
                  </a:schemeClr>
                </a:solidFill>
              </a:rPr>
              <a:t>型光源照出來的金屬切面</a:t>
            </a:r>
          </a:p>
        </p:txBody>
      </p:sp>
      <p:pic>
        <p:nvPicPr>
          <p:cNvPr id="31" name="圖片 30"/>
          <p:cNvPicPr>
            <a:picLocks noChangeAspect="1"/>
          </p:cNvPicPr>
          <p:nvPr/>
        </p:nvPicPr>
        <p:blipFill>
          <a:blip r:embed="rId5"/>
          <a:stretch>
            <a:fillRect/>
          </a:stretch>
        </p:blipFill>
        <p:spPr>
          <a:xfrm>
            <a:off x="8043054" y="3732020"/>
            <a:ext cx="1679715" cy="1839688"/>
          </a:xfrm>
          <a:prstGeom prst="rect">
            <a:avLst/>
          </a:prstGeom>
        </p:spPr>
      </p:pic>
    </p:spTree>
    <p:extLst>
      <p:ext uri="{BB962C8B-B14F-4D97-AF65-F5344CB8AC3E}">
        <p14:creationId xmlns:p14="http://schemas.microsoft.com/office/powerpoint/2010/main" val="2293617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32520" y="325939"/>
            <a:ext cx="8640960" cy="716838"/>
          </a:xfrm>
        </p:spPr>
        <p:txBody>
          <a:bodyPr/>
          <a:lstStyle/>
          <a:p>
            <a:r>
              <a:rPr lang="zh-TW" altLang="en-US" dirty="0">
                <a:latin typeface="微軟正黑體"/>
                <a:ea typeface="微軟正黑體"/>
              </a:rPr>
              <a:t>會議追蹤</a:t>
            </a:r>
            <a:r>
              <a:rPr lang="zh-TW" altLang="en-US" dirty="0" smtClean="0">
                <a:latin typeface="微軟正黑體"/>
                <a:ea typeface="微軟正黑體"/>
              </a:rPr>
              <a:t>事項</a:t>
            </a:r>
            <a:endParaRPr lang="zh-TW" altLang="en-US" dirty="0">
              <a:latin typeface="微軟正黑體"/>
              <a:ea typeface="微軟正黑體"/>
            </a:endParaRPr>
          </a:p>
        </p:txBody>
      </p:sp>
      <p:sp>
        <p:nvSpPr>
          <p:cNvPr id="4" name="投影片編號版面配置區 3"/>
          <p:cNvSpPr>
            <a:spLocks noGrp="1"/>
          </p:cNvSpPr>
          <p:nvPr>
            <p:ph type="sldNum" sz="quarter" idx="12"/>
          </p:nvPr>
        </p:nvSpPr>
        <p:spPr/>
        <p:txBody>
          <a:bodyPr/>
          <a:lstStyle/>
          <a:p>
            <a:fld id="{8F4EACC7-37E3-43A5-A5FB-BEB9CE95D266}" type="slidenum">
              <a:rPr lang="zh-TW" altLang="en-US" smtClean="0"/>
              <a:pPr/>
              <a:t>2</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142283116"/>
              </p:ext>
            </p:extLst>
          </p:nvPr>
        </p:nvGraphicFramePr>
        <p:xfrm>
          <a:off x="232903" y="1051458"/>
          <a:ext cx="9440193" cy="2808541"/>
        </p:xfrm>
        <a:graphic>
          <a:graphicData uri="http://schemas.openxmlformats.org/drawingml/2006/table">
            <a:tbl>
              <a:tblPr firstRow="1" bandRow="1">
                <a:effectLst/>
              </a:tblPr>
              <a:tblGrid>
                <a:gridCol w="543633">
                  <a:extLst>
                    <a:ext uri="{9D8B030D-6E8A-4147-A177-3AD203B41FA5}">
                      <a16:colId xmlns:a16="http://schemas.microsoft.com/office/drawing/2014/main" val="20000"/>
                    </a:ext>
                  </a:extLst>
                </a:gridCol>
                <a:gridCol w="3744416">
                  <a:extLst>
                    <a:ext uri="{9D8B030D-6E8A-4147-A177-3AD203B41FA5}">
                      <a16:colId xmlns:a16="http://schemas.microsoft.com/office/drawing/2014/main" val="20002"/>
                    </a:ext>
                  </a:extLst>
                </a:gridCol>
                <a:gridCol w="4032448">
                  <a:extLst>
                    <a:ext uri="{9D8B030D-6E8A-4147-A177-3AD203B41FA5}">
                      <a16:colId xmlns:a16="http://schemas.microsoft.com/office/drawing/2014/main" val="20003"/>
                    </a:ext>
                  </a:extLst>
                </a:gridCol>
                <a:gridCol w="1119696">
                  <a:extLst>
                    <a:ext uri="{9D8B030D-6E8A-4147-A177-3AD203B41FA5}">
                      <a16:colId xmlns:a16="http://schemas.microsoft.com/office/drawing/2014/main" val="20004"/>
                    </a:ext>
                  </a:extLst>
                </a:gridCol>
              </a:tblGrid>
              <a:tr h="577342">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b="1" kern="1200" dirty="0" smtClean="0">
                          <a:solidFill>
                            <a:schemeClr val="tx1"/>
                          </a:solidFill>
                          <a:latin typeface="微軟正黑體" panose="020B0604030504040204" pitchFamily="34" charset="-120"/>
                          <a:ea typeface="微軟正黑體" panose="020B0604030504040204" pitchFamily="34" charset="-120"/>
                          <a:cs typeface="+mn-cs"/>
                        </a:rPr>
                        <a:t>項次</a:t>
                      </a:r>
                      <a:endParaRPr lang="en-US" altLang="zh-TW" sz="1400" b="1" kern="1200" dirty="0" smtClean="0">
                        <a:solidFill>
                          <a:schemeClr val="tx1"/>
                        </a:solidFill>
                        <a:latin typeface="微軟正黑體" panose="020B0604030504040204" pitchFamily="34" charset="-120"/>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TW" sz="1400" b="1" dirty="0" smtClean="0">
                          <a:solidFill>
                            <a:srgbClr val="2328FD"/>
                          </a:solidFill>
                          <a:latin typeface="+mn-ea"/>
                          <a:ea typeface="+mn-ea"/>
                        </a:rPr>
                        <a:t>05/05</a:t>
                      </a:r>
                      <a:r>
                        <a:rPr lang="zh-TW" altLang="en-US" sz="1400" b="1" dirty="0" smtClean="0">
                          <a:solidFill>
                            <a:srgbClr val="2328FD"/>
                          </a:solidFill>
                          <a:latin typeface="+mn-ea"/>
                          <a:ea typeface="+mn-ea"/>
                        </a:rPr>
                        <a:t> </a:t>
                      </a:r>
                      <a:r>
                        <a:rPr lang="zh-TW" altLang="en-US" sz="1400" b="1" dirty="0" smtClean="0">
                          <a:solidFill>
                            <a:srgbClr val="2328FD"/>
                          </a:solidFill>
                          <a:latin typeface="+mn-ea"/>
                          <a:ea typeface="+mn-ea"/>
                        </a:rPr>
                        <a:t>會議追蹤事項</a:t>
                      </a:r>
                      <a:endParaRPr lang="zh-TW" altLang="en-US" sz="1400" b="1" dirty="0">
                        <a:solidFill>
                          <a:srgbClr val="2328FD"/>
                        </a:solidFill>
                        <a:latin typeface="+mn-ea"/>
                        <a:ea typeface="+mn-ea"/>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400" b="1" dirty="0" smtClean="0">
                          <a:solidFill>
                            <a:srgbClr val="2328FD"/>
                          </a:solidFill>
                          <a:latin typeface="+mn-ea"/>
                          <a:ea typeface="+mn-ea"/>
                        </a:rPr>
                        <a:t>辦理情形</a:t>
                      </a:r>
                      <a:endParaRPr lang="zh-TW" altLang="en-US" sz="1400" b="1" dirty="0">
                        <a:solidFill>
                          <a:srgbClr val="2328FD"/>
                        </a:solidFill>
                        <a:latin typeface="+mn-ea"/>
                        <a:ea typeface="+mn-ea"/>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b="1" kern="1200" dirty="0" smtClean="0">
                          <a:solidFill>
                            <a:schemeClr val="tx1"/>
                          </a:solidFill>
                          <a:latin typeface="微軟正黑體" panose="020B0604030504040204" pitchFamily="34" charset="-120"/>
                          <a:ea typeface="微軟正黑體" panose="020B0604030504040204" pitchFamily="34" charset="-120"/>
                          <a:cs typeface="+mn-cs"/>
                        </a:rPr>
                        <a:t>負責人</a:t>
                      </a:r>
                      <a:endParaRPr lang="zh-TW" altLang="en-US" sz="1400" b="1" kern="1200" dirty="0">
                        <a:solidFill>
                          <a:schemeClr val="tx1"/>
                        </a:solidFill>
                        <a:latin typeface="微軟正黑體" panose="020B0604030504040204" pitchFamily="34" charset="-120"/>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0"/>
                  </a:ext>
                </a:extLst>
              </a:tr>
              <a:tr h="490945">
                <a:tc>
                  <a:txBody>
                    <a:bodyPr/>
                    <a:lstStyle/>
                    <a:p>
                      <a:pPr marL="0" algn="ctr" defTabSz="685800" rtl="0" eaLnBrk="1" latinLnBrk="0" hangingPunct="1"/>
                      <a:r>
                        <a:rPr lang="en-US" altLang="zh-TW" sz="1400" b="1" kern="1200" dirty="0" smtClean="0">
                          <a:solidFill>
                            <a:schemeClr val="tx1"/>
                          </a:solidFill>
                          <a:latin typeface="+mn-lt"/>
                          <a:ea typeface="微軟正黑體" panose="020B0604030504040204" pitchFamily="34" charset="-120"/>
                          <a:cs typeface="+mn-cs"/>
                        </a:rPr>
                        <a:t>1</a:t>
                      </a:r>
                      <a:endParaRPr lang="zh-TW" altLang="en-US" sz="1400" b="1"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lvl="0" indent="-285750">
                        <a:buFont typeface="Arial" panose="020B0604020202020204" pitchFamily="34" charset="0"/>
                        <a:buChar char="•"/>
                      </a:pPr>
                      <a:r>
                        <a:rPr lang="zh-TW" altLang="en-US" sz="1400" kern="1200" dirty="0" smtClean="0">
                          <a:solidFill>
                            <a:schemeClr val="tx1"/>
                          </a:solidFill>
                          <a:effectLst/>
                          <a:latin typeface="+mn-lt"/>
                          <a:ea typeface="+mn-ea"/>
                          <a:cs typeface="+mn-cs"/>
                        </a:rPr>
                        <a:t>益張計畫二分項執行內容與</a:t>
                      </a:r>
                      <a:r>
                        <a:rPr lang="en-US" altLang="zh-TW" sz="1400" kern="1200" dirty="0" smtClean="0">
                          <a:solidFill>
                            <a:schemeClr val="tx1"/>
                          </a:solidFill>
                          <a:effectLst/>
                          <a:latin typeface="+mn-lt"/>
                          <a:ea typeface="+mn-ea"/>
                          <a:cs typeface="+mn-cs"/>
                        </a:rPr>
                        <a:t>2</a:t>
                      </a:r>
                      <a:r>
                        <a:rPr lang="zh-TW" altLang="en-US" sz="1400" kern="1200" dirty="0" smtClean="0">
                          <a:solidFill>
                            <a:schemeClr val="tx1"/>
                          </a:solidFill>
                          <a:effectLst/>
                          <a:latin typeface="+mn-lt"/>
                          <a:ea typeface="+mn-ea"/>
                          <a:cs typeface="+mn-cs"/>
                        </a:rPr>
                        <a:t>年科專計畫可交付的項目有哪些與收費</a:t>
                      </a:r>
                      <a:r>
                        <a:rPr lang="zh-TW" altLang="zh-TW" sz="1400" kern="1200" dirty="0" smtClean="0">
                          <a:solidFill>
                            <a:schemeClr val="tx1"/>
                          </a:solidFill>
                          <a:effectLst/>
                          <a:latin typeface="+mn-lt"/>
                          <a:ea typeface="+mn-ea"/>
                          <a:cs typeface="+mn-cs"/>
                        </a:rPr>
                        <a:t>。</a:t>
                      </a:r>
                      <a:endParaRPr lang="zh-TW" altLang="zh-TW" sz="1400" b="1" kern="1200" dirty="0">
                        <a:solidFill>
                          <a:schemeClr val="tx1"/>
                        </a:solidFill>
                        <a:effectLst/>
                        <a:latin typeface="Arial"/>
                        <a:ea typeface="微軟正黑體"/>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400" kern="1200" dirty="0" smtClean="0">
                        <a:solidFill>
                          <a:schemeClr val="accent6">
                            <a:lumMod val="75000"/>
                          </a:schemeClr>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latinLnBrk="0" hangingPunct="1"/>
                      <a:r>
                        <a:rPr lang="zh-TW" altLang="en-US" sz="1400" kern="1200" dirty="0" smtClean="0">
                          <a:solidFill>
                            <a:schemeClr val="tx1"/>
                          </a:solidFill>
                          <a:latin typeface="+mn-lt"/>
                          <a:ea typeface="微軟正黑體" panose="020B0604030504040204" pitchFamily="34" charset="-120"/>
                          <a:cs typeface="+mn-cs"/>
                        </a:rPr>
                        <a:t>君玉</a:t>
                      </a:r>
                      <a:endParaRPr lang="en-US" altLang="zh-TW" sz="1400" kern="1200" dirty="0" smtClean="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641241"/>
                  </a:ext>
                </a:extLst>
              </a:tr>
              <a:tr h="73822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b="1" kern="1200" dirty="0" smtClean="0">
                          <a:solidFill>
                            <a:schemeClr val="tx1"/>
                          </a:solidFill>
                          <a:latin typeface="+mn-lt"/>
                          <a:ea typeface="微軟正黑體" panose="020B0604030504040204" pitchFamily="34" charset="-120"/>
                          <a:cs typeface="+mn-cs"/>
                        </a:rPr>
                        <a:t>2</a:t>
                      </a:r>
                      <a:endParaRPr lang="zh-TW" altLang="en-US" sz="1400" b="1"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lvl="0" indent="-171450" algn="l" defTabSz="914400" rtl="0" eaLnBrk="1" latinLnBrk="0" hangingPunct="1">
                        <a:buFont typeface="Arial" panose="020B0604020202020204" pitchFamily="34" charset="0"/>
                        <a:buChar char="•"/>
                      </a:pPr>
                      <a:r>
                        <a:rPr lang="zh-TW" altLang="en-US" sz="1400" kern="1200" dirty="0" smtClean="0">
                          <a:solidFill>
                            <a:schemeClr val="tx1"/>
                          </a:solidFill>
                          <a:effectLst/>
                          <a:latin typeface="+mn-lt"/>
                          <a:ea typeface="+mn-ea"/>
                          <a:cs typeface="+mn-cs"/>
                        </a:rPr>
                        <a:t>家安詢問</a:t>
                      </a:r>
                      <a:r>
                        <a:rPr lang="en-US" altLang="zh-TW" sz="1400" kern="1200" dirty="0" smtClean="0">
                          <a:solidFill>
                            <a:schemeClr val="tx1"/>
                          </a:solidFill>
                          <a:effectLst/>
                          <a:latin typeface="+mn-lt"/>
                          <a:ea typeface="+mn-ea"/>
                          <a:cs typeface="+mn-cs"/>
                        </a:rPr>
                        <a:t>RD100</a:t>
                      </a:r>
                      <a:r>
                        <a:rPr lang="zh-TW" altLang="en-US" sz="1400" kern="1200" dirty="0" smtClean="0">
                          <a:solidFill>
                            <a:schemeClr val="tx1"/>
                          </a:solidFill>
                          <a:effectLst/>
                          <a:latin typeface="+mn-lt"/>
                          <a:ea typeface="+mn-ea"/>
                          <a:cs typeface="+mn-cs"/>
                        </a:rPr>
                        <a:t>規劃事項</a:t>
                      </a:r>
                      <a:endParaRPr lang="zh-TW" altLang="zh-TW" sz="1400" b="1" kern="1200" dirty="0">
                        <a:solidFill>
                          <a:schemeClr val="tx1"/>
                        </a:solidFill>
                        <a:effectLst/>
                        <a:latin typeface="Arial"/>
                        <a:ea typeface="微軟正黑體"/>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400" kern="1200" dirty="0" smtClean="0">
                        <a:solidFill>
                          <a:schemeClr val="accent6">
                            <a:lumMod val="75000"/>
                          </a:schemeClr>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1400" kern="1200" dirty="0" smtClean="0">
                          <a:solidFill>
                            <a:schemeClr val="tx1"/>
                          </a:solidFill>
                          <a:latin typeface="Arial"/>
                          <a:ea typeface="微軟正黑體"/>
                          <a:cs typeface="+mn-cs"/>
                        </a:rPr>
                        <a:t>承輝</a:t>
                      </a:r>
                      <a:endParaRPr lang="zh-TW" altLang="zh-TW" sz="1400" kern="1200" dirty="0" smtClean="0">
                        <a:solidFill>
                          <a:schemeClr val="tx1"/>
                        </a:solidFill>
                        <a:latin typeface="Arial"/>
                        <a:ea typeface="微軟正黑體"/>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0757367"/>
                  </a:ext>
                </a:extLst>
              </a:tr>
              <a:tr h="49094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b="1" kern="1200" dirty="0" smtClean="0">
                          <a:solidFill>
                            <a:schemeClr val="tx1"/>
                          </a:solidFill>
                          <a:latin typeface="+mn-lt"/>
                          <a:ea typeface="微軟正黑體" panose="020B0604030504040204" pitchFamily="34" charset="-120"/>
                          <a:cs typeface="+mn-cs"/>
                        </a:rPr>
                        <a:t>3</a:t>
                      </a:r>
                      <a:endParaRPr lang="zh-TW" altLang="en-US" sz="1400" b="1"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lvl="0" indent="-285750">
                        <a:buFont typeface="Arial" panose="020B0604020202020204" pitchFamily="34" charset="0"/>
                        <a:buChar char="•"/>
                      </a:pPr>
                      <a:r>
                        <a:rPr lang="zh-TW" altLang="en-US" sz="1400" kern="1200" dirty="0" smtClean="0">
                          <a:solidFill>
                            <a:schemeClr val="tx1"/>
                          </a:solidFill>
                          <a:effectLst/>
                          <a:latin typeface="+mn-lt"/>
                          <a:ea typeface="+mn-ea"/>
                          <a:cs typeface="+mn-cs"/>
                        </a:rPr>
                        <a:t>宏英</a:t>
                      </a:r>
                      <a:r>
                        <a:rPr lang="en-US" altLang="zh-TW" sz="1400" kern="1200" dirty="0" smtClean="0">
                          <a:solidFill>
                            <a:schemeClr val="tx1"/>
                          </a:solidFill>
                          <a:effectLst/>
                          <a:latin typeface="+mn-lt"/>
                          <a:ea typeface="+mn-ea"/>
                          <a:cs typeface="+mn-cs"/>
                        </a:rPr>
                        <a:t>UI</a:t>
                      </a:r>
                      <a:r>
                        <a:rPr lang="zh-TW" altLang="en-US" sz="1400" kern="1200" dirty="0" smtClean="0">
                          <a:solidFill>
                            <a:schemeClr val="tx1"/>
                          </a:solidFill>
                          <a:effectLst/>
                          <a:latin typeface="+mn-lt"/>
                          <a:ea typeface="+mn-ea"/>
                          <a:cs typeface="+mn-cs"/>
                        </a:rPr>
                        <a:t>規劃與生產流程</a:t>
                      </a:r>
                      <a:r>
                        <a:rPr lang="zh-TW" altLang="zh-TW" sz="1400" kern="1200" dirty="0" smtClean="0">
                          <a:solidFill>
                            <a:schemeClr val="tx1"/>
                          </a:solidFill>
                          <a:effectLst/>
                          <a:latin typeface="+mn-lt"/>
                          <a:ea typeface="+mn-ea"/>
                          <a:cs typeface="+mn-cs"/>
                        </a:rPr>
                        <a:t>。</a:t>
                      </a:r>
                      <a:endParaRPr lang="zh-TW" altLang="zh-TW" sz="1400" kern="1200" dirty="0">
                        <a:solidFill>
                          <a:schemeClr val="tx1"/>
                        </a:solidFill>
                        <a:effectLst/>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400" kern="1200" dirty="0" smtClean="0">
                        <a:solidFill>
                          <a:schemeClr val="accent6">
                            <a:lumMod val="75000"/>
                          </a:schemeClr>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1400" kern="1200" dirty="0" smtClean="0">
                          <a:solidFill>
                            <a:schemeClr val="tx1"/>
                          </a:solidFill>
                          <a:effectLst/>
                          <a:latin typeface="+mn-lt"/>
                          <a:ea typeface="+mn-ea"/>
                          <a:cs typeface="+mn-cs"/>
                        </a:rPr>
                        <a:t>宛臻</a:t>
                      </a:r>
                      <a:endParaRPr lang="zh-TW" altLang="zh-TW" sz="1400" kern="1200" dirty="0" smtClean="0">
                        <a:solidFill>
                          <a:schemeClr val="tx1"/>
                        </a:solidFill>
                        <a:effectLst/>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6752550"/>
                  </a:ext>
                </a:extLst>
              </a:tr>
              <a:tr h="49094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b="1" kern="1200" dirty="0" smtClean="0">
                          <a:solidFill>
                            <a:schemeClr val="tx1"/>
                          </a:solidFill>
                          <a:latin typeface="+mn-lt"/>
                          <a:ea typeface="微軟正黑體" panose="020B0604030504040204" pitchFamily="34" charset="-120"/>
                          <a:cs typeface="+mn-cs"/>
                        </a:rPr>
                        <a:t>4</a:t>
                      </a:r>
                      <a:endParaRPr lang="zh-TW" altLang="en-US" sz="1400" b="1" kern="1200" dirty="0">
                        <a:solidFill>
                          <a:schemeClr val="tx1"/>
                        </a:solidFill>
                        <a:latin typeface="+mn-lt"/>
                        <a:ea typeface="微軟正黑體" panose="020B0604030504040204" pitchFamily="34" charset="-120"/>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lvl="0" indent="-171450" algn="l" defTabSz="914400" rtl="0" eaLnBrk="1" latinLnBrk="0" hangingPunct="1">
                        <a:buFont typeface="Arial" panose="020B0604020202020204" pitchFamily="34" charset="0"/>
                        <a:buChar char="•"/>
                      </a:pPr>
                      <a:r>
                        <a:rPr lang="zh-TW" altLang="en-US" sz="1400" kern="1200" dirty="0" smtClean="0">
                          <a:solidFill>
                            <a:schemeClr val="tx1"/>
                          </a:solidFill>
                          <a:effectLst/>
                          <a:latin typeface="+mn-lt"/>
                          <a:ea typeface="+mn-ea"/>
                          <a:cs typeface="+mn-cs"/>
                        </a:rPr>
                        <a:t>旺欉案相關性係數圖再加強釐清，與資料標記狀況。</a:t>
                      </a:r>
                      <a:endParaRPr lang="zh-TW" altLang="zh-TW" sz="1400" b="1" kern="1200" dirty="0">
                        <a:solidFill>
                          <a:schemeClr val="tx1"/>
                        </a:solidFill>
                        <a:effectLst/>
                        <a:latin typeface="Arial"/>
                        <a:ea typeface="微軟正黑體"/>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400" kern="1200" dirty="0" smtClean="0">
                        <a:solidFill>
                          <a:schemeClr val="accent6">
                            <a:lumMod val="75000"/>
                          </a:schemeClr>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1400" kern="1200" dirty="0" smtClean="0">
                          <a:solidFill>
                            <a:schemeClr val="tx1"/>
                          </a:solidFill>
                          <a:effectLst/>
                          <a:latin typeface="+mn-lt"/>
                          <a:ea typeface="+mn-ea"/>
                          <a:cs typeface="+mn-cs"/>
                        </a:rPr>
                        <a:t>紹賢</a:t>
                      </a:r>
                      <a:endParaRPr lang="zh-TW" altLang="zh-TW" sz="1400" kern="1200" dirty="0" smtClean="0">
                        <a:solidFill>
                          <a:schemeClr val="tx1"/>
                        </a:solidFill>
                        <a:effectLst/>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0896714"/>
                  </a:ext>
                </a:extLst>
              </a:tr>
            </a:tbl>
          </a:graphicData>
        </a:graphic>
      </p:graphicFrame>
      <p:sp>
        <p:nvSpPr>
          <p:cNvPr id="5" name="文字方塊 4"/>
          <p:cNvSpPr txBox="1"/>
          <p:nvPr/>
        </p:nvSpPr>
        <p:spPr>
          <a:xfrm>
            <a:off x="7833320" y="145139"/>
            <a:ext cx="2072680" cy="646331"/>
          </a:xfrm>
          <a:prstGeom prst="rect">
            <a:avLst/>
          </a:prstGeom>
          <a:solidFill>
            <a:srgbClr val="FFFF00"/>
          </a:solidFill>
          <a:ln>
            <a:solidFill>
              <a:srgbClr val="0000FF"/>
            </a:solidFill>
          </a:ln>
        </p:spPr>
        <p:txBody>
          <a:bodyPr wrap="square" rtlCol="0">
            <a:spAutoFit/>
          </a:bodyPr>
          <a:lstStyle/>
          <a:p>
            <a:r>
              <a:rPr lang="zh-TW" altLang="en-US" dirty="0" smtClean="0">
                <a:solidFill>
                  <a:srgbClr val="0000FF"/>
                </a:solidFill>
              </a:rPr>
              <a:t>君</a:t>
            </a:r>
            <a:r>
              <a:rPr lang="zh-TW" altLang="en-US" dirty="0" smtClean="0">
                <a:solidFill>
                  <a:srgbClr val="0000FF"/>
                </a:solidFill>
              </a:rPr>
              <a:t>玉</a:t>
            </a:r>
            <a:r>
              <a:rPr lang="en-US" altLang="zh-TW" dirty="0" smtClean="0">
                <a:solidFill>
                  <a:srgbClr val="0000FF"/>
                </a:solidFill>
              </a:rPr>
              <a:t>/</a:t>
            </a:r>
            <a:r>
              <a:rPr lang="zh-TW" altLang="en-US" dirty="0" smtClean="0">
                <a:solidFill>
                  <a:srgbClr val="0000FF"/>
                </a:solidFill>
              </a:rPr>
              <a:t>宛臻</a:t>
            </a:r>
            <a:r>
              <a:rPr lang="en-US" altLang="zh-TW" dirty="0" smtClean="0">
                <a:solidFill>
                  <a:srgbClr val="0000FF"/>
                </a:solidFill>
              </a:rPr>
              <a:t>/</a:t>
            </a:r>
            <a:r>
              <a:rPr lang="zh-TW" altLang="en-US" dirty="0" smtClean="0">
                <a:solidFill>
                  <a:srgbClr val="0000FF"/>
                </a:solidFill>
              </a:rPr>
              <a:t>紹賢請更新</a:t>
            </a:r>
            <a:endParaRPr lang="zh-TW" altLang="en-US" dirty="0">
              <a:solidFill>
                <a:srgbClr val="0000FF"/>
              </a:solidFill>
            </a:endParaRPr>
          </a:p>
        </p:txBody>
      </p:sp>
    </p:spTree>
    <p:extLst>
      <p:ext uri="{BB962C8B-B14F-4D97-AF65-F5344CB8AC3E}">
        <p14:creationId xmlns:p14="http://schemas.microsoft.com/office/powerpoint/2010/main" val="4233521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8F4EACC7-37E3-43A5-A5FB-BEB9CE95D266}" type="slidenum">
              <a:rPr lang="zh-TW" altLang="en-US" smtClean="0"/>
              <a:pPr/>
              <a:t>29</a:t>
            </a:fld>
            <a:endParaRPr lang="zh-TW" altLang="en-US"/>
          </a:p>
        </p:txBody>
      </p:sp>
      <p:sp>
        <p:nvSpPr>
          <p:cNvPr id="4" name="標題 3"/>
          <p:cNvSpPr>
            <a:spLocks noGrp="1"/>
          </p:cNvSpPr>
          <p:nvPr>
            <p:ph type="title"/>
          </p:nvPr>
        </p:nvSpPr>
        <p:spPr/>
        <p:txBody>
          <a:bodyPr/>
          <a:lstStyle/>
          <a:p>
            <a:r>
              <a:rPr lang="zh-TW" altLang="en-US" dirty="0"/>
              <a:t>輔導案 </a:t>
            </a:r>
            <a:r>
              <a:rPr lang="en-US" altLang="zh-TW" dirty="0"/>
              <a:t>– </a:t>
            </a:r>
            <a:r>
              <a:rPr lang="zh-TW" altLang="en-US" dirty="0" smtClean="0"/>
              <a:t>宏英</a:t>
            </a:r>
            <a:endParaRPr lang="zh-TW" altLang="en-US" dirty="0"/>
          </a:p>
        </p:txBody>
      </p:sp>
      <p:graphicFrame>
        <p:nvGraphicFramePr>
          <p:cNvPr id="8" name="物件 7"/>
          <p:cNvGraphicFramePr>
            <a:graphicFrameLocks noChangeAspect="1"/>
          </p:cNvGraphicFramePr>
          <p:nvPr>
            <p:extLst>
              <p:ext uri="{D42A27DB-BD31-4B8C-83A1-F6EECF244321}">
                <p14:modId xmlns:p14="http://schemas.microsoft.com/office/powerpoint/2010/main" val="2854266397"/>
              </p:ext>
            </p:extLst>
          </p:nvPr>
        </p:nvGraphicFramePr>
        <p:xfrm>
          <a:off x="-807640" y="1268760"/>
          <a:ext cx="8064896" cy="4813165"/>
        </p:xfrm>
        <a:graphic>
          <a:graphicData uri="http://schemas.openxmlformats.org/presentationml/2006/ole">
            <mc:AlternateContent xmlns:mc="http://schemas.openxmlformats.org/markup-compatibility/2006">
              <mc:Choice xmlns:v="urn:schemas-microsoft-com:vml" Requires="v">
                <p:oleObj spid="_x0000_s1152" name="文件" r:id="rId3" imgW="4285666" imgH="3386209" progId="Word.Document.12">
                  <p:embed/>
                </p:oleObj>
              </mc:Choice>
              <mc:Fallback>
                <p:oleObj name="文件" r:id="rId3" imgW="4285666" imgH="3386209" progId="Word.Document.12">
                  <p:embed/>
                  <p:pic>
                    <p:nvPicPr>
                      <p:cNvPr id="8" name="物件 7"/>
                      <p:cNvPicPr/>
                      <p:nvPr/>
                    </p:nvPicPr>
                    <p:blipFill>
                      <a:blip r:embed="rId4"/>
                      <a:stretch>
                        <a:fillRect/>
                      </a:stretch>
                    </p:blipFill>
                    <p:spPr>
                      <a:xfrm>
                        <a:off x="-807640" y="1268760"/>
                        <a:ext cx="8064896" cy="4813165"/>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4599980"/>
              </p:ext>
            </p:extLst>
          </p:nvPr>
        </p:nvGraphicFramePr>
        <p:xfrm>
          <a:off x="6465168" y="1913074"/>
          <a:ext cx="3312368" cy="2966720"/>
        </p:xfrm>
        <a:graphic>
          <a:graphicData uri="http://schemas.openxmlformats.org/drawingml/2006/table">
            <a:tbl>
              <a:tblPr firstRow="1" bandRow="1">
                <a:tableStyleId>{BC89EF96-8CEA-46FF-86C4-4CE0E7609802}</a:tableStyleId>
              </a:tblPr>
              <a:tblGrid>
                <a:gridCol w="1080120">
                  <a:extLst>
                    <a:ext uri="{9D8B030D-6E8A-4147-A177-3AD203B41FA5}">
                      <a16:colId xmlns:a16="http://schemas.microsoft.com/office/drawing/2014/main" val="1025926839"/>
                    </a:ext>
                  </a:extLst>
                </a:gridCol>
                <a:gridCol w="2232248">
                  <a:extLst>
                    <a:ext uri="{9D8B030D-6E8A-4147-A177-3AD203B41FA5}">
                      <a16:colId xmlns:a16="http://schemas.microsoft.com/office/drawing/2014/main" val="3112707161"/>
                    </a:ext>
                  </a:extLst>
                </a:gridCol>
              </a:tblGrid>
              <a:tr h="370840">
                <a:tc>
                  <a:txBody>
                    <a:bodyPr/>
                    <a:lstStyle/>
                    <a:p>
                      <a:pPr algn="ctr"/>
                      <a:r>
                        <a:rPr lang="zh-TW" altLang="en-US" sz="1200" dirty="0" smtClean="0"/>
                        <a:t>時程</a:t>
                      </a:r>
                      <a:endParaRPr lang="zh-TW" altLang="en-US" sz="1200" dirty="0"/>
                    </a:p>
                  </a:txBody>
                  <a:tcPr anchor="ctr"/>
                </a:tc>
                <a:tc>
                  <a:txBody>
                    <a:bodyPr/>
                    <a:lstStyle/>
                    <a:p>
                      <a:pPr algn="ctr"/>
                      <a:r>
                        <a:rPr lang="zh-TW" altLang="en-US" sz="1200" dirty="0" smtClean="0"/>
                        <a:t>工作項目</a:t>
                      </a:r>
                      <a:endParaRPr lang="zh-TW" altLang="en-US" sz="1200" dirty="0"/>
                    </a:p>
                  </a:txBody>
                  <a:tcPr anchor="ctr"/>
                </a:tc>
                <a:extLst>
                  <a:ext uri="{0D108BD9-81ED-4DB2-BD59-A6C34878D82A}">
                    <a16:rowId xmlns:a16="http://schemas.microsoft.com/office/drawing/2014/main" val="1579223551"/>
                  </a:ext>
                </a:extLst>
              </a:tr>
              <a:tr h="370840">
                <a:tc>
                  <a:txBody>
                    <a:bodyPr/>
                    <a:lstStyle/>
                    <a:p>
                      <a:pPr algn="l"/>
                      <a:r>
                        <a:rPr lang="en-US" altLang="zh-TW" sz="1200" dirty="0" smtClean="0"/>
                        <a:t>3/wk3~wk4</a:t>
                      </a:r>
                      <a:endParaRPr lang="zh-TW" altLang="en-US" sz="1200" dirty="0"/>
                    </a:p>
                  </a:txBody>
                  <a:tcPr anchor="ctr"/>
                </a:tc>
                <a:tc>
                  <a:txBody>
                    <a:bodyPr/>
                    <a:lstStyle/>
                    <a:p>
                      <a:pPr algn="l"/>
                      <a:r>
                        <a:rPr lang="zh-TW" altLang="en-US" sz="1200" dirty="0" smtClean="0"/>
                        <a:t>數據標記方式定案</a:t>
                      </a:r>
                      <a:endParaRPr lang="zh-TW" altLang="en-US" sz="1200" dirty="0"/>
                    </a:p>
                  </a:txBody>
                  <a:tcPr anchor="ctr"/>
                </a:tc>
                <a:extLst>
                  <a:ext uri="{0D108BD9-81ED-4DB2-BD59-A6C34878D82A}">
                    <a16:rowId xmlns:a16="http://schemas.microsoft.com/office/drawing/2014/main" val="191963621"/>
                  </a:ext>
                </a:extLst>
              </a:tr>
              <a:tr h="370840">
                <a:tc>
                  <a:txBody>
                    <a:bodyPr/>
                    <a:lstStyle/>
                    <a:p>
                      <a:pPr algn="l"/>
                      <a:r>
                        <a:rPr lang="en-US" altLang="zh-TW" sz="1200" dirty="0" smtClean="0"/>
                        <a:t>4/wk1~4/wk3</a:t>
                      </a:r>
                      <a:endParaRPr lang="zh-TW" altLang="en-US" sz="1200" dirty="0"/>
                    </a:p>
                  </a:txBody>
                  <a:tcPr anchor="ctr"/>
                </a:tc>
                <a:tc>
                  <a:txBody>
                    <a:bodyPr/>
                    <a:lstStyle/>
                    <a:p>
                      <a:pPr algn="l"/>
                      <a:r>
                        <a:rPr lang="zh-TW" altLang="en-US" sz="1200" dirty="0" smtClean="0"/>
                        <a:t>數據標記軟硬體對應</a:t>
                      </a:r>
                      <a:endParaRPr lang="zh-TW" altLang="en-US" sz="1200" dirty="0"/>
                    </a:p>
                  </a:txBody>
                  <a:tcPr anchor="ctr"/>
                </a:tc>
                <a:extLst>
                  <a:ext uri="{0D108BD9-81ED-4DB2-BD59-A6C34878D82A}">
                    <a16:rowId xmlns:a16="http://schemas.microsoft.com/office/drawing/2014/main" val="2313550220"/>
                  </a:ext>
                </a:extLst>
              </a:tr>
              <a:tr h="370840">
                <a:tc>
                  <a:txBody>
                    <a:bodyPr/>
                    <a:lstStyle/>
                    <a:p>
                      <a:pPr algn="l"/>
                      <a:r>
                        <a:rPr lang="en-US" altLang="zh-TW" sz="1200" dirty="0" smtClean="0"/>
                        <a:t>4/wk4~5/wk4</a:t>
                      </a:r>
                      <a:endParaRPr lang="zh-TW" altLang="en-US" sz="1200" dirty="0"/>
                    </a:p>
                  </a:txBody>
                  <a:tcPr anchor="ctr"/>
                </a:tc>
                <a:tc>
                  <a:txBody>
                    <a:bodyPr/>
                    <a:lstStyle/>
                    <a:p>
                      <a:pPr algn="l"/>
                      <a:r>
                        <a:rPr lang="zh-TW" altLang="en-US" sz="1200" dirty="0" smtClean="0"/>
                        <a:t>數據蒐集</a:t>
                      </a:r>
                      <a:r>
                        <a:rPr lang="en-US" altLang="zh-TW" sz="1200" dirty="0" smtClean="0"/>
                        <a:t>(</a:t>
                      </a:r>
                      <a:r>
                        <a:rPr lang="zh-TW" altLang="en-US" sz="1200" dirty="0" smtClean="0"/>
                        <a:t>四階段</a:t>
                      </a:r>
                      <a:r>
                        <a:rPr lang="en-US" altLang="zh-TW" sz="1200" dirty="0" smtClean="0"/>
                        <a:t>)</a:t>
                      </a:r>
                      <a:endParaRPr lang="zh-TW" altLang="en-US" sz="1200" dirty="0"/>
                    </a:p>
                  </a:txBody>
                  <a:tcPr anchor="ctr"/>
                </a:tc>
                <a:extLst>
                  <a:ext uri="{0D108BD9-81ED-4DB2-BD59-A6C34878D82A}">
                    <a16:rowId xmlns:a16="http://schemas.microsoft.com/office/drawing/2014/main" val="2739766767"/>
                  </a:ext>
                </a:extLst>
              </a:tr>
              <a:tr h="370840">
                <a:tc>
                  <a:txBody>
                    <a:bodyPr/>
                    <a:lstStyle/>
                    <a:p>
                      <a:pPr algn="l"/>
                      <a:r>
                        <a:rPr lang="en-US" altLang="zh-TW" sz="1200" dirty="0" smtClean="0"/>
                        <a:t>6/wk1~6/wk2</a:t>
                      </a:r>
                      <a:endParaRPr lang="zh-TW" altLang="en-US" sz="1200" dirty="0"/>
                    </a:p>
                  </a:txBody>
                  <a:tcPr anchor="ctr"/>
                </a:tc>
                <a:tc>
                  <a:txBody>
                    <a:bodyPr/>
                    <a:lstStyle/>
                    <a:p>
                      <a:pPr algn="l"/>
                      <a:r>
                        <a:rPr lang="zh-TW" altLang="en-US" sz="1200" dirty="0" smtClean="0"/>
                        <a:t>數據分析</a:t>
                      </a:r>
                      <a:endParaRPr lang="zh-TW" altLang="en-US" sz="1200" dirty="0"/>
                    </a:p>
                  </a:txBody>
                  <a:tcPr anchor="ctr"/>
                </a:tc>
                <a:extLst>
                  <a:ext uri="{0D108BD9-81ED-4DB2-BD59-A6C34878D82A}">
                    <a16:rowId xmlns:a16="http://schemas.microsoft.com/office/drawing/2014/main" val="992781881"/>
                  </a:ext>
                </a:extLst>
              </a:tr>
              <a:tr h="370840">
                <a:tc>
                  <a:txBody>
                    <a:bodyPr/>
                    <a:lstStyle/>
                    <a:p>
                      <a:pPr algn="l"/>
                      <a:endParaRPr lang="zh-TW" altLang="en-US" sz="1200" dirty="0"/>
                    </a:p>
                  </a:txBody>
                  <a:tcPr anchor="ctr"/>
                </a:tc>
                <a:tc>
                  <a:txBody>
                    <a:bodyPr/>
                    <a:lstStyle/>
                    <a:p>
                      <a:pPr algn="l"/>
                      <a:endParaRPr lang="zh-TW" altLang="en-US" sz="1200" dirty="0"/>
                    </a:p>
                  </a:txBody>
                  <a:tcPr anchor="ctr"/>
                </a:tc>
                <a:extLst>
                  <a:ext uri="{0D108BD9-81ED-4DB2-BD59-A6C34878D82A}">
                    <a16:rowId xmlns:a16="http://schemas.microsoft.com/office/drawing/2014/main" val="233488532"/>
                  </a:ext>
                </a:extLst>
              </a:tr>
              <a:tr h="370840">
                <a:tc>
                  <a:txBody>
                    <a:bodyPr/>
                    <a:lstStyle/>
                    <a:p>
                      <a:pPr algn="l"/>
                      <a:r>
                        <a:rPr lang="en-US" altLang="zh-TW" sz="1200" dirty="0" smtClean="0"/>
                        <a:t>3/wk4~4/wk3</a:t>
                      </a:r>
                      <a:endParaRPr lang="zh-TW" altLang="en-US" sz="1200" dirty="0"/>
                    </a:p>
                  </a:txBody>
                  <a:tcPr anchor="ctr"/>
                </a:tc>
                <a:tc>
                  <a:txBody>
                    <a:bodyPr/>
                    <a:lstStyle/>
                    <a:p>
                      <a:pPr algn="l"/>
                      <a:r>
                        <a:rPr lang="zh-TW" altLang="en-US" sz="1200" dirty="0" smtClean="0"/>
                        <a:t>簽約</a:t>
                      </a:r>
                      <a:r>
                        <a:rPr lang="en-US" altLang="zh-TW" sz="1200" dirty="0" smtClean="0"/>
                        <a:t>(</a:t>
                      </a:r>
                      <a:r>
                        <a:rPr lang="zh-TW" altLang="en-US" sz="1200" dirty="0" smtClean="0"/>
                        <a:t>受輔導業者</a:t>
                      </a:r>
                      <a:r>
                        <a:rPr lang="en-US" altLang="zh-TW" sz="1200" dirty="0" smtClean="0"/>
                        <a:t>)</a:t>
                      </a:r>
                      <a:endParaRPr lang="zh-TW" altLang="en-US" sz="1200" dirty="0"/>
                    </a:p>
                  </a:txBody>
                  <a:tcPr anchor="ctr"/>
                </a:tc>
                <a:extLst>
                  <a:ext uri="{0D108BD9-81ED-4DB2-BD59-A6C34878D82A}">
                    <a16:rowId xmlns:a16="http://schemas.microsoft.com/office/drawing/2014/main" val="695150826"/>
                  </a:ext>
                </a:extLst>
              </a:tr>
              <a:tr h="370840">
                <a:tc>
                  <a:txBody>
                    <a:bodyPr/>
                    <a:lstStyle/>
                    <a:p>
                      <a:pPr algn="l"/>
                      <a:endParaRPr lang="zh-TW" altLang="en-US" sz="1200"/>
                    </a:p>
                  </a:txBody>
                  <a:tcPr anchor="ctr"/>
                </a:tc>
                <a:tc>
                  <a:txBody>
                    <a:bodyPr/>
                    <a:lstStyle/>
                    <a:p>
                      <a:pPr algn="l"/>
                      <a:endParaRPr lang="zh-TW" altLang="en-US" sz="1200" dirty="0"/>
                    </a:p>
                  </a:txBody>
                  <a:tcPr anchor="ctr"/>
                </a:tc>
                <a:extLst>
                  <a:ext uri="{0D108BD9-81ED-4DB2-BD59-A6C34878D82A}">
                    <a16:rowId xmlns:a16="http://schemas.microsoft.com/office/drawing/2014/main" val="3704000759"/>
                  </a:ext>
                </a:extLst>
              </a:tr>
            </a:tbl>
          </a:graphicData>
        </a:graphic>
      </p:graphicFrame>
    </p:spTree>
    <p:extLst>
      <p:ext uri="{BB962C8B-B14F-4D97-AF65-F5344CB8AC3E}">
        <p14:creationId xmlns:p14="http://schemas.microsoft.com/office/powerpoint/2010/main" val="1009699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8F4EACC7-37E3-43A5-A5FB-BEB9CE95D266}" type="slidenum">
              <a:rPr lang="zh-TW" altLang="en-US" smtClean="0"/>
              <a:pPr/>
              <a:t>30</a:t>
            </a:fld>
            <a:endParaRPr lang="zh-TW" altLang="en-US"/>
          </a:p>
        </p:txBody>
      </p:sp>
      <p:sp>
        <p:nvSpPr>
          <p:cNvPr id="4" name="標題 3"/>
          <p:cNvSpPr>
            <a:spLocks noGrp="1"/>
          </p:cNvSpPr>
          <p:nvPr>
            <p:ph type="title"/>
          </p:nvPr>
        </p:nvSpPr>
        <p:spPr/>
        <p:txBody>
          <a:bodyPr/>
          <a:lstStyle/>
          <a:p>
            <a:r>
              <a:rPr lang="zh-TW" altLang="en-US" dirty="0"/>
              <a:t>輔導案 </a:t>
            </a:r>
            <a:r>
              <a:rPr lang="en-US" altLang="zh-TW" dirty="0" smtClean="0"/>
              <a:t>– </a:t>
            </a:r>
            <a:r>
              <a:rPr lang="zh-TW" altLang="en-US" dirty="0" smtClean="0"/>
              <a:t>宏英</a:t>
            </a:r>
            <a:endParaRPr lang="zh-TW" altLang="en-US" dirty="0"/>
          </a:p>
        </p:txBody>
      </p:sp>
      <p:graphicFrame>
        <p:nvGraphicFramePr>
          <p:cNvPr id="29" name="表格 28"/>
          <p:cNvGraphicFramePr>
            <a:graphicFrameLocks noGrp="1"/>
          </p:cNvGraphicFramePr>
          <p:nvPr>
            <p:extLst>
              <p:ext uri="{D42A27DB-BD31-4B8C-83A1-F6EECF244321}">
                <p14:modId xmlns:p14="http://schemas.microsoft.com/office/powerpoint/2010/main" val="2163838553"/>
              </p:ext>
            </p:extLst>
          </p:nvPr>
        </p:nvGraphicFramePr>
        <p:xfrm>
          <a:off x="344488" y="1052736"/>
          <a:ext cx="9367464" cy="2758040"/>
        </p:xfrm>
        <a:graphic>
          <a:graphicData uri="http://schemas.openxmlformats.org/drawingml/2006/table">
            <a:tbl>
              <a:tblPr firstRow="1" bandRow="1">
                <a:effectLst/>
              </a:tblPr>
              <a:tblGrid>
                <a:gridCol w="95558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3652358">
                  <a:extLst>
                    <a:ext uri="{9D8B030D-6E8A-4147-A177-3AD203B41FA5}">
                      <a16:colId xmlns:a16="http://schemas.microsoft.com/office/drawing/2014/main" val="20002"/>
                    </a:ext>
                  </a:extLst>
                </a:gridCol>
                <a:gridCol w="2817466">
                  <a:extLst>
                    <a:ext uri="{9D8B030D-6E8A-4147-A177-3AD203B41FA5}">
                      <a16:colId xmlns:a16="http://schemas.microsoft.com/office/drawing/2014/main" val="20003"/>
                    </a:ext>
                  </a:extLst>
                </a:gridCol>
                <a:gridCol w="1149968">
                  <a:extLst>
                    <a:ext uri="{9D8B030D-6E8A-4147-A177-3AD203B41FA5}">
                      <a16:colId xmlns:a16="http://schemas.microsoft.com/office/drawing/2014/main" val="20004"/>
                    </a:ext>
                  </a:extLst>
                </a:gridCol>
              </a:tblGrid>
              <a:tr h="576064">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dirty="0">
                          <a:solidFill>
                            <a:schemeClr val="tx1">
                              <a:lumMod val="75000"/>
                              <a:lumOff val="25000"/>
                            </a:schemeClr>
                          </a:solidFill>
                          <a:latin typeface="Microsoft JhengHei"/>
                          <a:ea typeface="Microsoft JhengHei"/>
                        </a:rPr>
                        <a:t>項目</a:t>
                      </a:r>
                      <a:endParaRPr lang="en-US" altLang="zh-TW" sz="1400" dirty="0">
                        <a:solidFill>
                          <a:schemeClr val="tx1">
                            <a:lumMod val="75000"/>
                            <a:lumOff val="25000"/>
                          </a:schemeClr>
                        </a:solidFill>
                        <a:latin typeface="Microsoft JhengHei"/>
                        <a:ea typeface="Microsoft JhengHei"/>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BD0D9">
                        <a:lumMod val="60000"/>
                        <a:lumOff val="40000"/>
                      </a:srgbClr>
                    </a:solidFill>
                  </a:tcPr>
                </a:tc>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dirty="0">
                          <a:solidFill>
                            <a:schemeClr val="tx1">
                              <a:lumMod val="75000"/>
                              <a:lumOff val="25000"/>
                            </a:schemeClr>
                          </a:solidFill>
                          <a:latin typeface="Microsoft JhengHei"/>
                          <a:ea typeface="Microsoft JhengHei"/>
                        </a:rPr>
                        <a:t>人員</a:t>
                      </a: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BD0D9">
                        <a:lumMod val="60000"/>
                        <a:lumOff val="40000"/>
                      </a:srgbClr>
                    </a:solidFill>
                  </a:tcPr>
                </a:tc>
                <a:tc>
                  <a:txBody>
                    <a:bodyPr/>
                    <a:lstStyle/>
                    <a:p>
                      <a:pPr marL="0" algn="ctr" rtl="0" eaLnBrk="1" fontAlgn="base" latinLnBrk="0" hangingPunct="1">
                        <a:spcBef>
                          <a:spcPts val="0"/>
                        </a:spcBef>
                        <a:spcAft>
                          <a:spcPts val="0"/>
                        </a:spcAft>
                      </a:pPr>
                      <a:r>
                        <a:rPr lang="en-US" altLang="zh-TW" sz="1400" kern="1200" dirty="0" smtClean="0">
                          <a:solidFill>
                            <a:srgbClr val="0000FF"/>
                          </a:solidFill>
                          <a:effectLst/>
                        </a:rPr>
                        <a:t>03/09-03/29</a:t>
                      </a:r>
                      <a:endParaRPr lang="zh-TW" altLang="en-US" sz="1400" dirty="0">
                        <a:solidFill>
                          <a:srgbClr val="0000FF"/>
                        </a:solidFill>
                        <a:effectLst/>
                      </a:endParaRPr>
                    </a:p>
                  </a:txBody>
                  <a:tcPr marL="0" marR="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BD0D9">
                        <a:lumMod val="60000"/>
                        <a:lumOff val="40000"/>
                      </a:srgbClr>
                    </a:solidFill>
                  </a:tcPr>
                </a:tc>
                <a:tc>
                  <a:txBody>
                    <a:bodyPr/>
                    <a:lstStyle/>
                    <a:p>
                      <a:pPr marL="0" algn="ctr" rtl="0" eaLnBrk="1" fontAlgn="base" latinLnBrk="0" hangingPunct="1">
                        <a:spcBef>
                          <a:spcPts val="0"/>
                        </a:spcBef>
                        <a:spcAft>
                          <a:spcPts val="0"/>
                        </a:spcAft>
                      </a:pPr>
                      <a:r>
                        <a:rPr lang="en-US" altLang="zh-TW" sz="1400" kern="1200" dirty="0" smtClean="0">
                          <a:solidFill>
                            <a:srgbClr val="0000FF"/>
                          </a:solidFill>
                          <a:effectLst/>
                        </a:rPr>
                        <a:t>03/30-04/07</a:t>
                      </a:r>
                      <a:endParaRPr lang="zh-TW" altLang="en-US" sz="1400" dirty="0">
                        <a:solidFill>
                          <a:srgbClr val="0000FF"/>
                        </a:solidFill>
                        <a:effectLst/>
                      </a:endParaRPr>
                    </a:p>
                  </a:txBody>
                  <a:tcPr marL="0" marR="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BD0D9">
                        <a:lumMod val="60000"/>
                        <a:lumOff val="40000"/>
                      </a:srgbClr>
                    </a:solidFill>
                  </a:tcPr>
                </a:tc>
                <a:tc>
                  <a:txBody>
                    <a:bodyPr/>
                    <a:lstStyle>
                      <a:lvl1pPr marL="0" algn="l" defTabSz="914400" rtl="0" eaLnBrk="1" latinLnBrk="0" hangingPunct="1">
                        <a:defRPr sz="1800" b="1" kern="1200">
                          <a:solidFill>
                            <a:schemeClr val="bg1"/>
                          </a:solidFill>
                          <a:latin typeface="Arial"/>
                          <a:ea typeface="微軟正黑體"/>
                        </a:defRPr>
                      </a:lvl1pPr>
                      <a:lvl2pPr marL="457200" algn="l" defTabSz="914400" rtl="0" eaLnBrk="1" latinLnBrk="0" hangingPunct="1">
                        <a:defRPr sz="1800" b="1" kern="1200">
                          <a:solidFill>
                            <a:schemeClr val="bg1"/>
                          </a:solidFill>
                          <a:latin typeface="Arial"/>
                          <a:ea typeface="微軟正黑體"/>
                        </a:defRPr>
                      </a:lvl2pPr>
                      <a:lvl3pPr marL="914400" algn="l" defTabSz="914400" rtl="0" eaLnBrk="1" latinLnBrk="0" hangingPunct="1">
                        <a:defRPr sz="1800" b="1" kern="1200">
                          <a:solidFill>
                            <a:schemeClr val="bg1"/>
                          </a:solidFill>
                          <a:latin typeface="Arial"/>
                          <a:ea typeface="微軟正黑體"/>
                        </a:defRPr>
                      </a:lvl3pPr>
                      <a:lvl4pPr marL="1371600" algn="l" defTabSz="914400" rtl="0" eaLnBrk="1" latinLnBrk="0" hangingPunct="1">
                        <a:defRPr sz="1800" b="1" kern="1200">
                          <a:solidFill>
                            <a:schemeClr val="bg1"/>
                          </a:solidFill>
                          <a:latin typeface="Arial"/>
                          <a:ea typeface="微軟正黑體"/>
                        </a:defRPr>
                      </a:lvl4pPr>
                      <a:lvl5pPr marL="1828800" algn="l" defTabSz="914400" rtl="0" eaLnBrk="1" latinLnBrk="0" hangingPunct="1">
                        <a:defRPr sz="1800" b="1" kern="1200">
                          <a:solidFill>
                            <a:schemeClr val="bg1"/>
                          </a:solidFill>
                          <a:latin typeface="Arial"/>
                          <a:ea typeface="微軟正黑體"/>
                        </a:defRPr>
                      </a:lvl5pPr>
                      <a:lvl6pPr marL="2286000" algn="l" defTabSz="914400" rtl="0" eaLnBrk="1" latinLnBrk="0" hangingPunct="1">
                        <a:defRPr sz="1800" b="1" kern="1200">
                          <a:solidFill>
                            <a:schemeClr val="bg1"/>
                          </a:solidFill>
                          <a:latin typeface="Arial"/>
                          <a:ea typeface="微軟正黑體"/>
                        </a:defRPr>
                      </a:lvl6pPr>
                      <a:lvl7pPr marL="2743200" algn="l" defTabSz="914400" rtl="0" eaLnBrk="1" latinLnBrk="0" hangingPunct="1">
                        <a:defRPr sz="1800" b="1" kern="1200">
                          <a:solidFill>
                            <a:schemeClr val="bg1"/>
                          </a:solidFill>
                          <a:latin typeface="Arial"/>
                          <a:ea typeface="微軟正黑體"/>
                        </a:defRPr>
                      </a:lvl7pPr>
                      <a:lvl8pPr marL="3200400" algn="l" defTabSz="914400" rtl="0" eaLnBrk="1" latinLnBrk="0" hangingPunct="1">
                        <a:defRPr sz="1800" b="1" kern="1200">
                          <a:solidFill>
                            <a:schemeClr val="bg1"/>
                          </a:solidFill>
                          <a:latin typeface="Arial"/>
                          <a:ea typeface="微軟正黑體"/>
                        </a:defRPr>
                      </a:lvl8pPr>
                      <a:lvl9pPr marL="3657600" algn="l" defTabSz="914400" rtl="0" eaLnBrk="1" latinLnBrk="0" hangingPunct="1">
                        <a:defRPr sz="1800" b="1" kern="1200">
                          <a:solidFill>
                            <a:schemeClr val="bg1"/>
                          </a:solidFill>
                          <a:latin typeface="Arial"/>
                          <a:ea typeface="微軟正黑體"/>
                        </a:defRPr>
                      </a:lvl9pPr>
                    </a:lstStyle>
                    <a:p>
                      <a:pPr algn="ctr"/>
                      <a:r>
                        <a:rPr lang="zh-TW" altLang="en-US" sz="1400" dirty="0">
                          <a:solidFill>
                            <a:schemeClr val="tx1">
                              <a:lumMod val="75000"/>
                              <a:lumOff val="25000"/>
                            </a:schemeClr>
                          </a:solidFill>
                          <a:latin typeface="Microsoft JhengHei"/>
                          <a:ea typeface="Microsoft JhengHei"/>
                        </a:rPr>
                        <a:t>預計完成日</a:t>
                      </a: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BD0D9">
                        <a:lumMod val="60000"/>
                        <a:lumOff val="40000"/>
                      </a:srgbClr>
                    </a:solidFill>
                  </a:tcPr>
                </a:tc>
                <a:extLst>
                  <a:ext uri="{0D108BD9-81ED-4DB2-BD59-A6C34878D82A}">
                    <a16:rowId xmlns:a16="http://schemas.microsoft.com/office/drawing/2014/main" val="10000"/>
                  </a:ext>
                </a:extLst>
              </a:tr>
              <a:tr h="417944">
                <a:tc>
                  <a:txBody>
                    <a:bodyPr/>
                    <a:lstStyle>
                      <a:lvl1pPr marL="0" algn="l" defTabSz="914400" rtl="0" eaLnBrk="1" latinLnBrk="0" hangingPunct="1">
                        <a:defRPr sz="1800" kern="1200">
                          <a:solidFill>
                            <a:schemeClr val="tx1"/>
                          </a:solidFill>
                          <a:latin typeface="Arial"/>
                          <a:ea typeface="微軟正黑體"/>
                        </a:defRPr>
                      </a:lvl1pPr>
                      <a:lvl2pPr marL="457200" algn="l" defTabSz="914400" rtl="0" eaLnBrk="1" latinLnBrk="0" hangingPunct="1">
                        <a:defRPr sz="1800" kern="1200">
                          <a:solidFill>
                            <a:schemeClr val="tx1"/>
                          </a:solidFill>
                          <a:latin typeface="Arial"/>
                          <a:ea typeface="微軟正黑體"/>
                        </a:defRPr>
                      </a:lvl2pPr>
                      <a:lvl3pPr marL="914400" algn="l" defTabSz="914400" rtl="0" eaLnBrk="1" latinLnBrk="0" hangingPunct="1">
                        <a:defRPr sz="1800" kern="1200">
                          <a:solidFill>
                            <a:schemeClr val="tx1"/>
                          </a:solidFill>
                          <a:latin typeface="Arial"/>
                          <a:ea typeface="微軟正黑體"/>
                        </a:defRPr>
                      </a:lvl3pPr>
                      <a:lvl4pPr marL="1371600" algn="l" defTabSz="914400" rtl="0" eaLnBrk="1" latinLnBrk="0" hangingPunct="1">
                        <a:defRPr sz="1800" kern="1200">
                          <a:solidFill>
                            <a:schemeClr val="tx1"/>
                          </a:solidFill>
                          <a:latin typeface="Arial"/>
                          <a:ea typeface="微軟正黑體"/>
                        </a:defRPr>
                      </a:lvl4pPr>
                      <a:lvl5pPr marL="1828800" algn="l" defTabSz="914400" rtl="0" eaLnBrk="1" latinLnBrk="0" hangingPunct="1">
                        <a:defRPr sz="1800" kern="1200">
                          <a:solidFill>
                            <a:schemeClr val="tx1"/>
                          </a:solidFill>
                          <a:latin typeface="Arial"/>
                          <a:ea typeface="微軟正黑體"/>
                        </a:defRPr>
                      </a:lvl5pPr>
                      <a:lvl6pPr marL="2286000" algn="l" defTabSz="914400" rtl="0" eaLnBrk="1" latinLnBrk="0" hangingPunct="1">
                        <a:defRPr sz="1800" kern="1200">
                          <a:solidFill>
                            <a:schemeClr val="tx1"/>
                          </a:solidFill>
                          <a:latin typeface="Arial"/>
                          <a:ea typeface="微軟正黑體"/>
                        </a:defRPr>
                      </a:lvl6pPr>
                      <a:lvl7pPr marL="2743200" algn="l" defTabSz="914400" rtl="0" eaLnBrk="1" latinLnBrk="0" hangingPunct="1">
                        <a:defRPr sz="1800" kern="1200">
                          <a:solidFill>
                            <a:schemeClr val="tx1"/>
                          </a:solidFill>
                          <a:latin typeface="Arial"/>
                          <a:ea typeface="微軟正黑體"/>
                        </a:defRPr>
                      </a:lvl7pPr>
                      <a:lvl8pPr marL="3200400" algn="l" defTabSz="914400" rtl="0" eaLnBrk="1" latinLnBrk="0" hangingPunct="1">
                        <a:defRPr sz="1800" kern="1200">
                          <a:solidFill>
                            <a:schemeClr val="tx1"/>
                          </a:solidFill>
                          <a:latin typeface="Arial"/>
                          <a:ea typeface="微軟正黑體"/>
                        </a:defRPr>
                      </a:lvl8pPr>
                      <a:lvl9pPr marL="3657600" algn="l" defTabSz="914400" rtl="0" eaLnBrk="1" latinLnBrk="0" hangingPunct="1">
                        <a:defRPr sz="1800" kern="1200">
                          <a:solidFill>
                            <a:schemeClr val="tx1"/>
                          </a:solidFill>
                          <a:latin typeface="Arial"/>
                          <a:ea typeface="微軟正黑體"/>
                        </a:defRPr>
                      </a:lvl9pPr>
                    </a:lstStyle>
                    <a:p>
                      <a:pPr marL="0" marR="0" indent="0" algn="ctr" defTabSz="685800" rtl="0" eaLnBrk="1" fontAlgn="auto" latinLnBrk="0" hangingPunct="1">
                        <a:lnSpc>
                          <a:spcPts val="1800"/>
                        </a:lnSpc>
                        <a:spcBef>
                          <a:spcPts val="0"/>
                        </a:spcBef>
                        <a:spcAft>
                          <a:spcPts val="0"/>
                        </a:spcAft>
                        <a:buClrTx/>
                        <a:buSzTx/>
                        <a:buFontTx/>
                        <a:buNone/>
                        <a:tabLst/>
                        <a:defRPr/>
                      </a:pPr>
                      <a:r>
                        <a:rPr lang="zh-TW" altLang="en-US" sz="1400" kern="1200" dirty="0" smtClean="0">
                          <a:solidFill>
                            <a:schemeClr val="tx1"/>
                          </a:solidFill>
                          <a:latin typeface="Microsoft JhengHei"/>
                          <a:ea typeface="Microsoft JhengHei"/>
                          <a:cs typeface="+mn-cs"/>
                        </a:rPr>
                        <a:t>專案管理</a:t>
                      </a:r>
                      <a:endParaRPr lang="en-US" altLang="zh-TW" sz="1400" kern="1200" dirty="0">
                        <a:solidFill>
                          <a:schemeClr val="tx1"/>
                        </a:solidFill>
                        <a:latin typeface="Microsoft JhengHei"/>
                        <a:ea typeface="Microsoft JhengHei"/>
                        <a:cs typeface="+mn-cs"/>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ct val="20000"/>
                        </a:spcBef>
                        <a:spcAft>
                          <a:spcPts val="0"/>
                        </a:spcAft>
                        <a:buClrTx/>
                        <a:buSzTx/>
                        <a:buFont typeface="Arial" panose="020B0604020202020204" pitchFamily="34" charset="0"/>
                        <a:buNone/>
                        <a:tabLst/>
                        <a:defRPr/>
                      </a:pPr>
                      <a:r>
                        <a:rPr lang="zh-TW" altLang="en-US" sz="1400" kern="1200" dirty="0" smtClean="0">
                          <a:solidFill>
                            <a:schemeClr val="tx1"/>
                          </a:solidFill>
                          <a:latin typeface="Microsoft JhengHei"/>
                          <a:ea typeface="Microsoft JhengHei"/>
                          <a:cs typeface="+mn-cs"/>
                        </a:rPr>
                        <a:t>李宛臻</a:t>
                      </a:r>
                      <a:endParaRPr lang="en-US" altLang="zh-TW" sz="1400" b="0" i="0" u="none" strike="noStrike" kern="1200" dirty="0" smtClean="0">
                        <a:solidFill>
                          <a:srgbClr val="0000FF"/>
                        </a:solidFill>
                        <a:latin typeface="Microsoft JhengHei"/>
                        <a:ea typeface="Microsoft JhengHei"/>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sym typeface="Wingdings" panose="05000000000000000000" pitchFamily="2" charset="2"/>
                        </a:rPr>
                        <a:t>簽約作業</a:t>
                      </a:r>
                      <a:endParaRPr lang="en-US" altLang="zh-TW" sz="1400" kern="1200" dirty="0" smtClean="0">
                        <a:solidFill>
                          <a:schemeClr val="tx1"/>
                        </a:solidFill>
                        <a:latin typeface="+mn-lt"/>
                        <a:ea typeface="+mn-ea"/>
                        <a:cs typeface="+mn-cs"/>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sym typeface="Wingdings" panose="05000000000000000000" pitchFamily="2" charset="2"/>
                        </a:rPr>
                        <a:t>押出段感測設備討論</a:t>
                      </a:r>
                      <a:endParaRPr lang="en-US" altLang="zh-TW" sz="14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sym typeface="Wingdings" panose="05000000000000000000" pitchFamily="2" charset="2"/>
                        </a:rPr>
                        <a:t>押出段更換感測設備說明</a:t>
                      </a:r>
                      <a:endParaRPr lang="en-US" altLang="zh-TW" sz="1400" kern="1200" dirty="0" smtClean="0">
                        <a:solidFill>
                          <a:schemeClr val="tx1"/>
                        </a:solidFill>
                        <a:latin typeface="+mn-lt"/>
                        <a:ea typeface="+mn-ea"/>
                        <a:cs typeface="+mn-cs"/>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sym typeface="Wingdings" panose="05000000000000000000" pitchFamily="2" charset="2"/>
                        </a:rPr>
                        <a:t>廠商用印</a:t>
                      </a:r>
                      <a:endParaRPr lang="en-US" altLang="zh-TW" sz="1400" kern="1200" dirty="0" smtClean="0">
                        <a:solidFill>
                          <a:schemeClr val="tx1"/>
                        </a:solidFill>
                        <a:latin typeface="+mn-lt"/>
                        <a:ea typeface="+mn-ea"/>
                        <a:cs typeface="+mn-cs"/>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sym typeface="Wingdings" panose="05000000000000000000" pitchFamily="2" charset="2"/>
                        </a:rPr>
                        <a:t>洽談自籌款付款時程</a:t>
                      </a:r>
                      <a:endParaRPr lang="en-US" altLang="zh-TW" sz="14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mn-lt"/>
                          <a:ea typeface="+mn-ea"/>
                          <a:cs typeface="+mn-cs"/>
                        </a:rPr>
                        <a:t>5MW4</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9508430"/>
                  </a:ext>
                </a:extLst>
              </a:tr>
              <a:tr h="417944">
                <a:tc>
                  <a:txBody>
                    <a:bodyPr/>
                    <a:lstStyle/>
                    <a:p>
                      <a:pPr marL="0" marR="0" lvl="0" indent="0" algn="ctr" defTabSz="685800" rtl="0" eaLnBrk="1" fontAlgn="auto" latinLnBrk="0" hangingPunct="1">
                        <a:lnSpc>
                          <a:spcPts val="1800"/>
                        </a:lnSpc>
                        <a:spcBef>
                          <a:spcPts val="0"/>
                        </a:spcBef>
                        <a:spcAft>
                          <a:spcPts val="0"/>
                        </a:spcAft>
                        <a:buClrTx/>
                        <a:buSzTx/>
                        <a:buFontTx/>
                        <a:buNone/>
                        <a:tabLst/>
                        <a:defRPr/>
                      </a:pPr>
                      <a:r>
                        <a:rPr lang="zh-TW" altLang="en-US" sz="1400" kern="1200" dirty="0" smtClean="0">
                          <a:solidFill>
                            <a:schemeClr val="tx1"/>
                          </a:solidFill>
                          <a:latin typeface="+mn-lt"/>
                          <a:ea typeface="+mn-ea"/>
                          <a:cs typeface="+mn-cs"/>
                          <a:sym typeface="Wingdings" panose="05000000000000000000" pitchFamily="2" charset="2"/>
                        </a:rPr>
                        <a:t>感測器規格確認</a:t>
                      </a:r>
                      <a:endParaRPr lang="en-US" altLang="zh-TW" sz="1400" kern="1200" dirty="0">
                        <a:solidFill>
                          <a:schemeClr val="tx1"/>
                        </a:solidFill>
                        <a:latin typeface="+mn-lt"/>
                        <a:ea typeface="+mn-ea"/>
                        <a:cs typeface="+mn-cs"/>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ct val="2000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賴奇易</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a:buChar char="•"/>
                        <a:tabLst/>
                        <a:defRPr/>
                      </a:pPr>
                      <a:r>
                        <a:rPr lang="zh-TW" altLang="en-US" sz="1400" kern="1200" dirty="0" smtClean="0">
                          <a:solidFill>
                            <a:schemeClr val="tx1"/>
                          </a:solidFill>
                          <a:latin typeface="+mn-lt"/>
                          <a:ea typeface="+mn-ea"/>
                          <a:cs typeface="+mn-cs"/>
                          <a:sym typeface="Wingdings" panose="05000000000000000000" pitchFamily="2" charset="2"/>
                        </a:rPr>
                        <a:t>進場安裝及佈線</a:t>
                      </a:r>
                      <a:endParaRPr lang="en-US" altLang="zh-TW" sz="14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sym typeface="Wingdings" panose="05000000000000000000" pitchFamily="2" charset="2"/>
                        </a:rPr>
                        <a:t>電錶採購</a:t>
                      </a:r>
                      <a:endParaRPr lang="en-US" altLang="zh-TW" sz="1400" kern="1200" dirty="0" smtClean="0">
                        <a:solidFill>
                          <a:schemeClr val="tx1"/>
                        </a:solidFill>
                        <a:latin typeface="+mn-lt"/>
                        <a:ea typeface="+mn-ea"/>
                        <a:cs typeface="+mn-cs"/>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sym typeface="Wingdings" panose="05000000000000000000" pitchFamily="2" charset="2"/>
                        </a:rPr>
                        <a:t>進場安裝及佈線</a:t>
                      </a:r>
                      <a:endParaRPr lang="en-US" altLang="zh-TW" sz="1400" kern="1200" dirty="0">
                        <a:solidFill>
                          <a:srgbClr val="0000FF"/>
                        </a:solidFill>
                        <a:latin typeface="+mn-lt"/>
                        <a:ea typeface="+mn-ea"/>
                        <a:cs typeface="+mn-cs"/>
                      </a:endParaRPr>
                    </a:p>
                  </a:txBody>
                  <a:tcPr marL="74295" marR="74295" marT="37148" marB="37148">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mn-lt"/>
                          <a:ea typeface="+mn-ea"/>
                          <a:cs typeface="+mn-cs"/>
                        </a:rPr>
                        <a:t>6MW2</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8696"/>
                  </a:ext>
                </a:extLst>
              </a:tr>
              <a:tr h="417944">
                <a:tc>
                  <a:txBody>
                    <a:bodyPr/>
                    <a:lstStyle/>
                    <a:p>
                      <a:pPr marL="0" marR="0" indent="0" algn="ctr" defTabSz="685800" rtl="0" eaLnBrk="1" fontAlgn="auto" latinLnBrk="0" hangingPunct="1">
                        <a:lnSpc>
                          <a:spcPts val="1800"/>
                        </a:lnSpc>
                        <a:spcBef>
                          <a:spcPts val="0"/>
                        </a:spcBef>
                        <a:spcAft>
                          <a:spcPts val="0"/>
                        </a:spcAft>
                        <a:buClrTx/>
                        <a:buSzTx/>
                        <a:buFontTx/>
                        <a:buNone/>
                        <a:tabLst/>
                        <a:defRPr/>
                      </a:pPr>
                      <a:r>
                        <a:rPr lang="zh-TW" altLang="en-US" sz="1400" kern="1200" dirty="0" smtClean="0">
                          <a:solidFill>
                            <a:schemeClr val="tx1"/>
                          </a:solidFill>
                          <a:latin typeface="+mn-lt"/>
                          <a:ea typeface="+mn-ea"/>
                          <a:cs typeface="+mn-cs"/>
                        </a:rPr>
                        <a:t>數據分析</a:t>
                      </a:r>
                      <a:endParaRPr lang="en-US" altLang="zh-TW" sz="1400" kern="1200" dirty="0">
                        <a:solidFill>
                          <a:schemeClr val="tx1"/>
                        </a:solidFill>
                        <a:latin typeface="+mn-lt"/>
                        <a:ea typeface="+mn-ea"/>
                        <a:cs typeface="+mn-cs"/>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ct val="2000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羅紹賢</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a:buChar char="•"/>
                        <a:tabLst/>
                        <a:defRPr/>
                      </a:pPr>
                      <a:endParaRPr lang="en-US" altLang="zh-TW" sz="14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rPr>
                        <a:t>數據標記討論</a:t>
                      </a:r>
                      <a:endParaRPr lang="en-US" altLang="zh-TW" sz="1400" kern="1200" dirty="0" smtClean="0">
                        <a:solidFill>
                          <a:schemeClr val="tx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chemeClr val="tx1"/>
                          </a:solidFill>
                          <a:latin typeface="+mn-lt"/>
                          <a:ea typeface="+mn-ea"/>
                          <a:cs typeface="+mn-cs"/>
                        </a:rPr>
                        <a:t>現有數據使用規劃</a:t>
                      </a:r>
                      <a:endParaRPr lang="en-US" altLang="zh-TW" sz="1400" kern="1200" dirty="0">
                        <a:solidFill>
                          <a:schemeClr val="tx1"/>
                        </a:solidFill>
                        <a:latin typeface="+mn-lt"/>
                        <a:ea typeface="+mn-ea"/>
                        <a:cs typeface="+mn-cs"/>
                      </a:endParaRPr>
                    </a:p>
                  </a:txBody>
                  <a:tcPr marL="74295" marR="74295" marT="37148" marB="37148">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400" kern="1200" dirty="0" smtClean="0">
                          <a:solidFill>
                            <a:schemeClr val="tx1"/>
                          </a:solidFill>
                          <a:latin typeface="+mn-lt"/>
                          <a:ea typeface="+mn-ea"/>
                          <a:cs typeface="+mn-cs"/>
                        </a:rPr>
                        <a:t>5MW4</a:t>
                      </a: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344044"/>
                  </a:ext>
                </a:extLst>
              </a:tr>
              <a:tr h="417944">
                <a:tc>
                  <a:txBody>
                    <a:bodyPr/>
                    <a:lstStyle/>
                    <a:p>
                      <a:pPr marL="0" marR="0" indent="0" algn="ctr" defTabSz="685800" rtl="0" eaLnBrk="1" fontAlgn="auto" latinLnBrk="0" hangingPunct="1">
                        <a:lnSpc>
                          <a:spcPts val="1800"/>
                        </a:lnSpc>
                        <a:spcBef>
                          <a:spcPts val="0"/>
                        </a:spcBef>
                        <a:spcAft>
                          <a:spcPts val="0"/>
                        </a:spcAft>
                        <a:buClrTx/>
                        <a:buSzTx/>
                        <a:buFontTx/>
                        <a:buNone/>
                        <a:tabLst/>
                        <a:defRPr/>
                      </a:pPr>
                      <a:r>
                        <a:rPr lang="en-US" altLang="zh-TW" sz="1400" kern="1200" dirty="0" smtClean="0">
                          <a:solidFill>
                            <a:schemeClr val="tx1"/>
                          </a:solidFill>
                          <a:latin typeface="+mn-lt"/>
                          <a:ea typeface="+mn-ea"/>
                          <a:cs typeface="+mn-cs"/>
                        </a:rPr>
                        <a:t>UI</a:t>
                      </a:r>
                      <a:r>
                        <a:rPr lang="zh-TW" altLang="en-US" sz="1400" kern="1200" dirty="0" smtClean="0">
                          <a:solidFill>
                            <a:schemeClr val="tx1"/>
                          </a:solidFill>
                          <a:latin typeface="+mn-lt"/>
                          <a:ea typeface="+mn-ea"/>
                          <a:cs typeface="+mn-cs"/>
                        </a:rPr>
                        <a:t>規劃</a:t>
                      </a:r>
                      <a:endParaRPr lang="en-US" altLang="zh-TW" sz="1400" kern="1200" dirty="0">
                        <a:solidFill>
                          <a:schemeClr val="tx1"/>
                        </a:solidFill>
                        <a:latin typeface="+mn-lt"/>
                        <a:ea typeface="+mn-ea"/>
                        <a:cs typeface="+mn-cs"/>
                      </a:endParaRPr>
                    </a:p>
                  </a:txBody>
                  <a:tcPr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ct val="20000"/>
                        </a:spcBef>
                        <a:spcAft>
                          <a:spcPts val="0"/>
                        </a:spcAft>
                        <a:buClrTx/>
                        <a:buSzTx/>
                        <a:buFont typeface="Arial" panose="020B0604020202020204" pitchFamily="34" charset="0"/>
                        <a:buNone/>
                        <a:tabLst/>
                        <a:defRPr/>
                      </a:pPr>
                      <a:r>
                        <a:rPr lang="zh-TW" altLang="en-US" sz="1400" kern="1200" dirty="0" smtClean="0">
                          <a:solidFill>
                            <a:schemeClr val="tx1"/>
                          </a:solidFill>
                          <a:latin typeface="+mn-lt"/>
                          <a:ea typeface="+mn-ea"/>
                          <a:cs typeface="+mn-cs"/>
                        </a:rPr>
                        <a:t>待議</a:t>
                      </a:r>
                      <a:endParaRPr lang="en-US" altLang="zh-TW" sz="1400" kern="1200" dirty="0" smtClean="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a:buChar char="•"/>
                        <a:tabLst/>
                        <a:defRPr/>
                      </a:pPr>
                      <a:endParaRPr lang="en-US" altLang="zh-TW" sz="1400" kern="1200" dirty="0" smtClean="0">
                        <a:solidFill>
                          <a:schemeClr val="tx1"/>
                        </a:solidFill>
                        <a:latin typeface="+mn-lt"/>
                        <a:ea typeface="+mn-ea"/>
                        <a:cs typeface="+mn-cs"/>
                        <a:sym typeface="Wingdings" panose="05000000000000000000" pitchFamily="2" charset="2"/>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400" kern="1200" dirty="0">
                        <a:solidFill>
                          <a:srgbClr val="0000FF"/>
                        </a:solidFill>
                        <a:latin typeface="+mn-lt"/>
                        <a:ea typeface="+mn-ea"/>
                        <a:cs typeface="+mn-cs"/>
                      </a:endParaRPr>
                    </a:p>
                  </a:txBody>
                  <a:tcPr marL="74295" marR="74295" marT="37148" marB="37148">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ctr" defTabSz="685800">
                        <a:buNone/>
                      </a:pPr>
                      <a:endParaRPr lang="en-US" altLang="zh-TW" sz="1400" kern="1200" dirty="0">
                        <a:solidFill>
                          <a:schemeClr val="tx1"/>
                        </a:solidFill>
                        <a:latin typeface="+mn-lt"/>
                        <a:ea typeface="+mn-ea"/>
                        <a:cs typeface="+mn-cs"/>
                      </a:endParaRPr>
                    </a:p>
                  </a:txBody>
                  <a:tcPr marL="74295" marR="74295" marT="37148" marB="37148"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2250167"/>
                  </a:ext>
                </a:extLst>
              </a:tr>
            </a:tbl>
          </a:graphicData>
        </a:graphic>
      </p:graphicFrame>
      <p:pic>
        <p:nvPicPr>
          <p:cNvPr id="2" name="圖片 1"/>
          <p:cNvPicPr>
            <a:picLocks noChangeAspect="1"/>
          </p:cNvPicPr>
          <p:nvPr/>
        </p:nvPicPr>
        <p:blipFill rotWithShape="1">
          <a:blip r:embed="rId2" cstate="print">
            <a:extLst>
              <a:ext uri="{28A0092B-C50C-407E-A947-70E740481C1C}">
                <a14:useLocalDpi xmlns:a14="http://schemas.microsoft.com/office/drawing/2010/main" val="0"/>
              </a:ext>
            </a:extLst>
          </a:blip>
          <a:srcRect l="30731" t="53164" r="43861"/>
          <a:stretch/>
        </p:blipFill>
        <p:spPr>
          <a:xfrm rot="5400000">
            <a:off x="1801221" y="3514487"/>
            <a:ext cx="2500096" cy="3456384"/>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0992" y="4005064"/>
            <a:ext cx="3384376" cy="2538282"/>
          </a:xfrm>
          <a:prstGeom prst="rect">
            <a:avLst/>
          </a:prstGeom>
        </p:spPr>
      </p:pic>
      <p:sp>
        <p:nvSpPr>
          <p:cNvPr id="6" name="文字方塊 5"/>
          <p:cNvSpPr txBox="1"/>
          <p:nvPr/>
        </p:nvSpPr>
        <p:spPr>
          <a:xfrm>
            <a:off x="3051269" y="4158182"/>
            <a:ext cx="1723549" cy="461665"/>
          </a:xfrm>
          <a:prstGeom prst="rect">
            <a:avLst/>
          </a:prstGeom>
          <a:noFill/>
        </p:spPr>
        <p:txBody>
          <a:bodyPr wrap="none" rtlCol="0">
            <a:spAutoFit/>
          </a:bodyPr>
          <a:lstStyle/>
          <a:p>
            <a:r>
              <a:rPr lang="zh-TW" altLang="en-US" sz="2400" b="1" dirty="0" smtClean="0">
                <a:solidFill>
                  <a:srgbClr val="FF0000"/>
                </a:solidFill>
              </a:rPr>
              <a:t>非原廠電錶</a:t>
            </a:r>
          </a:p>
        </p:txBody>
      </p:sp>
      <p:sp>
        <p:nvSpPr>
          <p:cNvPr id="8" name="文字方塊 7"/>
          <p:cNvSpPr txBox="1"/>
          <p:nvPr/>
        </p:nvSpPr>
        <p:spPr>
          <a:xfrm>
            <a:off x="7587773" y="5274205"/>
            <a:ext cx="2031325" cy="461665"/>
          </a:xfrm>
          <a:prstGeom prst="rect">
            <a:avLst/>
          </a:prstGeom>
          <a:noFill/>
        </p:spPr>
        <p:txBody>
          <a:bodyPr wrap="none" rtlCol="0">
            <a:spAutoFit/>
          </a:bodyPr>
          <a:lstStyle/>
          <a:p>
            <a:r>
              <a:rPr lang="zh-TW" altLang="en-US" sz="2400" b="1" dirty="0" smtClean="0">
                <a:solidFill>
                  <a:srgbClr val="FF0000"/>
                </a:solidFill>
              </a:rPr>
              <a:t>外接訊號不穩</a:t>
            </a:r>
          </a:p>
        </p:txBody>
      </p:sp>
    </p:spTree>
    <p:extLst>
      <p:ext uri="{BB962C8B-B14F-4D97-AF65-F5344CB8AC3E}">
        <p14:creationId xmlns:p14="http://schemas.microsoft.com/office/powerpoint/2010/main" val="2530982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8F4EACC7-37E3-43A5-A5FB-BEB9CE95D266}" type="slidenum">
              <a:rPr lang="zh-TW" altLang="en-US" smtClean="0"/>
              <a:pPr/>
              <a:t>31</a:t>
            </a:fld>
            <a:endParaRPr lang="zh-TW" altLang="en-US"/>
          </a:p>
        </p:txBody>
      </p:sp>
      <p:sp>
        <p:nvSpPr>
          <p:cNvPr id="4" name="標題 3"/>
          <p:cNvSpPr>
            <a:spLocks noGrp="1"/>
          </p:cNvSpPr>
          <p:nvPr>
            <p:ph type="title"/>
          </p:nvPr>
        </p:nvSpPr>
        <p:spPr/>
        <p:txBody>
          <a:bodyPr/>
          <a:lstStyle/>
          <a:p>
            <a:r>
              <a:rPr lang="zh-TW" altLang="en-US" dirty="0" smtClean="0"/>
              <a:t>宏英</a:t>
            </a:r>
            <a:r>
              <a:rPr lang="en-US" altLang="zh-TW" dirty="0" smtClean="0"/>
              <a:t>-</a:t>
            </a:r>
            <a:r>
              <a:rPr lang="zh-TW" altLang="en-US" dirty="0"/>
              <a:t>塑膠地磚 </a:t>
            </a:r>
            <a:r>
              <a:rPr lang="zh-TW" altLang="en-US" dirty="0" smtClean="0"/>
              <a:t>量</a:t>
            </a:r>
            <a:r>
              <a:rPr lang="zh-TW" altLang="en-US" dirty="0"/>
              <a:t>測</a:t>
            </a:r>
          </a:p>
        </p:txBody>
      </p:sp>
      <p:graphicFrame>
        <p:nvGraphicFramePr>
          <p:cNvPr id="7" name="表格 6"/>
          <p:cNvGraphicFramePr>
            <a:graphicFrameLocks noGrp="1"/>
          </p:cNvGraphicFramePr>
          <p:nvPr>
            <p:extLst>
              <p:ext uri="{D42A27DB-BD31-4B8C-83A1-F6EECF244321}">
                <p14:modId xmlns:p14="http://schemas.microsoft.com/office/powerpoint/2010/main" val="3504152131"/>
              </p:ext>
            </p:extLst>
          </p:nvPr>
        </p:nvGraphicFramePr>
        <p:xfrm>
          <a:off x="488504" y="1052736"/>
          <a:ext cx="6408712" cy="5391629"/>
        </p:xfrm>
        <a:graphic>
          <a:graphicData uri="http://schemas.openxmlformats.org/drawingml/2006/table">
            <a:tbl>
              <a:tblPr>
                <a:tableStyleId>{69CF1AB2-1976-4502-BF36-3FF5EA218861}</a:tableStyleId>
              </a:tblPr>
              <a:tblGrid>
                <a:gridCol w="686104">
                  <a:extLst>
                    <a:ext uri="{9D8B030D-6E8A-4147-A177-3AD203B41FA5}">
                      <a16:colId xmlns:a16="http://schemas.microsoft.com/office/drawing/2014/main" val="3422595617"/>
                    </a:ext>
                  </a:extLst>
                </a:gridCol>
                <a:gridCol w="1629498">
                  <a:extLst>
                    <a:ext uri="{9D8B030D-6E8A-4147-A177-3AD203B41FA5}">
                      <a16:colId xmlns:a16="http://schemas.microsoft.com/office/drawing/2014/main" val="1361459975"/>
                    </a:ext>
                  </a:extLst>
                </a:gridCol>
                <a:gridCol w="2292910">
                  <a:extLst>
                    <a:ext uri="{9D8B030D-6E8A-4147-A177-3AD203B41FA5}">
                      <a16:colId xmlns:a16="http://schemas.microsoft.com/office/drawing/2014/main" val="3410439425"/>
                    </a:ext>
                  </a:extLst>
                </a:gridCol>
                <a:gridCol w="1800200">
                  <a:extLst>
                    <a:ext uri="{9D8B030D-6E8A-4147-A177-3AD203B41FA5}">
                      <a16:colId xmlns:a16="http://schemas.microsoft.com/office/drawing/2014/main" val="1730673958"/>
                    </a:ext>
                  </a:extLst>
                </a:gridCol>
              </a:tblGrid>
              <a:tr h="243114">
                <a:tc>
                  <a:txBody>
                    <a:bodyPr/>
                    <a:lstStyle/>
                    <a:p>
                      <a:pPr algn="ctr" fontAlgn="ctr"/>
                      <a:r>
                        <a:rPr lang="zh-TW" altLang="en-US" sz="1800" b="1" u="none" strike="noStrike" dirty="0">
                          <a:effectLst/>
                        </a:rPr>
                        <a:t>設備區域</a:t>
                      </a:r>
                      <a:endParaRPr lang="zh-TW" altLang="en-US" sz="18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7620" marR="7620" marT="7620" marB="0" anchor="ctr">
                    <a:solidFill>
                      <a:schemeClr val="accent2"/>
                    </a:solidFill>
                  </a:tcPr>
                </a:tc>
                <a:tc>
                  <a:txBody>
                    <a:bodyPr/>
                    <a:lstStyle/>
                    <a:p>
                      <a:pPr algn="ctr" fontAlgn="ctr"/>
                      <a:r>
                        <a:rPr lang="zh-TW" altLang="en-US" sz="1800" b="1" u="none" strike="noStrike">
                          <a:effectLst/>
                        </a:rPr>
                        <a:t>感測類型</a:t>
                      </a:r>
                      <a:endParaRPr lang="zh-TW" altLang="en-US" sz="1800" b="1" i="0" u="none" strike="noStrike">
                        <a:solidFill>
                          <a:srgbClr val="FFFFFF"/>
                        </a:solidFill>
                        <a:effectLst/>
                        <a:latin typeface="微軟正黑體" panose="020B0604030504040204" pitchFamily="34" charset="-120"/>
                        <a:ea typeface="微軟正黑體" panose="020B0604030504040204" pitchFamily="34" charset="-120"/>
                      </a:endParaRPr>
                    </a:p>
                  </a:txBody>
                  <a:tcPr marL="7620" marR="7620" marT="7620" marB="0" anchor="ctr">
                    <a:solidFill>
                      <a:schemeClr val="accent2"/>
                    </a:solidFill>
                  </a:tcPr>
                </a:tc>
                <a:tc>
                  <a:txBody>
                    <a:bodyPr/>
                    <a:lstStyle/>
                    <a:p>
                      <a:pPr algn="ctr" fontAlgn="ctr"/>
                      <a:r>
                        <a:rPr lang="zh-TW" altLang="en-US" sz="1800" b="1" u="none" strike="noStrike">
                          <a:effectLst/>
                        </a:rPr>
                        <a:t>資訊</a:t>
                      </a:r>
                      <a:endParaRPr lang="zh-TW" altLang="en-US" sz="1800" b="1" i="0" u="none" strike="noStrike">
                        <a:solidFill>
                          <a:srgbClr val="FFFFFF"/>
                        </a:solidFill>
                        <a:effectLst/>
                        <a:latin typeface="微軟正黑體" panose="020B0604030504040204" pitchFamily="34" charset="-120"/>
                        <a:ea typeface="微軟正黑體" panose="020B0604030504040204" pitchFamily="34" charset="-120"/>
                      </a:endParaRPr>
                    </a:p>
                  </a:txBody>
                  <a:tcPr marL="7620" marR="7620" marT="7620" marB="0" anchor="ctr">
                    <a:solidFill>
                      <a:schemeClr val="accent2"/>
                    </a:solidFill>
                  </a:tcPr>
                </a:tc>
                <a:tc>
                  <a:txBody>
                    <a:bodyPr/>
                    <a:lstStyle/>
                    <a:p>
                      <a:pPr algn="ctr" fontAlgn="ctr"/>
                      <a:r>
                        <a:rPr lang="zh-TW" altLang="en-US" sz="1800" b="1" u="none" strike="noStrike" dirty="0">
                          <a:effectLst/>
                        </a:rPr>
                        <a:t>擷取方式</a:t>
                      </a:r>
                      <a:endParaRPr lang="zh-TW" altLang="en-US" sz="18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7620" marR="7620" marT="7620" marB="0" anchor="ctr">
                    <a:solidFill>
                      <a:schemeClr val="accent2"/>
                    </a:solidFill>
                  </a:tcPr>
                </a:tc>
                <a:extLst>
                  <a:ext uri="{0D108BD9-81ED-4DB2-BD59-A6C34878D82A}">
                    <a16:rowId xmlns:a16="http://schemas.microsoft.com/office/drawing/2014/main" val="3541465240"/>
                  </a:ext>
                </a:extLst>
              </a:tr>
              <a:tr h="501764">
                <a:tc rowSpan="5">
                  <a:txBody>
                    <a:bodyPr/>
                    <a:lstStyle/>
                    <a:p>
                      <a:pPr algn="l" fontAlgn="ctr"/>
                      <a:r>
                        <a:rPr lang="zh-TW" altLang="en-US" sz="1600" u="none" strike="noStrike" dirty="0">
                          <a:effectLst/>
                        </a:rPr>
                        <a:t>押出</a:t>
                      </a:r>
                      <a:r>
                        <a:rPr lang="zh-TW" altLang="en-US" sz="1600" u="none" strike="noStrike" dirty="0" smtClean="0">
                          <a:effectLst/>
                        </a:rPr>
                        <a:t>機</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smtClean="0">
                          <a:effectLst/>
                        </a:rPr>
                        <a:t>溫度</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en-US" altLang="zh-TW" sz="1600" u="none" strike="noStrike" dirty="0" smtClean="0">
                          <a:effectLst/>
                        </a:rPr>
                        <a:t>REX-C100</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擷取</a:t>
                      </a:r>
                      <a:r>
                        <a:rPr lang="en-US" altLang="zh-TW" sz="1600" u="none" strike="noStrike" dirty="0" smtClean="0">
                          <a:effectLst/>
                        </a:rPr>
                        <a:t>11</a:t>
                      </a:r>
                      <a:r>
                        <a:rPr lang="zh-TW" altLang="en-US" sz="1600" u="none" strike="noStrike" dirty="0" smtClean="0">
                          <a:effectLst/>
                        </a:rPr>
                        <a:t>顆錶</a:t>
                      </a:r>
                      <a:r>
                        <a:rPr lang="en-US" altLang="zh-TW" sz="1600" u="none" strike="noStrike" dirty="0" smtClean="0">
                          <a:effectLst/>
                        </a:rPr>
                        <a:t>(</a:t>
                      </a:r>
                      <a:r>
                        <a:rPr lang="zh-TW" altLang="en-US" sz="1600" u="none" strike="noStrike" dirty="0" smtClean="0">
                          <a:effectLst/>
                        </a:rPr>
                        <a:t>包含模頭</a:t>
                      </a:r>
                      <a:r>
                        <a:rPr lang="en-US" altLang="zh-TW" sz="1600" u="none" strike="noStrike" dirty="0" smtClean="0">
                          <a:effectLst/>
                        </a:rPr>
                        <a:t>)</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749826757"/>
                  </a:ext>
                </a:extLst>
              </a:tr>
              <a:tr h="432048">
                <a:tc vMerge="1">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solidFill>
                      <a:srgbClr val="D9D9D9"/>
                    </a:solidFill>
                  </a:tcPr>
                </a:tc>
                <a:tc>
                  <a:txBody>
                    <a:bodyPr/>
                    <a:lstStyle/>
                    <a:p>
                      <a:pPr algn="l" fontAlgn="ctr"/>
                      <a:r>
                        <a:rPr lang="zh-TW" altLang="en-US" sz="1600" u="none" strike="noStrike" dirty="0">
                          <a:effectLst/>
                        </a:rPr>
                        <a:t>電流值</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en-US" altLang="zh-TW" sz="1600" u="none" strike="noStrike" dirty="0" smtClean="0">
                          <a:effectLst/>
                        </a:rPr>
                        <a:t>REX-C100</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擷取</a:t>
                      </a:r>
                      <a:r>
                        <a:rPr lang="en-US" altLang="zh-TW" sz="1600" u="none" strike="noStrike" dirty="0" smtClean="0">
                          <a:effectLst/>
                        </a:rPr>
                        <a:t>11</a:t>
                      </a:r>
                      <a:r>
                        <a:rPr lang="zh-TW" altLang="en-US" sz="1600" u="none" strike="noStrike" dirty="0" smtClean="0">
                          <a:effectLst/>
                        </a:rPr>
                        <a:t>顆錶</a:t>
                      </a:r>
                      <a:r>
                        <a:rPr lang="en-US" altLang="zh-TW" sz="1600" u="none" strike="noStrike" dirty="0" smtClean="0">
                          <a:effectLst/>
                        </a:rPr>
                        <a:t>(</a:t>
                      </a:r>
                      <a:r>
                        <a:rPr lang="zh-TW" altLang="en-US" sz="1600" u="none" strike="noStrike" dirty="0" smtClean="0">
                          <a:effectLst/>
                        </a:rPr>
                        <a:t>包含模頭</a:t>
                      </a:r>
                      <a:r>
                        <a:rPr lang="en-US" altLang="zh-TW" sz="1600" u="none" strike="noStrike" dirty="0" smtClean="0">
                          <a:effectLst/>
                        </a:rPr>
                        <a:t>)</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82184314"/>
                  </a:ext>
                </a:extLst>
              </a:tr>
              <a:tr h="432048">
                <a:tc vMerge="1">
                  <a:txBody>
                    <a:bodyPr/>
                    <a:lstStyle/>
                    <a:p>
                      <a:endParaRPr lang="zh-TW" altLang="en-US"/>
                    </a:p>
                  </a:txBody>
                  <a:tcPr/>
                </a:tc>
                <a:tc>
                  <a:txBody>
                    <a:bodyPr/>
                    <a:lstStyle/>
                    <a:p>
                      <a:pPr algn="l" fontAlgn="ctr"/>
                      <a:r>
                        <a:rPr lang="zh-TW" altLang="en-US" sz="1600" b="0" i="0" u="none" strike="noStrike" dirty="0" smtClean="0">
                          <a:solidFill>
                            <a:srgbClr val="000000"/>
                          </a:solidFill>
                          <a:effectLst/>
                          <a:latin typeface="微軟正黑體" panose="020B0604030504040204" pitchFamily="34" charset="-120"/>
                          <a:ea typeface="微軟正黑體" panose="020B0604030504040204" pitchFamily="34" charset="-120"/>
                        </a:rPr>
                        <a:t>電壓值</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b="0" i="0" u="none" strike="noStrike" dirty="0" smtClean="0">
                          <a:solidFill>
                            <a:srgbClr val="000000"/>
                          </a:solidFill>
                          <a:effectLst/>
                          <a:latin typeface="微軟正黑體" panose="020B0604030504040204" pitchFamily="34" charset="-120"/>
                          <a:ea typeface="微軟正黑體" panose="020B0604030504040204" pitchFamily="34" charset="-120"/>
                        </a:rPr>
                        <a:t>總錶</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擷取</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75311000"/>
                  </a:ext>
                </a:extLst>
              </a:tr>
              <a:tr h="397086">
                <a:tc vMerge="1">
                  <a:txBody>
                    <a:bodyPr/>
                    <a:lstStyle/>
                    <a:p>
                      <a:endParaRPr lang="zh-TW" altLang="en-US"/>
                    </a:p>
                  </a:txBody>
                  <a:tcPr/>
                </a:tc>
                <a:tc>
                  <a:txBody>
                    <a:bodyPr/>
                    <a:lstStyle/>
                    <a:p>
                      <a:pPr algn="l" fontAlgn="ctr"/>
                      <a:r>
                        <a:rPr lang="zh-TW" altLang="en-US" sz="1600" u="none" strike="noStrike" dirty="0" smtClean="0">
                          <a:effectLst/>
                        </a:rPr>
                        <a:t>轉速</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TW" sz="1600" u="none" strike="noStrike" dirty="0" smtClean="0">
                          <a:effectLst/>
                        </a:rPr>
                        <a:t>PFP-1-B</a:t>
                      </a:r>
                      <a:endParaRPr lang="en-US" altLang="zh-TW" sz="1600" b="0" i="0" u="none" strike="noStrike" dirty="0" smtClean="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600" u="none" strike="noStrike" dirty="0" smtClean="0">
                          <a:effectLst/>
                        </a:rPr>
                        <a:t>擷取</a:t>
                      </a:r>
                      <a:endParaRPr lang="zh-TW" altLang="en-US" sz="1600" b="1" i="0" u="none" strike="noStrike" dirty="0" smtClean="0">
                        <a:solidFill>
                          <a:srgbClr val="FF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882100582"/>
                  </a:ext>
                </a:extLst>
              </a:tr>
              <a:tr h="397086">
                <a:tc vMerge="1">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r>
                        <a:rPr lang="zh-TW" altLang="en-US" sz="1600" u="none" strike="noStrike" dirty="0">
                          <a:effectLst/>
                        </a:rPr>
                        <a:t>出料量</a:t>
                      </a:r>
                      <a:r>
                        <a:rPr lang="en-US" altLang="zh-TW" sz="1600" u="none" strike="noStrike" dirty="0">
                          <a:effectLst/>
                        </a:rPr>
                        <a:t>(</a:t>
                      </a:r>
                      <a:r>
                        <a:rPr lang="zh-TW" altLang="en-US" sz="1600" u="none" strike="noStrike" dirty="0">
                          <a:effectLst/>
                        </a:rPr>
                        <a:t>塑料面積</a:t>
                      </a:r>
                      <a:r>
                        <a:rPr lang="en-US" altLang="zh-TW" sz="1600" u="none" strike="noStrike" dirty="0">
                          <a:effectLst/>
                        </a:rPr>
                        <a:t>)</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en-US" altLang="zh-TW" sz="1600" u="none" strike="noStrike" dirty="0" smtClean="0">
                          <a:effectLst/>
                        </a:rPr>
                        <a:t>1.</a:t>
                      </a:r>
                      <a:r>
                        <a:rPr lang="zh-TW" altLang="en-US" sz="1600" u="none" strike="noStrike" dirty="0" smtClean="0">
                          <a:effectLst/>
                        </a:rPr>
                        <a:t>紅外線感測器</a:t>
                      </a:r>
                      <a:endParaRPr lang="en-US" altLang="zh-TW" sz="1600" u="none" strike="noStrike" dirty="0" smtClean="0">
                        <a:effectLst/>
                      </a:endParaRPr>
                    </a:p>
                    <a:p>
                      <a:pPr algn="l" fontAlgn="ctr"/>
                      <a:r>
                        <a:rPr lang="en-US" altLang="zh-TW" sz="1600" u="none" strike="noStrike" dirty="0" smtClean="0">
                          <a:effectLst/>
                        </a:rPr>
                        <a:t>2.</a:t>
                      </a:r>
                      <a:r>
                        <a:rPr lang="zh-TW" altLang="en-US" sz="1600" u="none" strike="noStrike" dirty="0" smtClean="0">
                          <a:effectLst/>
                        </a:rPr>
                        <a:t>自製感測器</a:t>
                      </a:r>
                      <a:r>
                        <a:rPr lang="en-US" altLang="zh-TW" sz="1600" u="none" strike="noStrike" dirty="0" smtClean="0">
                          <a:effectLst/>
                        </a:rPr>
                        <a:t>(</a:t>
                      </a:r>
                      <a:r>
                        <a:rPr lang="zh-TW" altLang="en-US" sz="1600" u="none" strike="noStrike" dirty="0" smtClean="0">
                          <a:effectLst/>
                        </a:rPr>
                        <a:t>精度</a:t>
                      </a:r>
                      <a:r>
                        <a:rPr lang="en-US" altLang="zh-TW" sz="1600" u="none" strike="noStrike" dirty="0">
                          <a:effectLst/>
                        </a:rPr>
                        <a:t>3</a:t>
                      </a:r>
                      <a:r>
                        <a:rPr lang="zh-TW" altLang="en-US" sz="1600" u="none" strike="noStrike" dirty="0" smtClean="0">
                          <a:effectLst/>
                        </a:rPr>
                        <a:t>公分</a:t>
                      </a:r>
                      <a:r>
                        <a:rPr lang="en-US" altLang="zh-TW" sz="1600" u="none" strike="noStrike" dirty="0" smtClean="0">
                          <a:effectLst/>
                        </a:rPr>
                        <a:t>)</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a:effectLst/>
                        </a:rPr>
                        <a:t>新增安裝</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663468385"/>
                  </a:ext>
                </a:extLst>
              </a:tr>
              <a:tr h="421397">
                <a:tc rowSpan="4">
                  <a:txBody>
                    <a:bodyPr/>
                    <a:lstStyle/>
                    <a:p>
                      <a:pPr algn="l" fontAlgn="ctr"/>
                      <a:r>
                        <a:rPr lang="zh-TW" altLang="en-US" sz="1600" u="none" strike="noStrike" dirty="0">
                          <a:effectLst/>
                        </a:rPr>
                        <a:t>貼合</a:t>
                      </a:r>
                      <a:r>
                        <a:rPr lang="zh-TW" altLang="en-US" sz="1600" u="none" strike="noStrike" dirty="0" smtClean="0">
                          <a:effectLst/>
                        </a:rPr>
                        <a:t>區</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溫度</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en-US" altLang="zh-TW" sz="1600" b="0" i="0" u="none" strike="noStrike" dirty="0" err="1" smtClean="0">
                          <a:solidFill>
                            <a:srgbClr val="000000"/>
                          </a:solidFill>
                          <a:effectLst/>
                          <a:latin typeface="微軟正黑體" panose="020B0604030504040204" pitchFamily="34" charset="-120"/>
                          <a:ea typeface="微軟正黑體" panose="020B0604030504040204" pitchFamily="34" charset="-120"/>
                        </a:rPr>
                        <a:t>chunde</a:t>
                      </a:r>
                      <a:r>
                        <a:rPr lang="en-US" altLang="zh-TW" sz="1600" b="0" i="0" u="none" strike="noStrike" dirty="0" smtClean="0">
                          <a:solidFill>
                            <a:srgbClr val="000000"/>
                          </a:solidFill>
                          <a:effectLst/>
                          <a:latin typeface="微軟正黑體" panose="020B0604030504040204" pitchFamily="34" charset="-120"/>
                          <a:ea typeface="微軟正黑體" panose="020B0604030504040204" pitchFamily="34" charset="-120"/>
                        </a:rPr>
                        <a:t> cmp-7210 </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擷取</a:t>
                      </a:r>
                      <a:r>
                        <a:rPr lang="en-US" altLang="zh-TW" sz="1600" u="none" strike="noStrike" dirty="0" smtClean="0">
                          <a:effectLst/>
                        </a:rPr>
                        <a:t>4</a:t>
                      </a:r>
                      <a:r>
                        <a:rPr lang="zh-TW" altLang="en-US" sz="1600" u="none" strike="noStrike" dirty="0" smtClean="0">
                          <a:effectLst/>
                        </a:rPr>
                        <a:t>顆錶</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698714641"/>
                  </a:ext>
                </a:extLst>
              </a:tr>
              <a:tr h="421397">
                <a:tc vMerge="1">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solidFill>
                      <a:srgbClr val="FFFF00"/>
                    </a:solidFill>
                  </a:tcPr>
                </a:tc>
                <a:tc>
                  <a:txBody>
                    <a:bodyPr/>
                    <a:lstStyle/>
                    <a:p>
                      <a:pPr algn="l" fontAlgn="ctr"/>
                      <a:r>
                        <a:rPr lang="zh-TW" altLang="en-US" sz="1600" u="none" strike="noStrike" dirty="0" smtClean="0">
                          <a:effectLst/>
                        </a:rPr>
                        <a:t>電流值</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TW" sz="1600" b="0" i="0" u="none" strike="noStrike" dirty="0" err="1" smtClean="0">
                          <a:solidFill>
                            <a:srgbClr val="000000"/>
                          </a:solidFill>
                          <a:effectLst/>
                          <a:latin typeface="微軟正黑體" panose="020B0604030504040204" pitchFamily="34" charset="-120"/>
                          <a:ea typeface="微軟正黑體" panose="020B0604030504040204" pitchFamily="34" charset="-120"/>
                        </a:rPr>
                        <a:t>chunde</a:t>
                      </a:r>
                      <a:r>
                        <a:rPr lang="en-US" altLang="zh-TW" sz="1600" b="0" i="0" u="none" strike="noStrike" dirty="0" smtClean="0">
                          <a:solidFill>
                            <a:srgbClr val="000000"/>
                          </a:solidFill>
                          <a:effectLst/>
                          <a:latin typeface="微軟正黑體" panose="020B0604030504040204" pitchFamily="34" charset="-120"/>
                          <a:ea typeface="微軟正黑體" panose="020B0604030504040204" pitchFamily="34" charset="-120"/>
                        </a:rPr>
                        <a:t> cmp-7210 </a:t>
                      </a: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600" u="none" strike="noStrike" dirty="0" smtClean="0">
                          <a:effectLst/>
                        </a:rPr>
                        <a:t>擷取</a:t>
                      </a:r>
                      <a:r>
                        <a:rPr lang="en-US" altLang="zh-TW" sz="1600" u="none" strike="noStrike" dirty="0" smtClean="0">
                          <a:effectLst/>
                        </a:rPr>
                        <a:t>4</a:t>
                      </a:r>
                      <a:r>
                        <a:rPr lang="zh-TW" altLang="en-US" sz="1600" u="none" strike="noStrike" dirty="0" smtClean="0">
                          <a:effectLst/>
                        </a:rPr>
                        <a:t>顆錶</a:t>
                      </a:r>
                      <a:endParaRPr lang="zh-TW" altLang="en-US" sz="1600" b="0" i="0" u="none" strike="noStrike" dirty="0" smtClean="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462394497"/>
                  </a:ext>
                </a:extLst>
              </a:tr>
              <a:tr h="421397">
                <a:tc vMerge="1">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solidFill>
                      <a:srgbClr val="FFFF00"/>
                    </a:solidFill>
                  </a:tcPr>
                </a:tc>
                <a:tc>
                  <a:txBody>
                    <a:bodyPr/>
                    <a:lstStyle/>
                    <a:p>
                      <a:pPr algn="l" fontAlgn="ctr"/>
                      <a:r>
                        <a:rPr lang="zh-TW" altLang="en-US" sz="1600" u="none" strike="noStrike" dirty="0" smtClean="0">
                          <a:effectLst/>
                        </a:rPr>
                        <a:t>轉速</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600" u="none" strike="noStrike" dirty="0" smtClean="0">
                          <a:effectLst/>
                        </a:rPr>
                        <a:t>變頻器士林</a:t>
                      </a:r>
                      <a:r>
                        <a:rPr lang="en-US" altLang="zh-TW" sz="1600" u="none" strike="noStrike" dirty="0" smtClean="0">
                          <a:effectLst/>
                        </a:rPr>
                        <a:t>S-P11</a:t>
                      </a:r>
                      <a:endParaRPr lang="en-US" altLang="zh-TW" sz="1600" b="0" i="0" u="none" strike="noStrike" dirty="0" smtClean="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600" b="0" i="0" u="none" strike="noStrike" dirty="0" smtClean="0">
                          <a:solidFill>
                            <a:schemeClr val="tx1"/>
                          </a:solidFill>
                          <a:effectLst/>
                          <a:latin typeface="微軟正黑體" panose="020B0604030504040204" pitchFamily="34" charset="-120"/>
                          <a:ea typeface="微軟正黑體" panose="020B0604030504040204" pitchFamily="34" charset="-120"/>
                        </a:rPr>
                        <a:t>待議</a:t>
                      </a:r>
                      <a:r>
                        <a:rPr lang="en-US" altLang="zh-TW" sz="1600" u="none" strike="noStrike" smtClean="0">
                          <a:effectLst/>
                        </a:rPr>
                        <a:t>(?)</a:t>
                      </a:r>
                      <a:endParaRPr lang="zh-TW" altLang="en-US" sz="1600" b="1" i="0" u="none" strike="noStrike" smtClean="0">
                        <a:solidFill>
                          <a:srgbClr val="FF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664742596"/>
                  </a:ext>
                </a:extLst>
              </a:tr>
              <a:tr h="210699">
                <a:tc vMerge="1">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600" u="none" strike="noStrike" dirty="0" smtClean="0">
                          <a:effectLst/>
                        </a:rPr>
                        <a:t>實際溫度</a:t>
                      </a:r>
                      <a:r>
                        <a:rPr lang="en-US" altLang="zh-TW" sz="1600" u="none" strike="noStrike" dirty="0" smtClean="0">
                          <a:effectLst/>
                        </a:rPr>
                        <a:t>(8</a:t>
                      </a:r>
                      <a:r>
                        <a:rPr lang="zh-TW" altLang="en-US" sz="1600" u="none" strike="noStrike" dirty="0" smtClean="0">
                          <a:effectLst/>
                        </a:rPr>
                        <a:t>顆滾輪</a:t>
                      </a:r>
                      <a:r>
                        <a:rPr lang="en-US" altLang="zh-TW" sz="1600" u="none" strike="noStrike" dirty="0" smtClean="0">
                          <a:effectLst/>
                        </a:rPr>
                        <a:t>)</a:t>
                      </a:r>
                      <a:endParaRPr lang="zh-TW" altLang="en-US" sz="1600" b="0" i="0" u="none" strike="noStrike" dirty="0" smtClean="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溫度針</a:t>
                      </a:r>
                      <a:r>
                        <a:rPr lang="en-US" altLang="zh-TW" sz="1600" u="none" strike="noStrike" dirty="0" smtClean="0">
                          <a:effectLst/>
                        </a:rPr>
                        <a:t>(?)</a:t>
                      </a:r>
                      <a:endParaRPr lang="zh-TW" altLang="en-US" sz="1600" b="1"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a:effectLst/>
                        </a:rPr>
                        <a:t>新增</a:t>
                      </a:r>
                      <a:r>
                        <a:rPr lang="zh-TW" altLang="en-US" sz="1600" u="none" strike="noStrike" dirty="0" smtClean="0">
                          <a:effectLst/>
                        </a:rPr>
                        <a:t>安裝</a:t>
                      </a:r>
                      <a:endParaRPr lang="zh-TW" altLang="en-US" sz="1600" b="1"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37362752"/>
                  </a:ext>
                </a:extLst>
              </a:tr>
              <a:tr h="210699">
                <a:tc rowSpan="3">
                  <a:txBody>
                    <a:bodyPr/>
                    <a:lstStyle/>
                    <a:p>
                      <a:pPr algn="l" fontAlgn="ctr"/>
                      <a:r>
                        <a:rPr lang="zh-TW" altLang="en-US" sz="1600" u="none" strike="noStrike" dirty="0" smtClean="0">
                          <a:effectLst/>
                        </a:rPr>
                        <a:t>冷卻</a:t>
                      </a:r>
                      <a:r>
                        <a:rPr lang="zh-TW" altLang="en-US" sz="1600" u="none" strike="noStrike" dirty="0">
                          <a:effectLst/>
                        </a:rPr>
                        <a:t>區</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溫度</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a:effectLst/>
                        </a:rPr>
                        <a:t>抓最上排的第一顆跟最後一顆各</a:t>
                      </a:r>
                      <a:endParaRPr lang="zh-TW" altLang="en-US" sz="16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a:effectLst/>
                        </a:rPr>
                        <a:t>新增安裝</a:t>
                      </a:r>
                      <a:endParaRPr lang="zh-TW" altLang="en-US" sz="16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42564295"/>
                  </a:ext>
                </a:extLst>
              </a:tr>
              <a:tr h="210699">
                <a:tc vMerge="1">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電流</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600" b="0" i="0" u="none" strike="noStrike" dirty="0" smtClean="0">
                          <a:solidFill>
                            <a:srgbClr val="000000"/>
                          </a:solidFill>
                          <a:effectLst/>
                          <a:latin typeface="微軟正黑體" panose="020B0604030504040204" pitchFamily="34" charset="-120"/>
                          <a:ea typeface="微軟正黑體" panose="020B0604030504040204" pitchFamily="34" charset="-120"/>
                        </a:rPr>
                        <a:t>總錶</a:t>
                      </a:r>
                      <a:endParaRPr lang="en-US" altLang="zh-TW" sz="1600" b="0" i="0" u="none" strike="noStrike" dirty="0" smtClean="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擷取</a:t>
                      </a:r>
                      <a:r>
                        <a:rPr lang="en-US" altLang="zh-TW" sz="1600" u="none" strike="noStrike" dirty="0" smtClean="0">
                          <a:effectLst/>
                        </a:rPr>
                        <a:t>1</a:t>
                      </a:r>
                      <a:r>
                        <a:rPr lang="zh-TW" altLang="en-US" sz="1600" u="none" strike="noStrike" dirty="0" smtClean="0">
                          <a:effectLst/>
                        </a:rPr>
                        <a:t>顆錶</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64322549"/>
                  </a:ext>
                </a:extLst>
              </a:tr>
              <a:tr h="210699">
                <a:tc vMerge="1">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a:effectLst/>
                        </a:rPr>
                        <a:t>地磚厚度</a:t>
                      </a:r>
                      <a:endParaRPr lang="zh-TW" altLang="en-US" sz="16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smtClean="0">
                          <a:effectLst/>
                        </a:rPr>
                        <a:t>低階款</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l" fontAlgn="ctr"/>
                      <a:r>
                        <a:rPr lang="zh-TW" altLang="en-US" sz="1600" u="none" strike="noStrike" dirty="0">
                          <a:effectLst/>
                        </a:rPr>
                        <a:t>新增安裝</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2209888157"/>
                  </a:ext>
                </a:extLst>
              </a:tr>
            </a:tbl>
          </a:graphicData>
        </a:graphic>
      </p:graphicFrame>
      <p:pic>
        <p:nvPicPr>
          <p:cNvPr id="14" name="圖片 13"/>
          <p:cNvPicPr>
            <a:picLocks noChangeAspect="1"/>
          </p:cNvPicPr>
          <p:nvPr/>
        </p:nvPicPr>
        <p:blipFill rotWithShape="1">
          <a:blip r:embed="rId2" cstate="print">
            <a:extLst>
              <a:ext uri="{28A0092B-C50C-407E-A947-70E740481C1C}">
                <a14:useLocalDpi xmlns:a14="http://schemas.microsoft.com/office/drawing/2010/main" val="0"/>
              </a:ext>
            </a:extLst>
          </a:blip>
          <a:srcRect l="18298"/>
          <a:stretch/>
        </p:blipFill>
        <p:spPr>
          <a:xfrm>
            <a:off x="7433226" y="265559"/>
            <a:ext cx="1356994" cy="1245676"/>
          </a:xfrm>
          <a:prstGeom prst="rect">
            <a:avLst/>
          </a:prstGeom>
        </p:spPr>
      </p:pic>
      <p:sp>
        <p:nvSpPr>
          <p:cNvPr id="18" name="向右箭號 17"/>
          <p:cNvSpPr/>
          <p:nvPr/>
        </p:nvSpPr>
        <p:spPr>
          <a:xfrm rot="19233093">
            <a:off x="6946051" y="1474596"/>
            <a:ext cx="479468" cy="33537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p>
        </p:txBody>
      </p:sp>
      <p:pic>
        <p:nvPicPr>
          <p:cNvPr id="20" name="圖片 19"/>
          <p:cNvPicPr>
            <a:picLocks noChangeAspect="1"/>
          </p:cNvPicPr>
          <p:nvPr/>
        </p:nvPicPr>
        <p:blipFill rotWithShape="1">
          <a:blip r:embed="rId3" cstate="print">
            <a:extLst>
              <a:ext uri="{28A0092B-C50C-407E-A947-70E740481C1C}">
                <a14:useLocalDpi xmlns:a14="http://schemas.microsoft.com/office/drawing/2010/main" val="0"/>
              </a:ext>
            </a:extLst>
          </a:blip>
          <a:srcRect l="33200" r="3801"/>
          <a:stretch/>
        </p:blipFill>
        <p:spPr>
          <a:xfrm rot="5400000">
            <a:off x="7556560" y="1406541"/>
            <a:ext cx="1110325" cy="1356994"/>
          </a:xfrm>
          <a:prstGeom prst="rect">
            <a:avLst/>
          </a:prstGeom>
        </p:spPr>
      </p:pic>
      <p:sp>
        <p:nvSpPr>
          <p:cNvPr id="21" name="向右箭號 20"/>
          <p:cNvSpPr/>
          <p:nvPr/>
        </p:nvSpPr>
        <p:spPr>
          <a:xfrm>
            <a:off x="6946044" y="2053530"/>
            <a:ext cx="465175" cy="31849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p>
        </p:txBody>
      </p:sp>
      <p:pic>
        <p:nvPicPr>
          <p:cNvPr id="22" name="圖片 21"/>
          <p:cNvPicPr>
            <a:picLocks noChangeAspect="1"/>
          </p:cNvPicPr>
          <p:nvPr/>
        </p:nvPicPr>
        <p:blipFill rotWithShape="1">
          <a:blip r:embed="rId4" cstate="print">
            <a:extLst>
              <a:ext uri="{28A0092B-C50C-407E-A947-70E740481C1C}">
                <a14:useLocalDpi xmlns:a14="http://schemas.microsoft.com/office/drawing/2010/main" val="0"/>
              </a:ext>
            </a:extLst>
          </a:blip>
          <a:srcRect l="32260"/>
          <a:stretch/>
        </p:blipFill>
        <p:spPr>
          <a:xfrm rot="5400000">
            <a:off x="7497116" y="2614757"/>
            <a:ext cx="996858" cy="1103693"/>
          </a:xfrm>
          <a:prstGeom prst="rect">
            <a:avLst/>
          </a:prstGeom>
        </p:spPr>
      </p:pic>
      <p:sp>
        <p:nvSpPr>
          <p:cNvPr id="23" name="向右箭號 22"/>
          <p:cNvSpPr/>
          <p:nvPr/>
        </p:nvSpPr>
        <p:spPr>
          <a:xfrm rot="349456">
            <a:off x="6984781" y="2682629"/>
            <a:ext cx="479468" cy="33537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p>
        </p:txBody>
      </p:sp>
      <p:pic>
        <p:nvPicPr>
          <p:cNvPr id="24" name="圖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6904534" y="5164046"/>
            <a:ext cx="1700808" cy="1275606"/>
          </a:xfrm>
          <a:prstGeom prst="rect">
            <a:avLst/>
          </a:prstGeom>
        </p:spPr>
      </p:pic>
      <p:sp>
        <p:nvSpPr>
          <p:cNvPr id="25" name="向右箭號 24"/>
          <p:cNvSpPr/>
          <p:nvPr/>
        </p:nvSpPr>
        <p:spPr>
          <a:xfrm rot="3066896">
            <a:off x="6671166" y="4460344"/>
            <a:ext cx="672019" cy="46459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TW" altLang="en-US"/>
          </a:p>
        </p:txBody>
      </p:sp>
      <p:pic>
        <p:nvPicPr>
          <p:cNvPr id="26" name="圖片 25"/>
          <p:cNvPicPr>
            <a:picLocks noChangeAspect="1"/>
          </p:cNvPicPr>
          <p:nvPr/>
        </p:nvPicPr>
        <p:blipFill rotWithShape="1">
          <a:blip r:embed="rId6" cstate="print">
            <a:extLst>
              <a:ext uri="{28A0092B-C50C-407E-A947-70E740481C1C}">
                <a14:useLocalDpi xmlns:a14="http://schemas.microsoft.com/office/drawing/2010/main" val="0"/>
              </a:ext>
            </a:extLst>
          </a:blip>
          <a:srcRect l="12218" t="21650" r="25599" b="47900"/>
          <a:stretch/>
        </p:blipFill>
        <p:spPr>
          <a:xfrm>
            <a:off x="7378894" y="4110694"/>
            <a:ext cx="2336997" cy="857885"/>
          </a:xfrm>
          <a:prstGeom prst="rect">
            <a:avLst/>
          </a:prstGeom>
        </p:spPr>
      </p:pic>
      <p:sp>
        <p:nvSpPr>
          <p:cNvPr id="27" name="向右箭號 26"/>
          <p:cNvSpPr/>
          <p:nvPr/>
        </p:nvSpPr>
        <p:spPr>
          <a:xfrm rot="2775344">
            <a:off x="6773820" y="3779899"/>
            <a:ext cx="671790" cy="38221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a:p>
        </p:txBody>
      </p:sp>
      <p:pic>
        <p:nvPicPr>
          <p:cNvPr id="2" name="圖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0157" y="2753791"/>
            <a:ext cx="1367433" cy="1243312"/>
          </a:xfrm>
          <a:prstGeom prst="rect">
            <a:avLst/>
          </a:prstGeom>
        </p:spPr>
      </p:pic>
      <p:sp>
        <p:nvSpPr>
          <p:cNvPr id="16" name="向右箭號 15"/>
          <p:cNvSpPr/>
          <p:nvPr/>
        </p:nvSpPr>
        <p:spPr>
          <a:xfrm rot="1107089">
            <a:off x="6947537" y="3300012"/>
            <a:ext cx="1511463" cy="33537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49788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txBox="1">
            <a:spLocks/>
          </p:cNvSpPr>
          <p:nvPr/>
        </p:nvSpPr>
        <p:spPr bwMode="ltGray">
          <a:xfrm>
            <a:off x="632520" y="2708920"/>
            <a:ext cx="8640960" cy="720080"/>
          </a:xfrm>
          <a:prstGeom prst="rect">
            <a:avLst/>
          </a:prstGeom>
        </p:spPr>
        <p:txBody>
          <a:bodyPr vert="horz" lIns="91440" tIns="45720" rIns="91440" bIns="45720" rtlCol="0" anchor="ctr">
            <a:noAutofit/>
          </a:bodyPr>
          <a:lstStyle>
            <a:lvl1pPr algn="ctr" defTabSz="914400" rtl="0" eaLnBrk="1" latinLnBrk="0" hangingPunct="1">
              <a:spcBef>
                <a:spcPct val="0"/>
              </a:spcBef>
              <a:buNone/>
              <a:defRPr lang="zh-TW" altLang="en-US" sz="3600" b="1" kern="1200" spc="300">
                <a:solidFill>
                  <a:srgbClr val="393939"/>
                </a:solidFill>
                <a:latin typeface="微軟正黑體" panose="020B0604030504040204" pitchFamily="34" charset="-120"/>
                <a:ea typeface="微軟正黑體" panose="020B0604030504040204" pitchFamily="34" charset="-120"/>
                <a:cs typeface="+mj-cs"/>
              </a:defRPr>
            </a:lvl1pPr>
          </a:lstStyle>
          <a:p>
            <a:r>
              <a:rPr lang="zh-TW" altLang="en-US" sz="4500" dirty="0" smtClean="0">
                <a:solidFill>
                  <a:schemeClr val="accent6">
                    <a:lumMod val="75000"/>
                  </a:schemeClr>
                </a:solidFill>
              </a:rPr>
              <a:t>先前計畫追蹤</a:t>
            </a:r>
            <a:endParaRPr lang="zh-TW" altLang="en-US" sz="4500" dirty="0">
              <a:solidFill>
                <a:schemeClr val="accent6">
                  <a:lumMod val="75000"/>
                </a:schemeClr>
              </a:solidFill>
            </a:endParaRPr>
          </a:p>
        </p:txBody>
      </p:sp>
    </p:spTree>
    <p:extLst>
      <p:ext uri="{BB962C8B-B14F-4D97-AF65-F5344CB8AC3E}">
        <p14:creationId xmlns:p14="http://schemas.microsoft.com/office/powerpoint/2010/main" val="3438242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3</a:t>
            </a:fld>
            <a:endParaRPr lang="zh-TW" altLang="en-US"/>
          </a:p>
        </p:txBody>
      </p:sp>
      <p:sp>
        <p:nvSpPr>
          <p:cNvPr id="4" name="標題 3"/>
          <p:cNvSpPr>
            <a:spLocks noGrp="1"/>
          </p:cNvSpPr>
          <p:nvPr>
            <p:ph type="title"/>
          </p:nvPr>
        </p:nvSpPr>
        <p:spPr/>
        <p:txBody>
          <a:bodyPr/>
          <a:lstStyle/>
          <a:p>
            <a:r>
              <a:rPr lang="en-US" altLang="zh-TW" dirty="0" smtClean="0"/>
              <a:t>111</a:t>
            </a:r>
            <a:r>
              <a:rPr lang="zh-TW" altLang="en-US" dirty="0" smtClean="0"/>
              <a:t>年</a:t>
            </a:r>
            <a:r>
              <a:rPr lang="zh-TW" altLang="en-US" dirty="0"/>
              <a:t>中區</a:t>
            </a:r>
            <a:r>
              <a:rPr lang="zh-TW" altLang="en-US" dirty="0" smtClean="0"/>
              <a:t>中心各組獎項目標</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2258402275"/>
              </p:ext>
            </p:extLst>
          </p:nvPr>
        </p:nvGraphicFramePr>
        <p:xfrm>
          <a:off x="92933" y="770512"/>
          <a:ext cx="9324564" cy="5893073"/>
        </p:xfrm>
        <a:graphic>
          <a:graphicData uri="http://schemas.openxmlformats.org/drawingml/2006/table">
            <a:tbl>
              <a:tblPr/>
              <a:tblGrid>
                <a:gridCol w="470253">
                  <a:extLst>
                    <a:ext uri="{9D8B030D-6E8A-4147-A177-3AD203B41FA5}">
                      <a16:colId xmlns:a16="http://schemas.microsoft.com/office/drawing/2014/main" val="4160793515"/>
                    </a:ext>
                  </a:extLst>
                </a:gridCol>
                <a:gridCol w="1736318">
                  <a:extLst>
                    <a:ext uri="{9D8B030D-6E8A-4147-A177-3AD203B41FA5}">
                      <a16:colId xmlns:a16="http://schemas.microsoft.com/office/drawing/2014/main" val="2999415639"/>
                    </a:ext>
                  </a:extLst>
                </a:gridCol>
                <a:gridCol w="1555073">
                  <a:extLst>
                    <a:ext uri="{9D8B030D-6E8A-4147-A177-3AD203B41FA5}">
                      <a16:colId xmlns:a16="http://schemas.microsoft.com/office/drawing/2014/main" val="3335746893"/>
                    </a:ext>
                  </a:extLst>
                </a:gridCol>
                <a:gridCol w="1035440">
                  <a:extLst>
                    <a:ext uri="{9D8B030D-6E8A-4147-A177-3AD203B41FA5}">
                      <a16:colId xmlns:a16="http://schemas.microsoft.com/office/drawing/2014/main" val="46919884"/>
                    </a:ext>
                  </a:extLst>
                </a:gridCol>
                <a:gridCol w="1587674">
                  <a:extLst>
                    <a:ext uri="{9D8B030D-6E8A-4147-A177-3AD203B41FA5}">
                      <a16:colId xmlns:a16="http://schemas.microsoft.com/office/drawing/2014/main" val="4155822623"/>
                    </a:ext>
                  </a:extLst>
                </a:gridCol>
                <a:gridCol w="1056756">
                  <a:extLst>
                    <a:ext uri="{9D8B030D-6E8A-4147-A177-3AD203B41FA5}">
                      <a16:colId xmlns:a16="http://schemas.microsoft.com/office/drawing/2014/main" val="2056926159"/>
                    </a:ext>
                  </a:extLst>
                </a:gridCol>
                <a:gridCol w="730921">
                  <a:extLst>
                    <a:ext uri="{9D8B030D-6E8A-4147-A177-3AD203B41FA5}">
                      <a16:colId xmlns:a16="http://schemas.microsoft.com/office/drawing/2014/main" val="1676653989"/>
                    </a:ext>
                  </a:extLst>
                </a:gridCol>
                <a:gridCol w="1152129">
                  <a:extLst>
                    <a:ext uri="{9D8B030D-6E8A-4147-A177-3AD203B41FA5}">
                      <a16:colId xmlns:a16="http://schemas.microsoft.com/office/drawing/2014/main" val="53343836"/>
                    </a:ext>
                  </a:extLst>
                </a:gridCol>
              </a:tblGrid>
              <a:tr h="431108">
                <a:tc>
                  <a:txBody>
                    <a:bodyPr/>
                    <a:lstStyle/>
                    <a:p>
                      <a:pPr algn="ctr"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項次</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獎項</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主辦單位</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提報中心</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參賽人</a:t>
                      </a:r>
                      <a:r>
                        <a:rPr lang="en-US" altLang="zh-TW" sz="1400" b="1" i="0" u="none" strike="noStrike" dirty="0">
                          <a:solidFill>
                            <a:srgbClr val="FFFFFF"/>
                          </a:solidFill>
                          <a:effectLst/>
                          <a:latin typeface="微軟正黑體" panose="020B0604030504040204" pitchFamily="34" charset="-120"/>
                          <a:ea typeface="微軟正黑體" panose="020B0604030504040204" pitchFamily="34" charset="-120"/>
                        </a:rPr>
                        <a:t>/</a:t>
                      </a: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題目</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聯絡人</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起訖進度</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目前實際進度</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203825280"/>
                  </a:ext>
                </a:extLst>
              </a:tr>
              <a:tr h="495777">
                <a:tc>
                  <a:txBody>
                    <a:bodyPr/>
                    <a:lstStyle/>
                    <a:p>
                      <a:pPr algn="ctr" fontAlgn="ctr"/>
                      <a:r>
                        <a:rPr lang="en-US" altLang="zh-TW" sz="1400" b="0" i="0" u="none" strike="noStrike">
                          <a:solidFill>
                            <a:srgbClr val="000000"/>
                          </a:solidFill>
                          <a:effectLst/>
                          <a:latin typeface="微軟正黑體" panose="020B0604030504040204" pitchFamily="34" charset="-120"/>
                          <a:ea typeface="微軟正黑體" panose="020B0604030504040204" pitchFamily="34" charset="-120"/>
                        </a:rPr>
                        <a:t>1</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l"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 R&amp;D100 Awards</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R&amp;D Magazine</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技術加值組</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smtClean="0">
                          <a:solidFill>
                            <a:srgbClr val="000000"/>
                          </a:solidFill>
                          <a:effectLst/>
                          <a:latin typeface="微軟正黑體" panose="020B0604030504040204" pitchFamily="34" charset="-120"/>
                          <a:ea typeface="微軟正黑體" panose="020B0604030504040204" pitchFamily="34" charset="-120"/>
                        </a:rPr>
                        <a:t>陳承輝</a:t>
                      </a:r>
                      <a:r>
                        <a:rPr lang="en-US" altLang="zh-TW" sz="1200" b="0" i="0" u="none" strike="noStrike" dirty="0" smtClean="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smtClean="0">
                          <a:solidFill>
                            <a:srgbClr val="000000"/>
                          </a:solidFill>
                          <a:effectLst/>
                          <a:latin typeface="微軟正黑體" panose="020B0604030504040204" pitchFamily="34" charset="-120"/>
                          <a:ea typeface="微軟正黑體" panose="020B0604030504040204" pitchFamily="34" charset="-120"/>
                        </a:rPr>
                        <a:t>遠距保修維護技術</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陳承輝</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l" fontAlgn="ctr"/>
                      <a:r>
                        <a:rPr lang="en-US" altLang="zh-TW" sz="1200" b="0" i="0" u="none" strike="noStrike" dirty="0" smtClean="0">
                          <a:solidFill>
                            <a:srgbClr val="FF0000"/>
                          </a:solidFill>
                          <a:effectLst/>
                          <a:latin typeface="微軟正黑體" panose="020B0604030504040204" pitchFamily="34" charset="-120"/>
                          <a:ea typeface="微軟正黑體" panose="020B0604030504040204" pitchFamily="34" charset="-120"/>
                        </a:rPr>
                        <a:t>3/1-6/3</a:t>
                      </a:r>
                      <a:endParaRPr lang="en-US" altLang="zh-TW" sz="1200" b="0"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TW" altLang="en-US" sz="1200" b="0" i="0" u="none" strike="noStrike" dirty="0" smtClean="0">
                        <a:solidFill>
                          <a:srgbClr val="FF0000"/>
                        </a:solidFill>
                        <a:effectLst/>
                        <a:latin typeface="微軟正黑體" panose="020B0604030504040204" pitchFamily="34" charset="-120"/>
                        <a:ea typeface="微軟正黑體" panose="020B0604030504040204" pitchFamily="34" charset="-120"/>
                      </a:endParaRPr>
                    </a:p>
                    <a:p>
                      <a:pPr algn="just" fontAlgn="ct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5/3</a:t>
                      </a:r>
                      <a:r>
                        <a:rPr lang="zh-TW" altLang="en-US" sz="1200" b="1" i="0" u="none" strike="noStrike" dirty="0" smtClean="0">
                          <a:solidFill>
                            <a:srgbClr val="0000FF"/>
                          </a:solidFill>
                          <a:effectLst/>
                          <a:latin typeface="微軟正黑體" panose="020B0604030504040204" pitchFamily="34" charset="-120"/>
                          <a:ea typeface="微軟正黑體" panose="020B0604030504040204" pitchFamily="34" charset="-120"/>
                        </a:rPr>
                        <a:t>已獲處長審閱</a:t>
                      </a: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OK</a:t>
                      </a:r>
                      <a:r>
                        <a:rPr lang="zh-TW" altLang="en-US" sz="1200" b="1" i="0" u="none" strike="noStrike" dirty="0" smtClean="0">
                          <a:solidFill>
                            <a:srgbClr val="0000FF"/>
                          </a:solidFill>
                          <a:effectLst/>
                          <a:latin typeface="微軟正黑體" panose="020B0604030504040204" pitchFamily="34" charset="-120"/>
                          <a:ea typeface="微軟正黑體" panose="020B0604030504040204" pitchFamily="34" charset="-120"/>
                        </a:rPr>
                        <a:t>，當日已發稿給傑森思翻譯，預計</a:t>
                      </a: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5/20</a:t>
                      </a:r>
                      <a:r>
                        <a:rPr lang="zh-TW" altLang="en-US" sz="1200" b="1" i="0" u="none" strike="noStrike" dirty="0" smtClean="0">
                          <a:solidFill>
                            <a:srgbClr val="0000FF"/>
                          </a:solidFill>
                          <a:effectLst/>
                          <a:latin typeface="微軟正黑體" panose="020B0604030504040204" pitchFamily="34" charset="-120"/>
                          <a:ea typeface="微軟正黑體" panose="020B0604030504040204" pitchFamily="34" charset="-120"/>
                        </a:rPr>
                        <a:t>前完成交稿</a:t>
                      </a:r>
                      <a:r>
                        <a:rPr lang="zh-TW" altLang="en-US" sz="1200" b="0" i="0" u="none" strike="noStrike" dirty="0" smtClean="0">
                          <a:solidFill>
                            <a:srgbClr val="FF0000"/>
                          </a:solidFill>
                          <a:effectLst/>
                          <a:latin typeface="微軟正黑體" panose="020B0604030504040204" pitchFamily="34" charset="-120"/>
                          <a:ea typeface="微軟正黑體" panose="020B0604030504040204" pitchFamily="34" charset="-120"/>
                        </a:rPr>
                        <a:t>。</a:t>
                      </a:r>
                      <a:endParaRPr lang="en-US" altLang="zh-TW" sz="1200" b="0" i="0" u="none" strike="noStrike" dirty="0" smtClean="0">
                        <a:solidFill>
                          <a:srgbClr val="FF0000"/>
                        </a:solidFill>
                        <a:effectLst/>
                        <a:latin typeface="微軟正黑體" panose="020B0604030504040204" pitchFamily="34" charset="-120"/>
                        <a:ea typeface="微軟正黑體" panose="020B0604030504040204" pitchFamily="34" charset="-120"/>
                      </a:endParaRPr>
                    </a:p>
                    <a:p>
                      <a:pPr algn="l" fontAlgn="ctr"/>
                      <a:r>
                        <a:rPr lang="en-US" altLang="zh-TW" sz="1200" b="0" i="0" u="none" strike="noStrike" dirty="0" smtClean="0">
                          <a:solidFill>
                            <a:srgbClr val="FF0000"/>
                          </a:solidFill>
                          <a:effectLst/>
                          <a:latin typeface="微軟正黑體" panose="020B0604030504040204" pitchFamily="34" charset="-120"/>
                          <a:ea typeface="微軟正黑體" panose="020B0604030504040204" pitchFamily="34" charset="-120"/>
                        </a:rPr>
                        <a:t>5/6-450</a:t>
                      </a:r>
                      <a:r>
                        <a:rPr lang="zh-TW" altLang="en-US" sz="1200" b="0" i="0" u="none" strike="noStrike" dirty="0" smtClean="0">
                          <a:solidFill>
                            <a:srgbClr val="FF0000"/>
                          </a:solidFill>
                          <a:effectLst/>
                          <a:latin typeface="微軟正黑體" panose="020B0604030504040204" pitchFamily="34" charset="-120"/>
                          <a:ea typeface="微軟正黑體" panose="020B0604030504040204" pitchFamily="34" charset="-120"/>
                        </a:rPr>
                        <a:t>美金</a:t>
                      </a:r>
                      <a:r>
                        <a:rPr lang="en-US" altLang="zh-TW" sz="1200" b="0" i="0" u="none" strike="noStrike" dirty="0" smtClean="0">
                          <a:solidFill>
                            <a:srgbClr val="FF0000"/>
                          </a:solidFill>
                          <a:effectLst/>
                          <a:latin typeface="微軟正黑體" panose="020B0604030504040204" pitchFamily="34" charset="-120"/>
                          <a:ea typeface="微軟正黑體" panose="020B0604030504040204" pitchFamily="34" charset="-120"/>
                        </a:rPr>
                        <a:t>(13,500)</a:t>
                      </a:r>
                      <a:r>
                        <a:rPr lang="zh-TW" altLang="en-US" sz="1200" b="0" i="0" u="none" strike="noStrike" dirty="0" smtClean="0">
                          <a:solidFill>
                            <a:srgbClr val="FF0000"/>
                          </a:solidFill>
                          <a:effectLst/>
                          <a:latin typeface="微軟正黑體" panose="020B0604030504040204" pitchFamily="34" charset="-120"/>
                          <a:ea typeface="微軟正黑體" panose="020B0604030504040204" pitchFamily="34" charset="-120"/>
                        </a:rPr>
                        <a:t>、</a:t>
                      </a:r>
                      <a:r>
                        <a:rPr lang="en-US" altLang="zh-TW" sz="1200" b="0" i="0" u="none" strike="noStrike" dirty="0" smtClean="0">
                          <a:solidFill>
                            <a:srgbClr val="FF0000"/>
                          </a:solidFill>
                          <a:effectLst/>
                          <a:latin typeface="微軟正黑體" panose="020B0604030504040204" pitchFamily="34" charset="-120"/>
                          <a:ea typeface="微軟正黑體" panose="020B0604030504040204" pitchFamily="34" charset="-120"/>
                        </a:rPr>
                        <a:t>6/3-550</a:t>
                      </a:r>
                      <a:r>
                        <a:rPr lang="zh-TW" altLang="en-US" sz="1200" b="0" i="0" u="none" strike="noStrike" dirty="0" smtClean="0">
                          <a:solidFill>
                            <a:srgbClr val="FF0000"/>
                          </a:solidFill>
                          <a:effectLst/>
                          <a:latin typeface="微軟正黑體" panose="020B0604030504040204" pitchFamily="34" charset="-120"/>
                          <a:ea typeface="微軟正黑體" panose="020B0604030504040204" pitchFamily="34" charset="-120"/>
                        </a:rPr>
                        <a:t>美金</a:t>
                      </a:r>
                      <a:r>
                        <a:rPr lang="en-US" altLang="zh-TW" sz="1200" b="0" i="0" u="none" strike="noStrike" dirty="0" smtClean="0">
                          <a:solidFill>
                            <a:srgbClr val="FF0000"/>
                          </a:solidFill>
                          <a:effectLst/>
                          <a:latin typeface="微軟正黑體" panose="020B0604030504040204" pitchFamily="34" charset="-120"/>
                          <a:ea typeface="微軟正黑體" panose="020B0604030504040204" pitchFamily="34" charset="-120"/>
                        </a:rPr>
                        <a:t>(16,500)</a:t>
                      </a:r>
                      <a:endParaRPr lang="en-US" altLang="zh-TW" sz="1200" b="0"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89173314"/>
                  </a:ext>
                </a:extLst>
              </a:tr>
              <a:tr h="576064">
                <a:tc>
                  <a:txBody>
                    <a:bodyPr/>
                    <a:lstStyle/>
                    <a:p>
                      <a:pPr algn="ctr" fontAlgn="ctr"/>
                      <a:r>
                        <a:rPr lang="en-US" altLang="zh-TW" sz="14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l"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台灣創新技術博覽會發明競賽 </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l"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經濟部國際貿易局</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技術加值組</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陳承輝</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遠距保修維護技術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李品皜</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p>
                    <a:p>
                      <a:pPr algn="ctr"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楊醒軒</a:t>
                      </a:r>
                      <a:endPar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2021</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年為</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4/30</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前，</a:t>
                      </a:r>
                      <a:b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b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僅供參考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規劃中</a:t>
                      </a:r>
                    </a:p>
                    <a:p>
                      <a:pPr algn="ctr" fontAlgn="ctr"/>
                      <a:endPar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174092"/>
                  </a:ext>
                </a:extLst>
              </a:tr>
              <a:tr h="675493">
                <a:tc>
                  <a:txBody>
                    <a:bodyPr/>
                    <a:lstStyle/>
                    <a:p>
                      <a:pPr algn="ctr" fontAlgn="ctr"/>
                      <a:r>
                        <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rPr>
                        <a:t>3</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l"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經濟部國家產業創新獎</a:t>
                      </a:r>
                      <a:b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b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地方產業創新典範</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經濟部</a:t>
                      </a:r>
                      <a:b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b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中華民國產業科技發展協進會承辦</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技術加值組</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人機協同組</a:t>
                      </a:r>
                      <a:endPar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陳承輝</a:t>
                      </a:r>
                      <a:r>
                        <a:rPr kumimoji="0"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0"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遠距保修維護技術</a:t>
                      </a:r>
                      <a:endParaRPr kumimoji="0" lang="zh-TW" altLang="en-US"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smtClean="0">
                          <a:solidFill>
                            <a:srgbClr val="000000"/>
                          </a:solidFill>
                          <a:effectLst/>
                          <a:latin typeface="微軟正黑體" panose="020B0604030504040204" pitchFamily="34" charset="-120"/>
                          <a:ea typeface="微軟正黑體" panose="020B0604030504040204" pitchFamily="34" charset="-120"/>
                        </a:rPr>
                        <a:t>陳承輝</a:t>
                      </a:r>
                      <a:r>
                        <a:rPr lang="en-US" altLang="zh-TW" sz="1200" b="0" i="0" u="none" strike="noStrike" dirty="0" smtClean="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smtClean="0">
                          <a:solidFill>
                            <a:srgbClr val="000000"/>
                          </a:solidFill>
                          <a:effectLst/>
                          <a:latin typeface="微軟正黑體" panose="020B0604030504040204" pitchFamily="34" charset="-120"/>
                          <a:ea typeface="微軟正黑體" panose="020B0604030504040204" pitchFamily="34" charset="-120"/>
                        </a:rPr>
                        <a:t>林志杰</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2020</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年報名截止日為</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9/18</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，僅供參考</a:t>
                      </a:r>
                      <a:endPar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規劃中</a:t>
                      </a:r>
                    </a:p>
                    <a:p>
                      <a:pPr algn="ctr" fontAlgn="ctr"/>
                      <a:endPar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4343197"/>
                  </a:ext>
                </a:extLst>
              </a:tr>
              <a:tr h="67549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400" b="0" i="0" u="none" strike="noStrike" dirty="0" smtClean="0">
                          <a:solidFill>
                            <a:srgbClr val="000000"/>
                          </a:solidFill>
                          <a:effectLst/>
                          <a:latin typeface="微軟正黑體" panose="020B0604030504040204" pitchFamily="34" charset="-120"/>
                          <a:ea typeface="微軟正黑體" panose="020B0604030504040204" pitchFamily="34" charset="-120"/>
                        </a:rPr>
                        <a:t>4</a:t>
                      </a:r>
                    </a:p>
                    <a:p>
                      <a:pPr algn="ctr" fontAlgn="ct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l"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卓越貢獻獎</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資策會</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技術加值組</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人</a:t>
                      </a: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機協同組</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陳承輝</a:t>
                      </a:r>
                      <a:r>
                        <a:rPr kumimoji="0"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0"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遠距保修維護技術</a:t>
                      </a:r>
                      <a:endParaRPr kumimoji="0" lang="zh-TW" altLang="en-US"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陳承輝</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林志杰</a:t>
                      </a:r>
                      <a:endPar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11</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月底截止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規劃中</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989772"/>
                  </a:ext>
                </a:extLst>
              </a:tr>
              <a:tr h="675493">
                <a:tc>
                  <a:txBody>
                    <a:bodyPr/>
                    <a:lstStyle/>
                    <a:p>
                      <a:pPr algn="ctr" fontAlgn="ctr"/>
                      <a:r>
                        <a:rPr lang="en-US" altLang="zh-TW" sz="1400" b="0" i="0" u="none" strike="noStrike" dirty="0" smtClean="0">
                          <a:solidFill>
                            <a:srgbClr val="000000"/>
                          </a:solidFill>
                          <a:effectLst/>
                          <a:latin typeface="微軟正黑體" panose="020B0604030504040204" pitchFamily="34" charset="-120"/>
                          <a:ea typeface="微軟正黑體" panose="020B0604030504040204" pitchFamily="34" charset="-120"/>
                        </a:rPr>
                        <a:t>5</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l" fontAlgn="ct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2022 WITSA</a:t>
                      </a:r>
                      <a:b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b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全球</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ICT</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卓越獎</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
                      </a:r>
                      <a:b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b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2022/11/11-11/14</a:t>
                      </a:r>
                      <a:b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b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孟加拉</a:t>
                      </a:r>
                      <a:endPar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WCIT</a:t>
                      </a:r>
                      <a:endPar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人機協同組</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技術加值組</a:t>
                      </a:r>
                      <a:endPar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陳承輝</a:t>
                      </a:r>
                      <a:r>
                        <a:rPr kumimoji="0"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0"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遠距保修維護技術</a:t>
                      </a:r>
                      <a:endParaRPr kumimoji="0" lang="zh-TW" altLang="en-US"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林志杰</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p>
                    <a:p>
                      <a:pPr algn="ctr"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陳承輝</a:t>
                      </a:r>
                      <a:endPar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2021</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年為</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4/14-8/6</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截止，僅供參考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規劃中</a:t>
                      </a:r>
                    </a:p>
                    <a:p>
                      <a:pPr algn="ctr" fontAlgn="ct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0096831"/>
                  </a:ext>
                </a:extLst>
              </a:tr>
              <a:tr h="675493">
                <a:tc>
                  <a:txBody>
                    <a:bodyPr/>
                    <a:lstStyle/>
                    <a:p>
                      <a:pPr algn="ctr" fontAlgn="ctr"/>
                      <a:r>
                        <a:rPr lang="en-US" altLang="zh-TW" sz="1400" b="0" i="0" u="none" strike="noStrike" dirty="0" smtClean="0">
                          <a:solidFill>
                            <a:srgbClr val="000000"/>
                          </a:solidFill>
                          <a:effectLst/>
                          <a:latin typeface="微軟正黑體" panose="020B0604030504040204" pitchFamily="34" charset="-120"/>
                          <a:ea typeface="微軟正黑體" panose="020B0604030504040204" pitchFamily="34" charset="-120"/>
                        </a:rPr>
                        <a:t>11</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0" i="0" u="none" strike="noStrike" dirty="0" smtClean="0">
                          <a:solidFill>
                            <a:schemeClr val="tx1"/>
                          </a:solidFill>
                          <a:effectLst/>
                          <a:latin typeface="微軟正黑體" panose="020B0604030504040204" pitchFamily="34" charset="-120"/>
                          <a:ea typeface="微軟正黑體" panose="020B0604030504040204" pitchFamily="34" charset="-120"/>
                        </a:rPr>
                        <a:t>科專成果</a:t>
                      </a:r>
                      <a:r>
                        <a:rPr lang="en-US" altLang="zh-TW" sz="1400" b="0" i="0" u="none" strike="noStrike" dirty="0" smtClean="0">
                          <a:solidFill>
                            <a:schemeClr val="tx1"/>
                          </a:solidFill>
                          <a:effectLst/>
                          <a:latin typeface="微軟正黑體" panose="020B0604030504040204" pitchFamily="34" charset="-120"/>
                          <a:ea typeface="微軟正黑體" panose="020B0604030504040204" pitchFamily="34" charset="-120"/>
                        </a:rPr>
                        <a:t>-</a:t>
                      </a:r>
                      <a:r>
                        <a:rPr lang="zh-TW" altLang="en-US" sz="1400" b="0" i="0" u="none" strike="noStrike" dirty="0" smtClean="0">
                          <a:solidFill>
                            <a:schemeClr val="tx1"/>
                          </a:solidFill>
                          <a:effectLst/>
                          <a:latin typeface="微軟正黑體" panose="020B0604030504040204" pitchFamily="34" charset="-120"/>
                          <a:ea typeface="微軟正黑體" panose="020B0604030504040204" pitchFamily="34" charset="-120"/>
                        </a:rPr>
                        <a:t>科專有感科技獎</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algn="ctr" fontAlgn="ctr"/>
                      <a:r>
                        <a:rPr lang="zh-TW" altLang="en-US" sz="1400" b="0" i="0" u="none" strike="noStrike" dirty="0" smtClean="0">
                          <a:solidFill>
                            <a:schemeClr val="tx1"/>
                          </a:solidFill>
                          <a:effectLst/>
                          <a:latin typeface="微軟正黑體" panose="020B0604030504040204" pitchFamily="34" charset="-120"/>
                          <a:ea typeface="微軟正黑體" panose="020B0604030504040204" pitchFamily="34" charset="-120"/>
                        </a:rPr>
                        <a:t>經濟部</a:t>
                      </a:r>
                      <a:endParaRPr lang="zh-TW" altLang="en-US" sz="14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algn="ctr" defTabSz="914400" rtl="0" eaLnBrk="1" fontAlgn="ctr" latinLnBrk="0" hangingPunct="1"/>
                      <a:r>
                        <a:rPr lang="zh-TW" altLang="en-US" sz="1400" b="0" i="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rPr>
                        <a:t>技術加值組</a:t>
                      </a:r>
                      <a:endParaRPr lang="zh-TW" altLang="en-US" sz="1400" b="0" i="0" u="none" strike="noStrike" kern="1200" dirty="0">
                        <a:solidFill>
                          <a:schemeClr val="tx1"/>
                        </a:solidFill>
                        <a:effectLst/>
                        <a:latin typeface="微軟正黑體" panose="020B0604030504040204" pitchFamily="34" charset="-120"/>
                        <a:ea typeface="微軟正黑體" panose="020B0604030504040204" pitchFamily="34" charset="-120"/>
                        <a:cs typeface="+mn-cs"/>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200" b="0" i="0" u="none" strike="noStrike" kern="1200" dirty="0" smtClean="0">
                          <a:solidFill>
                            <a:schemeClr val="accent6">
                              <a:lumMod val="75000"/>
                            </a:schemeClr>
                          </a:solidFill>
                          <a:effectLst/>
                          <a:latin typeface="微軟正黑體" panose="020B0604030504040204" pitchFamily="34" charset="-120"/>
                          <a:ea typeface="微軟正黑體" panose="020B0604030504040204" pitchFamily="34" charset="-120"/>
                          <a:cs typeface="+mn-cs"/>
                        </a:rPr>
                        <a:t>自動化設備韌性智慧維護系統</a:t>
                      </a:r>
                      <a:r>
                        <a:rPr lang="en-US" altLang="zh-TW" sz="1200" b="0" i="0" u="none" strike="noStrike" kern="1200" dirty="0" smtClean="0">
                          <a:solidFill>
                            <a:schemeClr val="accent6">
                              <a:lumMod val="75000"/>
                            </a:schemeClr>
                          </a:solidFill>
                          <a:effectLst/>
                          <a:latin typeface="微軟正黑體" panose="020B0604030504040204" pitchFamily="34" charset="-120"/>
                          <a:ea typeface="微軟正黑體" panose="020B0604030504040204" pitchFamily="34" charset="-120"/>
                          <a:cs typeface="+mn-cs"/>
                        </a:rPr>
                        <a:t>(RSMS)</a:t>
                      </a:r>
                      <a:endParaRPr lang="zh-TW" altLang="en-US" sz="1200" b="0" i="0" u="none" strike="noStrike" kern="1200" dirty="0">
                        <a:solidFill>
                          <a:schemeClr val="accent6">
                            <a:lumMod val="75000"/>
                          </a:schemeClr>
                        </a:solidFill>
                        <a:effectLst/>
                        <a:latin typeface="微軟正黑體" panose="020B0604030504040204" pitchFamily="34" charset="-120"/>
                        <a:ea typeface="微軟正黑體" panose="020B0604030504040204" pitchFamily="34" charset="-120"/>
                        <a:cs typeface="+mn-cs"/>
                      </a:endParaRP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400" b="0" i="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rPr>
                        <a:t>陳承輝</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400" b="0" i="0" u="none" strike="noStrike" kern="1200" dirty="0" smtClean="0">
                          <a:solidFill>
                            <a:srgbClr val="0000FF"/>
                          </a:solidFill>
                          <a:effectLst/>
                          <a:latin typeface="微軟正黑體" panose="020B0604030504040204" pitchFamily="34" charset="-120"/>
                          <a:ea typeface="微軟正黑體" panose="020B0604030504040204" pitchFamily="34" charset="-120"/>
                          <a:cs typeface="+mn-cs"/>
                        </a:rPr>
                        <a:t>111/5/18</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CF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400" b="0" i="0" u="none" strike="noStrike" dirty="0" smtClean="0">
                          <a:solidFill>
                            <a:srgbClr val="0000FF"/>
                          </a:solidFill>
                          <a:effectLst/>
                          <a:latin typeface="微軟正黑體" panose="020B0604030504040204" pitchFamily="34" charset="-120"/>
                          <a:ea typeface="微軟正黑體" panose="020B0604030504040204" pitchFamily="34" charset="-120"/>
                        </a:rPr>
                        <a:t>5/13</a:t>
                      </a:r>
                      <a:r>
                        <a:rPr lang="zh-TW" altLang="en-US" sz="1400" b="0" i="0" u="none" strike="noStrike" dirty="0" smtClean="0">
                          <a:solidFill>
                            <a:srgbClr val="0000FF"/>
                          </a:solidFill>
                          <a:effectLst/>
                          <a:latin typeface="微軟正黑體" panose="020B0604030504040204" pitchFamily="34" charset="-120"/>
                          <a:ea typeface="微軟正黑體" panose="020B0604030504040204" pitchFamily="34" charset="-120"/>
                        </a:rPr>
                        <a:t>提出清單，預計</a:t>
                      </a:r>
                      <a:r>
                        <a:rPr lang="en-US" altLang="zh-TW" sz="1400" b="0" i="0" u="none" strike="noStrike" dirty="0" smtClean="0">
                          <a:solidFill>
                            <a:srgbClr val="0000FF"/>
                          </a:solidFill>
                          <a:effectLst/>
                          <a:latin typeface="微軟正黑體" panose="020B0604030504040204" pitchFamily="34" charset="-120"/>
                          <a:ea typeface="微軟正黑體" panose="020B0604030504040204" pitchFamily="34" charset="-120"/>
                        </a:rPr>
                        <a:t>5/18</a:t>
                      </a:r>
                      <a:r>
                        <a:rPr lang="zh-TW" altLang="en-US" sz="1400" b="0" i="0" u="none" strike="noStrike" dirty="0" smtClean="0">
                          <a:solidFill>
                            <a:srgbClr val="0000FF"/>
                          </a:solidFill>
                          <a:effectLst/>
                          <a:latin typeface="微軟正黑體" panose="020B0604030504040204" pitchFamily="34" charset="-120"/>
                          <a:ea typeface="微軟正黑體" panose="020B0604030504040204" pitchFamily="34" charset="-120"/>
                        </a:rPr>
                        <a:t>前交附件清單及廣宣列表並完成主管審閱完成。</a:t>
                      </a:r>
                    </a:p>
                  </a:txBody>
                  <a:tcPr marL="7799" marR="7799" marT="77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40195044"/>
                  </a:ext>
                </a:extLst>
              </a:tr>
            </a:tbl>
          </a:graphicData>
        </a:graphic>
      </p:graphicFrame>
      <p:sp>
        <p:nvSpPr>
          <p:cNvPr id="5" name="文字方塊 4"/>
          <p:cNvSpPr txBox="1"/>
          <p:nvPr/>
        </p:nvSpPr>
        <p:spPr>
          <a:xfrm>
            <a:off x="8309148" y="297078"/>
            <a:ext cx="1108349" cy="369332"/>
          </a:xfrm>
          <a:prstGeom prst="rect">
            <a:avLst/>
          </a:prstGeom>
          <a:solidFill>
            <a:srgbClr val="FFFF00"/>
          </a:solidFill>
          <a:ln>
            <a:solidFill>
              <a:srgbClr val="0000FF"/>
            </a:solidFill>
          </a:ln>
        </p:spPr>
        <p:txBody>
          <a:bodyPr wrap="square" rtlCol="0">
            <a:spAutoFit/>
          </a:bodyPr>
          <a:lstStyle/>
          <a:p>
            <a:r>
              <a:rPr lang="en-US" altLang="zh-TW" dirty="0" smtClean="0">
                <a:solidFill>
                  <a:srgbClr val="0000FF"/>
                </a:solidFill>
              </a:rPr>
              <a:t>5/14</a:t>
            </a:r>
            <a:r>
              <a:rPr lang="zh-TW" altLang="en-US" dirty="0" smtClean="0">
                <a:solidFill>
                  <a:srgbClr val="0000FF"/>
                </a:solidFill>
              </a:rPr>
              <a:t>更新</a:t>
            </a:r>
            <a:endParaRPr lang="zh-TW" altLang="en-US" dirty="0">
              <a:solidFill>
                <a:srgbClr val="0000FF"/>
              </a:solidFill>
            </a:endParaRPr>
          </a:p>
        </p:txBody>
      </p:sp>
    </p:spTree>
    <p:extLst>
      <p:ext uri="{BB962C8B-B14F-4D97-AF65-F5344CB8AC3E}">
        <p14:creationId xmlns:p14="http://schemas.microsoft.com/office/powerpoint/2010/main" val="4147080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4</a:t>
            </a:fld>
            <a:endParaRPr lang="zh-TW" altLang="en-US"/>
          </a:p>
        </p:txBody>
      </p:sp>
      <p:sp>
        <p:nvSpPr>
          <p:cNvPr id="3" name="標題 2"/>
          <p:cNvSpPr>
            <a:spLocks noGrp="1"/>
          </p:cNvSpPr>
          <p:nvPr>
            <p:ph type="title"/>
          </p:nvPr>
        </p:nvSpPr>
        <p:spPr>
          <a:xfrm>
            <a:off x="711324" y="7560"/>
            <a:ext cx="8064896" cy="432047"/>
          </a:xfrm>
        </p:spPr>
        <p:txBody>
          <a:bodyPr/>
          <a:lstStyle/>
          <a:p>
            <a:r>
              <a:rPr lang="en-US" altLang="zh-TW" dirty="0" smtClean="0">
                <a:hlinkClick r:id="" action="ppaction://noaction"/>
              </a:rPr>
              <a:t>FY111</a:t>
            </a:r>
            <a:r>
              <a:rPr lang="zh-TW" altLang="en-US" dirty="0" smtClean="0">
                <a:hlinkClick r:id="" action="ppaction://noaction"/>
              </a:rPr>
              <a:t>政府</a:t>
            </a:r>
            <a:r>
              <a:rPr lang="en-US" altLang="zh-TW" dirty="0" smtClean="0">
                <a:hlinkClick r:id="" action="ppaction://noaction"/>
              </a:rPr>
              <a:t>/</a:t>
            </a:r>
            <a:r>
              <a:rPr lang="zh-TW" altLang="en-US" dirty="0" smtClean="0">
                <a:hlinkClick r:id="" action="ppaction://noaction"/>
              </a:rPr>
              <a:t>民間計畫</a:t>
            </a:r>
            <a:r>
              <a:rPr lang="en-US" altLang="zh-TW" dirty="0" smtClean="0">
                <a:hlinkClick r:id="" action="ppaction://noaction"/>
              </a:rPr>
              <a:t>-</a:t>
            </a:r>
            <a:r>
              <a:rPr lang="zh-TW" altLang="en-US" dirty="0" smtClean="0">
                <a:hlinkClick r:id="" action="ppaction://noaction"/>
              </a:rPr>
              <a:t>加值組</a:t>
            </a:r>
            <a:endParaRPr lang="zh-TW" altLang="en-US" dirty="0">
              <a:hlinkClick r:id="" action="ppaction://noaction"/>
            </a:endParaRPr>
          </a:p>
        </p:txBody>
      </p:sp>
      <p:sp>
        <p:nvSpPr>
          <p:cNvPr id="5" name="文字方塊 4"/>
          <p:cNvSpPr txBox="1"/>
          <p:nvPr/>
        </p:nvSpPr>
        <p:spPr>
          <a:xfrm>
            <a:off x="8555036" y="38917"/>
            <a:ext cx="1224136" cy="369332"/>
          </a:xfrm>
          <a:prstGeom prst="rect">
            <a:avLst/>
          </a:prstGeom>
          <a:solidFill>
            <a:srgbClr val="FFFF00"/>
          </a:solidFill>
          <a:ln>
            <a:solidFill>
              <a:srgbClr val="0000FF"/>
            </a:solidFill>
          </a:ln>
        </p:spPr>
        <p:txBody>
          <a:bodyPr wrap="square" rtlCol="0">
            <a:spAutoFit/>
          </a:bodyPr>
          <a:lstStyle/>
          <a:p>
            <a:r>
              <a:rPr lang="en-US" altLang="zh-TW" dirty="0" smtClean="0">
                <a:solidFill>
                  <a:srgbClr val="0000FF"/>
                </a:solidFill>
              </a:rPr>
              <a:t>5/13</a:t>
            </a:r>
            <a:r>
              <a:rPr lang="zh-TW" altLang="en-US" dirty="0" smtClean="0">
                <a:solidFill>
                  <a:srgbClr val="0000FF"/>
                </a:solidFill>
              </a:rPr>
              <a:t>更新</a:t>
            </a:r>
            <a:endParaRPr lang="zh-TW" altLang="en-US" dirty="0">
              <a:solidFill>
                <a:srgbClr val="0000FF"/>
              </a:solidFill>
            </a:endParaRPr>
          </a:p>
        </p:txBody>
      </p:sp>
      <p:graphicFrame>
        <p:nvGraphicFramePr>
          <p:cNvPr id="8" name="表格 7"/>
          <p:cNvGraphicFramePr>
            <a:graphicFrameLocks noGrp="1"/>
          </p:cNvGraphicFramePr>
          <p:nvPr>
            <p:extLst/>
          </p:nvPr>
        </p:nvGraphicFramePr>
        <p:xfrm>
          <a:off x="136237" y="1964047"/>
          <a:ext cx="9633525" cy="4419714"/>
        </p:xfrm>
        <a:graphic>
          <a:graphicData uri="http://schemas.openxmlformats.org/drawingml/2006/table">
            <a:tbl>
              <a:tblPr/>
              <a:tblGrid>
                <a:gridCol w="640299">
                  <a:extLst>
                    <a:ext uri="{9D8B030D-6E8A-4147-A177-3AD203B41FA5}">
                      <a16:colId xmlns:a16="http://schemas.microsoft.com/office/drawing/2014/main" val="2172474277"/>
                    </a:ext>
                  </a:extLst>
                </a:gridCol>
                <a:gridCol w="3041357">
                  <a:extLst>
                    <a:ext uri="{9D8B030D-6E8A-4147-A177-3AD203B41FA5}">
                      <a16:colId xmlns:a16="http://schemas.microsoft.com/office/drawing/2014/main" val="1065990336"/>
                    </a:ext>
                  </a:extLst>
                </a:gridCol>
                <a:gridCol w="850267">
                  <a:extLst>
                    <a:ext uri="{9D8B030D-6E8A-4147-A177-3AD203B41FA5}">
                      <a16:colId xmlns:a16="http://schemas.microsoft.com/office/drawing/2014/main" val="3617396709"/>
                    </a:ext>
                  </a:extLst>
                </a:gridCol>
                <a:gridCol w="644880">
                  <a:extLst>
                    <a:ext uri="{9D8B030D-6E8A-4147-A177-3AD203B41FA5}">
                      <a16:colId xmlns:a16="http://schemas.microsoft.com/office/drawing/2014/main" val="1947253887"/>
                    </a:ext>
                  </a:extLst>
                </a:gridCol>
                <a:gridCol w="1055654">
                  <a:extLst>
                    <a:ext uri="{9D8B030D-6E8A-4147-A177-3AD203B41FA5}">
                      <a16:colId xmlns:a16="http://schemas.microsoft.com/office/drawing/2014/main" val="1937536910"/>
                    </a:ext>
                  </a:extLst>
                </a:gridCol>
                <a:gridCol w="850267">
                  <a:extLst>
                    <a:ext uri="{9D8B030D-6E8A-4147-A177-3AD203B41FA5}">
                      <a16:colId xmlns:a16="http://schemas.microsoft.com/office/drawing/2014/main" val="462169198"/>
                    </a:ext>
                  </a:extLst>
                </a:gridCol>
                <a:gridCol w="850267">
                  <a:extLst>
                    <a:ext uri="{9D8B030D-6E8A-4147-A177-3AD203B41FA5}">
                      <a16:colId xmlns:a16="http://schemas.microsoft.com/office/drawing/2014/main" val="391552762"/>
                    </a:ext>
                  </a:extLst>
                </a:gridCol>
                <a:gridCol w="850267">
                  <a:extLst>
                    <a:ext uri="{9D8B030D-6E8A-4147-A177-3AD203B41FA5}">
                      <a16:colId xmlns:a16="http://schemas.microsoft.com/office/drawing/2014/main" val="3415176459"/>
                    </a:ext>
                  </a:extLst>
                </a:gridCol>
                <a:gridCol w="850267">
                  <a:extLst>
                    <a:ext uri="{9D8B030D-6E8A-4147-A177-3AD203B41FA5}">
                      <a16:colId xmlns:a16="http://schemas.microsoft.com/office/drawing/2014/main" val="3600296734"/>
                    </a:ext>
                  </a:extLst>
                </a:gridCol>
              </a:tblGrid>
              <a:tr h="368672">
                <a:tc>
                  <a:txBody>
                    <a:bodyPr/>
                    <a:lstStyle/>
                    <a:p>
                      <a:pPr algn="ctr" rtl="0" fontAlgn="b"/>
                      <a:r>
                        <a:rPr lang="zh-TW" altLang="en-US" sz="1200" b="1" dirty="0">
                          <a:solidFill>
                            <a:srgbClr val="FFFFFF"/>
                          </a:solidFill>
                          <a:effectLst/>
                          <a:latin typeface="Arial" panose="020B0604020202020204" pitchFamily="34" charset="0"/>
                        </a:rPr>
                        <a:t>類別</a:t>
                      </a:r>
                    </a:p>
                  </a:txBody>
                  <a:tcPr marL="19067" marR="19067" marT="12711" marB="1271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dirty="0">
                          <a:solidFill>
                            <a:srgbClr val="FFFFFF"/>
                          </a:solidFill>
                          <a:effectLst/>
                          <a:latin typeface="Arial" panose="020B0604020202020204" pitchFamily="34" charset="0"/>
                        </a:rPr>
                        <a:t>計畫名稱</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簽約對象</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政府</a:t>
                      </a:r>
                      <a:r>
                        <a:rPr lang="en-US" altLang="zh-TW" sz="1200" b="1">
                          <a:solidFill>
                            <a:srgbClr val="FFFFFF"/>
                          </a:solidFill>
                          <a:effectLst/>
                          <a:latin typeface="Arial" panose="020B0604020202020204" pitchFamily="34" charset="0"/>
                        </a:rPr>
                        <a:t>/</a:t>
                      </a:r>
                      <a:r>
                        <a:rPr lang="zh-TW" altLang="en-US" sz="1200" b="1">
                          <a:solidFill>
                            <a:srgbClr val="FFFFFF"/>
                          </a:solidFill>
                          <a:effectLst/>
                          <a:latin typeface="Arial" panose="020B0604020202020204" pitchFamily="34" charset="0"/>
                        </a:rPr>
                        <a:t>民間</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dirty="0">
                          <a:solidFill>
                            <a:srgbClr val="FFFFFF"/>
                          </a:solidFill>
                          <a:effectLst/>
                          <a:latin typeface="Arial" panose="020B0604020202020204" pitchFamily="34" charset="0"/>
                        </a:rPr>
                        <a:t>組 </a:t>
                      </a:r>
                      <a:r>
                        <a:rPr lang="en-US" altLang="zh-TW" sz="1200" b="1" dirty="0">
                          <a:solidFill>
                            <a:srgbClr val="FFFFFF"/>
                          </a:solidFill>
                          <a:effectLst/>
                          <a:latin typeface="Arial" panose="020B0604020202020204" pitchFamily="34" charset="0"/>
                        </a:rPr>
                        <a:t>/ </a:t>
                      </a:r>
                      <a:r>
                        <a:rPr lang="zh-TW" altLang="en-US" sz="1200" b="1" dirty="0">
                          <a:solidFill>
                            <a:srgbClr val="FFFFFF"/>
                          </a:solidFill>
                          <a:effectLst/>
                          <a:latin typeface="Arial" panose="020B0604020202020204" pitchFamily="34" charset="0"/>
                        </a:rPr>
                        <a:t>中心</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en-US" altLang="zh-TW" sz="1200" b="1">
                          <a:solidFill>
                            <a:srgbClr val="FFFFFF"/>
                          </a:solidFill>
                          <a:effectLst/>
                          <a:latin typeface="Arial" panose="020B0604020202020204" pitchFamily="34" charset="0"/>
                        </a:rPr>
                        <a:t>FY111</a:t>
                      </a:r>
                      <a:r>
                        <a:rPr lang="zh-TW" altLang="en-US" sz="1200" b="1">
                          <a:solidFill>
                            <a:srgbClr val="FFFFFF"/>
                          </a:solidFill>
                          <a:effectLst/>
                          <a:latin typeface="Arial" panose="020B0604020202020204" pitchFamily="34" charset="0"/>
                        </a:rPr>
                        <a:t>計畫經費</a:t>
                      </a:r>
                      <a:r>
                        <a:rPr lang="en-US" altLang="zh-TW" sz="1200" b="1">
                          <a:solidFill>
                            <a:srgbClr val="FFFFFF"/>
                          </a:solidFill>
                          <a:effectLst/>
                          <a:latin typeface="Arial" panose="020B0604020202020204" pitchFamily="34" charset="0"/>
                        </a:rPr>
                        <a:t>(</a:t>
                      </a:r>
                      <a:r>
                        <a:rPr lang="zh-TW" altLang="en-US" sz="1200" b="1">
                          <a:solidFill>
                            <a:srgbClr val="FFFFFF"/>
                          </a:solidFill>
                          <a:effectLst/>
                          <a:latin typeface="Arial" panose="020B0604020202020204" pitchFamily="34" charset="0"/>
                        </a:rPr>
                        <a:t>千元</a:t>
                      </a:r>
                      <a:r>
                        <a:rPr lang="en-US" altLang="zh-TW" sz="1200" b="1">
                          <a:solidFill>
                            <a:srgbClr val="FFFFFF"/>
                          </a:solidFill>
                          <a:effectLst/>
                          <a:latin typeface="Arial" panose="020B0604020202020204" pitchFamily="34" charset="0"/>
                        </a:rPr>
                        <a:t>)</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簽約中</a:t>
                      </a:r>
                      <a:r>
                        <a:rPr lang="en-US" altLang="zh-TW" sz="1200" b="1">
                          <a:solidFill>
                            <a:srgbClr val="FFFFFF"/>
                          </a:solidFill>
                          <a:effectLst/>
                          <a:latin typeface="Arial" panose="020B0604020202020204" pitchFamily="34" charset="0"/>
                        </a:rPr>
                        <a:t>+</a:t>
                      </a:r>
                      <a:r>
                        <a:rPr lang="zh-TW" altLang="en-US" sz="1200" b="1">
                          <a:solidFill>
                            <a:srgbClr val="FFFFFF"/>
                          </a:solidFill>
                          <a:effectLst/>
                          <a:latin typeface="Arial" panose="020B0604020202020204" pitchFamily="34" charset="0"/>
                        </a:rPr>
                        <a:t>已簽約</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洽談中</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rtl="0" fontAlgn="b"/>
                      <a:r>
                        <a:rPr lang="zh-TW" altLang="en-US" sz="1200" b="1">
                          <a:solidFill>
                            <a:srgbClr val="FFFFFF"/>
                          </a:solidFill>
                          <a:effectLst/>
                          <a:latin typeface="Arial" panose="020B0604020202020204" pitchFamily="34" charset="0"/>
                        </a:rPr>
                        <a:t>餘絀</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extLst>
                  <a:ext uri="{0D108BD9-81ED-4DB2-BD59-A6C34878D82A}">
                    <a16:rowId xmlns:a16="http://schemas.microsoft.com/office/drawing/2014/main" val="141278865"/>
                  </a:ext>
                </a:extLst>
              </a:tr>
              <a:tr h="541028">
                <a:tc>
                  <a:txBody>
                    <a:bodyPr/>
                    <a:lstStyle/>
                    <a:p>
                      <a:pPr algn="ctr" rtl="0" fontAlgn="b"/>
                      <a:r>
                        <a:rPr lang="en-US" sz="1200" b="0" dirty="0">
                          <a:solidFill>
                            <a:schemeClr val="tx1"/>
                          </a:solidFill>
                          <a:effectLst/>
                          <a:latin typeface="+mn-ea"/>
                          <a:ea typeface="+mn-ea"/>
                        </a:rPr>
                        <a:t>A</a:t>
                      </a:r>
                    </a:p>
                  </a:txBody>
                  <a:tcPr marL="19067" marR="19067" marT="12711" marB="1271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dirty="0">
                          <a:solidFill>
                            <a:schemeClr val="tx1"/>
                          </a:solidFill>
                          <a:effectLst/>
                          <a:latin typeface="+mn-ea"/>
                          <a:ea typeface="+mn-ea"/>
                        </a:rPr>
                        <a:t>韌性生產決策支援系統開發與應用計畫</a:t>
                      </a:r>
                      <a:r>
                        <a:rPr lang="en-US" altLang="zh-TW" sz="1200" b="0" dirty="0">
                          <a:solidFill>
                            <a:schemeClr val="tx1"/>
                          </a:solidFill>
                          <a:effectLst/>
                          <a:latin typeface="+mn-ea"/>
                          <a:ea typeface="+mn-ea"/>
                        </a:rPr>
                        <a:t>(1/4)</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a:solidFill>
                            <a:schemeClr val="tx1"/>
                          </a:solidFill>
                          <a:effectLst/>
                          <a:latin typeface="+mn-ea"/>
                          <a:ea typeface="+mn-ea"/>
                        </a:rPr>
                        <a:t>技術處</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solidFill>
                            <a:schemeClr val="tx1"/>
                          </a:solidFill>
                          <a:effectLst/>
                          <a:latin typeface="+mn-ea"/>
                          <a:ea typeface="+mn-ea"/>
                        </a:rPr>
                        <a:t>1.</a:t>
                      </a:r>
                      <a:r>
                        <a:rPr lang="zh-TW" altLang="en-US" sz="1200" b="0">
                          <a:solidFill>
                            <a:schemeClr val="tx1"/>
                          </a:solidFill>
                          <a:effectLst/>
                          <a:latin typeface="+mn-ea"/>
                          <a:ea typeface="+mn-ea"/>
                        </a:rPr>
                        <a:t>政府</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dirty="0">
                          <a:solidFill>
                            <a:schemeClr val="tx1"/>
                          </a:solidFill>
                          <a:effectLst/>
                          <a:latin typeface="+mn-ea"/>
                          <a:ea typeface="+mn-ea"/>
                        </a:rPr>
                        <a:t>技術加值組</a:t>
                      </a:r>
                      <a:r>
                        <a:rPr lang="en-US" altLang="zh-TW" sz="1200" b="0" dirty="0">
                          <a:solidFill>
                            <a:schemeClr val="tx1"/>
                          </a:solidFill>
                          <a:effectLst/>
                          <a:latin typeface="+mn-ea"/>
                          <a:ea typeface="+mn-ea"/>
                        </a:rPr>
                        <a:t>/</a:t>
                      </a:r>
                      <a:r>
                        <a:rPr lang="zh-TW" altLang="en-US" sz="1200" b="0" dirty="0">
                          <a:solidFill>
                            <a:schemeClr val="tx1"/>
                          </a:solidFill>
                          <a:effectLst/>
                          <a:latin typeface="+mn-ea"/>
                          <a:ea typeface="+mn-ea"/>
                        </a:rPr>
                        <a:t>中區產業中心</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25,971</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25,971</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solidFill>
                          <a:schemeClr val="tx1"/>
                        </a:solidFill>
                        <a:effectLst/>
                        <a:latin typeface="+mn-ea"/>
                        <a:ea typeface="+mn-ea"/>
                      </a:endParaRP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265</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01493821"/>
                  </a:ext>
                </a:extLst>
              </a:tr>
              <a:tr h="196315">
                <a:tc gridSpan="5">
                  <a:txBody>
                    <a:bodyPr/>
                    <a:lstStyle/>
                    <a:p>
                      <a:pPr algn="ctr" rtl="0" fontAlgn="b"/>
                      <a:r>
                        <a:rPr lang="en-US" altLang="zh-TW" sz="1200" b="0" dirty="0">
                          <a:solidFill>
                            <a:schemeClr val="tx1"/>
                          </a:solidFill>
                          <a:effectLst/>
                          <a:latin typeface="+mn-ea"/>
                          <a:ea typeface="+mn-ea"/>
                        </a:rPr>
                        <a:t>(</a:t>
                      </a:r>
                      <a:r>
                        <a:rPr lang="zh-TW" altLang="en-US" sz="1200" b="0" dirty="0">
                          <a:solidFill>
                            <a:schemeClr val="tx1"/>
                          </a:solidFill>
                          <a:effectLst/>
                          <a:latin typeface="+mn-ea"/>
                          <a:ea typeface="+mn-ea"/>
                        </a:rPr>
                        <a:t>政府計畫</a:t>
                      </a:r>
                      <a:r>
                        <a:rPr lang="en-US" altLang="zh-TW" sz="1200" b="0" dirty="0">
                          <a:solidFill>
                            <a:schemeClr val="tx1"/>
                          </a:solidFill>
                          <a:effectLst/>
                          <a:latin typeface="+mn-ea"/>
                          <a:ea typeface="+mn-ea"/>
                        </a:rPr>
                        <a:t>)</a:t>
                      </a:r>
                      <a:r>
                        <a:rPr lang="zh-TW" altLang="en-US" sz="1200" b="0" dirty="0">
                          <a:solidFill>
                            <a:schemeClr val="tx1"/>
                          </a:solidFill>
                          <a:effectLst/>
                          <a:latin typeface="+mn-ea"/>
                          <a:ea typeface="+mn-ea"/>
                        </a:rPr>
                        <a:t>合計</a:t>
                      </a:r>
                    </a:p>
                  </a:txBody>
                  <a:tcPr marL="19067" marR="19067" marT="12711" marB="1271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a:txBody>
                    <a:bodyPr/>
                    <a:lstStyle/>
                    <a:p>
                      <a:pPr algn="r" rtl="0" fontAlgn="b"/>
                      <a:r>
                        <a:rPr lang="en-US" altLang="zh-TW" sz="1200" b="0">
                          <a:solidFill>
                            <a:schemeClr val="tx1"/>
                          </a:solidFill>
                          <a:effectLst/>
                          <a:latin typeface="+mn-ea"/>
                          <a:ea typeface="+mn-ea"/>
                        </a:rPr>
                        <a:t>25,971</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algn="r" rtl="0" fontAlgn="b"/>
                      <a:r>
                        <a:rPr lang="en-US" altLang="zh-TW" sz="1200" b="0">
                          <a:solidFill>
                            <a:schemeClr val="tx1"/>
                          </a:solidFill>
                          <a:effectLst/>
                          <a:latin typeface="+mn-ea"/>
                          <a:ea typeface="+mn-ea"/>
                        </a:rPr>
                        <a:t>25,971</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algn="r" rtl="0" fontAlgn="b"/>
                      <a:r>
                        <a:rPr lang="en-US" altLang="zh-TW" sz="1200" b="0">
                          <a:solidFill>
                            <a:schemeClr val="tx1"/>
                          </a:solidFill>
                          <a:effectLst/>
                          <a:latin typeface="+mn-ea"/>
                          <a:ea typeface="+mn-ea"/>
                        </a:rPr>
                        <a:t>0</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algn="r" rtl="0" fontAlgn="b"/>
                      <a:r>
                        <a:rPr lang="en-US" altLang="zh-TW" sz="1200" b="0">
                          <a:solidFill>
                            <a:schemeClr val="tx1"/>
                          </a:solidFill>
                          <a:effectLst/>
                          <a:latin typeface="+mn-ea"/>
                          <a:ea typeface="+mn-ea"/>
                        </a:rPr>
                        <a:t>265</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extLst>
                  <a:ext uri="{0D108BD9-81ED-4DB2-BD59-A6C34878D82A}">
                    <a16:rowId xmlns:a16="http://schemas.microsoft.com/office/drawing/2014/main" val="2560300764"/>
                  </a:ext>
                </a:extLst>
              </a:tr>
              <a:tr h="541028">
                <a:tc>
                  <a:txBody>
                    <a:bodyPr/>
                    <a:lstStyle/>
                    <a:p>
                      <a:pPr algn="ctr" rtl="0" fontAlgn="b"/>
                      <a:r>
                        <a:rPr lang="en-US" sz="1200" b="0">
                          <a:solidFill>
                            <a:schemeClr val="tx1"/>
                          </a:solidFill>
                          <a:effectLst/>
                          <a:latin typeface="+mn-ea"/>
                          <a:ea typeface="+mn-ea"/>
                        </a:rPr>
                        <a:t>C</a:t>
                      </a:r>
                    </a:p>
                  </a:txBody>
                  <a:tcPr marL="19067" marR="19067" marT="12711" marB="1271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altLang="zh-TW" sz="1200" b="0" dirty="0">
                          <a:solidFill>
                            <a:schemeClr val="tx1"/>
                          </a:solidFill>
                          <a:effectLst/>
                          <a:latin typeface="+mn-ea"/>
                          <a:ea typeface="+mn-ea"/>
                        </a:rPr>
                        <a:t>AI</a:t>
                      </a:r>
                      <a:r>
                        <a:rPr lang="zh-TW" altLang="en-US" sz="1200" b="0" dirty="0">
                          <a:solidFill>
                            <a:schemeClr val="tx1"/>
                          </a:solidFill>
                          <a:effectLst/>
                          <a:latin typeface="+mn-ea"/>
                          <a:ea typeface="+mn-ea"/>
                        </a:rPr>
                        <a:t>加值智慧製造產業推廣分包計畫</a:t>
                      </a:r>
                      <a:r>
                        <a:rPr lang="en-US" altLang="zh-TW" sz="1200" b="0" dirty="0">
                          <a:solidFill>
                            <a:schemeClr val="tx1"/>
                          </a:solidFill>
                          <a:effectLst/>
                          <a:latin typeface="+mn-ea"/>
                          <a:ea typeface="+mn-ea"/>
                        </a:rPr>
                        <a:t>(</a:t>
                      </a:r>
                      <a:r>
                        <a:rPr lang="zh-TW" altLang="en-US" sz="1200" b="0" dirty="0">
                          <a:solidFill>
                            <a:schemeClr val="tx1"/>
                          </a:solidFill>
                          <a:effectLst/>
                          <a:latin typeface="+mn-ea"/>
                          <a:ea typeface="+mn-ea"/>
                        </a:rPr>
                        <a:t>委辦款</a:t>
                      </a:r>
                      <a:r>
                        <a:rPr lang="en-US" altLang="zh-TW" sz="1200" b="0" dirty="0">
                          <a:solidFill>
                            <a:schemeClr val="tx1"/>
                          </a:solidFill>
                          <a:effectLst/>
                          <a:latin typeface="+mn-ea"/>
                          <a:ea typeface="+mn-ea"/>
                        </a:rPr>
                        <a:t>)</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dirty="0">
                          <a:solidFill>
                            <a:schemeClr val="tx1"/>
                          </a:solidFill>
                          <a:effectLst/>
                          <a:latin typeface="+mn-ea"/>
                          <a:ea typeface="+mn-ea"/>
                        </a:rPr>
                        <a:t>工研院</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dirty="0">
                          <a:solidFill>
                            <a:schemeClr val="tx1"/>
                          </a:solidFill>
                          <a:effectLst/>
                          <a:latin typeface="+mn-ea"/>
                          <a:ea typeface="+mn-ea"/>
                        </a:rPr>
                        <a:t>2.</a:t>
                      </a:r>
                      <a:r>
                        <a:rPr lang="zh-TW" altLang="en-US" sz="1200" b="0" dirty="0">
                          <a:solidFill>
                            <a:schemeClr val="tx1"/>
                          </a:solidFill>
                          <a:effectLst/>
                          <a:latin typeface="+mn-ea"/>
                          <a:ea typeface="+mn-ea"/>
                        </a:rPr>
                        <a:t>民間</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dirty="0">
                          <a:solidFill>
                            <a:schemeClr val="tx1"/>
                          </a:solidFill>
                          <a:effectLst/>
                          <a:latin typeface="+mn-ea"/>
                          <a:ea typeface="+mn-ea"/>
                        </a:rPr>
                        <a:t>技術加值組</a:t>
                      </a:r>
                      <a:r>
                        <a:rPr lang="en-US" altLang="zh-TW" sz="1200" b="0" dirty="0">
                          <a:solidFill>
                            <a:schemeClr val="tx1"/>
                          </a:solidFill>
                          <a:effectLst/>
                          <a:latin typeface="+mn-ea"/>
                          <a:ea typeface="+mn-ea"/>
                        </a:rPr>
                        <a:t>/</a:t>
                      </a:r>
                      <a:r>
                        <a:rPr lang="zh-TW" altLang="en-US" sz="1200" b="0" dirty="0">
                          <a:solidFill>
                            <a:schemeClr val="tx1"/>
                          </a:solidFill>
                          <a:effectLst/>
                          <a:latin typeface="+mn-ea"/>
                          <a:ea typeface="+mn-ea"/>
                        </a:rPr>
                        <a:t>中區產業中心</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chemeClr val="tx1"/>
                          </a:solidFill>
                          <a:effectLst/>
                          <a:latin typeface="+mn-ea"/>
                          <a:ea typeface="+mn-ea"/>
                        </a:rPr>
                        <a:t>5,989</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5,989</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solidFill>
                          <a:schemeClr val="tx1"/>
                        </a:solidFill>
                        <a:effectLst/>
                        <a:latin typeface="+mn-ea"/>
                        <a:ea typeface="+mn-ea"/>
                      </a:endParaRP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96</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47787263"/>
                  </a:ext>
                </a:extLst>
              </a:tr>
              <a:tr h="541028">
                <a:tc>
                  <a:txBody>
                    <a:bodyPr/>
                    <a:lstStyle/>
                    <a:p>
                      <a:pPr algn="ctr" rtl="0" fontAlgn="b"/>
                      <a:r>
                        <a:rPr lang="en-US" sz="1200" b="0">
                          <a:solidFill>
                            <a:schemeClr val="tx1"/>
                          </a:solidFill>
                          <a:effectLst/>
                          <a:latin typeface="+mn-ea"/>
                          <a:ea typeface="+mn-ea"/>
                        </a:rPr>
                        <a:t>C</a:t>
                      </a:r>
                    </a:p>
                  </a:txBody>
                  <a:tcPr marL="19067" marR="19067" marT="12711" marB="1271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altLang="zh-TW" sz="1200" b="0" dirty="0">
                          <a:solidFill>
                            <a:schemeClr val="tx1"/>
                          </a:solidFill>
                          <a:effectLst/>
                          <a:latin typeface="+mn-ea"/>
                          <a:ea typeface="+mn-ea"/>
                        </a:rPr>
                        <a:t>AI</a:t>
                      </a:r>
                      <a:r>
                        <a:rPr lang="zh-TW" altLang="en-US" sz="1200" b="0" dirty="0">
                          <a:solidFill>
                            <a:schemeClr val="tx1"/>
                          </a:solidFill>
                          <a:effectLst/>
                          <a:latin typeface="+mn-ea"/>
                          <a:ea typeface="+mn-ea"/>
                        </a:rPr>
                        <a:t>加值智慧製造產業推廣分包計畫</a:t>
                      </a:r>
                      <a:r>
                        <a:rPr lang="en-US" altLang="zh-TW" sz="1200" b="0" dirty="0">
                          <a:solidFill>
                            <a:schemeClr val="tx1"/>
                          </a:solidFill>
                          <a:effectLst/>
                          <a:latin typeface="+mn-ea"/>
                          <a:ea typeface="+mn-ea"/>
                        </a:rPr>
                        <a:t>(</a:t>
                      </a:r>
                      <a:r>
                        <a:rPr lang="zh-TW" altLang="en-US" sz="1200" b="0" dirty="0">
                          <a:solidFill>
                            <a:schemeClr val="tx1"/>
                          </a:solidFill>
                          <a:effectLst/>
                          <a:latin typeface="+mn-ea"/>
                          <a:ea typeface="+mn-ea"/>
                        </a:rPr>
                        <a:t>輔導案自籌款</a:t>
                      </a:r>
                      <a:r>
                        <a:rPr lang="en-US" altLang="zh-TW" sz="1200" b="0" dirty="0">
                          <a:solidFill>
                            <a:schemeClr val="tx1"/>
                          </a:solidFill>
                          <a:effectLst/>
                          <a:latin typeface="+mn-ea"/>
                          <a:ea typeface="+mn-ea"/>
                        </a:rPr>
                        <a:t>)</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a:solidFill>
                            <a:schemeClr val="tx1"/>
                          </a:solidFill>
                          <a:effectLst/>
                          <a:latin typeface="+mn-ea"/>
                          <a:ea typeface="+mn-ea"/>
                        </a:rPr>
                        <a:t>宏英</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dirty="0">
                          <a:solidFill>
                            <a:schemeClr val="tx1"/>
                          </a:solidFill>
                          <a:effectLst/>
                          <a:latin typeface="+mn-ea"/>
                          <a:ea typeface="+mn-ea"/>
                        </a:rPr>
                        <a:t>2.</a:t>
                      </a:r>
                      <a:r>
                        <a:rPr lang="zh-TW" altLang="en-US" sz="1200" b="0" dirty="0">
                          <a:solidFill>
                            <a:schemeClr val="tx1"/>
                          </a:solidFill>
                          <a:effectLst/>
                          <a:latin typeface="+mn-ea"/>
                          <a:ea typeface="+mn-ea"/>
                        </a:rPr>
                        <a:t>民間</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dirty="0">
                          <a:solidFill>
                            <a:schemeClr val="tx1"/>
                          </a:solidFill>
                          <a:effectLst/>
                          <a:latin typeface="+mn-ea"/>
                          <a:ea typeface="+mn-ea"/>
                        </a:rPr>
                        <a:t>技術加值組</a:t>
                      </a:r>
                      <a:r>
                        <a:rPr lang="en-US" altLang="zh-TW" sz="1200" b="0" dirty="0">
                          <a:solidFill>
                            <a:schemeClr val="tx1"/>
                          </a:solidFill>
                          <a:effectLst/>
                          <a:latin typeface="+mn-ea"/>
                          <a:ea typeface="+mn-ea"/>
                        </a:rPr>
                        <a:t>/</a:t>
                      </a:r>
                      <a:r>
                        <a:rPr lang="zh-TW" altLang="en-US" sz="1200" b="0" dirty="0">
                          <a:solidFill>
                            <a:schemeClr val="tx1"/>
                          </a:solidFill>
                          <a:effectLst/>
                          <a:latin typeface="+mn-ea"/>
                          <a:ea typeface="+mn-ea"/>
                        </a:rPr>
                        <a:t>中區產業中心</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chemeClr val="tx1"/>
                          </a:solidFill>
                          <a:effectLst/>
                          <a:latin typeface="+mn-ea"/>
                          <a:ea typeface="+mn-ea"/>
                        </a:rPr>
                        <a:t>2,611</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chemeClr val="tx1"/>
                          </a:solidFill>
                          <a:effectLst/>
                          <a:latin typeface="+mn-ea"/>
                          <a:ea typeface="+mn-ea"/>
                        </a:rPr>
                        <a:t>2,611</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solidFill>
                          <a:schemeClr val="tx1"/>
                        </a:solidFill>
                        <a:effectLst/>
                        <a:latin typeface="+mn-ea"/>
                        <a:ea typeface="+mn-ea"/>
                      </a:endParaRP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108</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40379139"/>
                  </a:ext>
                </a:extLst>
              </a:tr>
              <a:tr h="541028">
                <a:tc>
                  <a:txBody>
                    <a:bodyPr/>
                    <a:lstStyle/>
                    <a:p>
                      <a:pPr algn="ctr" rtl="0" fontAlgn="b"/>
                      <a:r>
                        <a:rPr lang="en-US" sz="1200" b="0">
                          <a:solidFill>
                            <a:schemeClr val="tx1"/>
                          </a:solidFill>
                          <a:effectLst/>
                          <a:latin typeface="+mn-ea"/>
                          <a:ea typeface="+mn-ea"/>
                        </a:rPr>
                        <a:t>C</a:t>
                      </a:r>
                    </a:p>
                  </a:txBody>
                  <a:tcPr marL="19067" marR="19067" marT="12711" marB="1271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altLang="zh-TW" sz="1200" b="0">
                          <a:solidFill>
                            <a:schemeClr val="tx1"/>
                          </a:solidFill>
                          <a:effectLst/>
                          <a:latin typeface="+mn-ea"/>
                          <a:ea typeface="+mn-ea"/>
                        </a:rPr>
                        <a:t>AI</a:t>
                      </a:r>
                      <a:r>
                        <a:rPr lang="zh-TW" altLang="en-US" sz="1200" b="0">
                          <a:solidFill>
                            <a:schemeClr val="tx1"/>
                          </a:solidFill>
                          <a:effectLst/>
                          <a:latin typeface="+mn-ea"/>
                          <a:ea typeface="+mn-ea"/>
                        </a:rPr>
                        <a:t>加值智慧製造產業推廣分包計畫</a:t>
                      </a:r>
                      <a:r>
                        <a:rPr lang="en-US" altLang="zh-TW" sz="1200" b="0">
                          <a:solidFill>
                            <a:schemeClr val="tx1"/>
                          </a:solidFill>
                          <a:effectLst/>
                          <a:latin typeface="+mn-ea"/>
                          <a:ea typeface="+mn-ea"/>
                        </a:rPr>
                        <a:t>(</a:t>
                      </a:r>
                      <a:r>
                        <a:rPr lang="zh-TW" altLang="en-US" sz="1200" b="0">
                          <a:solidFill>
                            <a:schemeClr val="tx1"/>
                          </a:solidFill>
                          <a:effectLst/>
                          <a:latin typeface="+mn-ea"/>
                          <a:ea typeface="+mn-ea"/>
                        </a:rPr>
                        <a:t>輔導案自籌款</a:t>
                      </a:r>
                      <a:r>
                        <a:rPr lang="en-US" altLang="zh-TW" sz="1200" b="0">
                          <a:solidFill>
                            <a:schemeClr val="tx1"/>
                          </a:solidFill>
                          <a:effectLst/>
                          <a:latin typeface="+mn-ea"/>
                          <a:ea typeface="+mn-ea"/>
                        </a:rPr>
                        <a:t>)</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a:solidFill>
                            <a:schemeClr val="tx1"/>
                          </a:solidFill>
                          <a:effectLst/>
                          <a:latin typeface="+mn-ea"/>
                          <a:ea typeface="+mn-ea"/>
                        </a:rPr>
                        <a:t>旺欉</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solidFill>
                            <a:schemeClr val="tx1"/>
                          </a:solidFill>
                          <a:effectLst/>
                          <a:latin typeface="+mn-ea"/>
                          <a:ea typeface="+mn-ea"/>
                        </a:rPr>
                        <a:t>2.</a:t>
                      </a:r>
                      <a:r>
                        <a:rPr lang="zh-TW" altLang="en-US" sz="1200" b="0">
                          <a:solidFill>
                            <a:schemeClr val="tx1"/>
                          </a:solidFill>
                          <a:effectLst/>
                          <a:latin typeface="+mn-ea"/>
                          <a:ea typeface="+mn-ea"/>
                        </a:rPr>
                        <a:t>民間</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solidFill>
                            <a:schemeClr val="tx1"/>
                          </a:solidFill>
                          <a:effectLst/>
                          <a:latin typeface="+mn-ea"/>
                          <a:ea typeface="+mn-ea"/>
                        </a:rPr>
                        <a:t>技術加值組</a:t>
                      </a:r>
                      <a:r>
                        <a:rPr lang="en-US" altLang="zh-TW" sz="1200" b="0">
                          <a:solidFill>
                            <a:schemeClr val="tx1"/>
                          </a:solidFill>
                          <a:effectLst/>
                          <a:latin typeface="+mn-ea"/>
                          <a:ea typeface="+mn-ea"/>
                        </a:rPr>
                        <a:t>/</a:t>
                      </a:r>
                      <a:r>
                        <a:rPr lang="zh-TW" altLang="en-US" sz="1200" b="0">
                          <a:solidFill>
                            <a:schemeClr val="tx1"/>
                          </a:solidFill>
                          <a:effectLst/>
                          <a:latin typeface="+mn-ea"/>
                          <a:ea typeface="+mn-ea"/>
                        </a:rPr>
                        <a:t>中區產業中心</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chemeClr val="tx1"/>
                          </a:solidFill>
                          <a:effectLst/>
                          <a:latin typeface="+mn-ea"/>
                          <a:ea typeface="+mn-ea"/>
                        </a:rPr>
                        <a:t>2,592</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chemeClr val="tx1"/>
                          </a:solidFill>
                          <a:effectLst/>
                          <a:latin typeface="+mn-ea"/>
                          <a:ea typeface="+mn-ea"/>
                        </a:rPr>
                        <a:t>2,592</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solidFill>
                          <a:schemeClr val="tx1"/>
                        </a:solidFill>
                        <a:effectLst/>
                        <a:latin typeface="+mn-ea"/>
                        <a:ea typeface="+mn-ea"/>
                      </a:endParaRP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59</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42416886"/>
                  </a:ext>
                </a:extLst>
              </a:tr>
              <a:tr h="541028">
                <a:tc>
                  <a:txBody>
                    <a:bodyPr/>
                    <a:lstStyle/>
                    <a:p>
                      <a:pPr algn="ctr" rtl="0" fontAlgn="b"/>
                      <a:r>
                        <a:rPr lang="en-US" sz="1200" b="0">
                          <a:solidFill>
                            <a:schemeClr val="tx1"/>
                          </a:solidFill>
                          <a:effectLst/>
                          <a:latin typeface="+mn-ea"/>
                          <a:ea typeface="+mn-ea"/>
                        </a:rPr>
                        <a:t>D</a:t>
                      </a:r>
                    </a:p>
                  </a:txBody>
                  <a:tcPr marL="19067" marR="19067" marT="12711" marB="1271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altLang="zh-TW" sz="1200" b="0">
                          <a:solidFill>
                            <a:schemeClr val="tx1"/>
                          </a:solidFill>
                          <a:effectLst/>
                          <a:latin typeface="+mn-ea"/>
                          <a:ea typeface="+mn-ea"/>
                        </a:rPr>
                        <a:t>110</a:t>
                      </a:r>
                      <a:r>
                        <a:rPr lang="zh-TW" altLang="en-US" sz="1200" b="0">
                          <a:solidFill>
                            <a:schemeClr val="tx1"/>
                          </a:solidFill>
                          <a:effectLst/>
                          <a:latin typeface="+mn-ea"/>
                          <a:ea typeface="+mn-ea"/>
                        </a:rPr>
                        <a:t>年度雲林縣政府創生智庫暨產業數位轉型輔導計畫之數位轉型策略規劃與執行</a:t>
                      </a:r>
                      <a:r>
                        <a:rPr lang="en-US" altLang="zh-TW" sz="1200" b="0">
                          <a:solidFill>
                            <a:schemeClr val="tx1"/>
                          </a:solidFill>
                          <a:effectLst/>
                          <a:latin typeface="+mn-ea"/>
                          <a:ea typeface="+mn-ea"/>
                        </a:rPr>
                        <a:t>-D06AHM11</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dirty="0">
                          <a:solidFill>
                            <a:schemeClr val="tx1"/>
                          </a:solidFill>
                          <a:effectLst/>
                          <a:latin typeface="+mn-ea"/>
                          <a:ea typeface="+mn-ea"/>
                        </a:rPr>
                        <a:t>諾亞</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solidFill>
                            <a:schemeClr val="tx1"/>
                          </a:solidFill>
                          <a:effectLst/>
                          <a:latin typeface="+mn-ea"/>
                          <a:ea typeface="+mn-ea"/>
                        </a:rPr>
                        <a:t>2.</a:t>
                      </a:r>
                      <a:r>
                        <a:rPr lang="zh-TW" altLang="en-US" sz="1200" b="0">
                          <a:solidFill>
                            <a:schemeClr val="tx1"/>
                          </a:solidFill>
                          <a:effectLst/>
                          <a:latin typeface="+mn-ea"/>
                          <a:ea typeface="+mn-ea"/>
                        </a:rPr>
                        <a:t>民間</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solidFill>
                            <a:schemeClr val="tx1"/>
                          </a:solidFill>
                          <a:effectLst/>
                          <a:latin typeface="+mn-ea"/>
                          <a:ea typeface="+mn-ea"/>
                        </a:rPr>
                        <a:t>技術加值組</a:t>
                      </a:r>
                      <a:r>
                        <a:rPr lang="en-US" altLang="zh-TW" sz="1200" b="0">
                          <a:solidFill>
                            <a:schemeClr val="tx1"/>
                          </a:solidFill>
                          <a:effectLst/>
                          <a:latin typeface="+mn-ea"/>
                          <a:ea typeface="+mn-ea"/>
                        </a:rPr>
                        <a:t>/</a:t>
                      </a:r>
                      <a:r>
                        <a:rPr lang="zh-TW" altLang="en-US" sz="1200" b="0">
                          <a:solidFill>
                            <a:schemeClr val="tx1"/>
                          </a:solidFill>
                          <a:effectLst/>
                          <a:latin typeface="+mn-ea"/>
                          <a:ea typeface="+mn-ea"/>
                        </a:rPr>
                        <a:t>中區產業中心</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500</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chemeClr val="tx1"/>
                          </a:solidFill>
                          <a:effectLst/>
                          <a:latin typeface="+mn-ea"/>
                          <a:ea typeface="+mn-ea"/>
                        </a:rPr>
                        <a:t>500</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solidFill>
                          <a:schemeClr val="tx1"/>
                        </a:solidFill>
                        <a:effectLst/>
                        <a:latin typeface="+mn-ea"/>
                        <a:ea typeface="+mn-ea"/>
                      </a:endParaRP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chemeClr val="tx1"/>
                          </a:solidFill>
                          <a:effectLst/>
                          <a:latin typeface="+mn-ea"/>
                          <a:ea typeface="+mn-ea"/>
                        </a:rPr>
                        <a:t>500</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52075318"/>
                  </a:ext>
                </a:extLst>
              </a:tr>
              <a:tr h="541028">
                <a:tc>
                  <a:txBody>
                    <a:bodyPr/>
                    <a:lstStyle/>
                    <a:p>
                      <a:pPr algn="ctr" rtl="0" fontAlgn="b"/>
                      <a:r>
                        <a:rPr lang="en-US" sz="1200" b="0">
                          <a:solidFill>
                            <a:schemeClr val="tx1"/>
                          </a:solidFill>
                          <a:effectLst/>
                          <a:latin typeface="+mn-ea"/>
                          <a:ea typeface="+mn-ea"/>
                        </a:rPr>
                        <a:t>D</a:t>
                      </a:r>
                    </a:p>
                  </a:txBody>
                  <a:tcPr marL="19067" marR="19067" marT="12711" marB="1271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solidFill>
                            <a:schemeClr val="tx1"/>
                          </a:solidFill>
                          <a:effectLst/>
                          <a:latin typeface="+mn-ea"/>
                          <a:ea typeface="+mn-ea"/>
                        </a:rPr>
                        <a:t>光榮剪口報工系統</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a:solidFill>
                            <a:schemeClr val="tx1"/>
                          </a:solidFill>
                          <a:effectLst/>
                          <a:latin typeface="+mn-ea"/>
                          <a:ea typeface="+mn-ea"/>
                        </a:rPr>
                        <a:t>光榮</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solidFill>
                            <a:schemeClr val="tx1"/>
                          </a:solidFill>
                          <a:effectLst/>
                          <a:latin typeface="+mn-ea"/>
                          <a:ea typeface="+mn-ea"/>
                        </a:rPr>
                        <a:t>2.</a:t>
                      </a:r>
                      <a:r>
                        <a:rPr lang="zh-TW" altLang="en-US" sz="1200" b="0">
                          <a:solidFill>
                            <a:schemeClr val="tx1"/>
                          </a:solidFill>
                          <a:effectLst/>
                          <a:latin typeface="+mn-ea"/>
                          <a:ea typeface="+mn-ea"/>
                        </a:rPr>
                        <a:t>民間</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solidFill>
                            <a:schemeClr val="tx1"/>
                          </a:solidFill>
                          <a:effectLst/>
                          <a:latin typeface="+mn-ea"/>
                          <a:ea typeface="+mn-ea"/>
                        </a:rPr>
                        <a:t>技術加值組</a:t>
                      </a:r>
                      <a:r>
                        <a:rPr lang="en-US" altLang="zh-TW" sz="1200" b="0">
                          <a:solidFill>
                            <a:schemeClr val="tx1"/>
                          </a:solidFill>
                          <a:effectLst/>
                          <a:latin typeface="+mn-ea"/>
                          <a:ea typeface="+mn-ea"/>
                        </a:rPr>
                        <a:t>/</a:t>
                      </a:r>
                      <a:r>
                        <a:rPr lang="zh-TW" altLang="en-US" sz="1200" b="0">
                          <a:solidFill>
                            <a:schemeClr val="tx1"/>
                          </a:solidFill>
                          <a:effectLst/>
                          <a:latin typeface="+mn-ea"/>
                          <a:ea typeface="+mn-ea"/>
                        </a:rPr>
                        <a:t>中區產業中心</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460</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460</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solidFill>
                          <a:schemeClr val="tx1"/>
                        </a:solidFill>
                        <a:effectLst/>
                        <a:latin typeface="+mn-ea"/>
                        <a:ea typeface="+mn-ea"/>
                      </a:endParaRP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chemeClr val="tx1"/>
                          </a:solidFill>
                          <a:effectLst/>
                          <a:latin typeface="+mn-ea"/>
                          <a:ea typeface="+mn-ea"/>
                        </a:rPr>
                        <a:t>100</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36398482"/>
                  </a:ext>
                </a:extLst>
              </a:tr>
              <a:tr h="541028">
                <a:tc>
                  <a:txBody>
                    <a:bodyPr/>
                    <a:lstStyle/>
                    <a:p>
                      <a:pPr algn="ctr" rtl="0" fontAlgn="b"/>
                      <a:r>
                        <a:rPr lang="en-US" sz="1200" b="0">
                          <a:solidFill>
                            <a:schemeClr val="tx1"/>
                          </a:solidFill>
                          <a:effectLst/>
                          <a:latin typeface="+mn-ea"/>
                          <a:ea typeface="+mn-ea"/>
                        </a:rPr>
                        <a:t>D</a:t>
                      </a:r>
                    </a:p>
                  </a:txBody>
                  <a:tcPr marL="19067" marR="19067" marT="12711" marB="1271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solidFill>
                            <a:schemeClr val="tx1"/>
                          </a:solidFill>
                          <a:effectLst/>
                          <a:latin typeface="+mn-ea"/>
                          <a:ea typeface="+mn-ea"/>
                        </a:rPr>
                        <a:t>即時智慧參數調整建議計畫</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a:solidFill>
                            <a:schemeClr val="tx1"/>
                          </a:solidFill>
                          <a:effectLst/>
                          <a:latin typeface="+mn-ea"/>
                          <a:ea typeface="+mn-ea"/>
                        </a:rPr>
                        <a:t>宏英</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solidFill>
                            <a:schemeClr val="tx1"/>
                          </a:solidFill>
                          <a:effectLst/>
                          <a:latin typeface="+mn-ea"/>
                          <a:ea typeface="+mn-ea"/>
                        </a:rPr>
                        <a:t>2.</a:t>
                      </a:r>
                      <a:r>
                        <a:rPr lang="zh-TW" altLang="en-US" sz="1200" b="0">
                          <a:solidFill>
                            <a:schemeClr val="tx1"/>
                          </a:solidFill>
                          <a:effectLst/>
                          <a:latin typeface="+mn-ea"/>
                          <a:ea typeface="+mn-ea"/>
                        </a:rPr>
                        <a:t>民間</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solidFill>
                            <a:schemeClr val="tx1"/>
                          </a:solidFill>
                          <a:effectLst/>
                          <a:latin typeface="+mn-ea"/>
                          <a:ea typeface="+mn-ea"/>
                        </a:rPr>
                        <a:t>技術加值組</a:t>
                      </a:r>
                      <a:r>
                        <a:rPr lang="en-US" altLang="zh-TW" sz="1200" b="0">
                          <a:solidFill>
                            <a:schemeClr val="tx1"/>
                          </a:solidFill>
                          <a:effectLst/>
                          <a:latin typeface="+mn-ea"/>
                          <a:ea typeface="+mn-ea"/>
                        </a:rPr>
                        <a:t>/</a:t>
                      </a:r>
                      <a:r>
                        <a:rPr lang="zh-TW" altLang="en-US" sz="1200" b="0">
                          <a:solidFill>
                            <a:schemeClr val="tx1"/>
                          </a:solidFill>
                          <a:effectLst/>
                          <a:latin typeface="+mn-ea"/>
                          <a:ea typeface="+mn-ea"/>
                        </a:rPr>
                        <a:t>中區產業中心</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chemeClr val="tx1"/>
                          </a:solidFill>
                          <a:effectLst/>
                          <a:latin typeface="+mn-ea"/>
                          <a:ea typeface="+mn-ea"/>
                        </a:rPr>
                        <a:t>0</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solidFill>
                          <a:schemeClr val="tx1"/>
                        </a:solidFill>
                        <a:effectLst/>
                        <a:latin typeface="+mn-ea"/>
                        <a:ea typeface="+mn-ea"/>
                      </a:endParaRP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solidFill>
                          <a:schemeClr val="tx1"/>
                        </a:solidFill>
                        <a:effectLst/>
                        <a:latin typeface="+mn-ea"/>
                        <a:ea typeface="+mn-ea"/>
                      </a:endParaRP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chemeClr val="tx1"/>
                          </a:solidFill>
                          <a:effectLst/>
                          <a:latin typeface="+mn-ea"/>
                          <a:ea typeface="+mn-ea"/>
                        </a:rPr>
                        <a:t>50</a:t>
                      </a:r>
                    </a:p>
                  </a:txBody>
                  <a:tcPr marL="19067" marR="19067" marT="12711" marB="1271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57871439"/>
                  </a:ext>
                </a:extLst>
              </a:tr>
            </a:tbl>
          </a:graphicData>
        </a:graphic>
      </p:graphicFrame>
      <p:graphicFrame>
        <p:nvGraphicFramePr>
          <p:cNvPr id="9" name="表格 8"/>
          <p:cNvGraphicFramePr>
            <a:graphicFrameLocks noGrp="1"/>
          </p:cNvGraphicFramePr>
          <p:nvPr>
            <p:extLst/>
          </p:nvPr>
        </p:nvGraphicFramePr>
        <p:xfrm>
          <a:off x="928986" y="486992"/>
          <a:ext cx="7488832" cy="464820"/>
        </p:xfrm>
        <a:graphic>
          <a:graphicData uri="http://schemas.openxmlformats.org/drawingml/2006/table">
            <a:tbl>
              <a:tblPr/>
              <a:tblGrid>
                <a:gridCol w="1024464">
                  <a:extLst>
                    <a:ext uri="{9D8B030D-6E8A-4147-A177-3AD203B41FA5}">
                      <a16:colId xmlns:a16="http://schemas.microsoft.com/office/drawing/2014/main" val="1786616408"/>
                    </a:ext>
                  </a:extLst>
                </a:gridCol>
                <a:gridCol w="1342048">
                  <a:extLst>
                    <a:ext uri="{9D8B030D-6E8A-4147-A177-3AD203B41FA5}">
                      <a16:colId xmlns:a16="http://schemas.microsoft.com/office/drawing/2014/main" val="3883234530"/>
                    </a:ext>
                  </a:extLst>
                </a:gridCol>
                <a:gridCol w="1024464">
                  <a:extLst>
                    <a:ext uri="{9D8B030D-6E8A-4147-A177-3AD203B41FA5}">
                      <a16:colId xmlns:a16="http://schemas.microsoft.com/office/drawing/2014/main" val="1409150276"/>
                    </a:ext>
                  </a:extLst>
                </a:gridCol>
                <a:gridCol w="1024464">
                  <a:extLst>
                    <a:ext uri="{9D8B030D-6E8A-4147-A177-3AD203B41FA5}">
                      <a16:colId xmlns:a16="http://schemas.microsoft.com/office/drawing/2014/main" val="202356458"/>
                    </a:ext>
                  </a:extLst>
                </a:gridCol>
                <a:gridCol w="1024464">
                  <a:extLst>
                    <a:ext uri="{9D8B030D-6E8A-4147-A177-3AD203B41FA5}">
                      <a16:colId xmlns:a16="http://schemas.microsoft.com/office/drawing/2014/main" val="1365706862"/>
                    </a:ext>
                  </a:extLst>
                </a:gridCol>
                <a:gridCol w="1024464">
                  <a:extLst>
                    <a:ext uri="{9D8B030D-6E8A-4147-A177-3AD203B41FA5}">
                      <a16:colId xmlns:a16="http://schemas.microsoft.com/office/drawing/2014/main" val="4163720268"/>
                    </a:ext>
                  </a:extLst>
                </a:gridCol>
                <a:gridCol w="1024464">
                  <a:extLst>
                    <a:ext uri="{9D8B030D-6E8A-4147-A177-3AD203B41FA5}">
                      <a16:colId xmlns:a16="http://schemas.microsoft.com/office/drawing/2014/main" val="1664808684"/>
                    </a:ext>
                  </a:extLst>
                </a:gridCol>
              </a:tblGrid>
              <a:tr h="0">
                <a:tc>
                  <a:txBody>
                    <a:bodyPr/>
                    <a:lstStyle/>
                    <a:p>
                      <a:pPr algn="ctr" rtl="0" fontAlgn="b"/>
                      <a:r>
                        <a:rPr lang="zh-TW" altLang="en-US" sz="1400" b="0" dirty="0">
                          <a:solidFill>
                            <a:srgbClr val="FFFFFF"/>
                          </a:solidFill>
                          <a:effectLst/>
                          <a:latin typeface="Arial" panose="020B0604020202020204" pitchFamily="34" charset="0"/>
                        </a:rPr>
                        <a:t>單位</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05496"/>
                    </a:solidFill>
                  </a:tcPr>
                </a:tc>
                <a:tc>
                  <a:txBody>
                    <a:bodyPr/>
                    <a:lstStyle/>
                    <a:p>
                      <a:pPr algn="ctr" rtl="0" fontAlgn="b"/>
                      <a:r>
                        <a:rPr lang="zh-TW" altLang="en-US" sz="1400" b="0" dirty="0">
                          <a:solidFill>
                            <a:srgbClr val="FFFFFF"/>
                          </a:solidFill>
                          <a:effectLst/>
                          <a:latin typeface="Arial" panose="020B0604020202020204" pitchFamily="34" charset="0"/>
                        </a:rPr>
                        <a:t>項目</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05496"/>
                    </a:solidFill>
                  </a:tcPr>
                </a:tc>
                <a:tc>
                  <a:txBody>
                    <a:bodyPr/>
                    <a:lstStyle/>
                    <a:p>
                      <a:pPr algn="ctr" rtl="0" fontAlgn="b"/>
                      <a:r>
                        <a:rPr lang="zh-TW" altLang="en-US" sz="1400" b="0">
                          <a:solidFill>
                            <a:srgbClr val="FFFFFF"/>
                          </a:solidFill>
                          <a:effectLst/>
                          <a:latin typeface="Arial" panose="020B0604020202020204" pitchFamily="34" charset="0"/>
                        </a:rPr>
                        <a:t>目標</a:t>
                      </a:r>
                      <a:r>
                        <a:rPr lang="en-US" altLang="zh-TW" sz="1400" b="0">
                          <a:solidFill>
                            <a:srgbClr val="FFFFFF"/>
                          </a:solidFill>
                          <a:effectLst/>
                          <a:latin typeface="Arial" panose="020B0604020202020204" pitchFamily="34" charset="0"/>
                        </a:rPr>
                        <a:t>(</a:t>
                      </a:r>
                      <a:r>
                        <a:rPr lang="en-US" sz="1400" b="0">
                          <a:solidFill>
                            <a:srgbClr val="FFFFFF"/>
                          </a:solidFill>
                          <a:effectLst/>
                          <a:latin typeface="Arial" panose="020B0604020202020204" pitchFamily="34" charset="0"/>
                        </a:rPr>
                        <a:t>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05496"/>
                    </a:solidFill>
                  </a:tcPr>
                </a:tc>
                <a:tc>
                  <a:txBody>
                    <a:bodyPr/>
                    <a:lstStyle/>
                    <a:p>
                      <a:pPr algn="ctr" rtl="0" fontAlgn="b"/>
                      <a:r>
                        <a:rPr lang="zh-TW" altLang="en-US" sz="1400" b="0">
                          <a:solidFill>
                            <a:srgbClr val="FFFFFF"/>
                          </a:solidFill>
                          <a:effectLst/>
                          <a:latin typeface="Arial" panose="020B0604020202020204" pitchFamily="34" charset="0"/>
                        </a:rPr>
                        <a:t>預計達成</a:t>
                      </a:r>
                      <a:br>
                        <a:rPr lang="zh-TW" altLang="en-US" sz="1400" b="0">
                          <a:solidFill>
                            <a:srgbClr val="FFFFFF"/>
                          </a:solidFill>
                          <a:effectLst/>
                          <a:latin typeface="Arial" panose="020B0604020202020204" pitchFamily="34" charset="0"/>
                        </a:rPr>
                      </a:br>
                      <a:r>
                        <a:rPr lang="en-US" altLang="zh-TW" sz="1400" b="0">
                          <a:solidFill>
                            <a:srgbClr val="FFFFFF"/>
                          </a:solidFill>
                          <a:effectLst/>
                          <a:latin typeface="Arial" panose="020B0604020202020204" pitchFamily="34" charset="0"/>
                        </a:rPr>
                        <a:t>(</a:t>
                      </a:r>
                      <a:r>
                        <a:rPr lang="en-US" sz="1400" b="0">
                          <a:solidFill>
                            <a:srgbClr val="FFFFFF"/>
                          </a:solidFill>
                          <a:effectLst/>
                          <a:latin typeface="Arial" panose="020B0604020202020204" pitchFamily="34" charset="0"/>
                        </a:rPr>
                        <a:t>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05496"/>
                    </a:solidFill>
                  </a:tcPr>
                </a:tc>
                <a:tc>
                  <a:txBody>
                    <a:bodyPr/>
                    <a:lstStyle/>
                    <a:p>
                      <a:pPr algn="ctr" rtl="0" fontAlgn="b"/>
                      <a:r>
                        <a:rPr lang="zh-TW" altLang="en-US" sz="1400" b="0">
                          <a:solidFill>
                            <a:srgbClr val="FFFFFF"/>
                          </a:solidFill>
                          <a:effectLst/>
                          <a:latin typeface="Arial" panose="020B0604020202020204" pitchFamily="34" charset="0"/>
                        </a:rPr>
                        <a:t>實際達成</a:t>
                      </a:r>
                      <a:br>
                        <a:rPr lang="zh-TW" altLang="en-US" sz="1400" b="0">
                          <a:solidFill>
                            <a:srgbClr val="FFFFFF"/>
                          </a:solidFill>
                          <a:effectLst/>
                          <a:latin typeface="Arial" panose="020B0604020202020204" pitchFamily="34" charset="0"/>
                        </a:rPr>
                      </a:br>
                      <a:r>
                        <a:rPr lang="en-US" altLang="zh-TW" sz="1400" b="0">
                          <a:solidFill>
                            <a:srgbClr val="FFFFFF"/>
                          </a:solidFill>
                          <a:effectLst/>
                          <a:latin typeface="Arial" panose="020B0604020202020204" pitchFamily="34" charset="0"/>
                        </a:rPr>
                        <a:t>(</a:t>
                      </a:r>
                      <a:r>
                        <a:rPr lang="en-US" sz="1400" b="0">
                          <a:solidFill>
                            <a:srgbClr val="FFFFFF"/>
                          </a:solidFill>
                          <a:effectLst/>
                          <a:latin typeface="Arial" panose="020B0604020202020204" pitchFamily="34" charset="0"/>
                        </a:rPr>
                        <a:t>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05496"/>
                    </a:solidFill>
                  </a:tcPr>
                </a:tc>
                <a:tc>
                  <a:txBody>
                    <a:bodyPr/>
                    <a:lstStyle/>
                    <a:p>
                      <a:pPr algn="ctr" rtl="0" fontAlgn="b"/>
                      <a:r>
                        <a:rPr lang="zh-TW" altLang="en-US" sz="1400" b="0">
                          <a:solidFill>
                            <a:srgbClr val="FFFFFF"/>
                          </a:solidFill>
                          <a:effectLst/>
                          <a:latin typeface="Arial" panose="020B0604020202020204" pitchFamily="34" charset="0"/>
                        </a:rPr>
                        <a:t>差異值</a:t>
                      </a:r>
                      <a:br>
                        <a:rPr lang="zh-TW" altLang="en-US" sz="1400" b="0">
                          <a:solidFill>
                            <a:srgbClr val="FFFFFF"/>
                          </a:solidFill>
                          <a:effectLst/>
                          <a:latin typeface="Arial" panose="020B0604020202020204" pitchFamily="34" charset="0"/>
                        </a:rPr>
                      </a:br>
                      <a:r>
                        <a:rPr lang="en-US" altLang="zh-TW" sz="1400" b="0">
                          <a:solidFill>
                            <a:srgbClr val="FFFFFF"/>
                          </a:solidFill>
                          <a:effectLst/>
                          <a:latin typeface="Arial" panose="020B0604020202020204" pitchFamily="34" charset="0"/>
                        </a:rPr>
                        <a:t>(</a:t>
                      </a:r>
                      <a:r>
                        <a:rPr lang="en-US" sz="1400" b="0">
                          <a:solidFill>
                            <a:srgbClr val="FFFFFF"/>
                          </a:solidFill>
                          <a:effectLst/>
                          <a:latin typeface="Arial" panose="020B0604020202020204" pitchFamily="34" charset="0"/>
                        </a:rPr>
                        <a:t>D-C)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05496"/>
                    </a:solidFill>
                  </a:tcPr>
                </a:tc>
                <a:tc>
                  <a:txBody>
                    <a:bodyPr/>
                    <a:lstStyle/>
                    <a:p>
                      <a:pPr algn="ctr" rtl="0" fontAlgn="b"/>
                      <a:r>
                        <a:rPr lang="zh-TW" altLang="en-US" sz="1400" b="0" dirty="0">
                          <a:solidFill>
                            <a:srgbClr val="FFFFFF"/>
                          </a:solidFill>
                          <a:effectLst/>
                          <a:latin typeface="Arial" panose="020B0604020202020204" pitchFamily="34" charset="0"/>
                        </a:rPr>
                        <a:t>達成率</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435929665"/>
                  </a:ext>
                </a:extLst>
              </a:tr>
            </a:tbl>
          </a:graphicData>
        </a:graphic>
      </p:graphicFrame>
      <p:graphicFrame>
        <p:nvGraphicFramePr>
          <p:cNvPr id="10" name="表格 9"/>
          <p:cNvGraphicFramePr>
            <a:graphicFrameLocks noGrp="1"/>
          </p:cNvGraphicFramePr>
          <p:nvPr>
            <p:extLst/>
          </p:nvPr>
        </p:nvGraphicFramePr>
        <p:xfrm>
          <a:off x="939270" y="958207"/>
          <a:ext cx="7470111" cy="1005840"/>
        </p:xfrm>
        <a:graphic>
          <a:graphicData uri="http://schemas.openxmlformats.org/drawingml/2006/table">
            <a:tbl>
              <a:tblPr/>
              <a:tblGrid>
                <a:gridCol w="1021903">
                  <a:extLst>
                    <a:ext uri="{9D8B030D-6E8A-4147-A177-3AD203B41FA5}">
                      <a16:colId xmlns:a16="http://schemas.microsoft.com/office/drawing/2014/main" val="2399753259"/>
                    </a:ext>
                  </a:extLst>
                </a:gridCol>
                <a:gridCol w="1338693">
                  <a:extLst>
                    <a:ext uri="{9D8B030D-6E8A-4147-A177-3AD203B41FA5}">
                      <a16:colId xmlns:a16="http://schemas.microsoft.com/office/drawing/2014/main" val="1205116215"/>
                    </a:ext>
                  </a:extLst>
                </a:gridCol>
                <a:gridCol w="1021903">
                  <a:extLst>
                    <a:ext uri="{9D8B030D-6E8A-4147-A177-3AD203B41FA5}">
                      <a16:colId xmlns:a16="http://schemas.microsoft.com/office/drawing/2014/main" val="3724561541"/>
                    </a:ext>
                  </a:extLst>
                </a:gridCol>
                <a:gridCol w="1021903">
                  <a:extLst>
                    <a:ext uri="{9D8B030D-6E8A-4147-A177-3AD203B41FA5}">
                      <a16:colId xmlns:a16="http://schemas.microsoft.com/office/drawing/2014/main" val="3518605099"/>
                    </a:ext>
                  </a:extLst>
                </a:gridCol>
                <a:gridCol w="1021903">
                  <a:extLst>
                    <a:ext uri="{9D8B030D-6E8A-4147-A177-3AD203B41FA5}">
                      <a16:colId xmlns:a16="http://schemas.microsoft.com/office/drawing/2014/main" val="2039137474"/>
                    </a:ext>
                  </a:extLst>
                </a:gridCol>
                <a:gridCol w="1021903">
                  <a:extLst>
                    <a:ext uri="{9D8B030D-6E8A-4147-A177-3AD203B41FA5}">
                      <a16:colId xmlns:a16="http://schemas.microsoft.com/office/drawing/2014/main" val="1208141637"/>
                    </a:ext>
                  </a:extLst>
                </a:gridCol>
                <a:gridCol w="1021903">
                  <a:extLst>
                    <a:ext uri="{9D8B030D-6E8A-4147-A177-3AD203B41FA5}">
                      <a16:colId xmlns:a16="http://schemas.microsoft.com/office/drawing/2014/main" val="4232860117"/>
                    </a:ext>
                  </a:extLst>
                </a:gridCol>
              </a:tblGrid>
              <a:tr h="200025">
                <a:tc rowSpan="4">
                  <a:txBody>
                    <a:bodyPr/>
                    <a:lstStyle/>
                    <a:p>
                      <a:pPr rtl="0" fontAlgn="b"/>
                      <a:r>
                        <a:rPr lang="zh-TW" altLang="en-US" sz="1200" b="0" dirty="0">
                          <a:effectLst/>
                          <a:latin typeface="Arial" panose="020B0604020202020204" pitchFamily="34" charset="0"/>
                        </a:rPr>
                        <a:t>技術加值組</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CBAD"/>
                    </a:solidFill>
                  </a:tcPr>
                </a:tc>
                <a:tc>
                  <a:txBody>
                    <a:bodyPr/>
                    <a:lstStyle/>
                    <a:p>
                      <a:pPr rtl="0" fontAlgn="b"/>
                      <a:r>
                        <a:rPr lang="en-US" sz="1400" b="0">
                          <a:effectLst/>
                          <a:latin typeface="Times New Roman" panose="02020603050405020304" pitchFamily="18" charset="0"/>
                        </a:rPr>
                        <a:t>A.</a:t>
                      </a:r>
                      <a:r>
                        <a:rPr lang="zh-TW" altLang="en-US" sz="1400" b="0">
                          <a:effectLst/>
                          <a:latin typeface="Times New Roman" panose="02020603050405020304" pitchFamily="18" charset="0"/>
                        </a:rPr>
                        <a:t>政府收入</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24,000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25,971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25,971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1,971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108%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extLst>
                  <a:ext uri="{0D108BD9-81ED-4DB2-BD59-A6C34878D82A}">
                    <a16:rowId xmlns:a16="http://schemas.microsoft.com/office/drawing/2014/main" val="1440039558"/>
                  </a:ext>
                </a:extLst>
              </a:tr>
              <a:tr h="200025">
                <a:tc vMerge="1">
                  <a:txBody>
                    <a:bodyPr/>
                    <a:lstStyle/>
                    <a:p>
                      <a:endParaRPr lang="zh-TW" altLang="en-US"/>
                    </a:p>
                  </a:txBody>
                  <a:tcPr/>
                </a:tc>
                <a:tc>
                  <a:txBody>
                    <a:bodyPr/>
                    <a:lstStyle/>
                    <a:p>
                      <a:pPr rtl="0" fontAlgn="b"/>
                      <a:r>
                        <a:rPr lang="en-US" sz="1400" b="0">
                          <a:effectLst/>
                          <a:latin typeface="Times New Roman" panose="02020603050405020304" pitchFamily="18" charset="0"/>
                        </a:rPr>
                        <a:t>B.</a:t>
                      </a:r>
                      <a:r>
                        <a:rPr lang="zh-TW" altLang="en-US" sz="1400" b="0">
                          <a:effectLst/>
                          <a:latin typeface="Times New Roman" panose="02020603050405020304" pitchFamily="18" charset="0"/>
                        </a:rPr>
                        <a:t>民間收入</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34,565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15,788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13,628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solidFill>
                            <a:srgbClr val="FF0000"/>
                          </a:solidFill>
                          <a:effectLst/>
                          <a:latin typeface="Arial" panose="020B0604020202020204" pitchFamily="34" charset="0"/>
                        </a:rPr>
                        <a:t>-18,777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46%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CBAD"/>
                    </a:solidFill>
                  </a:tcPr>
                </a:tc>
                <a:extLst>
                  <a:ext uri="{0D108BD9-81ED-4DB2-BD59-A6C34878D82A}">
                    <a16:rowId xmlns:a16="http://schemas.microsoft.com/office/drawing/2014/main" val="3945228655"/>
                  </a:ext>
                </a:extLst>
              </a:tr>
              <a:tr h="200025">
                <a:tc vMerge="1">
                  <a:txBody>
                    <a:bodyPr/>
                    <a:lstStyle/>
                    <a:p>
                      <a:endParaRPr lang="zh-TW" altLang="en-US"/>
                    </a:p>
                  </a:txBody>
                  <a:tcPr/>
                </a:tc>
                <a:tc>
                  <a:txBody>
                    <a:bodyPr/>
                    <a:lstStyle/>
                    <a:p>
                      <a:pPr rtl="0" fontAlgn="b"/>
                      <a:r>
                        <a:rPr lang="zh-TW" altLang="en-US" sz="1400" b="0">
                          <a:effectLst/>
                          <a:latin typeface="Times New Roman" panose="02020603050405020304" pitchFamily="18" charset="0"/>
                        </a:rPr>
                        <a:t>收入總額</a:t>
                      </a:r>
                      <a:r>
                        <a:rPr lang="en-US" altLang="zh-TW" sz="1400" b="0">
                          <a:effectLst/>
                          <a:latin typeface="Times New Roman" panose="02020603050405020304" pitchFamily="18" charset="0"/>
                        </a:rPr>
                        <a:t>(</a:t>
                      </a:r>
                      <a:r>
                        <a:rPr lang="en-US" sz="1400" b="0">
                          <a:effectLst/>
                          <a:latin typeface="Times New Roman" panose="02020603050405020304" pitchFamily="18" charset="0"/>
                        </a:rPr>
                        <a:t>A+B)</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9D08E"/>
                    </a:solidFill>
                  </a:tcPr>
                </a:tc>
                <a:tc>
                  <a:txBody>
                    <a:bodyPr/>
                    <a:lstStyle/>
                    <a:p>
                      <a:pPr algn="r" rtl="0" fontAlgn="b"/>
                      <a:r>
                        <a:rPr lang="en-US" altLang="zh-TW" sz="1200" b="0">
                          <a:effectLst/>
                          <a:latin typeface="Arial" panose="020B0604020202020204" pitchFamily="34" charset="0"/>
                        </a:rPr>
                        <a:t>58,565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9D08E"/>
                    </a:solidFill>
                  </a:tcPr>
                </a:tc>
                <a:tc>
                  <a:txBody>
                    <a:bodyPr/>
                    <a:lstStyle/>
                    <a:p>
                      <a:pPr algn="r" rtl="0" fontAlgn="b"/>
                      <a:r>
                        <a:rPr lang="en-US" altLang="zh-TW" sz="1200" b="0">
                          <a:effectLst/>
                          <a:latin typeface="Arial" panose="020B0604020202020204" pitchFamily="34" charset="0"/>
                        </a:rPr>
                        <a:t>41,759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9D08E"/>
                    </a:solidFill>
                  </a:tcPr>
                </a:tc>
                <a:tc>
                  <a:txBody>
                    <a:bodyPr/>
                    <a:lstStyle/>
                    <a:p>
                      <a:pPr algn="r" rtl="0" fontAlgn="b"/>
                      <a:r>
                        <a:rPr lang="en-US" altLang="zh-TW" sz="1200" b="0">
                          <a:effectLst/>
                          <a:latin typeface="Arial" panose="020B0604020202020204" pitchFamily="34" charset="0"/>
                        </a:rPr>
                        <a:t>39,599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9D08E"/>
                    </a:solidFill>
                  </a:tcPr>
                </a:tc>
                <a:tc>
                  <a:txBody>
                    <a:bodyPr/>
                    <a:lstStyle/>
                    <a:p>
                      <a:pPr algn="r" rtl="0" fontAlgn="b"/>
                      <a:r>
                        <a:rPr lang="en-US" altLang="zh-TW" sz="1200" b="0">
                          <a:effectLst/>
                          <a:latin typeface="Arial" panose="020B0604020202020204" pitchFamily="34" charset="0"/>
                        </a:rPr>
                        <a:t>-16,806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9D08E"/>
                    </a:solidFill>
                  </a:tcPr>
                </a:tc>
                <a:tc>
                  <a:txBody>
                    <a:bodyPr/>
                    <a:lstStyle/>
                    <a:p>
                      <a:pPr algn="r" rtl="0" fontAlgn="b"/>
                      <a:r>
                        <a:rPr lang="en-US" altLang="zh-TW" sz="1200" b="0">
                          <a:effectLst/>
                          <a:latin typeface="Arial" panose="020B0604020202020204" pitchFamily="34" charset="0"/>
                        </a:rPr>
                        <a:t>71%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9D08E"/>
                    </a:solidFill>
                  </a:tcPr>
                </a:tc>
                <a:extLst>
                  <a:ext uri="{0D108BD9-81ED-4DB2-BD59-A6C34878D82A}">
                    <a16:rowId xmlns:a16="http://schemas.microsoft.com/office/drawing/2014/main" val="4256517264"/>
                  </a:ext>
                </a:extLst>
              </a:tr>
              <a:tr h="200025">
                <a:tc vMerge="1">
                  <a:txBody>
                    <a:bodyPr/>
                    <a:lstStyle/>
                    <a:p>
                      <a:endParaRPr lang="zh-TW" altLang="en-US"/>
                    </a:p>
                  </a:txBody>
                  <a:tcPr/>
                </a:tc>
                <a:tc>
                  <a:txBody>
                    <a:bodyPr/>
                    <a:lstStyle/>
                    <a:p>
                      <a:pPr rtl="0" fontAlgn="b"/>
                      <a:r>
                        <a:rPr lang="zh-TW" altLang="en-US" sz="1400" b="0">
                          <a:effectLst/>
                          <a:latin typeface="Arial" panose="020B0604020202020204" pitchFamily="34" charset="0"/>
                        </a:rPr>
                        <a:t>處級餘絀</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3,872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1,839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1,839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CBAD"/>
                    </a:solidFill>
                  </a:tcPr>
                </a:tc>
                <a:tc>
                  <a:txBody>
                    <a:bodyPr/>
                    <a:lstStyle/>
                    <a:p>
                      <a:pPr algn="r" rtl="0" fontAlgn="b"/>
                      <a:r>
                        <a:rPr lang="en-US" altLang="zh-TW" sz="1200" b="0">
                          <a:effectLst/>
                          <a:latin typeface="Arial" panose="020B0604020202020204" pitchFamily="34" charset="0"/>
                        </a:rPr>
                        <a:t>-2,033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CBAD"/>
                    </a:solidFill>
                  </a:tcPr>
                </a:tc>
                <a:tc>
                  <a:txBody>
                    <a:bodyPr/>
                    <a:lstStyle/>
                    <a:p>
                      <a:pPr algn="r" rtl="0" fontAlgn="b"/>
                      <a:r>
                        <a:rPr lang="en-US" altLang="zh-TW" sz="1200" b="0" dirty="0">
                          <a:effectLst/>
                          <a:latin typeface="Arial" panose="020B0604020202020204" pitchFamily="34" charset="0"/>
                        </a:rPr>
                        <a:t>47%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590120951"/>
                  </a:ext>
                </a:extLst>
              </a:tr>
            </a:tbl>
          </a:graphicData>
        </a:graphic>
      </p:graphicFrame>
    </p:spTree>
    <p:extLst>
      <p:ext uri="{BB962C8B-B14F-4D97-AF65-F5344CB8AC3E}">
        <p14:creationId xmlns:p14="http://schemas.microsoft.com/office/powerpoint/2010/main" val="426873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5</a:t>
            </a:fld>
            <a:endParaRPr lang="zh-TW" altLang="en-US"/>
          </a:p>
        </p:txBody>
      </p:sp>
      <p:sp>
        <p:nvSpPr>
          <p:cNvPr id="3" name="標題 2"/>
          <p:cNvSpPr>
            <a:spLocks noGrp="1"/>
          </p:cNvSpPr>
          <p:nvPr>
            <p:ph type="title"/>
          </p:nvPr>
        </p:nvSpPr>
        <p:spPr>
          <a:xfrm>
            <a:off x="920552" y="163662"/>
            <a:ext cx="8064896" cy="432047"/>
          </a:xfrm>
        </p:spPr>
        <p:txBody>
          <a:bodyPr/>
          <a:lstStyle/>
          <a:p>
            <a:r>
              <a:rPr lang="en-US" altLang="zh-TW" dirty="0" smtClean="0">
                <a:hlinkClick r:id="" action="ppaction://noaction"/>
              </a:rPr>
              <a:t>FY111</a:t>
            </a:r>
            <a:r>
              <a:rPr lang="zh-TW" altLang="en-US" dirty="0" smtClean="0">
                <a:hlinkClick r:id="" action="ppaction://noaction"/>
              </a:rPr>
              <a:t>政府</a:t>
            </a:r>
            <a:r>
              <a:rPr lang="en-US" altLang="zh-TW" dirty="0" smtClean="0">
                <a:hlinkClick r:id="" action="ppaction://noaction"/>
              </a:rPr>
              <a:t>/</a:t>
            </a:r>
            <a:r>
              <a:rPr lang="zh-TW" altLang="en-US" dirty="0" smtClean="0">
                <a:hlinkClick r:id="" action="ppaction://noaction"/>
              </a:rPr>
              <a:t>民間計畫</a:t>
            </a:r>
            <a:r>
              <a:rPr lang="en-US" altLang="zh-TW" dirty="0" smtClean="0">
                <a:hlinkClick r:id="" action="ppaction://noaction"/>
              </a:rPr>
              <a:t>-</a:t>
            </a:r>
            <a:r>
              <a:rPr lang="zh-TW" altLang="en-US" dirty="0" smtClean="0">
                <a:hlinkClick r:id="" action="ppaction://noaction"/>
              </a:rPr>
              <a:t>加值組</a:t>
            </a:r>
            <a:endParaRPr lang="zh-TW" altLang="en-US" dirty="0">
              <a:hlinkClick r:id="" action="ppaction://noaction"/>
            </a:endParaRPr>
          </a:p>
        </p:txBody>
      </p:sp>
      <p:sp>
        <p:nvSpPr>
          <p:cNvPr id="5" name="文字方塊 4"/>
          <p:cNvSpPr txBox="1"/>
          <p:nvPr/>
        </p:nvSpPr>
        <p:spPr>
          <a:xfrm>
            <a:off x="8409384" y="145139"/>
            <a:ext cx="1224136" cy="369332"/>
          </a:xfrm>
          <a:prstGeom prst="rect">
            <a:avLst/>
          </a:prstGeom>
          <a:solidFill>
            <a:srgbClr val="FFFF00"/>
          </a:solidFill>
          <a:ln>
            <a:solidFill>
              <a:srgbClr val="0000FF"/>
            </a:solidFill>
          </a:ln>
        </p:spPr>
        <p:txBody>
          <a:bodyPr wrap="square" rtlCol="0">
            <a:spAutoFit/>
          </a:bodyPr>
          <a:lstStyle/>
          <a:p>
            <a:r>
              <a:rPr lang="en-US" altLang="zh-TW" dirty="0" smtClean="0">
                <a:solidFill>
                  <a:srgbClr val="0000FF"/>
                </a:solidFill>
              </a:rPr>
              <a:t>5/3</a:t>
            </a:r>
            <a:r>
              <a:rPr lang="zh-TW" altLang="en-US" dirty="0" smtClean="0">
                <a:solidFill>
                  <a:srgbClr val="0000FF"/>
                </a:solidFill>
              </a:rPr>
              <a:t>更新</a:t>
            </a:r>
            <a:endParaRPr lang="zh-TW" altLang="en-US" dirty="0">
              <a:solidFill>
                <a:srgbClr val="0000FF"/>
              </a:solidFill>
            </a:endParaRPr>
          </a:p>
        </p:txBody>
      </p:sp>
      <p:graphicFrame>
        <p:nvGraphicFramePr>
          <p:cNvPr id="4" name="表格 3"/>
          <p:cNvGraphicFramePr>
            <a:graphicFrameLocks noGrp="1"/>
          </p:cNvGraphicFramePr>
          <p:nvPr>
            <p:extLst/>
          </p:nvPr>
        </p:nvGraphicFramePr>
        <p:xfrm>
          <a:off x="92453" y="764704"/>
          <a:ext cx="9469056" cy="5472606"/>
        </p:xfrm>
        <a:graphic>
          <a:graphicData uri="http://schemas.openxmlformats.org/drawingml/2006/table">
            <a:tbl>
              <a:tblPr/>
              <a:tblGrid>
                <a:gridCol w="835751">
                  <a:extLst>
                    <a:ext uri="{9D8B030D-6E8A-4147-A177-3AD203B41FA5}">
                      <a16:colId xmlns:a16="http://schemas.microsoft.com/office/drawing/2014/main" val="487276842"/>
                    </a:ext>
                  </a:extLst>
                </a:gridCol>
                <a:gridCol w="2783048">
                  <a:extLst>
                    <a:ext uri="{9D8B030D-6E8A-4147-A177-3AD203B41FA5}">
                      <a16:colId xmlns:a16="http://schemas.microsoft.com/office/drawing/2014/main" val="1280293465"/>
                    </a:ext>
                  </a:extLst>
                </a:gridCol>
                <a:gridCol w="835751">
                  <a:extLst>
                    <a:ext uri="{9D8B030D-6E8A-4147-A177-3AD203B41FA5}">
                      <a16:colId xmlns:a16="http://schemas.microsoft.com/office/drawing/2014/main" val="2302226388"/>
                    </a:ext>
                  </a:extLst>
                </a:gridCol>
                <a:gridCol w="835751">
                  <a:extLst>
                    <a:ext uri="{9D8B030D-6E8A-4147-A177-3AD203B41FA5}">
                      <a16:colId xmlns:a16="http://schemas.microsoft.com/office/drawing/2014/main" val="2555703719"/>
                    </a:ext>
                  </a:extLst>
                </a:gridCol>
                <a:gridCol w="835751">
                  <a:extLst>
                    <a:ext uri="{9D8B030D-6E8A-4147-A177-3AD203B41FA5}">
                      <a16:colId xmlns:a16="http://schemas.microsoft.com/office/drawing/2014/main" val="2923982851"/>
                    </a:ext>
                  </a:extLst>
                </a:gridCol>
                <a:gridCol w="835751">
                  <a:extLst>
                    <a:ext uri="{9D8B030D-6E8A-4147-A177-3AD203B41FA5}">
                      <a16:colId xmlns:a16="http://schemas.microsoft.com/office/drawing/2014/main" val="2583638194"/>
                    </a:ext>
                  </a:extLst>
                </a:gridCol>
                <a:gridCol w="835751">
                  <a:extLst>
                    <a:ext uri="{9D8B030D-6E8A-4147-A177-3AD203B41FA5}">
                      <a16:colId xmlns:a16="http://schemas.microsoft.com/office/drawing/2014/main" val="301453888"/>
                    </a:ext>
                  </a:extLst>
                </a:gridCol>
                <a:gridCol w="835751">
                  <a:extLst>
                    <a:ext uri="{9D8B030D-6E8A-4147-A177-3AD203B41FA5}">
                      <a16:colId xmlns:a16="http://schemas.microsoft.com/office/drawing/2014/main" val="2518690998"/>
                    </a:ext>
                  </a:extLst>
                </a:gridCol>
                <a:gridCol w="835751">
                  <a:extLst>
                    <a:ext uri="{9D8B030D-6E8A-4147-A177-3AD203B41FA5}">
                      <a16:colId xmlns:a16="http://schemas.microsoft.com/office/drawing/2014/main" val="3280207889"/>
                    </a:ext>
                  </a:extLst>
                </a:gridCol>
              </a:tblGrid>
              <a:tr h="394930">
                <a:tc>
                  <a:txBody>
                    <a:bodyPr/>
                    <a:lstStyle/>
                    <a:p>
                      <a:pPr algn="ctr" rtl="0" fontAlgn="b"/>
                      <a:r>
                        <a:rPr lang="zh-TW" altLang="en-US" sz="1200" b="1" dirty="0">
                          <a:solidFill>
                            <a:srgbClr val="FFFFFF"/>
                          </a:solidFill>
                          <a:effectLst/>
                          <a:latin typeface="Arial" panose="020B0604020202020204" pitchFamily="34" charset="0"/>
                        </a:rPr>
                        <a:t>類別</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計畫名稱</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簽約對象</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政府</a:t>
                      </a:r>
                      <a:r>
                        <a:rPr lang="en-US" altLang="zh-TW" sz="1200" b="1">
                          <a:solidFill>
                            <a:srgbClr val="FFFFFF"/>
                          </a:solidFill>
                          <a:effectLst/>
                          <a:latin typeface="Arial" panose="020B0604020202020204" pitchFamily="34" charset="0"/>
                        </a:rPr>
                        <a:t>/</a:t>
                      </a:r>
                      <a:r>
                        <a:rPr lang="zh-TW" altLang="en-US" sz="1200" b="1">
                          <a:solidFill>
                            <a:srgbClr val="FFFFFF"/>
                          </a:solidFill>
                          <a:effectLst/>
                          <a:latin typeface="Arial" panose="020B0604020202020204" pitchFamily="34" charset="0"/>
                        </a:rPr>
                        <a:t>民間</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組 </a:t>
                      </a:r>
                      <a:r>
                        <a:rPr lang="en-US" altLang="zh-TW" sz="1200" b="1">
                          <a:solidFill>
                            <a:srgbClr val="FFFFFF"/>
                          </a:solidFill>
                          <a:effectLst/>
                          <a:latin typeface="Arial" panose="020B0604020202020204" pitchFamily="34" charset="0"/>
                        </a:rPr>
                        <a:t>/ </a:t>
                      </a:r>
                      <a:r>
                        <a:rPr lang="zh-TW" altLang="en-US" sz="1200" b="1">
                          <a:solidFill>
                            <a:srgbClr val="FFFFFF"/>
                          </a:solidFill>
                          <a:effectLst/>
                          <a:latin typeface="Arial" panose="020B0604020202020204" pitchFamily="34" charset="0"/>
                        </a:rPr>
                        <a:t>中心</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en-US" altLang="zh-TW" sz="1200" b="1">
                          <a:solidFill>
                            <a:srgbClr val="FFFFFF"/>
                          </a:solidFill>
                          <a:effectLst/>
                          <a:latin typeface="Arial" panose="020B0604020202020204" pitchFamily="34" charset="0"/>
                        </a:rPr>
                        <a:t>FY111</a:t>
                      </a:r>
                      <a:r>
                        <a:rPr lang="zh-TW" altLang="en-US" sz="1200" b="1">
                          <a:solidFill>
                            <a:srgbClr val="FFFFFF"/>
                          </a:solidFill>
                          <a:effectLst/>
                          <a:latin typeface="Arial" panose="020B0604020202020204" pitchFamily="34" charset="0"/>
                        </a:rPr>
                        <a:t>計畫經費</a:t>
                      </a:r>
                      <a:r>
                        <a:rPr lang="en-US" altLang="zh-TW" sz="1200" b="1">
                          <a:solidFill>
                            <a:srgbClr val="FFFFFF"/>
                          </a:solidFill>
                          <a:effectLst/>
                          <a:latin typeface="Arial" panose="020B0604020202020204" pitchFamily="34" charset="0"/>
                        </a:rPr>
                        <a:t>(</a:t>
                      </a:r>
                      <a:r>
                        <a:rPr lang="zh-TW" altLang="en-US" sz="1200" b="1">
                          <a:solidFill>
                            <a:srgbClr val="FFFFFF"/>
                          </a:solidFill>
                          <a:effectLst/>
                          <a:latin typeface="Arial" panose="020B0604020202020204" pitchFamily="34" charset="0"/>
                        </a:rPr>
                        <a:t>千元</a:t>
                      </a:r>
                      <a:r>
                        <a:rPr lang="en-US" altLang="zh-TW" sz="1200" b="1">
                          <a:solidFill>
                            <a:srgbClr val="FFFFFF"/>
                          </a:solidFill>
                          <a:effectLst/>
                          <a:latin typeface="Arial" panose="020B0604020202020204" pitchFamily="34" charset="0"/>
                        </a:rPr>
                        <a:t>)</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簽約中</a:t>
                      </a:r>
                      <a:r>
                        <a:rPr lang="en-US" altLang="zh-TW" sz="1200" b="1">
                          <a:solidFill>
                            <a:srgbClr val="FFFFFF"/>
                          </a:solidFill>
                          <a:effectLst/>
                          <a:latin typeface="Arial" panose="020B0604020202020204" pitchFamily="34" charset="0"/>
                        </a:rPr>
                        <a:t>+</a:t>
                      </a:r>
                      <a:r>
                        <a:rPr lang="zh-TW" altLang="en-US" sz="1200" b="1">
                          <a:solidFill>
                            <a:srgbClr val="FFFFFF"/>
                          </a:solidFill>
                          <a:effectLst/>
                          <a:latin typeface="Arial" panose="020B0604020202020204" pitchFamily="34" charset="0"/>
                        </a:rPr>
                        <a:t>已簽約</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algn="ctr" rtl="0" fontAlgn="b"/>
                      <a:r>
                        <a:rPr lang="zh-TW" altLang="en-US" sz="1200" b="1">
                          <a:solidFill>
                            <a:srgbClr val="FFFFFF"/>
                          </a:solidFill>
                          <a:effectLst/>
                          <a:latin typeface="Arial" panose="020B0604020202020204" pitchFamily="34" charset="0"/>
                        </a:rPr>
                        <a:t>洽談中</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tc>
                  <a:txBody>
                    <a:bodyPr/>
                    <a:lstStyle/>
                    <a:p>
                      <a:pPr rtl="0" fontAlgn="b"/>
                      <a:r>
                        <a:rPr lang="zh-TW" altLang="en-US" sz="1200" b="1">
                          <a:solidFill>
                            <a:srgbClr val="FFFFFF"/>
                          </a:solidFill>
                          <a:effectLst/>
                          <a:latin typeface="Arial" panose="020B0604020202020204" pitchFamily="34" charset="0"/>
                        </a:rPr>
                        <a:t>餘絀</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3366"/>
                    </a:solidFill>
                  </a:tcPr>
                </a:tc>
                <a:extLst>
                  <a:ext uri="{0D108BD9-81ED-4DB2-BD59-A6C34878D82A}">
                    <a16:rowId xmlns:a16="http://schemas.microsoft.com/office/drawing/2014/main" val="2695274733"/>
                  </a:ext>
                </a:extLst>
              </a:tr>
              <a:tr h="582993">
                <a:tc>
                  <a:txBody>
                    <a:bodyPr/>
                    <a:lstStyle/>
                    <a:p>
                      <a:pPr algn="ctr" rtl="0" fontAlgn="b"/>
                      <a:r>
                        <a:rPr lang="en-US" sz="1200" b="0" dirty="0">
                          <a:effectLst/>
                          <a:latin typeface="+mn-ea"/>
                          <a:ea typeface="+mn-ea"/>
                        </a:rPr>
                        <a:t>W</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科技專案技術移轉收入</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a:effectLst/>
                          <a:latin typeface="+mn-ea"/>
                          <a:ea typeface="+mn-ea"/>
                        </a:rPr>
                        <a:t>益張</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effectLst/>
                          <a:latin typeface="+mn-ea"/>
                          <a:ea typeface="+mn-ea"/>
                        </a:rPr>
                        <a:t>2.</a:t>
                      </a:r>
                      <a:r>
                        <a:rPr lang="zh-TW" altLang="en-US" sz="1200" b="0">
                          <a:effectLst/>
                          <a:latin typeface="+mn-ea"/>
                          <a:ea typeface="+mn-ea"/>
                        </a:rPr>
                        <a:t>民間</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技術加值組</a:t>
                      </a:r>
                      <a:r>
                        <a:rPr lang="en-US" altLang="zh-TW" sz="1200" b="0">
                          <a:effectLst/>
                          <a:latin typeface="+mn-ea"/>
                          <a:ea typeface="+mn-ea"/>
                        </a:rPr>
                        <a:t>/</a:t>
                      </a:r>
                      <a:r>
                        <a:rPr lang="zh-TW" altLang="en-US" sz="1200" b="0">
                          <a:effectLst/>
                          <a:latin typeface="+mn-ea"/>
                          <a:ea typeface="+mn-ea"/>
                        </a:rPr>
                        <a:t>中區產業中心</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rgbClr val="FF0000"/>
                          </a:solidFill>
                          <a:effectLst/>
                          <a:latin typeface="+mn-ea"/>
                          <a:ea typeface="+mn-ea"/>
                        </a:rPr>
                        <a:t>1,476</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rgbClr val="FF0000"/>
                          </a:solidFill>
                          <a:effectLst/>
                          <a:latin typeface="+mn-ea"/>
                          <a:ea typeface="+mn-ea"/>
                        </a:rPr>
                        <a:t>1,476</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rgbClr val="FF0000"/>
                          </a:solidFill>
                          <a:effectLst/>
                          <a:latin typeface="+mn-ea"/>
                          <a:ea typeface="+mn-ea"/>
                        </a:rPr>
                        <a:t>812</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36548234"/>
                  </a:ext>
                </a:extLst>
              </a:tr>
              <a:tr h="582993">
                <a:tc>
                  <a:txBody>
                    <a:bodyPr/>
                    <a:lstStyle/>
                    <a:p>
                      <a:pPr algn="ctr" rtl="0" fontAlgn="b"/>
                      <a:r>
                        <a:rPr lang="en-US" sz="1200" b="0">
                          <a:effectLst/>
                          <a:latin typeface="+mn-ea"/>
                          <a:ea typeface="+mn-ea"/>
                        </a:rPr>
                        <a:t>W</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dirty="0">
                          <a:effectLst/>
                          <a:latin typeface="+mn-ea"/>
                          <a:ea typeface="+mn-ea"/>
                        </a:rPr>
                        <a:t>科技專案技術移轉收入</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dirty="0">
                          <a:effectLst/>
                          <a:latin typeface="+mn-ea"/>
                          <a:ea typeface="+mn-ea"/>
                        </a:rPr>
                        <a:t>晨倢</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dirty="0">
                          <a:effectLst/>
                          <a:latin typeface="+mn-ea"/>
                          <a:ea typeface="+mn-ea"/>
                        </a:rPr>
                        <a:t>2.</a:t>
                      </a:r>
                      <a:r>
                        <a:rPr lang="zh-TW" altLang="en-US" sz="1200" b="0" dirty="0">
                          <a:effectLst/>
                          <a:latin typeface="+mn-ea"/>
                          <a:ea typeface="+mn-ea"/>
                        </a:rPr>
                        <a:t>民間</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技術加值組</a:t>
                      </a:r>
                      <a:r>
                        <a:rPr lang="en-US" altLang="zh-TW" sz="1200" b="0">
                          <a:effectLst/>
                          <a:latin typeface="+mn-ea"/>
                          <a:ea typeface="+mn-ea"/>
                        </a:rPr>
                        <a:t>/</a:t>
                      </a:r>
                      <a:r>
                        <a:rPr lang="zh-TW" altLang="en-US" sz="1200" b="0">
                          <a:effectLst/>
                          <a:latin typeface="+mn-ea"/>
                          <a:ea typeface="+mn-ea"/>
                        </a:rPr>
                        <a:t>中區產業中心</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rgbClr val="FF0000"/>
                          </a:solidFill>
                          <a:effectLst/>
                          <a:latin typeface="+mn-ea"/>
                          <a:ea typeface="+mn-ea"/>
                        </a:rPr>
                        <a:t>700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solidFill>
                          <a:srgbClr val="FF0000"/>
                        </a:solidFill>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rgbClr val="FF0000"/>
                          </a:solidFill>
                          <a:effectLst/>
                          <a:latin typeface="+mn-ea"/>
                          <a:ea typeface="+mn-ea"/>
                        </a:rPr>
                        <a:t>700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effectLst/>
                          <a:latin typeface="+mn-ea"/>
                          <a:ea typeface="+mn-ea"/>
                        </a:rPr>
                        <a:t>385</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61590924"/>
                  </a:ext>
                </a:extLst>
              </a:tr>
              <a:tr h="582993">
                <a:tc>
                  <a:txBody>
                    <a:bodyPr/>
                    <a:lstStyle/>
                    <a:p>
                      <a:pPr algn="ctr" rtl="0" fontAlgn="b"/>
                      <a:r>
                        <a:rPr lang="en-US" sz="1200" b="0">
                          <a:effectLst/>
                          <a:latin typeface="+mn-ea"/>
                          <a:ea typeface="+mn-ea"/>
                        </a:rPr>
                        <a:t>W</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dirty="0">
                          <a:effectLst/>
                          <a:latin typeface="+mn-ea"/>
                          <a:ea typeface="+mn-ea"/>
                        </a:rPr>
                        <a:t>科技專案技術移轉收入</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a:effectLst/>
                          <a:latin typeface="+mn-ea"/>
                          <a:ea typeface="+mn-ea"/>
                        </a:rPr>
                        <a:t>系統所</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dirty="0">
                          <a:effectLst/>
                          <a:latin typeface="+mn-ea"/>
                          <a:ea typeface="+mn-ea"/>
                        </a:rPr>
                        <a:t>2.</a:t>
                      </a:r>
                      <a:r>
                        <a:rPr lang="zh-TW" altLang="en-US" sz="1200" b="0" dirty="0">
                          <a:effectLst/>
                          <a:latin typeface="+mn-ea"/>
                          <a:ea typeface="+mn-ea"/>
                        </a:rPr>
                        <a:t>民間</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dirty="0">
                          <a:effectLst/>
                          <a:latin typeface="+mn-ea"/>
                          <a:ea typeface="+mn-ea"/>
                        </a:rPr>
                        <a:t>技術加值組</a:t>
                      </a:r>
                      <a:r>
                        <a:rPr lang="en-US" altLang="zh-TW" sz="1200" b="0" dirty="0">
                          <a:effectLst/>
                          <a:latin typeface="+mn-ea"/>
                          <a:ea typeface="+mn-ea"/>
                        </a:rPr>
                        <a:t>/</a:t>
                      </a:r>
                      <a:r>
                        <a:rPr lang="zh-TW" altLang="en-US" sz="1200" b="0" dirty="0">
                          <a:effectLst/>
                          <a:latin typeface="+mn-ea"/>
                          <a:ea typeface="+mn-ea"/>
                        </a:rPr>
                        <a:t>中區產業中心</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effectLst/>
                          <a:latin typeface="+mn-ea"/>
                          <a:ea typeface="+mn-ea"/>
                        </a:rPr>
                        <a:t>1,000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effectLst/>
                          <a:latin typeface="+mn-ea"/>
                          <a:ea typeface="+mn-ea"/>
                        </a:rPr>
                        <a:t>1000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effectLst/>
                          <a:latin typeface="+mn-ea"/>
                          <a:ea typeface="+mn-ea"/>
                        </a:rPr>
                        <a:t>550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16229482"/>
                  </a:ext>
                </a:extLst>
              </a:tr>
              <a:tr h="582993">
                <a:tc>
                  <a:txBody>
                    <a:bodyPr/>
                    <a:lstStyle/>
                    <a:p>
                      <a:pPr algn="ctr" rtl="0" fontAlgn="b"/>
                      <a:r>
                        <a:rPr lang="en-US" sz="1200" b="0">
                          <a:effectLst/>
                          <a:latin typeface="+mn-ea"/>
                          <a:ea typeface="+mn-ea"/>
                        </a:rPr>
                        <a:t>W</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科技專案技術移轉收入</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zh-TW" altLang="en-US" sz="1200" b="0">
                          <a:effectLst/>
                          <a:latin typeface="+mn-ea"/>
                          <a:ea typeface="+mn-ea"/>
                        </a:rPr>
                        <a:t>光榮</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effectLst/>
                          <a:latin typeface="+mn-ea"/>
                          <a:ea typeface="+mn-ea"/>
                        </a:rPr>
                        <a:t>2.</a:t>
                      </a:r>
                      <a:r>
                        <a:rPr lang="zh-TW" altLang="en-US" sz="1200" b="0">
                          <a:effectLst/>
                          <a:latin typeface="+mn-ea"/>
                          <a:ea typeface="+mn-ea"/>
                        </a:rPr>
                        <a:t>民間</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技術加值組</a:t>
                      </a:r>
                      <a:r>
                        <a:rPr lang="en-US" altLang="zh-TW" sz="1200" b="0">
                          <a:effectLst/>
                          <a:latin typeface="+mn-ea"/>
                          <a:ea typeface="+mn-ea"/>
                        </a:rPr>
                        <a:t>/</a:t>
                      </a:r>
                      <a:r>
                        <a:rPr lang="zh-TW" altLang="en-US" sz="1200" b="0">
                          <a:effectLst/>
                          <a:latin typeface="+mn-ea"/>
                          <a:ea typeface="+mn-ea"/>
                        </a:rPr>
                        <a:t>中區產業中心</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20C446"/>
                      </a:solidFill>
                      <a:prstDash val="solid"/>
                      <a:round/>
                      <a:headEnd type="none" w="med" len="med"/>
                      <a:tailEnd type="none" w="med" len="med"/>
                    </a:lnB>
                  </a:tcPr>
                </a:tc>
                <a:tc>
                  <a:txBody>
                    <a:bodyPr/>
                    <a:lstStyle/>
                    <a:p>
                      <a:pPr algn="r" rtl="0" fontAlgn="b"/>
                      <a:r>
                        <a:rPr lang="en-US" altLang="zh-TW" sz="1200" b="0">
                          <a:solidFill>
                            <a:srgbClr val="FF0000"/>
                          </a:solidFill>
                          <a:effectLst/>
                          <a:latin typeface="+mn-ea"/>
                          <a:ea typeface="+mn-ea"/>
                        </a:rPr>
                        <a:t>460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rgbClr val="FF0000"/>
                          </a:solidFill>
                          <a:effectLst/>
                          <a:latin typeface="+mn-ea"/>
                          <a:ea typeface="+mn-ea"/>
                        </a:rPr>
                        <a:t>460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rgbClr val="FF0000"/>
                          </a:solidFill>
                          <a:effectLst/>
                          <a:latin typeface="+mn-ea"/>
                          <a:ea typeface="+mn-ea"/>
                        </a:rPr>
                        <a:t>253</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84843748"/>
                  </a:ext>
                </a:extLst>
              </a:tr>
              <a:tr h="582993">
                <a:tc>
                  <a:txBody>
                    <a:bodyPr/>
                    <a:lstStyle/>
                    <a:p>
                      <a:pPr algn="ctr" rtl="0" fontAlgn="b"/>
                      <a:r>
                        <a:rPr lang="en-US" sz="1200" b="0">
                          <a:effectLst/>
                          <a:latin typeface="+mn-ea"/>
                          <a:ea typeface="+mn-ea"/>
                        </a:rPr>
                        <a:t>W</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科專共通性費用</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60C346"/>
                      </a:solidFill>
                      <a:prstDash val="solid"/>
                      <a:round/>
                      <a:headEnd type="none" w="med" len="med"/>
                      <a:tailEnd type="none" w="med" len="med"/>
                    </a:lnB>
                  </a:tcPr>
                </a:tc>
                <a:tc>
                  <a:txBody>
                    <a:bodyPr/>
                    <a:lstStyle/>
                    <a:p>
                      <a:pPr rtl="0" fontAlgn="b"/>
                      <a:endParaRPr lang="zh-TW" altLang="en-US" sz="120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effectLst/>
                          <a:latin typeface="+mn-ea"/>
                          <a:ea typeface="+mn-ea"/>
                        </a:rPr>
                        <a:t>2.</a:t>
                      </a:r>
                      <a:r>
                        <a:rPr lang="zh-TW" altLang="en-US" sz="1200" b="0">
                          <a:effectLst/>
                          <a:latin typeface="+mn-ea"/>
                          <a:ea typeface="+mn-ea"/>
                        </a:rPr>
                        <a:t>民間</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20C44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技術加值組</a:t>
                      </a:r>
                      <a:r>
                        <a:rPr lang="en-US" altLang="zh-TW" sz="1200" b="0">
                          <a:effectLst/>
                          <a:latin typeface="+mn-ea"/>
                          <a:ea typeface="+mn-ea"/>
                        </a:rPr>
                        <a:t>/</a:t>
                      </a:r>
                      <a:r>
                        <a:rPr lang="zh-TW" altLang="en-US" sz="1200" b="0">
                          <a:effectLst/>
                          <a:latin typeface="+mn-ea"/>
                          <a:ea typeface="+mn-ea"/>
                        </a:rPr>
                        <a:t>中區產業中心</a:t>
                      </a:r>
                    </a:p>
                  </a:txBody>
                  <a:tcPr marL="13713" marR="13713" marT="9142" marB="9142" anchor="b">
                    <a:lnL w="9525" cap="flat" cmpd="sng" algn="ctr">
                      <a:solidFill>
                        <a:srgbClr val="20C44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20C446"/>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solidFill>
                            <a:srgbClr val="FF0000"/>
                          </a:solidFill>
                          <a:effectLst/>
                          <a:latin typeface="+mn-ea"/>
                          <a:ea typeface="+mn-ea"/>
                        </a:rPr>
                        <a:t>-250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59026384"/>
                  </a:ext>
                </a:extLst>
              </a:tr>
              <a:tr h="582993">
                <a:tc>
                  <a:txBody>
                    <a:bodyPr/>
                    <a:lstStyle/>
                    <a:p>
                      <a:pPr algn="ctr" rtl="0" fontAlgn="b"/>
                      <a:r>
                        <a:rPr lang="en-US" sz="1200" b="0">
                          <a:effectLst/>
                          <a:latin typeface="+mn-ea"/>
                          <a:ea typeface="+mn-ea"/>
                        </a:rPr>
                        <a:t>X</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60C34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科技專案研發成果維護費用</a:t>
                      </a:r>
                      <a:r>
                        <a:rPr lang="en-US" altLang="zh-TW" sz="1200" b="0">
                          <a:effectLst/>
                          <a:latin typeface="+mn-ea"/>
                          <a:ea typeface="+mn-ea"/>
                        </a:rPr>
                        <a:t>(</a:t>
                      </a:r>
                      <a:r>
                        <a:rPr lang="zh-TW" altLang="en-US" sz="1200" b="0">
                          <a:effectLst/>
                          <a:latin typeface="+mn-ea"/>
                          <a:ea typeface="+mn-ea"/>
                        </a:rPr>
                        <a:t>專利及商標</a:t>
                      </a:r>
                      <a:r>
                        <a:rPr lang="en-US" altLang="zh-TW" sz="1200" b="0">
                          <a:effectLst/>
                          <a:latin typeface="+mn-ea"/>
                          <a:ea typeface="+mn-ea"/>
                        </a:rPr>
                        <a:t>)-</a:t>
                      </a:r>
                      <a:r>
                        <a:rPr lang="zh-TW" altLang="en-US" sz="1200" b="0">
                          <a:effectLst/>
                          <a:latin typeface="+mn-ea"/>
                          <a:ea typeface="+mn-ea"/>
                        </a:rPr>
                        <a:t>韌性生產決策支援系統開發與應用計畫</a:t>
                      </a:r>
                      <a:r>
                        <a:rPr lang="en-US" altLang="zh-TW" sz="1200" b="0">
                          <a:effectLst/>
                          <a:latin typeface="+mn-ea"/>
                          <a:ea typeface="+mn-ea"/>
                        </a:rPr>
                        <a:t>(1/4)</a:t>
                      </a:r>
                    </a:p>
                  </a:txBody>
                  <a:tcPr marL="13713" marR="13713" marT="9142" marB="9142" anchor="b">
                    <a:lnL w="9525" cap="flat" cmpd="sng" algn="ctr">
                      <a:solidFill>
                        <a:srgbClr val="60C34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60C346"/>
                      </a:solidFill>
                      <a:prstDash val="solid"/>
                      <a:round/>
                      <a:headEnd type="none" w="med" len="med"/>
                      <a:tailEnd type="none" w="med" len="med"/>
                    </a:lnT>
                    <a:lnB w="9525" cap="flat" cmpd="sng" algn="ctr">
                      <a:solidFill>
                        <a:srgbClr val="E0CF46"/>
                      </a:solidFill>
                      <a:prstDash val="solid"/>
                      <a:round/>
                      <a:headEnd type="none" w="med" len="med"/>
                      <a:tailEnd type="none" w="med" len="med"/>
                    </a:lnB>
                  </a:tcPr>
                </a:tc>
                <a:tc>
                  <a:txBody>
                    <a:bodyPr/>
                    <a:lstStyle/>
                    <a:p>
                      <a:pPr rtl="0" fontAlgn="b"/>
                      <a:endParaRPr lang="zh-TW" altLang="en-US" sz="1200" dirty="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effectLst/>
                          <a:latin typeface="+mn-ea"/>
                          <a:ea typeface="+mn-ea"/>
                        </a:rPr>
                        <a:t>2.</a:t>
                      </a:r>
                      <a:r>
                        <a:rPr lang="zh-TW" altLang="en-US" sz="1200" b="0">
                          <a:effectLst/>
                          <a:latin typeface="+mn-ea"/>
                          <a:ea typeface="+mn-ea"/>
                        </a:rPr>
                        <a:t>民間</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技術加值組</a:t>
                      </a:r>
                      <a:r>
                        <a:rPr lang="en-US" altLang="zh-TW" sz="1200" b="0">
                          <a:effectLst/>
                          <a:latin typeface="+mn-ea"/>
                          <a:ea typeface="+mn-ea"/>
                        </a:rPr>
                        <a:t>/</a:t>
                      </a:r>
                      <a:r>
                        <a:rPr lang="zh-TW" altLang="en-US" sz="1200" b="0">
                          <a:effectLst/>
                          <a:latin typeface="+mn-ea"/>
                          <a:ea typeface="+mn-ea"/>
                        </a:rPr>
                        <a:t>中區產業中心</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effectLst/>
                          <a:latin typeface="+mn-ea"/>
                          <a:ea typeface="+mn-ea"/>
                        </a:rPr>
                        <a:t>-</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rgbClr val="FF0000"/>
                          </a:solidFill>
                          <a:effectLst/>
                          <a:latin typeface="+mn-ea"/>
                          <a:ea typeface="+mn-ea"/>
                        </a:rPr>
                        <a:t>-20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04269560"/>
                  </a:ext>
                </a:extLst>
              </a:tr>
              <a:tr h="582993">
                <a:tc>
                  <a:txBody>
                    <a:bodyPr/>
                    <a:lstStyle/>
                    <a:p>
                      <a:pPr algn="ctr" rtl="0" fontAlgn="b"/>
                      <a:r>
                        <a:rPr lang="en-US" sz="1200" b="0">
                          <a:effectLst/>
                          <a:latin typeface="+mn-ea"/>
                          <a:ea typeface="+mn-ea"/>
                        </a:rPr>
                        <a:t>Z</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E0CF46"/>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科技專案研發成果管理計畫</a:t>
                      </a:r>
                      <a:r>
                        <a:rPr lang="en-US" altLang="zh-TW" sz="1200" b="0">
                          <a:effectLst/>
                          <a:latin typeface="+mn-ea"/>
                          <a:ea typeface="+mn-ea"/>
                        </a:rPr>
                        <a:t>(</a:t>
                      </a:r>
                      <a:r>
                        <a:rPr lang="zh-TW" altLang="en-US" sz="1200" b="0">
                          <a:effectLst/>
                          <a:latin typeface="+mn-ea"/>
                          <a:ea typeface="+mn-ea"/>
                        </a:rPr>
                        <a:t>獎金</a:t>
                      </a:r>
                      <a:r>
                        <a:rPr lang="en-US" altLang="zh-TW" sz="1200" b="0">
                          <a:effectLst/>
                          <a:latin typeface="+mn-ea"/>
                          <a:ea typeface="+mn-ea"/>
                        </a:rPr>
                        <a:t>)-</a:t>
                      </a:r>
                      <a:r>
                        <a:rPr lang="zh-TW" altLang="en-US" sz="1200" b="0">
                          <a:effectLst/>
                          <a:latin typeface="+mn-ea"/>
                          <a:ea typeface="+mn-ea"/>
                        </a:rPr>
                        <a:t>韌性生產決策支援系統開發與應用計畫</a:t>
                      </a:r>
                      <a:r>
                        <a:rPr lang="en-US" altLang="zh-TW" sz="1200" b="0">
                          <a:effectLst/>
                          <a:latin typeface="+mn-ea"/>
                          <a:ea typeface="+mn-ea"/>
                        </a:rPr>
                        <a:t>(1/4)</a:t>
                      </a:r>
                    </a:p>
                  </a:txBody>
                  <a:tcPr marL="13713" marR="13713" marT="9142" marB="9142" anchor="b">
                    <a:lnL w="9525" cap="flat" cmpd="sng" algn="ctr">
                      <a:solidFill>
                        <a:srgbClr val="E0CF4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0CF46"/>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effectLst/>
                          <a:latin typeface="+mn-ea"/>
                          <a:ea typeface="+mn-ea"/>
                        </a:rPr>
                        <a:t>2.</a:t>
                      </a:r>
                      <a:r>
                        <a:rPr lang="zh-TW" altLang="en-US" sz="1200" b="0">
                          <a:effectLst/>
                          <a:latin typeface="+mn-ea"/>
                          <a:ea typeface="+mn-ea"/>
                        </a:rPr>
                        <a:t>民間</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技術加值組</a:t>
                      </a:r>
                      <a:r>
                        <a:rPr lang="en-US" altLang="zh-TW" sz="1200" b="0">
                          <a:effectLst/>
                          <a:latin typeface="+mn-ea"/>
                          <a:ea typeface="+mn-ea"/>
                        </a:rPr>
                        <a:t>/</a:t>
                      </a:r>
                      <a:r>
                        <a:rPr lang="zh-TW" altLang="en-US" sz="1200" b="0">
                          <a:effectLst/>
                          <a:latin typeface="+mn-ea"/>
                          <a:ea typeface="+mn-ea"/>
                        </a:rPr>
                        <a:t>中區產業中心</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effectLst/>
                          <a:latin typeface="+mn-ea"/>
                          <a:ea typeface="+mn-ea"/>
                        </a:rPr>
                        <a:t>-</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rgbClr val="FF0000"/>
                          </a:solidFill>
                          <a:effectLst/>
                          <a:latin typeface="+mn-ea"/>
                          <a:ea typeface="+mn-ea"/>
                        </a:rPr>
                        <a:t>-5</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25137452"/>
                  </a:ext>
                </a:extLst>
              </a:tr>
              <a:tr h="582993">
                <a:tc>
                  <a:txBody>
                    <a:bodyPr/>
                    <a:lstStyle/>
                    <a:p>
                      <a:pPr algn="ctr" rtl="0" fontAlgn="b"/>
                      <a:r>
                        <a:rPr lang="en-US" sz="1200" b="0">
                          <a:effectLst/>
                          <a:latin typeface="+mn-ea"/>
                          <a:ea typeface="+mn-ea"/>
                        </a:rPr>
                        <a:t>P</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altLang="zh-TW" sz="1200" b="0">
                          <a:effectLst/>
                          <a:latin typeface="+mn-ea"/>
                          <a:ea typeface="+mn-ea"/>
                        </a:rPr>
                        <a:t>111</a:t>
                      </a:r>
                      <a:r>
                        <a:rPr lang="zh-TW" altLang="en-US" sz="1200" b="0">
                          <a:effectLst/>
                          <a:latin typeface="+mn-ea"/>
                          <a:ea typeface="+mn-ea"/>
                        </a:rPr>
                        <a:t>年營運綜合資源</a:t>
                      </a:r>
                      <a:r>
                        <a:rPr lang="en-US" altLang="zh-TW" sz="1200" b="0">
                          <a:effectLst/>
                          <a:latin typeface="+mn-ea"/>
                          <a:ea typeface="+mn-ea"/>
                        </a:rPr>
                        <a:t>-</a:t>
                      </a:r>
                      <a:r>
                        <a:rPr lang="zh-TW" altLang="en-US" sz="1200" b="0">
                          <a:effectLst/>
                          <a:latin typeface="+mn-ea"/>
                          <a:ea typeface="+mn-ea"/>
                        </a:rPr>
                        <a:t>技術加值組</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ltLang="zh-TW" sz="1200" b="0">
                          <a:effectLst/>
                          <a:latin typeface="+mn-ea"/>
                          <a:ea typeface="+mn-ea"/>
                        </a:rPr>
                        <a:t>2.</a:t>
                      </a:r>
                      <a:r>
                        <a:rPr lang="zh-TW" altLang="en-US" sz="1200" b="0">
                          <a:effectLst/>
                          <a:latin typeface="+mn-ea"/>
                          <a:ea typeface="+mn-ea"/>
                        </a:rPr>
                        <a:t>民間</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200" b="0">
                          <a:effectLst/>
                          <a:latin typeface="+mn-ea"/>
                          <a:ea typeface="+mn-ea"/>
                        </a:rPr>
                        <a:t>技術加值組</a:t>
                      </a:r>
                      <a:r>
                        <a:rPr lang="en-US" altLang="zh-TW" sz="1200" b="0">
                          <a:effectLst/>
                          <a:latin typeface="+mn-ea"/>
                          <a:ea typeface="+mn-ea"/>
                        </a:rPr>
                        <a:t>/</a:t>
                      </a:r>
                      <a:r>
                        <a:rPr lang="zh-TW" altLang="en-US" sz="1200" b="0">
                          <a:effectLst/>
                          <a:latin typeface="+mn-ea"/>
                          <a:ea typeface="+mn-ea"/>
                        </a:rPr>
                        <a:t>中區產業中心</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a:effectLst/>
                          <a:latin typeface="+mn-ea"/>
                          <a:ea typeface="+mn-ea"/>
                        </a:rPr>
                        <a:t>-</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zh-TW" altLang="en-US" sz="1200" dirty="0">
                        <a:effectLst/>
                        <a:latin typeface="+mn-ea"/>
                        <a:ea typeface="+mn-ea"/>
                      </a:endParaRP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zh-TW" sz="1200" b="0" dirty="0">
                          <a:solidFill>
                            <a:srgbClr val="FF0000"/>
                          </a:solidFill>
                          <a:effectLst/>
                          <a:latin typeface="+mn-ea"/>
                          <a:ea typeface="+mn-ea"/>
                        </a:rPr>
                        <a:t>-1064</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65236531"/>
                  </a:ext>
                </a:extLst>
              </a:tr>
              <a:tr h="206866">
                <a:tc gridSpan="5">
                  <a:txBody>
                    <a:bodyPr/>
                    <a:lstStyle/>
                    <a:p>
                      <a:pPr algn="ctr" rtl="0" fontAlgn="b"/>
                      <a:r>
                        <a:rPr lang="en-US" altLang="zh-TW" sz="1200" b="0">
                          <a:solidFill>
                            <a:srgbClr val="393939"/>
                          </a:solidFill>
                          <a:effectLst/>
                          <a:latin typeface="Arial" panose="020B0604020202020204" pitchFamily="34" charset="0"/>
                        </a:rPr>
                        <a:t>(</a:t>
                      </a:r>
                      <a:r>
                        <a:rPr lang="zh-TW" altLang="en-US" sz="1200" b="0">
                          <a:solidFill>
                            <a:srgbClr val="393939"/>
                          </a:solidFill>
                          <a:effectLst/>
                          <a:latin typeface="Arial" panose="020B0604020202020204" pitchFamily="34" charset="0"/>
                        </a:rPr>
                        <a:t>民間收入</a:t>
                      </a:r>
                      <a:r>
                        <a:rPr lang="en-US" altLang="zh-TW" sz="1200" b="0">
                          <a:solidFill>
                            <a:srgbClr val="393939"/>
                          </a:solidFill>
                          <a:effectLst/>
                          <a:latin typeface="Arial" panose="020B0604020202020204" pitchFamily="34" charset="0"/>
                        </a:rPr>
                        <a:t>)</a:t>
                      </a:r>
                      <a:r>
                        <a:rPr lang="zh-TW" altLang="en-US" sz="1200" b="0">
                          <a:solidFill>
                            <a:srgbClr val="393939"/>
                          </a:solidFill>
                          <a:effectLst/>
                          <a:latin typeface="Arial" panose="020B0604020202020204" pitchFamily="34" charset="0"/>
                        </a:rPr>
                        <a:t>合計</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a:txBody>
                    <a:bodyPr/>
                    <a:lstStyle/>
                    <a:p>
                      <a:pPr algn="r" rtl="0" fontAlgn="b"/>
                      <a:r>
                        <a:rPr lang="en-US" altLang="zh-TW" sz="1200" b="0">
                          <a:solidFill>
                            <a:srgbClr val="393939"/>
                          </a:solidFill>
                          <a:effectLst/>
                          <a:latin typeface="Arial" panose="020B0604020202020204" pitchFamily="34" charset="0"/>
                        </a:rPr>
                        <a:t>15,788</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algn="r" rtl="0" fontAlgn="b"/>
                      <a:r>
                        <a:rPr lang="en-US" altLang="zh-TW" sz="1200" b="0">
                          <a:solidFill>
                            <a:srgbClr val="393939"/>
                          </a:solidFill>
                          <a:effectLst/>
                          <a:latin typeface="Arial" panose="020B0604020202020204" pitchFamily="34" charset="0"/>
                        </a:rPr>
                        <a:t>13,628</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algn="r" rtl="0" fontAlgn="b"/>
                      <a:r>
                        <a:rPr lang="en-US" altLang="zh-TW" sz="1200" b="0">
                          <a:solidFill>
                            <a:srgbClr val="393939"/>
                          </a:solidFill>
                          <a:effectLst/>
                          <a:latin typeface="Arial" panose="020B0604020202020204" pitchFamily="34" charset="0"/>
                        </a:rPr>
                        <a:t>2,160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algn="r" rtl="0" fontAlgn="b"/>
                      <a:r>
                        <a:rPr lang="en-US" altLang="zh-TW" sz="1200" b="0" dirty="0">
                          <a:solidFill>
                            <a:srgbClr val="393939"/>
                          </a:solidFill>
                          <a:effectLst/>
                          <a:latin typeface="Arial" panose="020B0604020202020204" pitchFamily="34" charset="0"/>
                        </a:rPr>
                        <a:t>1,574</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extLst>
                  <a:ext uri="{0D108BD9-81ED-4DB2-BD59-A6C34878D82A}">
                    <a16:rowId xmlns:a16="http://schemas.microsoft.com/office/drawing/2014/main" val="494117443"/>
                  </a:ext>
                </a:extLst>
              </a:tr>
              <a:tr h="206866">
                <a:tc gridSpan="5">
                  <a:txBody>
                    <a:bodyPr/>
                    <a:lstStyle/>
                    <a:p>
                      <a:pPr algn="ctr" rtl="0" fontAlgn="b"/>
                      <a:r>
                        <a:rPr lang="en-US" altLang="zh-TW" sz="1200" b="0">
                          <a:solidFill>
                            <a:srgbClr val="393939"/>
                          </a:solidFill>
                          <a:effectLst/>
                          <a:latin typeface="Arial" panose="020B0604020202020204" pitchFamily="34" charset="0"/>
                        </a:rPr>
                        <a:t>(</a:t>
                      </a:r>
                      <a:r>
                        <a:rPr lang="zh-TW" altLang="en-US" sz="1200" b="0">
                          <a:solidFill>
                            <a:srgbClr val="393939"/>
                          </a:solidFill>
                          <a:effectLst/>
                          <a:latin typeface="Arial" panose="020B0604020202020204" pitchFamily="34" charset="0"/>
                        </a:rPr>
                        <a:t>政府</a:t>
                      </a:r>
                      <a:r>
                        <a:rPr lang="en-US" altLang="zh-TW" sz="1200" b="0">
                          <a:solidFill>
                            <a:srgbClr val="393939"/>
                          </a:solidFill>
                          <a:effectLst/>
                          <a:latin typeface="Arial" panose="020B0604020202020204" pitchFamily="34" charset="0"/>
                        </a:rPr>
                        <a:t>+</a:t>
                      </a:r>
                      <a:r>
                        <a:rPr lang="zh-TW" altLang="en-US" sz="1200" b="0">
                          <a:solidFill>
                            <a:srgbClr val="393939"/>
                          </a:solidFill>
                          <a:effectLst/>
                          <a:latin typeface="Arial" panose="020B0604020202020204" pitchFamily="34" charset="0"/>
                        </a:rPr>
                        <a:t>民間收入</a:t>
                      </a:r>
                      <a:r>
                        <a:rPr lang="en-US" altLang="zh-TW" sz="1200" b="0">
                          <a:solidFill>
                            <a:srgbClr val="393939"/>
                          </a:solidFill>
                          <a:effectLst/>
                          <a:latin typeface="Arial" panose="020B0604020202020204" pitchFamily="34" charset="0"/>
                        </a:rPr>
                        <a:t>)</a:t>
                      </a:r>
                      <a:r>
                        <a:rPr lang="zh-TW" altLang="en-US" sz="1200" b="0">
                          <a:solidFill>
                            <a:srgbClr val="393939"/>
                          </a:solidFill>
                          <a:effectLst/>
                          <a:latin typeface="Arial" panose="020B0604020202020204" pitchFamily="34" charset="0"/>
                        </a:rPr>
                        <a:t>總計</a:t>
                      </a:r>
                    </a:p>
                  </a:txBody>
                  <a:tcPr marL="13713" marR="13713" marT="9142" marB="91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a:txBody>
                    <a:bodyPr/>
                    <a:lstStyle/>
                    <a:p>
                      <a:pPr algn="r" rtl="0" fontAlgn="b"/>
                      <a:r>
                        <a:rPr lang="en-US" altLang="zh-TW" sz="1200" b="0">
                          <a:solidFill>
                            <a:srgbClr val="393939"/>
                          </a:solidFill>
                          <a:effectLst/>
                          <a:latin typeface="Arial" panose="020B0604020202020204" pitchFamily="34" charset="0"/>
                        </a:rPr>
                        <a:t>41,759</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r" rtl="0" fontAlgn="b"/>
                      <a:r>
                        <a:rPr lang="en-US" altLang="zh-TW" sz="1200" b="0">
                          <a:solidFill>
                            <a:srgbClr val="393939"/>
                          </a:solidFill>
                          <a:effectLst/>
                          <a:latin typeface="Arial" panose="020B0604020202020204" pitchFamily="34" charset="0"/>
                        </a:rPr>
                        <a:t>39,599</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r" rtl="0" fontAlgn="b"/>
                      <a:r>
                        <a:rPr lang="en-US" altLang="zh-TW" sz="1200" b="0">
                          <a:solidFill>
                            <a:srgbClr val="393939"/>
                          </a:solidFill>
                          <a:effectLst/>
                          <a:latin typeface="Arial" panose="020B0604020202020204" pitchFamily="34" charset="0"/>
                        </a:rPr>
                        <a:t>2,160</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r" rtl="0" fontAlgn="b"/>
                      <a:r>
                        <a:rPr lang="en-US" altLang="zh-TW" sz="1200" b="0" dirty="0">
                          <a:solidFill>
                            <a:srgbClr val="393939"/>
                          </a:solidFill>
                          <a:effectLst/>
                          <a:latin typeface="Arial" panose="020B0604020202020204" pitchFamily="34" charset="0"/>
                        </a:rPr>
                        <a:t>1,839</a:t>
                      </a:r>
                    </a:p>
                  </a:txBody>
                  <a:tcPr marL="13713" marR="13713" marT="9142" marB="9142"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85084688"/>
                  </a:ext>
                </a:extLst>
              </a:tr>
            </a:tbl>
          </a:graphicData>
        </a:graphic>
      </p:graphicFrame>
    </p:spTree>
    <p:extLst>
      <p:ext uri="{BB962C8B-B14F-4D97-AF65-F5344CB8AC3E}">
        <p14:creationId xmlns:p14="http://schemas.microsoft.com/office/powerpoint/2010/main" val="3250867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E28562E0-AE09-4D11-92BC-5850C0B2AD0D}" type="slidenum">
              <a:rPr lang="zh-TW" altLang="en-US" smtClean="0"/>
              <a:pPr/>
              <a:t>6</a:t>
            </a:fld>
            <a:endParaRPr lang="zh-TW" altLang="en-US"/>
          </a:p>
        </p:txBody>
      </p:sp>
      <p:sp>
        <p:nvSpPr>
          <p:cNvPr id="8" name="文字方塊 7"/>
          <p:cNvSpPr txBox="1"/>
          <p:nvPr/>
        </p:nvSpPr>
        <p:spPr>
          <a:xfrm>
            <a:off x="2328106" y="116632"/>
            <a:ext cx="5256584" cy="646331"/>
          </a:xfrm>
          <a:prstGeom prst="rect">
            <a:avLst/>
          </a:prstGeom>
          <a:noFill/>
        </p:spPr>
        <p:txBody>
          <a:bodyPr wrap="square" rtlCol="0">
            <a:spAutoFit/>
          </a:bodyPr>
          <a:lstStyle/>
          <a:p>
            <a:pPr algn="ctr"/>
            <a:r>
              <a:rPr lang="en-US" altLang="zh-TW" sz="3600" b="1" dirty="0" smtClean="0">
                <a:solidFill>
                  <a:srgbClr val="0000FF"/>
                </a:solidFill>
              </a:rPr>
              <a:t>FY111</a:t>
            </a:r>
            <a:r>
              <a:rPr lang="zh-TW" altLang="en-US" sz="3600" b="1" dirty="0" smtClean="0">
                <a:solidFill>
                  <a:srgbClr val="0000FF"/>
                </a:solidFill>
              </a:rPr>
              <a:t>加值組人事</a:t>
            </a:r>
            <a:r>
              <a:rPr lang="zh-TW" altLang="en-US" sz="3600" b="1" dirty="0">
                <a:solidFill>
                  <a:srgbClr val="0000FF"/>
                </a:solidFill>
              </a:rPr>
              <a:t>費</a:t>
            </a:r>
          </a:p>
        </p:txBody>
      </p:sp>
      <p:sp>
        <p:nvSpPr>
          <p:cNvPr id="9" name="文字方塊 8"/>
          <p:cNvSpPr txBox="1"/>
          <p:nvPr/>
        </p:nvSpPr>
        <p:spPr>
          <a:xfrm>
            <a:off x="8409384" y="145139"/>
            <a:ext cx="1224136" cy="369332"/>
          </a:xfrm>
          <a:prstGeom prst="rect">
            <a:avLst/>
          </a:prstGeom>
          <a:solidFill>
            <a:srgbClr val="FFFF00"/>
          </a:solidFill>
          <a:ln>
            <a:solidFill>
              <a:srgbClr val="0000FF"/>
            </a:solidFill>
          </a:ln>
        </p:spPr>
        <p:txBody>
          <a:bodyPr wrap="square" rtlCol="0">
            <a:spAutoFit/>
          </a:bodyPr>
          <a:lstStyle/>
          <a:p>
            <a:r>
              <a:rPr lang="en-US" altLang="zh-TW" dirty="0" smtClean="0">
                <a:solidFill>
                  <a:srgbClr val="0000FF"/>
                </a:solidFill>
              </a:rPr>
              <a:t>4/16</a:t>
            </a:r>
            <a:r>
              <a:rPr lang="zh-TW" altLang="en-US" dirty="0" smtClean="0">
                <a:solidFill>
                  <a:srgbClr val="0000FF"/>
                </a:solidFill>
              </a:rPr>
              <a:t>更新</a:t>
            </a:r>
            <a:endParaRPr lang="zh-TW" altLang="en-US" dirty="0">
              <a:solidFill>
                <a:srgbClr val="0000FF"/>
              </a:solidFill>
            </a:endParaRPr>
          </a:p>
        </p:txBody>
      </p:sp>
      <p:sp>
        <p:nvSpPr>
          <p:cNvPr id="7" name="文字方塊 6"/>
          <p:cNvSpPr txBox="1"/>
          <p:nvPr/>
        </p:nvSpPr>
        <p:spPr>
          <a:xfrm>
            <a:off x="1211982" y="5703390"/>
            <a:ext cx="7488832" cy="1169551"/>
          </a:xfrm>
          <a:prstGeom prst="rect">
            <a:avLst/>
          </a:prstGeom>
          <a:noFill/>
        </p:spPr>
        <p:txBody>
          <a:bodyPr wrap="square" rtlCol="0">
            <a:spAutoFit/>
          </a:bodyPr>
          <a:lstStyle/>
          <a:p>
            <a:r>
              <a:rPr lang="zh-TW" altLang="en-US" sz="1400" dirty="0" smtClean="0">
                <a:solidFill>
                  <a:schemeClr val="tx1">
                    <a:lumMod val="75000"/>
                  </a:schemeClr>
                </a:solidFill>
              </a:rPr>
              <a:t>註</a:t>
            </a:r>
            <a:r>
              <a:rPr lang="en-US" altLang="zh-TW" sz="1400" dirty="0" smtClean="0">
                <a:solidFill>
                  <a:schemeClr val="tx1">
                    <a:lumMod val="75000"/>
                  </a:schemeClr>
                </a:solidFill>
              </a:rPr>
              <a:t>:</a:t>
            </a:r>
          </a:p>
          <a:p>
            <a:r>
              <a:rPr lang="en-US" altLang="zh-TW" sz="1400" dirty="0" smtClean="0">
                <a:solidFill>
                  <a:srgbClr val="0000FF"/>
                </a:solidFill>
              </a:rPr>
              <a:t>1.</a:t>
            </a:r>
            <a:r>
              <a:rPr lang="zh-TW" altLang="en-US" sz="1400" dirty="0" smtClean="0">
                <a:solidFill>
                  <a:srgbClr val="0000FF"/>
                </a:solidFill>
              </a:rPr>
              <a:t>待聘</a:t>
            </a:r>
            <a:r>
              <a:rPr lang="en-US" altLang="zh-TW" sz="1400" dirty="0" smtClean="0">
                <a:solidFill>
                  <a:srgbClr val="0000FF"/>
                </a:solidFill>
                <a:sym typeface="Wingdings" panose="05000000000000000000" pitchFamily="2" charset="2"/>
              </a:rPr>
              <a:t></a:t>
            </a:r>
            <a:r>
              <a:rPr lang="zh-TW" altLang="en-US" sz="1400" dirty="0" smtClean="0">
                <a:solidFill>
                  <a:srgbClr val="0000FF"/>
                </a:solidFill>
              </a:rPr>
              <a:t>加值組</a:t>
            </a:r>
            <a:r>
              <a:rPr lang="en-US" altLang="zh-TW" sz="1400" dirty="0" smtClean="0">
                <a:solidFill>
                  <a:srgbClr val="0000FF"/>
                </a:solidFill>
              </a:rPr>
              <a:t>(4</a:t>
            </a:r>
            <a:r>
              <a:rPr lang="zh-TW" altLang="en-US" sz="1400" dirty="0" smtClean="0">
                <a:solidFill>
                  <a:srgbClr val="0000FF"/>
                </a:solidFill>
              </a:rPr>
              <a:t>月</a:t>
            </a:r>
            <a:r>
              <a:rPr lang="en-US" altLang="zh-TW" sz="1400" dirty="0" smtClean="0">
                <a:solidFill>
                  <a:srgbClr val="0000FF"/>
                </a:solidFill>
              </a:rPr>
              <a:t>-12</a:t>
            </a:r>
            <a:r>
              <a:rPr lang="zh-TW" altLang="en-US" sz="1400" dirty="0" smtClean="0">
                <a:solidFill>
                  <a:srgbClr val="0000FF"/>
                </a:solidFill>
              </a:rPr>
              <a:t>月</a:t>
            </a:r>
            <a:r>
              <a:rPr lang="en-US" altLang="zh-TW" sz="1400" dirty="0" smtClean="0">
                <a:solidFill>
                  <a:srgbClr val="0000FF"/>
                </a:solidFill>
              </a:rPr>
              <a:t>)</a:t>
            </a:r>
            <a:r>
              <a:rPr lang="zh-TW" altLang="en-US" sz="1400" dirty="0" smtClean="0">
                <a:solidFill>
                  <a:srgbClr val="0000FF"/>
                </a:solidFill>
              </a:rPr>
              <a:t>*</a:t>
            </a:r>
            <a:r>
              <a:rPr lang="en-US" altLang="zh-TW" sz="1400" dirty="0" smtClean="0">
                <a:solidFill>
                  <a:srgbClr val="0000FF"/>
                </a:solidFill>
              </a:rPr>
              <a:t>1</a:t>
            </a:r>
            <a:r>
              <a:rPr lang="zh-TW" altLang="en-US" sz="1400" dirty="0" smtClean="0">
                <a:solidFill>
                  <a:srgbClr val="0000FF"/>
                </a:solidFill>
              </a:rPr>
              <a:t>位</a:t>
            </a:r>
            <a:r>
              <a:rPr lang="en-US" altLang="zh-TW" sz="1400" dirty="0" smtClean="0">
                <a:solidFill>
                  <a:srgbClr val="0000FF"/>
                </a:solidFill>
              </a:rPr>
              <a:t/>
            </a:r>
            <a:br>
              <a:rPr lang="en-US" altLang="zh-TW" sz="1400" dirty="0" smtClean="0">
                <a:solidFill>
                  <a:srgbClr val="0000FF"/>
                </a:solidFill>
              </a:rPr>
            </a:br>
            <a:r>
              <a:rPr lang="en-US" altLang="zh-TW" sz="1400" dirty="0" smtClean="0">
                <a:solidFill>
                  <a:srgbClr val="0000FF"/>
                </a:solidFill>
              </a:rPr>
              <a:t>2.</a:t>
            </a:r>
            <a:r>
              <a:rPr lang="zh-TW" altLang="en-US" sz="1400" dirty="0" smtClean="0">
                <a:solidFill>
                  <a:srgbClr val="0000FF"/>
                </a:solidFill>
              </a:rPr>
              <a:t>預計五月與系統所交換人事費</a:t>
            </a:r>
            <a:r>
              <a:rPr lang="en-US" altLang="zh-TW" sz="1400" dirty="0" smtClean="0">
                <a:solidFill>
                  <a:srgbClr val="0000FF"/>
                </a:solidFill>
              </a:rPr>
              <a:t>180</a:t>
            </a:r>
            <a:r>
              <a:rPr lang="zh-TW" altLang="en-US" sz="1400" dirty="0" smtClean="0">
                <a:solidFill>
                  <a:srgbClr val="0000FF"/>
                </a:solidFill>
              </a:rPr>
              <a:t>萬元。</a:t>
            </a:r>
            <a:endParaRPr lang="en-US" altLang="zh-TW" sz="1400" dirty="0" smtClean="0">
              <a:solidFill>
                <a:srgbClr val="0000FF"/>
              </a:solidFill>
            </a:endParaRPr>
          </a:p>
          <a:p>
            <a:r>
              <a:rPr lang="zh-TW" altLang="en-US" sz="1400" dirty="0" smtClean="0">
                <a:solidFill>
                  <a:srgbClr val="0000FF"/>
                </a:solidFill>
              </a:rPr>
              <a:t> </a:t>
            </a:r>
            <a:r>
              <a:rPr lang="en-US" altLang="zh-TW" sz="1400" dirty="0" smtClean="0">
                <a:solidFill>
                  <a:srgbClr val="0000FF"/>
                </a:solidFill>
              </a:rPr>
              <a:t>3.</a:t>
            </a:r>
            <a:r>
              <a:rPr lang="zh-TW" altLang="en-US" sz="1400" dirty="0" smtClean="0">
                <a:solidFill>
                  <a:srgbClr val="0000FF"/>
                </a:solidFill>
              </a:rPr>
              <a:t>智服組三月借掛</a:t>
            </a:r>
            <a:r>
              <a:rPr lang="en-US" altLang="zh-TW" sz="1400" dirty="0" smtClean="0">
                <a:solidFill>
                  <a:srgbClr val="0000FF"/>
                </a:solidFill>
              </a:rPr>
              <a:t>4.38</a:t>
            </a:r>
            <a:r>
              <a:rPr lang="zh-TW" altLang="en-US" sz="1400" dirty="0" smtClean="0">
                <a:solidFill>
                  <a:srgbClr val="0000FF"/>
                </a:solidFill>
              </a:rPr>
              <a:t>人月至</a:t>
            </a:r>
            <a:r>
              <a:rPr lang="en-US" altLang="zh-TW" sz="1400" dirty="0" smtClean="0">
                <a:solidFill>
                  <a:srgbClr val="0000FF"/>
                </a:solidFill>
              </a:rPr>
              <a:t>A16XL0432</a:t>
            </a:r>
            <a:r>
              <a:rPr lang="zh-TW" altLang="en-US" sz="1400" dirty="0" smtClean="0">
                <a:solidFill>
                  <a:srgbClr val="0000FF"/>
                </a:solidFill>
              </a:rPr>
              <a:t>韌性計畫</a:t>
            </a:r>
            <a:r>
              <a:rPr lang="en-US" altLang="zh-TW" sz="1400" dirty="0" smtClean="0">
                <a:solidFill>
                  <a:srgbClr val="0000FF"/>
                </a:solidFill>
              </a:rPr>
              <a:t>411,323</a:t>
            </a:r>
            <a:r>
              <a:rPr lang="zh-TW" altLang="en-US" sz="1400" dirty="0" smtClean="0">
                <a:solidFill>
                  <a:srgbClr val="0000FF"/>
                </a:solidFill>
              </a:rPr>
              <a:t>元</a:t>
            </a:r>
            <a:r>
              <a:rPr lang="en-US" altLang="zh-TW" sz="1400" dirty="0" smtClean="0">
                <a:solidFill>
                  <a:srgbClr val="0000FF"/>
                </a:solidFill>
              </a:rPr>
              <a:t>(</a:t>
            </a:r>
            <a:r>
              <a:rPr lang="zh-TW" altLang="en-US" sz="1400" dirty="0" smtClean="0">
                <a:solidFill>
                  <a:srgbClr val="0000FF"/>
                </a:solidFill>
              </a:rPr>
              <a:t>設備租金水電費用另計</a:t>
            </a:r>
            <a:r>
              <a:rPr lang="en-US" altLang="zh-TW" sz="1400" dirty="0" smtClean="0">
                <a:solidFill>
                  <a:srgbClr val="0000FF"/>
                </a:solidFill>
              </a:rPr>
              <a:t>)</a:t>
            </a:r>
            <a:r>
              <a:rPr lang="zh-TW" altLang="en-US" sz="1400" dirty="0" smtClean="0">
                <a:solidFill>
                  <a:srgbClr val="0000FF"/>
                </a:solidFill>
              </a:rPr>
              <a:t>。</a:t>
            </a:r>
            <a:endParaRPr lang="en-US" altLang="zh-TW" sz="1400" dirty="0" smtClean="0">
              <a:solidFill>
                <a:srgbClr val="0000FF"/>
              </a:solidFill>
            </a:endParaRPr>
          </a:p>
          <a:p>
            <a:endParaRPr lang="zh-TW" altLang="en-US" sz="1400" dirty="0" smtClean="0">
              <a:solidFill>
                <a:srgbClr val="0000FF"/>
              </a:solidFill>
            </a:endParaRPr>
          </a:p>
        </p:txBody>
      </p:sp>
      <p:graphicFrame>
        <p:nvGraphicFramePr>
          <p:cNvPr id="10" name="表格 9"/>
          <p:cNvGraphicFramePr>
            <a:graphicFrameLocks noGrp="1"/>
          </p:cNvGraphicFramePr>
          <p:nvPr>
            <p:extLst/>
          </p:nvPr>
        </p:nvGraphicFramePr>
        <p:xfrm>
          <a:off x="1755441" y="633152"/>
          <a:ext cx="5976662" cy="5070238"/>
        </p:xfrm>
        <a:graphic>
          <a:graphicData uri="http://schemas.openxmlformats.org/drawingml/2006/table">
            <a:tbl>
              <a:tblPr/>
              <a:tblGrid>
                <a:gridCol w="2930287">
                  <a:extLst>
                    <a:ext uri="{9D8B030D-6E8A-4147-A177-3AD203B41FA5}">
                      <a16:colId xmlns:a16="http://schemas.microsoft.com/office/drawing/2014/main" val="3723168445"/>
                    </a:ext>
                  </a:extLst>
                </a:gridCol>
                <a:gridCol w="1521187">
                  <a:extLst>
                    <a:ext uri="{9D8B030D-6E8A-4147-A177-3AD203B41FA5}">
                      <a16:colId xmlns:a16="http://schemas.microsoft.com/office/drawing/2014/main" val="2034998374"/>
                    </a:ext>
                  </a:extLst>
                </a:gridCol>
                <a:gridCol w="1525188">
                  <a:extLst>
                    <a:ext uri="{9D8B030D-6E8A-4147-A177-3AD203B41FA5}">
                      <a16:colId xmlns:a16="http://schemas.microsoft.com/office/drawing/2014/main" val="2884593081"/>
                    </a:ext>
                  </a:extLst>
                </a:gridCol>
              </a:tblGrid>
              <a:tr h="186371">
                <a:tc>
                  <a:txBody>
                    <a:bodyPr/>
                    <a:lstStyle/>
                    <a:p>
                      <a:pPr algn="l" fontAlgn="ctr"/>
                      <a:endParaRPr lang="zh-TW" altLang="en-US" sz="13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zh-TW" altLang="en-US" sz="13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00"/>
                          </a:solidFill>
                          <a:effectLst/>
                          <a:latin typeface="新細明體" panose="02020500000000000000" pitchFamily="18" charset="-120"/>
                          <a:ea typeface="新細明體" panose="02020500000000000000" pitchFamily="18" charset="-120"/>
                        </a:rPr>
                        <a:t>4</a:t>
                      </a:r>
                      <a:r>
                        <a:rPr lang="zh-TW" altLang="en-US" sz="1300" b="0" i="0" u="none" strike="noStrike">
                          <a:solidFill>
                            <a:srgbClr val="000000"/>
                          </a:solidFill>
                          <a:effectLst/>
                          <a:latin typeface="新細明體" panose="02020500000000000000" pitchFamily="18" charset="-120"/>
                          <a:ea typeface="新細明體" panose="02020500000000000000" pitchFamily="18" charset="-120"/>
                        </a:rPr>
                        <a:t>月</a:t>
                      </a:r>
                      <a:r>
                        <a:rPr lang="en-US" altLang="zh-TW" sz="1300" b="0" i="0" u="none" strike="noStrike">
                          <a:solidFill>
                            <a:srgbClr val="000000"/>
                          </a:solidFill>
                          <a:effectLst/>
                          <a:latin typeface="新細明體" panose="02020500000000000000" pitchFamily="18" charset="-120"/>
                          <a:ea typeface="新細明體" panose="02020500000000000000" pitchFamily="18" charset="-120"/>
                        </a:rPr>
                        <a:t>16</a:t>
                      </a:r>
                      <a:r>
                        <a:rPr lang="zh-TW" altLang="en-US" sz="1300" b="0" i="0" u="none" strike="noStrike">
                          <a:solidFill>
                            <a:srgbClr val="000000"/>
                          </a:solidFill>
                          <a:effectLst/>
                          <a:latin typeface="新細明體" panose="02020500000000000000" pitchFamily="18" charset="-120"/>
                          <a:ea typeface="新細明體" panose="02020500000000000000" pitchFamily="18" charset="-120"/>
                        </a:rPr>
                        <a:t>日</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7613709"/>
                  </a:ext>
                </a:extLst>
              </a:tr>
              <a:tr h="186371">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組別</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試算</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人年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經費</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元</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608170038"/>
                  </a:ext>
                </a:extLst>
              </a:tr>
              <a:tr h="186371">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技術加值組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FF"/>
                          </a:solidFill>
                          <a:effectLst/>
                          <a:latin typeface="微軟正黑體" panose="020B0604030504040204" pitchFamily="34" charset="-120"/>
                          <a:ea typeface="微軟正黑體" panose="020B0604030504040204" pitchFamily="34" charset="-120"/>
                        </a:rPr>
                        <a:t>9.65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FF"/>
                          </a:solidFill>
                          <a:effectLst/>
                          <a:latin typeface="微軟正黑體" panose="020B0604030504040204" pitchFamily="34" charset="-120"/>
                          <a:ea typeface="微軟正黑體" panose="020B0604030504040204" pitchFamily="34" charset="-120"/>
                        </a:rPr>
                        <a:t>9,478,335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112456"/>
                  </a:ext>
                </a:extLst>
              </a:tr>
              <a:tr h="186371">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處共通人力</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FF"/>
                          </a:solidFill>
                          <a:effectLst/>
                          <a:latin typeface="微軟正黑體" panose="020B0604030504040204" pitchFamily="34" charset="-120"/>
                          <a:ea typeface="微軟正黑體" panose="020B0604030504040204" pitchFamily="34" charset="-120"/>
                        </a:rPr>
                        <a:t>0.94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FF"/>
                          </a:solidFill>
                          <a:effectLst/>
                          <a:latin typeface="微軟正黑體" panose="020B0604030504040204" pitchFamily="34" charset="-120"/>
                          <a:ea typeface="微軟正黑體" panose="020B0604030504040204" pitchFamily="34" charset="-120"/>
                        </a:rPr>
                        <a:t>1,118,084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4506656"/>
                  </a:ext>
                </a:extLst>
              </a:tr>
              <a:tr h="186371">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中心共通人力</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FF"/>
                          </a:solidFill>
                          <a:effectLst/>
                          <a:latin typeface="微軟正黑體" panose="020B0604030504040204" pitchFamily="34" charset="-120"/>
                          <a:ea typeface="微軟正黑體" panose="020B0604030504040204" pitchFamily="34" charset="-12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FF"/>
                          </a:solidFill>
                          <a:effectLst/>
                          <a:latin typeface="微軟正黑體" panose="020B0604030504040204" pitchFamily="34" charset="-120"/>
                          <a:ea typeface="微軟正黑體" panose="020B0604030504040204" pitchFamily="34" charset="-120"/>
                        </a:rPr>
                        <a:t>1,601,592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579057"/>
                  </a:ext>
                </a:extLst>
              </a:tr>
              <a:tr h="186371">
                <a:tc>
                  <a:txBody>
                    <a:bodyPr/>
                    <a:lstStyle/>
                    <a:p>
                      <a:pPr algn="l" fontAlgn="ctr"/>
                      <a:r>
                        <a:rPr lang="zh-TW" altLang="en-US" sz="1300" b="0" i="0" u="none" strike="noStrike">
                          <a:solidFill>
                            <a:srgbClr val="FF0000"/>
                          </a:solidFill>
                          <a:effectLst/>
                          <a:latin typeface="微軟正黑體" panose="020B0604030504040204" pitchFamily="34" charset="-120"/>
                          <a:ea typeface="微軟正黑體" panose="020B0604030504040204" pitchFamily="34" charset="-120"/>
                        </a:rPr>
                        <a:t>系統所交換人力</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ctr"/>
                      <a:r>
                        <a:rPr lang="zh-TW" altLang="en-US" sz="1300" b="0" i="0" u="none" strike="noStrike">
                          <a:solidFill>
                            <a:srgbClr val="FF0000"/>
                          </a:solidFill>
                          <a:effectLst/>
                          <a:latin typeface="微軟正黑體" panose="020B0604030504040204" pitchFamily="34" charset="-120"/>
                          <a:ea typeface="微軟正黑體" panose="020B0604030504040204" pitchFamily="34"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ctr"/>
                      <a:r>
                        <a:rPr lang="en-US" altLang="zh-TW" sz="1300" b="0" i="0" u="none" strike="noStrike">
                          <a:solidFill>
                            <a:srgbClr val="FF0000"/>
                          </a:solidFill>
                          <a:effectLst/>
                          <a:latin typeface="微軟正黑體" panose="020B0604030504040204" pitchFamily="34" charset="-120"/>
                          <a:ea typeface="微軟正黑體" panose="020B0604030504040204" pitchFamily="34" charset="-120"/>
                        </a:rPr>
                        <a:t>1,800,000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4278572099"/>
                  </a:ext>
                </a:extLst>
              </a:tr>
              <a:tr h="186371">
                <a:tc>
                  <a:txBody>
                    <a:bodyPr/>
                    <a:lstStyle/>
                    <a:p>
                      <a:pPr algn="l" fontAlgn="ctr"/>
                      <a:r>
                        <a:rPr lang="zh-TW" altLang="en-US" sz="1300" b="0" i="0" u="none" strike="noStrike" dirty="0">
                          <a:solidFill>
                            <a:srgbClr val="000000"/>
                          </a:solidFill>
                          <a:effectLst/>
                          <a:latin typeface="微軟正黑體" panose="020B0604030504040204" pitchFamily="34" charset="-120"/>
                          <a:ea typeface="微軟正黑體" panose="020B0604030504040204" pitchFamily="34" charset="-120"/>
                        </a:rPr>
                        <a:t>待聘</a:t>
                      </a:r>
                      <a:r>
                        <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rPr>
                        <a:t>3</a:t>
                      </a:r>
                      <a:r>
                        <a:rPr lang="zh-TW" altLang="en-US" sz="1300" b="0" i="0" u="none" strike="noStrike" dirty="0">
                          <a:solidFill>
                            <a:srgbClr val="000000"/>
                          </a:solidFill>
                          <a:effectLst/>
                          <a:latin typeface="微軟正黑體" panose="020B0604030504040204" pitchFamily="34" charset="-120"/>
                          <a:ea typeface="微軟正黑體" panose="020B0604030504040204" pitchFamily="34" charset="-120"/>
                        </a:rPr>
                        <a:t>級職</a:t>
                      </a:r>
                      <a:r>
                        <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rPr>
                        <a:t>(111.05</a:t>
                      </a:r>
                      <a:r>
                        <a:rPr lang="zh-TW" altLang="en-US" sz="1300" b="0" i="0" u="none" strike="noStrike" dirty="0">
                          <a:solidFill>
                            <a:srgbClr val="000000"/>
                          </a:solidFill>
                          <a:effectLst/>
                          <a:latin typeface="微軟正黑體" panose="020B0604030504040204" pitchFamily="34" charset="-120"/>
                          <a:ea typeface="微軟正黑體" panose="020B0604030504040204" pitchFamily="34" charset="-120"/>
                        </a:rPr>
                        <a:t>起</a:t>
                      </a:r>
                      <a:r>
                        <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rPr>
                        <a:t>-12</a:t>
                      </a:r>
                      <a:r>
                        <a:rPr lang="en-US" altLang="zh-TW" sz="1300" b="0" i="0" u="none" strike="noStrike" dirty="0" smtClean="0">
                          <a:solidFill>
                            <a:srgbClr val="000000"/>
                          </a:solidFill>
                          <a:effectLst/>
                          <a:latin typeface="微軟正黑體" panose="020B0604030504040204" pitchFamily="34" charset="-120"/>
                          <a:ea typeface="微軟正黑體" panose="020B0604030504040204" pitchFamily="34" charset="-120"/>
                        </a:rPr>
                        <a:t>)*1</a:t>
                      </a:r>
                      <a:endPar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FF"/>
                          </a:solidFill>
                          <a:effectLst/>
                          <a:latin typeface="微軟正黑體" panose="020B0604030504040204" pitchFamily="34" charset="-120"/>
                          <a:ea typeface="微軟正黑體" panose="020B0604030504040204" pitchFamily="34" charset="-120"/>
                        </a:rPr>
                        <a:t>0.67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FF"/>
                          </a:solidFill>
                          <a:effectLst/>
                          <a:latin typeface="微軟正黑體" panose="020B0604030504040204" pitchFamily="34" charset="-120"/>
                          <a:ea typeface="微軟正黑體" panose="020B0604030504040204" pitchFamily="34" charset="-120"/>
                        </a:rPr>
                        <a:t>488,680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289453"/>
                  </a:ext>
                </a:extLst>
              </a:tr>
              <a:tr h="186371">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合計</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r>
                        <a:rPr lang="en-US" sz="1300" b="0" i="0" u="none" strike="noStrike">
                          <a:solidFill>
                            <a:srgbClr val="000000"/>
                          </a:solidFill>
                          <a:effectLst/>
                          <a:latin typeface="微軟正黑體" panose="020B0604030504040204" pitchFamily="34" charset="-120"/>
                          <a:ea typeface="微軟正黑體" panose="020B0604030504040204" pitchFamily="34" charset="-120"/>
                        </a:rPr>
                        <a:t>FY111)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12.26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14,486,691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98705176"/>
                  </a:ext>
                </a:extLst>
              </a:tr>
              <a:tr h="186371">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計畫名稱</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計畫經費</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元</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人事費</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元</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82586867"/>
                  </a:ext>
                </a:extLst>
              </a:tr>
              <a:tr h="533698">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韌性生產決策支援系統開發與應用計畫</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(1/4)</a:t>
                      </a: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二分項</a:t>
                      </a:r>
                      <a:b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br>
                      <a:endParaRPr lang="zh-TW" altLang="en-US" sz="13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20,271,000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dirty="0">
                          <a:solidFill>
                            <a:srgbClr val="FF0000"/>
                          </a:solidFill>
                          <a:effectLst/>
                          <a:latin typeface="微軟正黑體" panose="020B0604030504040204" pitchFamily="34" charset="-120"/>
                          <a:ea typeface="微軟正黑體" panose="020B0604030504040204" pitchFamily="34" charset="-120"/>
                        </a:rPr>
                        <a:t>9,031,000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2912258"/>
                  </a:ext>
                </a:extLst>
              </a:tr>
              <a:tr h="533698">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韌性生產決策支援系統開發與應用計畫</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(1/4)</a:t>
                      </a: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三分項</a:t>
                      </a:r>
                      <a:b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br>
                      <a:endParaRPr lang="zh-TW" altLang="en-US" sz="13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5,700,000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dirty="0">
                          <a:solidFill>
                            <a:srgbClr val="FF0000"/>
                          </a:solidFill>
                          <a:effectLst/>
                          <a:latin typeface="微軟正黑體" panose="020B0604030504040204" pitchFamily="34" charset="-120"/>
                          <a:ea typeface="微軟正黑體" panose="020B0604030504040204" pitchFamily="34" charset="-120"/>
                        </a:rPr>
                        <a:t>2,504,000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389862"/>
                  </a:ext>
                </a:extLst>
              </a:tr>
              <a:tr h="711598">
                <a:tc>
                  <a:txBody>
                    <a:bodyPr/>
                    <a:lstStyle/>
                    <a:p>
                      <a:pPr algn="l" fontAlgn="ctr"/>
                      <a:r>
                        <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rPr>
                        <a:t>AI</a:t>
                      </a:r>
                      <a:r>
                        <a:rPr lang="zh-TW" altLang="en-US" sz="1300" b="0" i="0" u="none" strike="noStrike" dirty="0">
                          <a:solidFill>
                            <a:srgbClr val="000000"/>
                          </a:solidFill>
                          <a:effectLst/>
                          <a:latin typeface="微軟正黑體" panose="020B0604030504040204" pitchFamily="34" charset="-120"/>
                          <a:ea typeface="微軟正黑體" panose="020B0604030504040204" pitchFamily="34" charset="-120"/>
                        </a:rPr>
                        <a:t>加值智慧製造產業推廣分包計畫</a:t>
                      </a:r>
                      <a:r>
                        <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300" b="0" i="0" u="none" strike="noStrike" dirty="0">
                          <a:solidFill>
                            <a:srgbClr val="000000"/>
                          </a:solidFill>
                          <a:effectLst/>
                          <a:latin typeface="微軟正黑體" panose="020B0604030504040204" pitchFamily="34" charset="-120"/>
                          <a:ea typeface="微軟正黑體" panose="020B0604030504040204" pitchFamily="34" charset="-120"/>
                        </a:rPr>
                        <a:t>含輔導案宏英、旺欉</a:t>
                      </a:r>
                      <a:r>
                        <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300" b="0" i="0" u="none" strike="noStrike" dirty="0">
                          <a:solidFill>
                            <a:srgbClr val="000000"/>
                          </a:solidFill>
                          <a:effectLst/>
                          <a:latin typeface="微軟正黑體" panose="020B0604030504040204" pitchFamily="34" charset="-120"/>
                          <a:ea typeface="微軟正黑體" panose="020B0604030504040204" pitchFamily="34" charset="-120"/>
                        </a:rPr>
                        <a:t>立院預計刪</a:t>
                      </a:r>
                      <a:r>
                        <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rPr>
                        <a:t>95</a:t>
                      </a:r>
                      <a:r>
                        <a:rPr lang="zh-TW" altLang="en-US" sz="1300" b="0" i="0" u="none" strike="noStrike" dirty="0">
                          <a:solidFill>
                            <a:srgbClr val="000000"/>
                          </a:solidFill>
                          <a:effectLst/>
                          <a:latin typeface="微軟正黑體" panose="020B0604030504040204" pitchFamily="34" charset="-120"/>
                          <a:ea typeface="微軟正黑體" panose="020B0604030504040204" pitchFamily="34" charset="-120"/>
                        </a:rPr>
                        <a:t>萬</a:t>
                      </a:r>
                      <a:r>
                        <a:rPr lang="en-US" altLang="zh-TW" sz="1300" b="0" i="0" u="none" strike="noStrike" dirty="0" smtClean="0">
                          <a:solidFill>
                            <a:srgbClr val="000000"/>
                          </a:solidFill>
                          <a:effectLst/>
                          <a:latin typeface="微軟正黑體" panose="020B0604030504040204" pitchFamily="34" charset="-120"/>
                          <a:ea typeface="微軟正黑體" panose="020B0604030504040204" pitchFamily="34" charset="-120"/>
                        </a:rPr>
                        <a:t>)</a:t>
                      </a:r>
                      <a:r>
                        <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rPr>
                        <a:t/>
                      </a:r>
                      <a:br>
                        <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rPr>
                      </a:br>
                      <a:endParaRPr lang="en-US" altLang="zh-TW" sz="13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10,028,000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FF0000"/>
                          </a:solidFill>
                          <a:effectLst/>
                          <a:latin typeface="微軟正黑體" panose="020B0604030504040204" pitchFamily="34" charset="-120"/>
                          <a:ea typeface="微軟正黑體" panose="020B0604030504040204" pitchFamily="34" charset="-120"/>
                        </a:rPr>
                        <a:t>3,514,187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810534"/>
                  </a:ext>
                </a:extLst>
              </a:tr>
              <a:tr h="533698">
                <a:tc>
                  <a:txBody>
                    <a:bodyPr/>
                    <a:lstStyle/>
                    <a:p>
                      <a:pPr algn="l"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AI</a:t>
                      </a: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加值智慧製造產業推廣分包計畫</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自籌款</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b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br>
                      <a:endParaRPr lang="en-US" altLang="zh-TW" sz="13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1,550,769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FF0000"/>
                          </a:solidFill>
                          <a:effectLst/>
                          <a:latin typeface="微軟正黑體" panose="020B0604030504040204" pitchFamily="34" charset="-120"/>
                          <a:ea typeface="微軟正黑體" panose="020B0604030504040204" pitchFamily="34" charset="-120"/>
                        </a:rPr>
                        <a:t>664,086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960765"/>
                  </a:ext>
                </a:extLst>
              </a:tr>
              <a:tr h="186371">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4963489"/>
                  </a:ext>
                </a:extLst>
              </a:tr>
              <a:tr h="186371">
                <a:tc>
                  <a:txBody>
                    <a:bodyPr/>
                    <a:lstStyle/>
                    <a:p>
                      <a:pPr algn="l" fontAlgn="ctr"/>
                      <a:r>
                        <a:rPr lang="zh-TW" altLang="en-US" sz="1300" b="0" i="0" u="none" strike="noStrike">
                          <a:solidFill>
                            <a:srgbClr val="FF0000"/>
                          </a:solidFill>
                          <a:effectLst/>
                          <a:latin typeface="微軟正黑體" panose="020B0604030504040204" pitchFamily="34" charset="-120"/>
                          <a:ea typeface="微軟正黑體" panose="020B0604030504040204" pitchFamily="34"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300" b="0" i="0" u="none" strike="noStrike">
                          <a:solidFill>
                            <a:srgbClr val="FF0000"/>
                          </a:solidFill>
                          <a:effectLst/>
                          <a:latin typeface="微軟正黑體" panose="020B0604030504040204" pitchFamily="34" charset="-120"/>
                          <a:ea typeface="微軟正黑體" panose="020B0604030504040204" pitchFamily="34"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1300" b="0" i="0" u="none" strike="noStrike">
                          <a:solidFill>
                            <a:srgbClr val="FF0000"/>
                          </a:solidFill>
                          <a:effectLst/>
                          <a:latin typeface="微軟正黑體" panose="020B0604030504040204" pitchFamily="34" charset="-120"/>
                          <a:ea typeface="微軟正黑體" panose="020B0604030504040204" pitchFamily="34"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3309916"/>
                  </a:ext>
                </a:extLst>
              </a:tr>
              <a:tr h="186371">
                <a:tc>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合計</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37,549,769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15,713,273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73261183"/>
                  </a:ext>
                </a:extLst>
              </a:tr>
              <a:tr h="186371">
                <a:tc gridSpan="2">
                  <a:txBody>
                    <a:bodyPr/>
                    <a:lstStyle/>
                    <a:p>
                      <a:pPr algn="l" fontAlgn="ct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計畫預估人事費</a:t>
                      </a:r>
                      <a:r>
                        <a:rPr lang="en-US" altLang="zh-TW" sz="1300" b="0" i="0" u="none" strike="noStrike">
                          <a:solidFill>
                            <a:srgbClr val="000000"/>
                          </a:solidFill>
                          <a:effectLst/>
                          <a:latin typeface="微軟正黑體" panose="020B0604030504040204" pitchFamily="34" charset="-120"/>
                          <a:ea typeface="微軟正黑體" panose="020B0604030504040204" pitchFamily="34" charset="-120"/>
                        </a:rPr>
                        <a:t>-</a:t>
                      </a:r>
                      <a:r>
                        <a:rPr lang="zh-TW" altLang="en-US" sz="1300" b="0" i="0" u="none" strike="noStrike">
                          <a:solidFill>
                            <a:srgbClr val="000000"/>
                          </a:solidFill>
                          <a:effectLst/>
                          <a:latin typeface="微軟正黑體" panose="020B0604030504040204" pitchFamily="34" charset="-120"/>
                          <a:ea typeface="微軟正黑體" panose="020B0604030504040204" pitchFamily="34" charset="-120"/>
                        </a:rPr>
                        <a:t>技術加值組人事費試算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hMerge="1">
                  <a:txBody>
                    <a:bodyPr/>
                    <a:lstStyle/>
                    <a:p>
                      <a:endParaRPr lang="zh-TW" altLang="en-US"/>
                    </a:p>
                  </a:txBody>
                  <a:tcPr/>
                </a:tc>
                <a:tc>
                  <a:txBody>
                    <a:bodyPr/>
                    <a:lstStyle/>
                    <a:p>
                      <a:pPr algn="r" fontAlgn="ctr"/>
                      <a:r>
                        <a:rPr lang="en-US" altLang="zh-TW" sz="1300" b="1" i="0" u="none" strike="noStrike" dirty="0">
                          <a:solidFill>
                            <a:srgbClr val="000000"/>
                          </a:solidFill>
                          <a:effectLst/>
                          <a:latin typeface="微軟正黑體" panose="020B0604030504040204" pitchFamily="34" charset="-120"/>
                          <a:ea typeface="微軟正黑體" panose="020B0604030504040204" pitchFamily="34" charset="-120"/>
                        </a:rPr>
                        <a:t>1,226,582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580844918"/>
                  </a:ext>
                </a:extLst>
              </a:tr>
            </a:tbl>
          </a:graphicData>
        </a:graphic>
      </p:graphicFrame>
    </p:spTree>
    <p:extLst>
      <p:ext uri="{BB962C8B-B14F-4D97-AF65-F5344CB8AC3E}">
        <p14:creationId xmlns:p14="http://schemas.microsoft.com/office/powerpoint/2010/main" val="3732136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4EACC7-37E3-43A5-A5FB-BEB9CE95D266}" type="slidenum">
              <a:rPr kumimoji="0" lang="zh-TW" altLang="en-US" sz="1050" b="0" i="0" u="none" strike="noStrike" kern="1200" cap="none" spc="0" normalizeH="0" baseline="0" noProof="0" smtClean="0">
                <a:ln>
                  <a:noFill/>
                </a:ln>
                <a:solidFill>
                  <a:srgbClr val="FFFFFF"/>
                </a:solidFill>
                <a:effectLst/>
                <a:uLnTx/>
                <a:uFillTx/>
                <a:latin typeface="Arial"/>
                <a:ea typeface="微軟正黑體"/>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TW" altLang="en-US" sz="1050" b="0" i="0" u="none" strike="noStrike" kern="1200" cap="none" spc="0" normalizeH="0" baseline="0" noProof="0">
              <a:ln>
                <a:noFill/>
              </a:ln>
              <a:solidFill>
                <a:srgbClr val="FFFFFF"/>
              </a:solidFill>
              <a:effectLst/>
              <a:uLnTx/>
              <a:uFillTx/>
              <a:latin typeface="Arial"/>
              <a:ea typeface="微軟正黑體"/>
              <a:cs typeface="+mn-cs"/>
            </a:endParaRPr>
          </a:p>
        </p:txBody>
      </p:sp>
      <p:sp>
        <p:nvSpPr>
          <p:cNvPr id="3" name="標題 2"/>
          <p:cNvSpPr>
            <a:spLocks noGrp="1"/>
          </p:cNvSpPr>
          <p:nvPr>
            <p:ph type="title"/>
          </p:nvPr>
        </p:nvSpPr>
        <p:spPr/>
        <p:txBody>
          <a:bodyPr/>
          <a:lstStyle/>
          <a:p>
            <a:r>
              <a:rPr lang="zh-TW" altLang="en-US" dirty="0" smtClean="0"/>
              <a:t>智慧製造民間收入推動</a:t>
            </a:r>
            <a:r>
              <a:rPr lang="en-US" altLang="zh-TW" dirty="0" smtClean="0"/>
              <a:t>(</a:t>
            </a:r>
            <a:r>
              <a:rPr lang="zh-TW" altLang="en-US" dirty="0" smtClean="0"/>
              <a:t>加值組</a:t>
            </a:r>
            <a:r>
              <a:rPr lang="en-US" altLang="zh-TW" dirty="0" smtClean="0"/>
              <a:t>)</a:t>
            </a:r>
            <a:endParaRPr lang="zh-TW" altLang="en-US" dirty="0"/>
          </a:p>
        </p:txBody>
      </p:sp>
      <p:graphicFrame>
        <p:nvGraphicFramePr>
          <p:cNvPr id="5" name="表格 4"/>
          <p:cNvGraphicFramePr>
            <a:graphicFrameLocks noGrp="1"/>
          </p:cNvGraphicFramePr>
          <p:nvPr>
            <p:extLst/>
          </p:nvPr>
        </p:nvGraphicFramePr>
        <p:xfrm>
          <a:off x="199612" y="795226"/>
          <a:ext cx="9525904" cy="3518176"/>
        </p:xfrm>
        <a:graphic>
          <a:graphicData uri="http://schemas.openxmlformats.org/drawingml/2006/table">
            <a:tbl>
              <a:tblPr firstRow="1" bandRow="1">
                <a:tableStyleId>{5C22544A-7EE6-4342-B048-85BDC9FD1C3A}</a:tableStyleId>
              </a:tblPr>
              <a:tblGrid>
                <a:gridCol w="792948">
                  <a:extLst>
                    <a:ext uri="{9D8B030D-6E8A-4147-A177-3AD203B41FA5}">
                      <a16:colId xmlns:a16="http://schemas.microsoft.com/office/drawing/2014/main" val="20000"/>
                    </a:ext>
                  </a:extLst>
                </a:gridCol>
                <a:gridCol w="833037">
                  <a:extLst>
                    <a:ext uri="{9D8B030D-6E8A-4147-A177-3AD203B41FA5}">
                      <a16:colId xmlns:a16="http://schemas.microsoft.com/office/drawing/2014/main" val="20001"/>
                    </a:ext>
                  </a:extLst>
                </a:gridCol>
                <a:gridCol w="798268">
                  <a:extLst>
                    <a:ext uri="{9D8B030D-6E8A-4147-A177-3AD203B41FA5}">
                      <a16:colId xmlns:a16="http://schemas.microsoft.com/office/drawing/2014/main" val="368434681"/>
                    </a:ext>
                  </a:extLst>
                </a:gridCol>
                <a:gridCol w="2088232">
                  <a:extLst>
                    <a:ext uri="{9D8B030D-6E8A-4147-A177-3AD203B41FA5}">
                      <a16:colId xmlns:a16="http://schemas.microsoft.com/office/drawing/2014/main" val="20002"/>
                    </a:ext>
                  </a:extLst>
                </a:gridCol>
                <a:gridCol w="1258324">
                  <a:extLst>
                    <a:ext uri="{9D8B030D-6E8A-4147-A177-3AD203B41FA5}">
                      <a16:colId xmlns:a16="http://schemas.microsoft.com/office/drawing/2014/main" val="1451094256"/>
                    </a:ext>
                  </a:extLst>
                </a:gridCol>
                <a:gridCol w="1358843">
                  <a:extLst>
                    <a:ext uri="{9D8B030D-6E8A-4147-A177-3AD203B41FA5}">
                      <a16:colId xmlns:a16="http://schemas.microsoft.com/office/drawing/2014/main" val="3509229185"/>
                    </a:ext>
                  </a:extLst>
                </a:gridCol>
                <a:gridCol w="2396252">
                  <a:extLst>
                    <a:ext uri="{9D8B030D-6E8A-4147-A177-3AD203B41FA5}">
                      <a16:colId xmlns:a16="http://schemas.microsoft.com/office/drawing/2014/main" val="46169666"/>
                    </a:ext>
                  </a:extLst>
                </a:gridCol>
              </a:tblGrid>
              <a:tr h="570269">
                <a:tc>
                  <a:txBody>
                    <a:bodyPr/>
                    <a:lstStyle/>
                    <a:p>
                      <a:pPr algn="ctr"/>
                      <a:r>
                        <a:rPr lang="zh-TW" altLang="en-US" sz="1100" b="0" dirty="0" smtClean="0">
                          <a:solidFill>
                            <a:schemeClr val="tx1"/>
                          </a:solidFill>
                        </a:rPr>
                        <a:t>廠商</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預估金額</a:t>
                      </a:r>
                      <a:r>
                        <a:rPr lang="en-US" altLang="zh-TW" sz="1100" b="0" dirty="0" smtClean="0">
                          <a:solidFill>
                            <a:schemeClr val="tx1"/>
                          </a:solidFill>
                        </a:rPr>
                        <a:t>(</a:t>
                      </a:r>
                      <a:r>
                        <a:rPr lang="zh-TW" altLang="en-US" sz="1100" b="0" dirty="0" smtClean="0">
                          <a:solidFill>
                            <a:schemeClr val="tx1"/>
                          </a:solidFill>
                        </a:rPr>
                        <a:t>千元</a:t>
                      </a:r>
                      <a:r>
                        <a:rPr lang="en-US" altLang="zh-TW" sz="1100" b="0" dirty="0" smtClean="0">
                          <a:solidFill>
                            <a:schemeClr val="tx1"/>
                          </a:solidFill>
                        </a:rPr>
                        <a:t>)</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TW" altLang="en-US" sz="1100" b="0" kern="1200" dirty="0" smtClean="0">
                          <a:solidFill>
                            <a:schemeClr val="tx1"/>
                          </a:solidFill>
                          <a:latin typeface="+mn-lt"/>
                          <a:ea typeface="+mn-ea"/>
                          <a:cs typeface="+mn-cs"/>
                        </a:rPr>
                        <a:t>主要</a:t>
                      </a:r>
                      <a:r>
                        <a:rPr lang="en-US" altLang="zh-TW" sz="1100" b="0" kern="1200" dirty="0" smtClean="0">
                          <a:solidFill>
                            <a:schemeClr val="tx1"/>
                          </a:solidFill>
                          <a:latin typeface="+mn-lt"/>
                          <a:ea typeface="+mn-ea"/>
                          <a:cs typeface="+mn-cs"/>
                        </a:rPr>
                        <a:t>PM</a:t>
                      </a:r>
                    </a:p>
                    <a:p>
                      <a:pPr marL="0" algn="ctr" defTabSz="914400" rtl="0" eaLnBrk="1" latinLnBrk="0" hangingPunct="1"/>
                      <a:r>
                        <a:rPr lang="en-US" altLang="zh-TW" sz="1100" b="0" kern="1200" dirty="0" smtClean="0">
                          <a:solidFill>
                            <a:schemeClr val="tx1"/>
                          </a:solidFill>
                          <a:latin typeface="+mn-lt"/>
                          <a:ea typeface="+mn-ea"/>
                          <a:cs typeface="+mn-cs"/>
                        </a:rPr>
                        <a:t>(</a:t>
                      </a:r>
                      <a:r>
                        <a:rPr lang="zh-TW" altLang="en-US" sz="1100" b="0" kern="1200" dirty="0" smtClean="0">
                          <a:solidFill>
                            <a:srgbClr val="FF0000"/>
                          </a:solidFill>
                          <a:latin typeface="+mn-lt"/>
                          <a:ea typeface="+mn-ea"/>
                          <a:cs typeface="+mn-cs"/>
                        </a:rPr>
                        <a:t>請填一位為限</a:t>
                      </a:r>
                      <a:r>
                        <a:rPr lang="en-US" altLang="zh-TW" sz="1100" b="0" kern="1200" dirty="0" smtClean="0">
                          <a:solidFill>
                            <a:schemeClr val="tx1"/>
                          </a:solidFill>
                          <a:latin typeface="+mn-lt"/>
                          <a:ea typeface="+mn-ea"/>
                          <a:cs typeface="+mn-cs"/>
                        </a:rPr>
                        <a:t>)</a:t>
                      </a:r>
                      <a:endParaRPr lang="zh-TW" altLang="en-US" sz="1100" b="0" kern="1200" dirty="0">
                        <a:solidFill>
                          <a:schemeClr val="tx1"/>
                        </a:solidFill>
                        <a:latin typeface="+mn-lt"/>
                        <a:ea typeface="+mn-ea"/>
                        <a:cs typeface="+mn-cs"/>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內容概述</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預估月份</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期望值</a:t>
                      </a:r>
                    </a:p>
                    <a:p>
                      <a:pPr algn="ctr"/>
                      <a:r>
                        <a:rPr lang="en-US" altLang="zh-TW" sz="1100" b="0" dirty="0" smtClean="0">
                          <a:solidFill>
                            <a:schemeClr val="tx1"/>
                          </a:solidFill>
                        </a:rPr>
                        <a:t>(30%, 60%, 90%</a:t>
                      </a:r>
                    </a:p>
                    <a:p>
                      <a:pPr algn="ctr"/>
                      <a:r>
                        <a:rPr lang="zh-TW" altLang="en-US" sz="1100" b="0" dirty="0" smtClean="0">
                          <a:solidFill>
                            <a:srgbClr val="FF0000"/>
                          </a:solidFill>
                        </a:rPr>
                        <a:t>請勿填入其他數值</a:t>
                      </a:r>
                      <a:r>
                        <a:rPr lang="en-US" altLang="zh-TW" sz="1100" b="0" dirty="0" smtClean="0">
                          <a:solidFill>
                            <a:schemeClr val="tx1"/>
                          </a:solidFill>
                        </a:rPr>
                        <a:t>)</a:t>
                      </a: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上兩週行動說明</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35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光榮</a:t>
                      </a:r>
                    </a:p>
                  </a:txBody>
                  <a:tcPr marL="46990" marR="469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dirty="0" smtClean="0">
                          <a:solidFill>
                            <a:schemeClr val="tx1"/>
                          </a:solidFill>
                        </a:rPr>
                        <a:t>460</a:t>
                      </a:r>
                      <a:endParaRPr lang="zh-TW" altLang="en-US" sz="1200" dirty="0" smtClean="0">
                        <a:solidFill>
                          <a:schemeClr val="tx1"/>
                        </a:solidFill>
                      </a:endParaRPr>
                    </a:p>
                  </a:txBody>
                  <a:tcPr marL="91445" marR="91445"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dirty="0" smtClean="0">
                          <a:solidFill>
                            <a:schemeClr val="tx1"/>
                          </a:solidFill>
                        </a:rPr>
                        <a:t>毅輝</a:t>
                      </a:r>
                    </a:p>
                  </a:txBody>
                  <a:tcPr marL="91445" marR="91445"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戰情平台</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人工作業區剪口組</a:t>
                      </a:r>
                    </a:p>
                  </a:txBody>
                  <a:tcPr marL="91445" marR="91445"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dirty="0" smtClean="0">
                          <a:solidFill>
                            <a:schemeClr val="tx1"/>
                          </a:solidFill>
                        </a:rPr>
                        <a:t>111.05.31</a:t>
                      </a:r>
                      <a:endParaRPr lang="zh-TW" altLang="en-US" sz="1200" dirty="0" smtClean="0">
                        <a:solidFill>
                          <a:schemeClr val="tx1"/>
                        </a:solidFill>
                      </a:endParaRPr>
                    </a:p>
                  </a:txBody>
                  <a:tcPr marL="91445" marR="91445"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dirty="0" smtClean="0">
                          <a:solidFill>
                            <a:schemeClr val="tx1"/>
                          </a:solidFill>
                        </a:rPr>
                        <a:t>60%</a:t>
                      </a:r>
                      <a:endParaRPr lang="zh-TW" altLang="en-US" sz="1200" dirty="0" smtClean="0">
                        <a:solidFill>
                          <a:schemeClr val="tx1"/>
                        </a:solidFill>
                      </a:endParaRPr>
                    </a:p>
                  </a:txBody>
                  <a:tcPr marL="91445" marR="91445"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200" dirty="0" smtClean="0"/>
                        <a:t>4/8</a:t>
                      </a:r>
                      <a:r>
                        <a:rPr lang="zh-TW" altLang="en-US" sz="1200" dirty="0" smtClean="0"/>
                        <a:t>畫面初步展示</a:t>
                      </a:r>
                      <a:r>
                        <a:rPr lang="en-US" altLang="zh-TW" sz="1200" dirty="0" smtClean="0"/>
                        <a:t>/</a:t>
                      </a:r>
                      <a:r>
                        <a:rPr lang="zh-TW" altLang="en-US" sz="1200" dirty="0" smtClean="0"/>
                        <a:t>硬體樣品測試</a:t>
                      </a:r>
                      <a:r>
                        <a:rPr lang="en-US" altLang="zh-TW" sz="1200" dirty="0" smtClean="0"/>
                        <a:t>/</a:t>
                      </a:r>
                      <a:r>
                        <a:rPr lang="zh-TW" altLang="en-US" sz="1200" dirty="0" smtClean="0"/>
                        <a:t>正式報價單</a:t>
                      </a:r>
                      <a:r>
                        <a:rPr lang="en-US" altLang="zh-TW" sz="1200" dirty="0" smtClean="0"/>
                        <a:t>(</a:t>
                      </a:r>
                      <a:r>
                        <a:rPr lang="en-US" altLang="zh-TW" sz="1200" dirty="0" smtClean="0">
                          <a:solidFill>
                            <a:srgbClr val="FF0000"/>
                          </a:solidFill>
                        </a:rPr>
                        <a:t>4/7</a:t>
                      </a:r>
                      <a:r>
                        <a:rPr lang="zh-TW" altLang="en-US" sz="1200" dirty="0" smtClean="0">
                          <a:solidFill>
                            <a:srgbClr val="FF0000"/>
                          </a:solidFill>
                        </a:rPr>
                        <a:t>因疫情要求延期</a:t>
                      </a:r>
                      <a:r>
                        <a:rPr lang="en-US" altLang="zh-TW" sz="1200" dirty="0" smtClean="0"/>
                        <a:t>)</a:t>
                      </a:r>
                      <a:endParaRPr lang="zh-TW" altLang="en-US" sz="1200" dirty="0"/>
                    </a:p>
                  </a:txBody>
                  <a:tcPr marL="91445" marR="91445" marT="45733" marB="457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kern="1200" dirty="0" smtClean="0">
                          <a:solidFill>
                            <a:schemeClr val="tx1"/>
                          </a:solidFill>
                          <a:latin typeface="+mn-lt"/>
                          <a:ea typeface="+mn-ea"/>
                          <a:cs typeface="+mn-cs"/>
                        </a:rPr>
                        <a:t>天源義記</a:t>
                      </a:r>
                      <a:endParaRPr lang="zh-TW" altLang="en-US" sz="1200"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kern="1200" dirty="0" smtClean="0">
                          <a:solidFill>
                            <a:schemeClr val="tx1"/>
                          </a:solidFill>
                          <a:latin typeface="+mn-lt"/>
                          <a:ea typeface="+mn-ea"/>
                          <a:cs typeface="+mn-cs"/>
                        </a:rPr>
                        <a:t>500</a:t>
                      </a:r>
                      <a:endParaRPr lang="zh-TW" altLang="en-US" sz="1200"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kern="1200" dirty="0" smtClean="0">
                          <a:solidFill>
                            <a:schemeClr val="tx1"/>
                          </a:solidFill>
                          <a:latin typeface="+mn-lt"/>
                          <a:ea typeface="+mn-ea"/>
                          <a:cs typeface="+mn-cs"/>
                        </a:rPr>
                        <a:t>毅輝</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戰情平台</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沖壓區</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kern="1200" dirty="0" smtClean="0">
                          <a:solidFill>
                            <a:schemeClr val="tx1"/>
                          </a:solidFill>
                          <a:latin typeface="+mn-lt"/>
                          <a:ea typeface="+mn-ea"/>
                          <a:cs typeface="+mn-cs"/>
                        </a:rPr>
                        <a:t>111.08</a:t>
                      </a:r>
                      <a:endParaRPr lang="zh-TW" altLang="en-US" sz="1200"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kern="1200" dirty="0" smtClean="0">
                          <a:solidFill>
                            <a:schemeClr val="tx1"/>
                          </a:solidFill>
                          <a:latin typeface="+mn-lt"/>
                          <a:ea typeface="+mn-ea"/>
                          <a:cs typeface="+mn-cs"/>
                        </a:rPr>
                        <a:t>30%</a:t>
                      </a:r>
                      <a:endParaRPr lang="zh-TW" altLang="en-US" sz="1200"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dirty="0" smtClean="0">
                          <a:effectLst/>
                        </a:rPr>
                        <a:t>4/11-III</a:t>
                      </a:r>
                      <a:r>
                        <a:rPr lang="zh-TW" altLang="en-US" sz="1200" dirty="0" smtClean="0">
                          <a:effectLst/>
                        </a:rPr>
                        <a:t>健診盒導入階段討論</a:t>
                      </a:r>
                      <a:endParaRPr lang="zh-TW" altLang="en-US" sz="1200"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73207"/>
                  </a:ext>
                </a:extLst>
              </a:tr>
              <a:tr h="396000">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kern="1200" dirty="0" smtClean="0">
                          <a:solidFill>
                            <a:schemeClr val="tx1"/>
                          </a:solidFill>
                          <a:latin typeface="+mn-lt"/>
                          <a:ea typeface="+mn-ea"/>
                          <a:cs typeface="+mn-cs"/>
                        </a:rPr>
                        <a:t>精呈科技</a:t>
                      </a:r>
                      <a:endParaRPr lang="zh-TW" altLang="en-US" sz="1200"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kern="1200" dirty="0" smtClean="0">
                          <a:solidFill>
                            <a:schemeClr val="tx1"/>
                          </a:solidFill>
                          <a:latin typeface="+mn-lt"/>
                          <a:ea typeface="+mn-ea"/>
                          <a:cs typeface="+mn-cs"/>
                        </a:rPr>
                        <a:t>400</a:t>
                      </a:r>
                      <a:endParaRPr lang="zh-TW" altLang="en-US" sz="1200"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kern="1200" dirty="0" smtClean="0">
                          <a:solidFill>
                            <a:schemeClr val="tx1"/>
                          </a:solidFill>
                          <a:latin typeface="+mn-lt"/>
                          <a:ea typeface="+mn-ea"/>
                          <a:cs typeface="+mn-cs"/>
                        </a:rPr>
                        <a:t>宛臻</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kern="1200" dirty="0" smtClean="0">
                          <a:solidFill>
                            <a:schemeClr val="tx1"/>
                          </a:solidFill>
                          <a:latin typeface="+mn-lt"/>
                          <a:ea typeface="+mn-ea"/>
                          <a:cs typeface="+mn-cs"/>
                        </a:rPr>
                        <a:t>智慧製造需求拓展</a:t>
                      </a:r>
                      <a:endParaRPr lang="en-US" altLang="zh-TW" sz="1200"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kern="1200" dirty="0" smtClean="0">
                          <a:solidFill>
                            <a:schemeClr val="tx1"/>
                          </a:solidFill>
                          <a:latin typeface="+mn-lt"/>
                          <a:ea typeface="+mn-ea"/>
                          <a:cs typeface="+mn-cs"/>
                        </a:rPr>
                        <a:t>111.05</a:t>
                      </a:r>
                      <a:endParaRPr lang="zh-TW" altLang="en-US" sz="1200"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kern="1200" dirty="0" smtClean="0">
                          <a:solidFill>
                            <a:schemeClr val="tx1"/>
                          </a:solidFill>
                          <a:latin typeface="+mn-lt"/>
                          <a:ea typeface="+mn-ea"/>
                          <a:cs typeface="+mn-cs"/>
                        </a:rPr>
                        <a:t>30%</a:t>
                      </a:r>
                      <a:endParaRPr lang="zh-TW" altLang="en-US" sz="1200"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kern="1200" dirty="0" smtClean="0">
                          <a:solidFill>
                            <a:schemeClr val="tx1"/>
                          </a:solidFill>
                          <a:latin typeface="+mn-lt"/>
                          <a:ea typeface="+mn-ea"/>
                          <a:cs typeface="+mn-cs"/>
                        </a:rPr>
                        <a:t>合作窗口約訪確認中</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3767808"/>
                  </a:ext>
                </a:extLst>
              </a:tr>
              <a:tr h="358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chemeClr val="tx1"/>
                          </a:solidFill>
                        </a:rPr>
                        <a:t>日祥鋁業</a:t>
                      </a:r>
                      <a:endParaRPr lang="zh-TW" altLang="en-US" sz="1200"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TW" sz="1200" dirty="0" smtClean="0">
                          <a:solidFill>
                            <a:schemeClr val="tx1"/>
                          </a:solidFill>
                        </a:rPr>
                        <a:t>200</a:t>
                      </a:r>
                      <a:endParaRPr lang="zh-TW" altLang="en-US" sz="1200"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chemeClr val="tx1"/>
                          </a:solidFill>
                        </a:rPr>
                        <a:t>毅輝</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200" dirty="0" smtClean="0">
                          <a:solidFill>
                            <a:schemeClr val="tx1"/>
                          </a:solidFill>
                        </a:rPr>
                        <a:t>鋁擠監測系統</a:t>
                      </a:r>
                      <a:r>
                        <a:rPr lang="en-US" altLang="zh-TW" sz="1200" dirty="0" smtClean="0">
                          <a:solidFill>
                            <a:schemeClr val="tx1"/>
                          </a:solidFill>
                        </a:rPr>
                        <a:t>lite</a:t>
                      </a:r>
                      <a:r>
                        <a:rPr lang="zh-TW" altLang="en-US" sz="1200" dirty="0" smtClean="0">
                          <a:solidFill>
                            <a:schemeClr val="tx1"/>
                          </a:solidFill>
                        </a:rPr>
                        <a:t>版</a:t>
                      </a:r>
                      <a:endParaRPr lang="zh-TW" altLang="en-US" sz="1200"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111.07</a:t>
                      </a:r>
                      <a:endParaRPr lang="zh-TW" altLang="en-US" sz="1200"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30%</a:t>
                      </a:r>
                      <a:endParaRPr lang="zh-TW" altLang="en-US" sz="1200"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4/7</a:t>
                      </a:r>
                      <a:r>
                        <a:rPr lang="zh-TW" altLang="en-US" sz="1200" dirty="0" smtClean="0">
                          <a:solidFill>
                            <a:schemeClr val="tx1"/>
                          </a:solidFill>
                        </a:rPr>
                        <a:t>合作討論</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2572759"/>
                  </a:ext>
                </a:extLst>
              </a:tr>
              <a:tr h="358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chemeClr val="tx1"/>
                          </a:solidFill>
                        </a:rPr>
                        <a:t>雲智維</a:t>
                      </a:r>
                      <a:endParaRPr lang="zh-TW" altLang="en-US" sz="1200"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TW" sz="1200" dirty="0" smtClean="0">
                          <a:solidFill>
                            <a:schemeClr val="tx1"/>
                          </a:solidFill>
                        </a:rPr>
                        <a:t>1,600</a:t>
                      </a:r>
                      <a:endParaRPr lang="zh-TW" altLang="en-US" sz="1200"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chemeClr val="tx1"/>
                          </a:solidFill>
                        </a:rPr>
                        <a:t>毅輝</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200" dirty="0" smtClean="0">
                          <a:solidFill>
                            <a:schemeClr val="tx1"/>
                          </a:solidFill>
                        </a:rPr>
                        <a:t>中小製造業智慧資安管控運維服務平台建置暨營運推廣計畫</a:t>
                      </a:r>
                      <a:r>
                        <a:rPr lang="en-US" altLang="zh-TW" sz="1200" dirty="0" smtClean="0">
                          <a:solidFill>
                            <a:schemeClr val="tx1"/>
                          </a:solidFill>
                        </a:rPr>
                        <a:t>(</a:t>
                      </a:r>
                      <a:r>
                        <a:rPr lang="zh-TW" altLang="en-US" sz="1200" dirty="0" smtClean="0">
                          <a:solidFill>
                            <a:schemeClr val="tx1"/>
                          </a:solidFill>
                        </a:rPr>
                        <a:t>雲平台服務計畫</a:t>
                      </a:r>
                      <a:r>
                        <a:rPr lang="en-US" altLang="zh-TW" sz="1200" dirty="0" smtClean="0">
                          <a:solidFill>
                            <a:schemeClr val="tx1"/>
                          </a:solidFill>
                        </a:rPr>
                        <a:t>)</a:t>
                      </a:r>
                      <a:endParaRPr lang="zh-TW" altLang="en-US" sz="1200"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111.05</a:t>
                      </a:r>
                      <a:endParaRPr lang="zh-TW" altLang="en-US" sz="1200"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30%</a:t>
                      </a:r>
                      <a:endParaRPr lang="zh-TW" altLang="en-US" sz="1200"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chemeClr val="tx1"/>
                          </a:solidFill>
                        </a:rPr>
                        <a:t>計畫</a:t>
                      </a:r>
                      <a:r>
                        <a:rPr lang="en-US" altLang="zh-TW" sz="1200" dirty="0" smtClean="0">
                          <a:solidFill>
                            <a:schemeClr val="tx1"/>
                          </a:solidFill>
                        </a:rPr>
                        <a:t>4/25</a:t>
                      </a:r>
                      <a:r>
                        <a:rPr lang="zh-TW" altLang="en-US" sz="1200" dirty="0" smtClean="0">
                          <a:solidFill>
                            <a:schemeClr val="tx1"/>
                          </a:solidFill>
                        </a:rPr>
                        <a:t>已送件，簡報製作中。</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0225830"/>
                  </a:ext>
                </a:extLst>
              </a:tr>
              <a:tr h="358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chemeClr val="tx1"/>
                          </a:solidFill>
                        </a:rPr>
                        <a:t>貿詮</a:t>
                      </a:r>
                      <a:endParaRPr lang="zh-TW" altLang="en-US" sz="1200"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TW" sz="1200" dirty="0" smtClean="0">
                          <a:solidFill>
                            <a:schemeClr val="tx1"/>
                          </a:solidFill>
                        </a:rPr>
                        <a:t>200</a:t>
                      </a:r>
                      <a:endParaRPr lang="zh-TW" altLang="en-US" sz="1200"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chemeClr val="tx1"/>
                          </a:solidFill>
                        </a:rPr>
                        <a:t>毅輝</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200" dirty="0" smtClean="0">
                          <a:solidFill>
                            <a:schemeClr val="tx1"/>
                          </a:solidFill>
                        </a:rPr>
                        <a:t>高鏡面反射車用零件優化設計與檢測技術整合開發計畫</a:t>
                      </a:r>
                      <a:r>
                        <a:rPr lang="en-US" altLang="zh-TW" sz="1200" dirty="0" smtClean="0">
                          <a:solidFill>
                            <a:schemeClr val="tx1"/>
                          </a:solidFill>
                        </a:rPr>
                        <a:t>(</a:t>
                      </a:r>
                      <a:r>
                        <a:rPr lang="zh-TW" altLang="en-US" sz="1200" dirty="0" smtClean="0">
                          <a:solidFill>
                            <a:schemeClr val="tx1"/>
                          </a:solidFill>
                        </a:rPr>
                        <a:t>彰化縣</a:t>
                      </a:r>
                      <a:r>
                        <a:rPr lang="en-US" altLang="zh-TW" sz="1200" dirty="0" smtClean="0">
                          <a:solidFill>
                            <a:schemeClr val="tx1"/>
                          </a:solidFill>
                        </a:rPr>
                        <a:t>SBIR</a:t>
                      </a:r>
                      <a:r>
                        <a:rPr lang="zh-TW" altLang="en-US" sz="1200" dirty="0" smtClean="0">
                          <a:solidFill>
                            <a:schemeClr val="tx1"/>
                          </a:solidFill>
                        </a:rPr>
                        <a:t>計畫</a:t>
                      </a:r>
                      <a:r>
                        <a:rPr lang="en-US" altLang="zh-TW" sz="1200" dirty="0" smtClean="0">
                          <a:solidFill>
                            <a:schemeClr val="tx1"/>
                          </a:solidFill>
                        </a:rPr>
                        <a:t>)</a:t>
                      </a:r>
                      <a:endParaRPr lang="zh-TW" altLang="en-US" sz="1200"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111.06</a:t>
                      </a:r>
                      <a:endParaRPr lang="zh-TW" altLang="en-US" sz="1200"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30%</a:t>
                      </a:r>
                      <a:endParaRPr lang="zh-TW" altLang="en-US" sz="1200"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MOU</a:t>
                      </a:r>
                      <a:r>
                        <a:rPr lang="zh-TW" altLang="en-US" sz="1200" dirty="0" smtClean="0">
                          <a:solidFill>
                            <a:schemeClr val="tx1"/>
                          </a:solidFill>
                        </a:rPr>
                        <a:t>簽訂中</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7849252"/>
                  </a:ext>
                </a:extLst>
              </a:tr>
            </a:tbl>
          </a:graphicData>
        </a:graphic>
      </p:graphicFrame>
      <p:sp>
        <p:nvSpPr>
          <p:cNvPr id="6" name="文字方塊 5"/>
          <p:cNvSpPr txBox="1"/>
          <p:nvPr/>
        </p:nvSpPr>
        <p:spPr>
          <a:xfrm>
            <a:off x="8553400" y="148895"/>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smtClean="0">
                <a:ln>
                  <a:noFill/>
                </a:ln>
                <a:solidFill>
                  <a:srgbClr val="393939">
                    <a:lumMod val="75000"/>
                  </a:srgbClr>
                </a:solidFill>
                <a:effectLst/>
                <a:uLnTx/>
                <a:uFillTx/>
                <a:latin typeface="Arial"/>
                <a:ea typeface="微軟正黑體"/>
                <a:cs typeface="+mn-cs"/>
              </a:rPr>
              <a:t>單位</a:t>
            </a:r>
            <a:r>
              <a:rPr kumimoji="0" lang="en-US" altLang="zh-TW" sz="1800" b="0" i="0" u="none" strike="noStrike" kern="1200" cap="none" spc="0" normalizeH="0" baseline="0" noProof="0" dirty="0" smtClean="0">
                <a:ln>
                  <a:noFill/>
                </a:ln>
                <a:solidFill>
                  <a:srgbClr val="393939">
                    <a:lumMod val="75000"/>
                  </a:srgbClr>
                </a:solidFill>
                <a:effectLst/>
                <a:uLnTx/>
                <a:uFillTx/>
                <a:latin typeface="Arial"/>
                <a:ea typeface="微軟正黑體"/>
                <a:cs typeface="+mn-cs"/>
              </a:rPr>
              <a:t>:</a:t>
            </a:r>
            <a:r>
              <a:rPr kumimoji="0" lang="zh-TW" altLang="en-US" sz="1800" b="0" i="0" u="none" strike="noStrike" kern="1200" cap="none" spc="0" normalizeH="0" baseline="0" noProof="0" dirty="0" smtClean="0">
                <a:ln>
                  <a:noFill/>
                </a:ln>
                <a:solidFill>
                  <a:srgbClr val="393939">
                    <a:lumMod val="75000"/>
                  </a:srgbClr>
                </a:solidFill>
                <a:effectLst/>
                <a:uLnTx/>
                <a:uFillTx/>
                <a:latin typeface="Arial"/>
                <a:ea typeface="微軟正黑體"/>
                <a:cs typeface="+mn-cs"/>
              </a:rPr>
              <a:t>千元</a:t>
            </a:r>
          </a:p>
        </p:txBody>
      </p:sp>
      <p:sp>
        <p:nvSpPr>
          <p:cNvPr id="7" name="文字方塊 6"/>
          <p:cNvSpPr txBox="1"/>
          <p:nvPr/>
        </p:nvSpPr>
        <p:spPr>
          <a:xfrm>
            <a:off x="8416180" y="67368"/>
            <a:ext cx="1224136" cy="369332"/>
          </a:xfrm>
          <a:prstGeom prst="rect">
            <a:avLst/>
          </a:prstGeom>
          <a:solidFill>
            <a:srgbClr val="FFFF00"/>
          </a:solidFill>
          <a:ln>
            <a:solidFill>
              <a:srgbClr val="0000FF"/>
            </a:solidFill>
          </a:ln>
        </p:spPr>
        <p:txBody>
          <a:bodyPr wrap="square" rtlCol="0">
            <a:spAutoFit/>
          </a:bodyPr>
          <a:lstStyle/>
          <a:p>
            <a:r>
              <a:rPr lang="en-US" altLang="zh-TW" dirty="0" smtClean="0">
                <a:solidFill>
                  <a:srgbClr val="0000FF"/>
                </a:solidFill>
              </a:rPr>
              <a:t>5/13</a:t>
            </a:r>
            <a:r>
              <a:rPr lang="zh-TW" altLang="en-US" dirty="0" smtClean="0">
                <a:solidFill>
                  <a:srgbClr val="0000FF"/>
                </a:solidFill>
              </a:rPr>
              <a:t>更新</a:t>
            </a:r>
            <a:endParaRPr lang="zh-TW" altLang="en-US" dirty="0">
              <a:solidFill>
                <a:srgbClr val="0000FF"/>
              </a:solidFill>
            </a:endParaRPr>
          </a:p>
        </p:txBody>
      </p:sp>
    </p:spTree>
    <p:extLst>
      <p:ext uri="{BB962C8B-B14F-4D97-AF65-F5344CB8AC3E}">
        <p14:creationId xmlns:p14="http://schemas.microsoft.com/office/powerpoint/2010/main" val="1513228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4EACC7-37E3-43A5-A5FB-BEB9CE95D266}" type="slidenum">
              <a:rPr kumimoji="0" lang="zh-TW" altLang="en-US" sz="1050" b="0" i="0" u="none" strike="noStrike" kern="1200" cap="none" spc="0" normalizeH="0" baseline="0" noProof="0" smtClean="0">
                <a:ln>
                  <a:noFill/>
                </a:ln>
                <a:solidFill>
                  <a:srgbClr val="FFFFFF"/>
                </a:solidFill>
                <a:effectLst/>
                <a:uLnTx/>
                <a:uFillTx/>
                <a:latin typeface="Arial"/>
                <a:ea typeface="微軟正黑體"/>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TW" altLang="en-US" sz="1050" b="0" i="0" u="none" strike="noStrike" kern="1200" cap="none" spc="0" normalizeH="0" baseline="0" noProof="0">
              <a:ln>
                <a:noFill/>
              </a:ln>
              <a:solidFill>
                <a:srgbClr val="FFFFFF"/>
              </a:solidFill>
              <a:effectLst/>
              <a:uLnTx/>
              <a:uFillTx/>
              <a:latin typeface="Arial"/>
              <a:ea typeface="微軟正黑體"/>
              <a:cs typeface="+mn-cs"/>
            </a:endParaRPr>
          </a:p>
        </p:txBody>
      </p:sp>
      <p:sp>
        <p:nvSpPr>
          <p:cNvPr id="3" name="標題 2"/>
          <p:cNvSpPr>
            <a:spLocks noGrp="1"/>
          </p:cNvSpPr>
          <p:nvPr>
            <p:ph type="title"/>
          </p:nvPr>
        </p:nvSpPr>
        <p:spPr/>
        <p:txBody>
          <a:bodyPr/>
          <a:lstStyle/>
          <a:p>
            <a:r>
              <a:rPr lang="zh-TW" altLang="en-US" dirty="0" smtClean="0"/>
              <a:t>智慧製造民間收入推動</a:t>
            </a:r>
            <a:r>
              <a:rPr lang="en-US" altLang="zh-TW" dirty="0" smtClean="0"/>
              <a:t>(</a:t>
            </a:r>
            <a:r>
              <a:rPr lang="zh-TW" altLang="en-US" dirty="0" smtClean="0"/>
              <a:t>加值組</a:t>
            </a:r>
            <a:r>
              <a:rPr lang="en-US" altLang="zh-TW" dirty="0" smtClean="0"/>
              <a:t>)</a:t>
            </a:r>
            <a:endParaRPr lang="zh-TW" altLang="en-US" dirty="0"/>
          </a:p>
        </p:txBody>
      </p:sp>
      <p:graphicFrame>
        <p:nvGraphicFramePr>
          <p:cNvPr id="5" name="表格 4"/>
          <p:cNvGraphicFramePr>
            <a:graphicFrameLocks noGrp="1"/>
          </p:cNvGraphicFramePr>
          <p:nvPr>
            <p:extLst/>
          </p:nvPr>
        </p:nvGraphicFramePr>
        <p:xfrm>
          <a:off x="224491" y="836711"/>
          <a:ext cx="9501025" cy="3384664"/>
        </p:xfrm>
        <a:graphic>
          <a:graphicData uri="http://schemas.openxmlformats.org/drawingml/2006/table">
            <a:tbl>
              <a:tblPr firstRow="1" bandRow="1">
                <a:tableStyleId>{5C22544A-7EE6-4342-B048-85BDC9FD1C3A}</a:tableStyleId>
              </a:tblPr>
              <a:tblGrid>
                <a:gridCol w="987753">
                  <a:extLst>
                    <a:ext uri="{9D8B030D-6E8A-4147-A177-3AD203B41FA5}">
                      <a16:colId xmlns:a16="http://schemas.microsoft.com/office/drawing/2014/main" val="20000"/>
                    </a:ext>
                  </a:extLst>
                </a:gridCol>
                <a:gridCol w="638232">
                  <a:extLst>
                    <a:ext uri="{9D8B030D-6E8A-4147-A177-3AD203B41FA5}">
                      <a16:colId xmlns:a16="http://schemas.microsoft.com/office/drawing/2014/main" val="20001"/>
                    </a:ext>
                  </a:extLst>
                </a:gridCol>
                <a:gridCol w="1248838">
                  <a:extLst>
                    <a:ext uri="{9D8B030D-6E8A-4147-A177-3AD203B41FA5}">
                      <a16:colId xmlns:a16="http://schemas.microsoft.com/office/drawing/2014/main" val="368434681"/>
                    </a:ext>
                  </a:extLst>
                </a:gridCol>
                <a:gridCol w="1907716">
                  <a:extLst>
                    <a:ext uri="{9D8B030D-6E8A-4147-A177-3AD203B41FA5}">
                      <a16:colId xmlns:a16="http://schemas.microsoft.com/office/drawing/2014/main" val="20002"/>
                    </a:ext>
                  </a:extLst>
                </a:gridCol>
                <a:gridCol w="963391">
                  <a:extLst>
                    <a:ext uri="{9D8B030D-6E8A-4147-A177-3AD203B41FA5}">
                      <a16:colId xmlns:a16="http://schemas.microsoft.com/office/drawing/2014/main" val="1451094256"/>
                    </a:ext>
                  </a:extLst>
                </a:gridCol>
                <a:gridCol w="1486147">
                  <a:extLst>
                    <a:ext uri="{9D8B030D-6E8A-4147-A177-3AD203B41FA5}">
                      <a16:colId xmlns:a16="http://schemas.microsoft.com/office/drawing/2014/main" val="3509229185"/>
                    </a:ext>
                  </a:extLst>
                </a:gridCol>
                <a:gridCol w="2268948">
                  <a:extLst>
                    <a:ext uri="{9D8B030D-6E8A-4147-A177-3AD203B41FA5}">
                      <a16:colId xmlns:a16="http://schemas.microsoft.com/office/drawing/2014/main" val="46169666"/>
                    </a:ext>
                  </a:extLst>
                </a:gridCol>
              </a:tblGrid>
              <a:tr h="443944">
                <a:tc>
                  <a:txBody>
                    <a:bodyPr/>
                    <a:lstStyle/>
                    <a:p>
                      <a:pPr algn="ctr"/>
                      <a:r>
                        <a:rPr lang="zh-TW" altLang="en-US" sz="1100" b="0" dirty="0" smtClean="0">
                          <a:solidFill>
                            <a:schemeClr val="tx1"/>
                          </a:solidFill>
                        </a:rPr>
                        <a:t>廠商</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預估金額</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TW" altLang="en-US" sz="1100" b="0" kern="1200" dirty="0" smtClean="0">
                          <a:solidFill>
                            <a:schemeClr val="tx1"/>
                          </a:solidFill>
                          <a:latin typeface="+mn-lt"/>
                          <a:ea typeface="+mn-ea"/>
                          <a:cs typeface="+mn-cs"/>
                        </a:rPr>
                        <a:t>主要</a:t>
                      </a:r>
                      <a:r>
                        <a:rPr lang="en-US" altLang="zh-TW" sz="1100" b="0" kern="1200" dirty="0" smtClean="0">
                          <a:solidFill>
                            <a:schemeClr val="tx1"/>
                          </a:solidFill>
                          <a:latin typeface="+mn-lt"/>
                          <a:ea typeface="+mn-ea"/>
                          <a:cs typeface="+mn-cs"/>
                        </a:rPr>
                        <a:t>PM</a:t>
                      </a:r>
                    </a:p>
                    <a:p>
                      <a:pPr marL="0" algn="ctr" defTabSz="914400" rtl="0" eaLnBrk="1" latinLnBrk="0" hangingPunct="1"/>
                      <a:r>
                        <a:rPr lang="en-US" altLang="zh-TW" sz="1100" b="0" kern="1200" dirty="0" smtClean="0">
                          <a:solidFill>
                            <a:schemeClr val="tx1"/>
                          </a:solidFill>
                          <a:latin typeface="+mn-lt"/>
                          <a:ea typeface="+mn-ea"/>
                          <a:cs typeface="+mn-cs"/>
                        </a:rPr>
                        <a:t>(</a:t>
                      </a:r>
                      <a:r>
                        <a:rPr lang="zh-TW" altLang="en-US" sz="1100" b="0" kern="1200" dirty="0" smtClean="0">
                          <a:solidFill>
                            <a:srgbClr val="FF0000"/>
                          </a:solidFill>
                          <a:latin typeface="+mn-lt"/>
                          <a:ea typeface="+mn-ea"/>
                          <a:cs typeface="+mn-cs"/>
                        </a:rPr>
                        <a:t>請填一位為限</a:t>
                      </a:r>
                      <a:r>
                        <a:rPr lang="en-US" altLang="zh-TW" sz="1100" b="0" kern="1200" dirty="0" smtClean="0">
                          <a:solidFill>
                            <a:schemeClr val="tx1"/>
                          </a:solidFill>
                          <a:latin typeface="+mn-lt"/>
                          <a:ea typeface="+mn-ea"/>
                          <a:cs typeface="+mn-cs"/>
                        </a:rPr>
                        <a:t>)</a:t>
                      </a:r>
                      <a:endParaRPr lang="zh-TW" altLang="en-US" sz="1100" b="0" kern="1200" dirty="0">
                        <a:solidFill>
                          <a:schemeClr val="tx1"/>
                        </a:solidFill>
                        <a:latin typeface="+mn-lt"/>
                        <a:ea typeface="+mn-ea"/>
                        <a:cs typeface="+mn-cs"/>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內容概述</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預估月份</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期望值</a:t>
                      </a:r>
                    </a:p>
                    <a:p>
                      <a:pPr algn="ctr"/>
                      <a:r>
                        <a:rPr lang="en-US" altLang="zh-TW" sz="1100" b="0" dirty="0" smtClean="0">
                          <a:solidFill>
                            <a:schemeClr val="tx1"/>
                          </a:solidFill>
                        </a:rPr>
                        <a:t>(30%, 60%, 90%</a:t>
                      </a:r>
                    </a:p>
                    <a:p>
                      <a:pPr algn="ctr"/>
                      <a:r>
                        <a:rPr lang="zh-TW" altLang="en-US" sz="1100" b="0" dirty="0" smtClean="0">
                          <a:solidFill>
                            <a:srgbClr val="FF0000"/>
                          </a:solidFill>
                        </a:rPr>
                        <a:t>請勿填入其他數值</a:t>
                      </a:r>
                      <a:r>
                        <a:rPr lang="en-US" altLang="zh-TW" sz="1100" b="0" dirty="0" smtClean="0">
                          <a:solidFill>
                            <a:schemeClr val="tx1"/>
                          </a:solidFill>
                        </a:rPr>
                        <a:t>)</a:t>
                      </a: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TW" altLang="en-US" sz="1100" b="0" dirty="0" smtClean="0">
                          <a:solidFill>
                            <a:schemeClr val="tx1"/>
                          </a:solidFill>
                        </a:rPr>
                        <a:t>上兩週行動說明</a:t>
                      </a:r>
                      <a:endParaRPr lang="zh-TW" altLang="en-US" sz="1100" b="0" dirty="0">
                        <a:solidFill>
                          <a:schemeClr val="tx1"/>
                        </a:solidFill>
                      </a:endParaRPr>
                    </a:p>
                  </a:txBody>
                  <a:tcPr marL="91437" marR="914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6198">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思納捷</a:t>
                      </a:r>
                      <a:endParaRPr lang="zh-TW" sz="1200" strike="sngStrike" kern="1200" dirty="0">
                        <a:solidFill>
                          <a:schemeClr val="tx1"/>
                        </a:solidFill>
                        <a:latin typeface="+mn-lt"/>
                        <a:ea typeface="+mn-ea"/>
                        <a:cs typeface="+mn-cs"/>
                      </a:endParaRPr>
                    </a:p>
                  </a:txBody>
                  <a:tcPr marL="46990" marR="469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chemeClr val="tx1"/>
                          </a:solidFill>
                          <a:latin typeface="+mn-lt"/>
                          <a:ea typeface="+mn-ea"/>
                          <a:cs typeface="+mn-cs"/>
                        </a:rPr>
                        <a:t>1,200</a:t>
                      </a:r>
                      <a:endParaRPr lang="zh-TW" altLang="en-US" sz="1200" strike="sngStrike"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宛臻</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雲平台計畫合作</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chemeClr val="tx1"/>
                          </a:solidFill>
                          <a:latin typeface="+mn-lt"/>
                          <a:ea typeface="+mn-ea"/>
                          <a:cs typeface="+mn-cs"/>
                        </a:rPr>
                        <a:t>30%</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已展開洽談</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36192">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益張</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未談定</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dk1"/>
                          </a:solidFill>
                          <a:latin typeface="+mn-lt"/>
                          <a:ea typeface="+mn-ea"/>
                          <a:cs typeface="+mn-cs"/>
                        </a:rPr>
                        <a:t>君玉</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dk1"/>
                          </a:solidFill>
                          <a:latin typeface="+mn-lt"/>
                          <a:ea typeface="+mn-ea"/>
                          <a:cs typeface="+mn-cs"/>
                        </a:rPr>
                        <a:t>協助廠商進行「國內研發中心計畫」申請</a:t>
                      </a:r>
                      <a:endParaRPr lang="zh-TW" altLang="en-US" sz="1200" strike="sngStrike" kern="1200" dirty="0">
                        <a:solidFill>
                          <a:schemeClr val="dk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zh-TW" altLang="en-US" sz="1200" strike="sngStrike" kern="1200" dirty="0" smtClean="0">
                        <a:solidFill>
                          <a:schemeClr val="dk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chemeClr val="dk1"/>
                          </a:solidFill>
                          <a:latin typeface="+mn-lt"/>
                          <a:ea typeface="+mn-ea"/>
                          <a:cs typeface="+mn-cs"/>
                        </a:rPr>
                        <a:t>30%</a:t>
                      </a:r>
                      <a:endParaRPr lang="zh-TW" altLang="en-US" sz="1200" strike="sngStrike" kern="1200" dirty="0" smtClean="0">
                        <a:solidFill>
                          <a:schemeClr val="dk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rgbClr val="0000FF"/>
                          </a:solidFill>
                          <a:latin typeface="+mn-lt"/>
                          <a:ea typeface="+mn-ea"/>
                          <a:cs typeface="+mn-cs"/>
                        </a:rPr>
                        <a:t>3/30</a:t>
                      </a:r>
                      <a:r>
                        <a:rPr lang="zh-TW" altLang="en-US" sz="1200" strike="sngStrike" kern="1200" dirty="0" smtClean="0">
                          <a:solidFill>
                            <a:srgbClr val="0000FF"/>
                          </a:solidFill>
                          <a:latin typeface="+mn-lt"/>
                          <a:ea typeface="+mn-ea"/>
                          <a:cs typeface="+mn-cs"/>
                        </a:rPr>
                        <a:t>回覆今年暫不申請，年底評估。</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8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strike="sngStrike" dirty="0" smtClean="0">
                          <a:solidFill>
                            <a:schemeClr val="tx1"/>
                          </a:solidFill>
                        </a:rPr>
                        <a:t>青輔</a:t>
                      </a:r>
                      <a:endParaRPr lang="zh-TW" altLang="en-US" sz="1200" strike="sngStrike"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TW" sz="1200" strike="sngStrike" dirty="0" smtClean="0">
                          <a:solidFill>
                            <a:schemeClr val="tx1"/>
                          </a:solidFill>
                        </a:rPr>
                        <a:t>200</a:t>
                      </a:r>
                      <a:endParaRPr lang="zh-TW" altLang="en-US" sz="1200" strike="sngStrike"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strike="sngStrike" dirty="0" smtClean="0">
                          <a:solidFill>
                            <a:schemeClr val="tx1"/>
                          </a:solidFill>
                        </a:rPr>
                        <a:t>毅輝</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200" strike="sngStrike" dirty="0" smtClean="0">
                          <a:solidFill>
                            <a:schemeClr val="tx1"/>
                          </a:solidFill>
                        </a:rPr>
                        <a:t>塑膠射出報工模組</a:t>
                      </a:r>
                      <a:endParaRPr lang="zh-TW" altLang="en-US" sz="1200" strike="sngStrike"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strike="sngStrike"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strike="sngStrike" dirty="0" smtClean="0">
                          <a:solidFill>
                            <a:schemeClr val="tx1"/>
                          </a:solidFill>
                        </a:rPr>
                        <a:t>30%</a:t>
                      </a:r>
                      <a:endParaRPr lang="zh-TW" altLang="en-US" sz="1200" strike="sngStrike"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strike="sngStrike" dirty="0" smtClean="0">
                          <a:solidFill>
                            <a:schemeClr val="tx1"/>
                          </a:solidFill>
                        </a:rPr>
                        <a:t>合作內容規畫討論，</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3586665"/>
                  </a:ext>
                </a:extLst>
              </a:tr>
              <a:tr h="358346">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富鴻網</a:t>
                      </a:r>
                      <a:endParaRPr lang="zh-TW" sz="1200" strike="sngStrike" kern="1200" dirty="0">
                        <a:solidFill>
                          <a:schemeClr val="tx1"/>
                        </a:solidFill>
                        <a:latin typeface="+mn-lt"/>
                        <a:ea typeface="+mn-ea"/>
                        <a:cs typeface="+mn-cs"/>
                      </a:endParaRPr>
                    </a:p>
                  </a:txBody>
                  <a:tcPr marL="46990" marR="4699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chemeClr val="tx1"/>
                          </a:solidFill>
                          <a:latin typeface="+mn-lt"/>
                          <a:ea typeface="+mn-ea"/>
                          <a:cs typeface="+mn-cs"/>
                        </a:rPr>
                        <a:t>1,200</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宛臻</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機械雲平台</a:t>
                      </a:r>
                      <a:r>
                        <a:rPr lang="en-US" altLang="zh-TW" sz="1200" strike="sngStrike" kern="1200" dirty="0" smtClean="0">
                          <a:solidFill>
                            <a:schemeClr val="tx1"/>
                          </a:solidFill>
                          <a:latin typeface="+mn-lt"/>
                          <a:ea typeface="+mn-ea"/>
                          <a:cs typeface="+mn-cs"/>
                        </a:rPr>
                        <a:t>(Power</a:t>
                      </a:r>
                      <a:r>
                        <a:rPr lang="en-US" altLang="zh-TW" sz="1200" strike="sngStrike" kern="1200" baseline="0" dirty="0" smtClean="0">
                          <a:solidFill>
                            <a:schemeClr val="tx1"/>
                          </a:solidFill>
                          <a:latin typeface="+mn-lt"/>
                          <a:ea typeface="+mn-ea"/>
                          <a:cs typeface="+mn-cs"/>
                        </a:rPr>
                        <a:t> User </a:t>
                      </a:r>
                      <a:r>
                        <a:rPr lang="zh-TW" altLang="en-US" sz="1200" strike="sngStrike" kern="1200" baseline="0" dirty="0" smtClean="0">
                          <a:solidFill>
                            <a:schemeClr val="tx1"/>
                          </a:solidFill>
                          <a:latin typeface="+mn-lt"/>
                          <a:ea typeface="+mn-ea"/>
                          <a:cs typeface="+mn-cs"/>
                        </a:rPr>
                        <a:t>豪力輝</a:t>
                      </a:r>
                      <a:r>
                        <a:rPr lang="en-US" altLang="zh-TW" sz="1200" strike="sngStrike" kern="1200" dirty="0" smtClean="0">
                          <a:solidFill>
                            <a:schemeClr val="tx1"/>
                          </a:solidFill>
                          <a:latin typeface="+mn-lt"/>
                          <a:ea typeface="+mn-ea"/>
                          <a:cs typeface="+mn-cs"/>
                        </a:rPr>
                        <a:t>)</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chemeClr val="tx1"/>
                          </a:solidFill>
                          <a:latin typeface="+mn-lt"/>
                          <a:ea typeface="+mn-ea"/>
                          <a:cs typeface="+mn-cs"/>
                        </a:rPr>
                        <a:t>60%</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chemeClr val="tx1"/>
                          </a:solidFill>
                          <a:latin typeface="+mn-lt"/>
                          <a:ea typeface="+mn-ea"/>
                          <a:cs typeface="+mn-cs"/>
                        </a:rPr>
                        <a:t>4/8</a:t>
                      </a:r>
                      <a:r>
                        <a:rPr lang="zh-TW" altLang="en-US" sz="1200" strike="sngStrike" kern="1200" dirty="0" smtClean="0">
                          <a:solidFill>
                            <a:schemeClr val="tx1"/>
                          </a:solidFill>
                          <a:latin typeface="+mn-lt"/>
                          <a:ea typeface="+mn-ea"/>
                          <a:cs typeface="+mn-cs"/>
                        </a:rPr>
                        <a:t>計畫經費規模及計畫內容整合中</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0225830"/>
                  </a:ext>
                </a:extLst>
              </a:tr>
              <a:tr h="358346">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吉嘉電子</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未談定</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TW" altLang="en-US" sz="1200" strike="sngStrike" kern="1200" dirty="0" smtClean="0">
                          <a:solidFill>
                            <a:schemeClr val="tx1"/>
                          </a:solidFill>
                          <a:latin typeface="+mn-lt"/>
                          <a:ea typeface="+mn-ea"/>
                          <a:cs typeface="+mn-cs"/>
                        </a:rPr>
                        <a:t>醒軒</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chemeClr val="tx1"/>
                          </a:solidFill>
                          <a:latin typeface="+mn-lt"/>
                          <a:ea typeface="+mn-ea"/>
                          <a:cs typeface="+mn-cs"/>
                        </a:rPr>
                        <a:t>SMT</a:t>
                      </a:r>
                      <a:r>
                        <a:rPr lang="zh-TW" altLang="en-US" sz="1200" strike="sngStrike" kern="1200" dirty="0" smtClean="0">
                          <a:solidFill>
                            <a:schemeClr val="tx1"/>
                          </a:solidFill>
                          <a:latin typeface="+mn-lt"/>
                          <a:ea typeface="+mn-ea"/>
                          <a:cs typeface="+mn-cs"/>
                        </a:rPr>
                        <a:t>產線</a:t>
                      </a:r>
                      <a:r>
                        <a:rPr lang="en-US" altLang="zh-TW" sz="1200" strike="sngStrike" kern="1200" dirty="0" smtClean="0">
                          <a:solidFill>
                            <a:schemeClr val="tx1"/>
                          </a:solidFill>
                          <a:latin typeface="+mn-lt"/>
                          <a:ea typeface="+mn-ea"/>
                          <a:cs typeface="+mn-cs"/>
                        </a:rPr>
                        <a:t>AOI</a:t>
                      </a:r>
                      <a:r>
                        <a:rPr lang="zh-TW" altLang="en-US" sz="1200" strike="sngStrike" kern="1200" dirty="0" smtClean="0">
                          <a:solidFill>
                            <a:schemeClr val="tx1"/>
                          </a:solidFill>
                          <a:latin typeface="+mn-lt"/>
                          <a:ea typeface="+mn-ea"/>
                          <a:cs typeface="+mn-cs"/>
                        </a:rPr>
                        <a:t>品質預診斷</a:t>
                      </a:r>
                      <a:endParaRPr lang="zh-TW" altLang="en-US" sz="1200" strike="sngStrike" kern="1200" dirty="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zh-TW" altLang="en-US" sz="1200" strike="sngStrike"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chemeClr val="tx1"/>
                          </a:solidFill>
                          <a:latin typeface="+mn-lt"/>
                          <a:ea typeface="+mn-ea"/>
                          <a:cs typeface="+mn-cs"/>
                        </a:rPr>
                        <a:t>30%</a:t>
                      </a:r>
                      <a:endParaRPr lang="zh-TW" altLang="en-US" sz="1200" strike="sngStrike" kern="1200" dirty="0" smtClean="0">
                        <a:solidFill>
                          <a:schemeClr val="tx1"/>
                        </a:solidFill>
                        <a:latin typeface="+mn-lt"/>
                        <a:ea typeface="+mn-ea"/>
                        <a:cs typeface="+mn-cs"/>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TW" sz="1200" strike="sngStrike" kern="1200" dirty="0" smtClean="0">
                          <a:solidFill>
                            <a:schemeClr val="tx1"/>
                          </a:solidFill>
                          <a:latin typeface="+mn-lt"/>
                          <a:ea typeface="+mn-ea"/>
                          <a:cs typeface="+mn-cs"/>
                        </a:rPr>
                        <a:t>5/12</a:t>
                      </a:r>
                      <a:r>
                        <a:rPr lang="zh-TW" altLang="en-US" sz="1200" strike="sngStrike" kern="1200" dirty="0" smtClean="0">
                          <a:solidFill>
                            <a:schemeClr val="tx1"/>
                          </a:solidFill>
                          <a:latin typeface="+mn-lt"/>
                          <a:ea typeface="+mn-ea"/>
                          <a:cs typeface="+mn-cs"/>
                        </a:rPr>
                        <a:t>拜訪，</a:t>
                      </a:r>
                      <a:r>
                        <a:rPr lang="en-US" altLang="zh-TW" sz="1200" strike="sngStrike" kern="1200" dirty="0" smtClean="0">
                          <a:solidFill>
                            <a:schemeClr val="tx1"/>
                          </a:solidFill>
                          <a:latin typeface="+mn-lt"/>
                          <a:ea typeface="+mn-ea"/>
                          <a:cs typeface="+mn-cs"/>
                        </a:rPr>
                        <a:t>	</a:t>
                      </a:r>
                      <a:r>
                        <a:rPr lang="zh-TW" altLang="en-US" sz="1200" strike="sngStrike" kern="1200" dirty="0" smtClean="0">
                          <a:solidFill>
                            <a:schemeClr val="tx1"/>
                          </a:solidFill>
                          <a:latin typeface="+mn-lt"/>
                          <a:ea typeface="+mn-ea"/>
                          <a:cs typeface="+mn-cs"/>
                        </a:rPr>
                        <a:t>先行建立溝通管道，合作上目前廠內暫無合適議題規劃，日後若有議題需求產生將再主動請益資策會討論。</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7849252"/>
                  </a:ext>
                </a:extLst>
              </a:tr>
              <a:tr h="358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strike="sngStrike" dirty="0" smtClean="0">
                          <a:solidFill>
                            <a:schemeClr val="tx1"/>
                          </a:solidFill>
                        </a:rPr>
                        <a:t>特典</a:t>
                      </a:r>
                      <a:endParaRPr lang="zh-TW" altLang="en-US" sz="1200" strike="sngStrike"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altLang="zh-TW" sz="1200" strike="sngStrike" dirty="0" smtClean="0">
                          <a:solidFill>
                            <a:schemeClr val="tx1"/>
                          </a:solidFill>
                        </a:rPr>
                        <a:t>800</a:t>
                      </a:r>
                      <a:endParaRPr lang="zh-TW" altLang="en-US" sz="1200" strike="sngStrike"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strike="sngStrike" dirty="0" smtClean="0">
                          <a:solidFill>
                            <a:schemeClr val="tx1"/>
                          </a:solidFill>
                        </a:rPr>
                        <a:t>毅輝</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1200" strike="sngStrike" dirty="0" smtClean="0">
                          <a:solidFill>
                            <a:schemeClr val="tx1"/>
                          </a:solidFill>
                        </a:rPr>
                        <a:t>物料移轉追蹤戰情平台</a:t>
                      </a:r>
                      <a:endParaRPr lang="zh-TW" altLang="en-US" sz="1200" strike="sngStrike" dirty="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strike="sngStrike"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strike="sngStrike" dirty="0" smtClean="0">
                          <a:solidFill>
                            <a:schemeClr val="tx1"/>
                          </a:solidFill>
                        </a:rPr>
                        <a:t>30%</a:t>
                      </a:r>
                      <a:endParaRPr lang="zh-TW" altLang="en-US" sz="1200" strike="sngStrike" dirty="0" smtClean="0">
                        <a:solidFill>
                          <a:schemeClr val="tx1"/>
                        </a:solidFill>
                      </a:endParaRP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strike="sngStrike" dirty="0" smtClean="0">
                          <a:solidFill>
                            <a:schemeClr val="tx1"/>
                          </a:solidFill>
                        </a:rPr>
                        <a:t>合作內容規劃討論，</a:t>
                      </a:r>
                    </a:p>
                  </a:txBody>
                  <a:tcPr marL="91445" marR="91445" marT="45729" marB="457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7836883"/>
                  </a:ext>
                </a:extLst>
              </a:tr>
            </a:tbl>
          </a:graphicData>
        </a:graphic>
      </p:graphicFrame>
      <p:sp>
        <p:nvSpPr>
          <p:cNvPr id="6" name="文字方塊 5"/>
          <p:cNvSpPr txBox="1"/>
          <p:nvPr/>
        </p:nvSpPr>
        <p:spPr>
          <a:xfrm>
            <a:off x="8516189" y="316964"/>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smtClean="0">
                <a:ln>
                  <a:noFill/>
                </a:ln>
                <a:solidFill>
                  <a:srgbClr val="393939">
                    <a:lumMod val="75000"/>
                  </a:srgbClr>
                </a:solidFill>
                <a:effectLst/>
                <a:uLnTx/>
                <a:uFillTx/>
                <a:latin typeface="Arial"/>
                <a:ea typeface="微軟正黑體"/>
                <a:cs typeface="+mn-cs"/>
              </a:rPr>
              <a:t>單位</a:t>
            </a:r>
            <a:r>
              <a:rPr kumimoji="0" lang="en-US" altLang="zh-TW" sz="1800" b="0" i="0" u="none" strike="noStrike" kern="1200" cap="none" spc="0" normalizeH="0" baseline="0" noProof="0" dirty="0" smtClean="0">
                <a:ln>
                  <a:noFill/>
                </a:ln>
                <a:solidFill>
                  <a:srgbClr val="393939">
                    <a:lumMod val="75000"/>
                  </a:srgbClr>
                </a:solidFill>
                <a:effectLst/>
                <a:uLnTx/>
                <a:uFillTx/>
                <a:latin typeface="Arial"/>
                <a:ea typeface="微軟正黑體"/>
                <a:cs typeface="+mn-cs"/>
              </a:rPr>
              <a:t>:</a:t>
            </a:r>
            <a:r>
              <a:rPr kumimoji="0" lang="zh-TW" altLang="en-US" sz="1800" b="0" i="0" u="none" strike="noStrike" kern="1200" cap="none" spc="0" normalizeH="0" baseline="0" noProof="0" dirty="0" smtClean="0">
                <a:ln>
                  <a:noFill/>
                </a:ln>
                <a:solidFill>
                  <a:srgbClr val="393939">
                    <a:lumMod val="75000"/>
                  </a:srgbClr>
                </a:solidFill>
                <a:effectLst/>
                <a:uLnTx/>
                <a:uFillTx/>
                <a:latin typeface="Arial"/>
                <a:ea typeface="微軟正黑體"/>
                <a:cs typeface="+mn-cs"/>
              </a:rPr>
              <a:t>千元</a:t>
            </a:r>
          </a:p>
        </p:txBody>
      </p:sp>
      <p:sp>
        <p:nvSpPr>
          <p:cNvPr id="4" name="文字方塊 3"/>
          <p:cNvSpPr txBox="1"/>
          <p:nvPr/>
        </p:nvSpPr>
        <p:spPr>
          <a:xfrm>
            <a:off x="552423" y="5733256"/>
            <a:ext cx="8712968" cy="369332"/>
          </a:xfrm>
          <a:prstGeom prst="rect">
            <a:avLst/>
          </a:prstGeom>
          <a:noFill/>
        </p:spPr>
        <p:txBody>
          <a:bodyPr wrap="square" rtlCol="0">
            <a:spAutoFit/>
          </a:bodyPr>
          <a:lstStyle/>
          <a:p>
            <a:r>
              <a:rPr lang="zh-TW" altLang="en-US" dirty="0" smtClean="0">
                <a:solidFill>
                  <a:schemeClr val="tx1">
                    <a:lumMod val="75000"/>
                  </a:schemeClr>
                </a:solidFill>
              </a:rPr>
              <a:t>註</a:t>
            </a:r>
            <a:r>
              <a:rPr lang="en-US" altLang="zh-TW" dirty="0" smtClean="0">
                <a:solidFill>
                  <a:schemeClr val="tx1">
                    <a:lumMod val="75000"/>
                  </a:schemeClr>
                </a:solidFill>
              </a:rPr>
              <a:t>:</a:t>
            </a:r>
            <a:r>
              <a:rPr lang="zh-TW" altLang="en-US" dirty="0" smtClean="0">
                <a:solidFill>
                  <a:srgbClr val="0000FF"/>
                </a:solidFill>
              </a:rPr>
              <a:t>本頁為列出預計今年暫不合作清單。</a:t>
            </a:r>
          </a:p>
        </p:txBody>
      </p:sp>
    </p:spTree>
    <p:extLst>
      <p:ext uri="{BB962C8B-B14F-4D97-AF65-F5344CB8AC3E}">
        <p14:creationId xmlns:p14="http://schemas.microsoft.com/office/powerpoint/2010/main" val="3952452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2020簡報範本_light">
  <a:themeElements>
    <a:clrScheme name="2022">
      <a:dk1>
        <a:srgbClr val="393939"/>
      </a:dk1>
      <a:lt1>
        <a:srgbClr val="FFFFFF"/>
      </a:lt1>
      <a:dk2>
        <a:srgbClr val="AFAFAF"/>
      </a:dk2>
      <a:lt2>
        <a:srgbClr val="E7E7E7"/>
      </a:lt2>
      <a:accent1>
        <a:srgbClr val="6AACB2"/>
      </a:accent1>
      <a:accent2>
        <a:srgbClr val="2BBBD8"/>
      </a:accent2>
      <a:accent3>
        <a:srgbClr val="F78D3F"/>
      </a:accent3>
      <a:accent4>
        <a:srgbClr val="FFC000"/>
      </a:accent4>
      <a:accent5>
        <a:srgbClr val="9E5DE5"/>
      </a:accent5>
      <a:accent6>
        <a:srgbClr val="7187F7"/>
      </a:accent6>
      <a:hlink>
        <a:srgbClr val="F0591B"/>
      </a:hlink>
      <a:folHlink>
        <a:srgbClr val="2A2A2A"/>
      </a:folHlink>
    </a:clrScheme>
    <a:fontScheme name="2020">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簡報2" id="{EA4097B7-5B42-4B7F-9650-C58EC5690E57}" vid="{FB551F90-715F-41A3-8BF9-4D68180117E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2975</TotalTime>
  <Words>5314</Words>
  <Application>Microsoft Office PowerPoint</Application>
  <PresentationFormat>A4 紙張 (210x297 公釐)</PresentationFormat>
  <Paragraphs>1097</Paragraphs>
  <Slides>33</Slides>
  <Notes>4</Notes>
  <HiddenSlides>3</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1</vt:i4>
      </vt:variant>
      <vt:variant>
        <vt:lpstr>投影片標題</vt:lpstr>
      </vt:variant>
      <vt:variant>
        <vt:i4>33</vt:i4>
      </vt:variant>
    </vt:vector>
  </HeadingPairs>
  <TitlesOfParts>
    <vt:vector size="46" baseType="lpstr">
      <vt:lpstr>CG Times</vt:lpstr>
      <vt:lpstr>Microsoft YaHei UI</vt:lpstr>
      <vt:lpstr>微軟正黑體</vt:lpstr>
      <vt:lpstr>微軟正黑體</vt:lpstr>
      <vt:lpstr>微軟正黑體 Light</vt:lpstr>
      <vt:lpstr>新細明體</vt:lpstr>
      <vt:lpstr>標楷體</vt:lpstr>
      <vt:lpstr>Arial</vt:lpstr>
      <vt:lpstr>Calibri</vt:lpstr>
      <vt:lpstr>Times New Roman</vt:lpstr>
      <vt:lpstr>Wingdings</vt:lpstr>
      <vt:lpstr>2020簡報範本_light</vt:lpstr>
      <vt:lpstr>文件</vt:lpstr>
      <vt:lpstr>加值組工作會議</vt:lpstr>
      <vt:lpstr>PowerPoint 簡報</vt:lpstr>
      <vt:lpstr>會議追蹤事項</vt:lpstr>
      <vt:lpstr>111年中區中心各組獎項目標</vt:lpstr>
      <vt:lpstr>FY111政府/民間計畫-加值組</vt:lpstr>
      <vt:lpstr>FY111政府/民間計畫-加值組</vt:lpstr>
      <vt:lpstr>PowerPoint 簡報</vt:lpstr>
      <vt:lpstr>智慧製造民間收入推動(加值組)</vt:lpstr>
      <vt:lpstr>智慧製造民間收入推動(加值組)</vt:lpstr>
      <vt:lpstr>光榮案</vt:lpstr>
      <vt:lpstr>富鴻網案</vt:lpstr>
      <vt:lpstr>鋐光案</vt:lpstr>
      <vt:lpstr>墨達思案</vt:lpstr>
      <vt:lpstr>益張案</vt:lpstr>
      <vt:lpstr>電電公會</vt:lpstr>
      <vt:lpstr>近三個月重要時程</vt:lpstr>
      <vt:lpstr>PowerPoint 簡報</vt:lpstr>
      <vt:lpstr>PowerPoint 簡報</vt:lpstr>
      <vt:lpstr>(Cris) 政府計畫(111)_韌性生產系統技術開發計畫</vt:lpstr>
      <vt:lpstr>PowerPoint 簡報</vt:lpstr>
      <vt:lpstr>PowerPoint 簡報</vt:lpstr>
      <vt:lpstr>(Cris) 政府計畫(111)_韌性生產系統技術開發計畫 KPI達成情形(總表)</vt:lpstr>
      <vt:lpstr>PowerPoint 簡報</vt:lpstr>
      <vt:lpstr>PowerPoint 簡報</vt:lpstr>
      <vt:lpstr>(醒軒) 政府計畫(111)_AI加值智慧製造產業推廣分包計畫(4/4) (運輸工具、橡塑膠製品、電子資訊等領域)</vt:lpstr>
      <vt:lpstr>PowerPoint 簡報</vt:lpstr>
      <vt:lpstr>輔導案 – 旺欉</vt:lpstr>
      <vt:lpstr>輔導案 – 旺欉</vt:lpstr>
      <vt:lpstr>PowerPoint 簡報</vt:lpstr>
      <vt:lpstr>輔導案 – 宏英</vt:lpstr>
      <vt:lpstr>輔導案 – 宏英</vt:lpstr>
      <vt:lpstr>宏英-塑膠地磚 量測</vt:lpstr>
      <vt:lpstr>PowerPoint 簡報</vt:lpstr>
    </vt:vector>
  </TitlesOfParts>
  <Manager/>
  <Company>Dynabook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資策會2022簡報範本</dc:title>
  <dc:creator>黃瑋萱 Wei Xuan Huang</dc:creator>
  <cp:lastModifiedBy>錢玉瑩 Chien yu ying</cp:lastModifiedBy>
  <cp:revision>148</cp:revision>
  <dcterms:created xsi:type="dcterms:W3CDTF">2021-12-27T02:15:28Z</dcterms:created>
  <dcterms:modified xsi:type="dcterms:W3CDTF">2022-05-18T06:58:14Z</dcterms:modified>
  <cp:category/>
</cp:coreProperties>
</file>