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288" r:id="rId2"/>
    <p:sldId id="276" r:id="rId3"/>
    <p:sldId id="292" r:id="rId4"/>
    <p:sldId id="290" r:id="rId5"/>
    <p:sldId id="289" r:id="rId6"/>
    <p:sldId id="293" r:id="rId7"/>
    <p:sldId id="294" r:id="rId8"/>
    <p:sldId id="291" r:id="rId9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852"/>
    <a:srgbClr val="609ADA"/>
    <a:srgbClr val="F16D69"/>
    <a:srgbClr val="6BA9A8"/>
    <a:srgbClr val="B97AB3"/>
    <a:srgbClr val="2E75C5"/>
    <a:srgbClr val="6AACB2"/>
    <a:srgbClr val="F06663"/>
    <a:srgbClr val="C4C4C4"/>
    <a:srgbClr val="F78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howGuides="1">
      <p:cViewPr varScale="1">
        <p:scale>
          <a:sx n="69" d="100"/>
          <a:sy n="69" d="100"/>
        </p:scale>
        <p:origin x="1056" y="32"/>
      </p:cViewPr>
      <p:guideLst>
        <p:guide orient="horz" pos="39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8"/>
            <a:ext cx="9906000" cy="6839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封面</a:t>
            </a:r>
            <a:endParaRPr lang="zh-TW" altLang="en-US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479122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248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2560" y="1628800"/>
            <a:ext cx="8280920" cy="468052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2586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548680"/>
            <a:ext cx="2091630" cy="5760640"/>
          </a:xfrm>
        </p:spPr>
        <p:txBody>
          <a:bodyPr vert="eaVert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4487" y="836712"/>
            <a:ext cx="6684963" cy="5472608"/>
          </a:xfrm>
        </p:spPr>
        <p:txBody>
          <a:bodyPr vert="eaVert"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00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 bwMode="black">
          <a:xfrm>
            <a:off x="920552" y="1268760"/>
            <a:ext cx="8064896" cy="4896544"/>
          </a:xfrm>
        </p:spPr>
        <p:txBody>
          <a:bodyPr vert="horz"/>
          <a:lstStyle>
            <a:lvl1pPr>
              <a:defRPr>
                <a:solidFill>
                  <a:srgbClr val="50939A"/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920552" y="208006"/>
            <a:ext cx="8136904" cy="547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13693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</p:spPr>
        <p:txBody>
          <a:bodyPr/>
          <a:lstStyle>
            <a:lvl1pPr>
              <a:defRPr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5918" y="5797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136576" y="1340768"/>
            <a:ext cx="7776864" cy="496855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1">
                <a:solidFill>
                  <a:srgbClr val="6AA9A8"/>
                </a:solidFill>
              </a:defRPr>
            </a:lvl1pPr>
            <a:lvl2pPr marL="70485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  <a:defRPr b="0">
                <a:solidFill>
                  <a:schemeClr val="bg2">
                    <a:lumMod val="25000"/>
                  </a:schemeClr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9906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125730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rgbClr val="888888"/>
                </a:solidFill>
              </a:defRPr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marL="1257300" marR="0" lvl="3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TW" altLang="en-US" dirty="0" smtClean="0"/>
              <a:t>第四層</a:t>
            </a:r>
          </a:p>
          <a:p>
            <a:pPr marL="1524000" marR="0" lvl="4" indent="-2667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352600" y="1628800"/>
            <a:ext cx="7200800" cy="4752528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080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1" name="內容版面配置區 6"/>
          <p:cNvSpPr>
            <a:spLocks noGrp="1"/>
          </p:cNvSpPr>
          <p:nvPr>
            <p:ph sz="quarter" idx="14"/>
          </p:nvPr>
        </p:nvSpPr>
        <p:spPr>
          <a:xfrm>
            <a:off x="5139910" y="1254387"/>
            <a:ext cx="4111947" cy="503996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14375" indent="-352425">
              <a:buFont typeface="Wingdings" panose="05000000000000000000" pitchFamily="2" charset="2"/>
              <a:buChar char="u"/>
              <a:defRPr b="0"/>
            </a:lvl2pPr>
            <a:lvl3pPr marL="990600" indent="-276225">
              <a:buFont typeface="Wingdings" panose="05000000000000000000" pitchFamily="2" charset="2"/>
              <a:buChar char="p"/>
              <a:defRPr/>
            </a:lvl3pPr>
            <a:lvl4pPr marL="1257300" indent="-266700">
              <a:buFont typeface="Wingdings" panose="05000000000000000000" pitchFamily="2" charset="2"/>
              <a:buChar char="n"/>
              <a:defRPr/>
            </a:lvl4pPr>
            <a:lvl5pPr marL="1543050" indent="-285750">
              <a:buFont typeface="Wingdings" panose="05000000000000000000" pitchFamily="2" charset="2"/>
              <a:buChar char="Ø"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016897" y="1025352"/>
            <a:ext cx="5259982" cy="5400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800"/>
            </a:lvl1pPr>
            <a:lvl2pPr marL="714375" indent="-352425">
              <a:buFont typeface="Wingdings" panose="05000000000000000000" pitchFamily="2" charset="2"/>
              <a:buChar char="u"/>
              <a:defRPr sz="2400" b="0"/>
            </a:lvl2pPr>
            <a:lvl3pPr marL="990600" indent="-276225">
              <a:buFont typeface="Wingdings" panose="05000000000000000000" pitchFamily="2" charset="2"/>
              <a:buChar char="p"/>
              <a:defRPr sz="2000"/>
            </a:lvl3pPr>
            <a:lvl4pPr marL="1257300" indent="-266700">
              <a:buFont typeface="Wingdings" panose="05000000000000000000" pitchFamily="2" charset="2"/>
              <a:buChar char="n"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2520" y="1025352"/>
            <a:ext cx="3193928" cy="5400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116632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32520" y="1052736"/>
            <a:ext cx="4968552" cy="532859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 smtClean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TW" altLang="en-US" sz="2800" b="1" kern="1200" dirty="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1052736"/>
            <a:ext cx="3528392" cy="53285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按一下編輯文字樣式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E28562E0-AE09-4D11-92BC-5850C0B2AD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68679" y="130324"/>
            <a:ext cx="8611999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zh-TW" altLang="en-US" dirty="0" smtClean="0"/>
              <a:t>標題 </a:t>
            </a:r>
            <a:r>
              <a:rPr lang="en-US" altLang="zh-TW" dirty="0" smtClean="0"/>
              <a:t>36</a:t>
            </a:r>
            <a:r>
              <a:rPr lang="zh-TW" altLang="en-US" dirty="0" smtClean="0"/>
              <a:t>號 粗體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352599" y="1628800"/>
            <a:ext cx="7200801" cy="473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第一層 </a:t>
            </a:r>
            <a:r>
              <a:rPr lang="en-US" altLang="zh-TW" dirty="0" smtClean="0"/>
              <a:t>28</a:t>
            </a:r>
            <a:r>
              <a:rPr lang="zh-TW" altLang="en-US" dirty="0" smtClean="0"/>
              <a:t>號 粗體</a:t>
            </a:r>
          </a:p>
          <a:p>
            <a:pPr lvl="1"/>
            <a:r>
              <a:rPr lang="zh-TW" altLang="en-US" dirty="0" smtClean="0"/>
              <a:t>第二層 </a:t>
            </a:r>
            <a:r>
              <a:rPr lang="en-US" altLang="zh-TW" dirty="0" smtClean="0"/>
              <a:t>24</a:t>
            </a:r>
            <a:r>
              <a:rPr lang="zh-TW" altLang="en-US" dirty="0" smtClean="0"/>
              <a:t>號 </a:t>
            </a:r>
          </a:p>
          <a:p>
            <a:pPr lvl="2"/>
            <a:r>
              <a:rPr lang="zh-TW" altLang="en-US" dirty="0" smtClean="0"/>
              <a:t>第三層 </a:t>
            </a:r>
            <a:r>
              <a:rPr lang="en-US" altLang="zh-TW" dirty="0" smtClean="0"/>
              <a:t>20</a:t>
            </a:r>
            <a:r>
              <a:rPr lang="zh-TW" altLang="en-US" dirty="0" smtClean="0"/>
              <a:t>號</a:t>
            </a:r>
          </a:p>
          <a:p>
            <a:pPr lvl="3"/>
            <a:r>
              <a:rPr lang="zh-TW" altLang="en-US" dirty="0" smtClean="0"/>
              <a:t>第四層 </a:t>
            </a:r>
            <a:r>
              <a:rPr lang="en-US" altLang="zh-TW" dirty="0" smtClean="0"/>
              <a:t>18</a:t>
            </a:r>
            <a:r>
              <a:rPr lang="zh-TW" altLang="en-US" dirty="0" smtClean="0"/>
              <a:t>號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743772" y="6644382"/>
            <a:ext cx="425252" cy="313010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rgbClr val="FFFFFF"/>
                </a:solidFill>
              </a:defRPr>
            </a:lvl1pPr>
          </a:lstStyle>
          <a:p>
            <a:fld id="{8F4EACC7-37E3-43A5-A5FB-BEB9CE95D26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2" t="12815" r="5750" b="17466"/>
          <a:stretch/>
        </p:blipFill>
        <p:spPr>
          <a:xfrm>
            <a:off x="8841432" y="6287668"/>
            <a:ext cx="920550" cy="3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7" r:id="rId6"/>
    <p:sldLayoutId id="2147483671" r:id="rId7"/>
    <p:sldLayoutId id="2147483670" r:id="rId8"/>
    <p:sldLayoutId id="2147483673" r:id="rId9"/>
    <p:sldLayoutId id="2147483675" r:id="rId10"/>
    <p:sldLayoutId id="2147483676" r:id="rId11"/>
    <p:sldLayoutId id="2147483678" r:id="rId12"/>
    <p:sldLayoutId id="2147483679" r:id="rId13"/>
    <p:sldLayoutId id="2147483680" r:id="rId14"/>
    <p:sldLayoutId id="214748368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002060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800" b="1" kern="1200">
          <a:solidFill>
            <a:srgbClr val="6AA9A8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marR="0" indent="-3524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2400" b="1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marR="0" indent="-2762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marR="0" indent="-2667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Char char="–"/>
        <a:tabLst/>
        <a:defRPr sz="1800" kern="1200">
          <a:solidFill>
            <a:schemeClr val="bg2">
              <a:lumMod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2573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Tx/>
        <a:buFont typeface="Arial" pitchFamily="34" charset="0"/>
        <a:buNone/>
        <a:tabLst/>
        <a:defRPr sz="1800" kern="1200">
          <a:solidFill>
            <a:srgbClr val="393939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旺欉 </a:t>
            </a:r>
            <a:r>
              <a:rPr lang="en-US" altLang="zh-TW" dirty="0" smtClean="0"/>
              <a:t>- </a:t>
            </a:r>
            <a:r>
              <a:rPr lang="zh-TW" altLang="en-US" dirty="0" smtClean="0"/>
              <a:t>既有資料初期分析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933056"/>
            <a:ext cx="7200800" cy="1800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 smtClean="0">
                <a:latin typeface="Microsoft YaHei UI" pitchFamily="34" charset="-122"/>
                <a:ea typeface="Microsoft YaHei UI" pitchFamily="34" charset="-122"/>
              </a:rPr>
              <a:t>羅紹賢  副工程師</a:t>
            </a: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　</a:t>
            </a: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創生處  </a:t>
            </a:r>
            <a:r>
              <a:rPr lang="zh-TW" altLang="en-US" sz="2200" b="0" dirty="0" smtClean="0">
                <a:latin typeface="Microsoft YaHei UI" pitchFamily="34" charset="-122"/>
                <a:ea typeface="Microsoft YaHei UI" pitchFamily="34" charset="-122"/>
              </a:rPr>
              <a:t>技術</a:t>
            </a: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加值</a:t>
            </a:r>
            <a:r>
              <a:rPr lang="zh-TW" altLang="en-US" sz="2200" b="0" dirty="0" smtClean="0">
                <a:latin typeface="Microsoft YaHei UI" pitchFamily="34" charset="-122"/>
                <a:ea typeface="Microsoft YaHei UI" pitchFamily="34" charset="-122"/>
              </a:rPr>
              <a:t> </a:t>
            </a:r>
            <a:r>
              <a:rPr lang="zh-TW" altLang="en-US" sz="2200" b="0" dirty="0">
                <a:latin typeface="Microsoft YaHei UI" pitchFamily="34" charset="-122"/>
                <a:ea typeface="Microsoft YaHei UI" pitchFamily="34" charset="-122"/>
              </a:rPr>
              <a:t>組</a:t>
            </a:r>
            <a:endParaRPr lang="en-US" altLang="zh-TW" sz="2200" b="0" dirty="0">
              <a:latin typeface="Microsoft YaHei UI" pitchFamily="34" charset="-122"/>
              <a:ea typeface="Microsoft YaHei UI" pitchFamily="34" charset="-122"/>
            </a:endParaRPr>
          </a:p>
          <a:p>
            <a:pPr lvl="0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zh-TW" sz="2200" b="0" dirty="0" smtClean="0">
                <a:latin typeface="Microsoft YaHei UI" pitchFamily="34" charset="-122"/>
                <a:ea typeface="Microsoft YaHei UI" pitchFamily="34" charset="-122"/>
              </a:rPr>
              <a:t>2022.04.20</a:t>
            </a:r>
            <a:endParaRPr lang="en-US" altLang="zh-TW" sz="2200" b="0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0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5" name="直排文字版面配置區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zh-TW" altLang="en-US" dirty="0" smtClean="0"/>
              <a:t>分析結果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資料切分：設計規則</a:t>
            </a:r>
            <a:endParaRPr lang="en-US" altLang="zh-TW" dirty="0" smtClean="0"/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資料切分：擷取重要索引值</a:t>
            </a:r>
            <a:endParaRPr lang="en-US" altLang="zh-TW" dirty="0"/>
          </a:p>
          <a:p>
            <a:pPr lvl="1">
              <a:buClr>
                <a:schemeClr val="accent1"/>
              </a:buClr>
            </a:pPr>
            <a:r>
              <a:rPr lang="zh-TW" altLang="en-US" dirty="0" smtClean="0"/>
              <a:t>單一鋁錠資料範圍</a:t>
            </a:r>
            <a:endParaRPr lang="en-US" altLang="zh-TW" dirty="0" smtClean="0"/>
          </a:p>
          <a:p>
            <a:pPr>
              <a:buClr>
                <a:schemeClr val="accent1"/>
              </a:buClr>
            </a:pPr>
            <a:r>
              <a:rPr lang="zh-TW" altLang="en-US" dirty="0" smtClean="0"/>
              <a:t>發現問</a:t>
            </a:r>
            <a:r>
              <a:rPr lang="zh-TW" altLang="en-US" dirty="0"/>
              <a:t>題</a:t>
            </a:r>
            <a:endParaRPr lang="en-US" altLang="zh-TW" dirty="0" smtClean="0"/>
          </a:p>
        </p:txBody>
      </p:sp>
      <p:sp>
        <p:nvSpPr>
          <p:cNvPr id="7" name="標題 3"/>
          <p:cNvSpPr txBox="1">
            <a:spLocks/>
          </p:cNvSpPr>
          <p:nvPr/>
        </p:nvSpPr>
        <p:spPr bwMode="ltGray">
          <a:xfrm>
            <a:off x="632520" y="269732"/>
            <a:ext cx="864096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TW" altLang="en-US" sz="3600" b="1" kern="1200" spc="3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lvl="0">
              <a:defRPr/>
            </a:pPr>
            <a:r>
              <a:rPr lang="zh-TW" altLang="en-US" dirty="0">
                <a:solidFill>
                  <a:srgbClr val="002060"/>
                </a:solidFill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12673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在切分資料時，須考慮以下</a:t>
            </a:r>
            <a:r>
              <a:rPr lang="zh-TW" altLang="en-US" u="sng" dirty="0" smtClean="0"/>
              <a:t>規則</a:t>
            </a:r>
            <a:r>
              <a:rPr lang="zh-TW" altLang="en-US" dirty="0" smtClean="0"/>
              <a:t>，避免例外資料產生</a:t>
            </a:r>
            <a:endParaRPr lang="en-US" altLang="zh-TW" dirty="0" smtClean="0"/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C000"/>
                </a:solidFill>
              </a:rPr>
              <a:t>擠錠前閒置時間 </a:t>
            </a:r>
            <a:r>
              <a:rPr lang="en-US" altLang="zh-TW" dirty="0" smtClean="0">
                <a:solidFill>
                  <a:srgbClr val="FFC000"/>
                </a:solidFill>
              </a:rPr>
              <a:t>&gt;</a:t>
            </a:r>
            <a:r>
              <a:rPr lang="zh-TW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</a:rPr>
              <a:t>20</a:t>
            </a:r>
            <a:r>
              <a:rPr lang="zh-TW" altLang="en-US" dirty="0" smtClean="0">
                <a:solidFill>
                  <a:srgbClr val="FFC000"/>
                </a:solidFill>
              </a:rPr>
              <a:t>秒</a:t>
            </a:r>
            <a:endParaRPr lang="en-US" altLang="zh-TW" dirty="0" smtClean="0">
              <a:solidFill>
                <a:srgbClr val="FFC000"/>
              </a:solidFill>
            </a:endParaRPr>
          </a:p>
          <a:p>
            <a:pPr marL="1095375" lvl="2" indent="-457200"/>
            <a:r>
              <a:rPr lang="zh-TW" altLang="en-US" dirty="0" smtClean="0"/>
              <a:t>擠錠溫度為重要參數，須有足夠的資料做特徵轉換</a:t>
            </a:r>
            <a:endParaRPr lang="en-US" altLang="zh-TW" dirty="0" smtClean="0"/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鋁錠擠錠溫度降下來後，等待擠置的時間 </a:t>
            </a:r>
            <a:r>
              <a:rPr lang="en-US" altLang="zh-TW" dirty="0" smtClean="0">
                <a:solidFill>
                  <a:srgbClr val="FF0000"/>
                </a:solidFill>
              </a:rPr>
              <a:t>&lt;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100</a:t>
            </a:r>
            <a:r>
              <a:rPr lang="zh-TW" altLang="en-US" dirty="0" smtClean="0">
                <a:solidFill>
                  <a:srgbClr val="FF0000"/>
                </a:solidFill>
              </a:rPr>
              <a:t>秒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/>
              <a:t>防止匯入到測試模具等其他例外狀況的資料</a:t>
            </a:r>
            <a:endParaRPr lang="en-US" altLang="zh-TW" dirty="0" smtClean="0"/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chemeClr val="accent4">
                    <a:lumMod val="50000"/>
                  </a:schemeClr>
                </a:solidFill>
              </a:rPr>
              <a:t>實際擠錠時間 </a:t>
            </a:r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  <a:r>
              <a:rPr lang="zh-TW" alt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20</a:t>
            </a:r>
            <a:r>
              <a:rPr lang="zh-TW" altLang="en-US" dirty="0" smtClean="0">
                <a:solidFill>
                  <a:schemeClr val="accent4">
                    <a:lumMod val="50000"/>
                  </a:schemeClr>
                </a:solidFill>
              </a:rPr>
              <a:t>秒</a:t>
            </a:r>
            <a:endParaRPr lang="en-US" altLang="zh-TW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lvl="2"/>
            <a:r>
              <a:rPr lang="zh-TW" altLang="en-US" dirty="0" smtClean="0"/>
              <a:t>油缸壓力為</a:t>
            </a:r>
            <a:r>
              <a:rPr lang="zh-TW" altLang="en-US" dirty="0"/>
              <a:t>重要參數，須有足夠的資料做特徵</a:t>
            </a:r>
            <a:r>
              <a:rPr lang="zh-TW" altLang="en-US" dirty="0" smtClean="0"/>
              <a:t>轉換</a:t>
            </a:r>
            <a:endParaRPr lang="en-US" altLang="zh-TW" dirty="0" smtClean="0"/>
          </a:p>
          <a:p>
            <a:pPr marL="819150" lvl="1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資料切分：設計</a:t>
            </a:r>
            <a:r>
              <a:rPr lang="zh-TW" altLang="en-US" dirty="0" smtClean="0"/>
              <a:t>規則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008784" y="5013176"/>
            <a:ext cx="3888432" cy="1628981"/>
            <a:chOff x="14602072" y="2714934"/>
            <a:chExt cx="4209311" cy="186265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02072" y="2942724"/>
              <a:ext cx="4209311" cy="16348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文字方塊 6"/>
            <p:cNvSpPr txBox="1"/>
            <p:nvPr/>
          </p:nvSpPr>
          <p:spPr>
            <a:xfrm>
              <a:off x="15703389" y="27580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2</a:t>
              </a:r>
              <a:endParaRPr lang="zh-TW" altLang="en-US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5807472" y="34262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accent4">
                      <a:lumMod val="75000"/>
                    </a:schemeClr>
                  </a:solidFill>
                </a:rPr>
                <a:t>3</a:t>
              </a:r>
              <a:endParaRPr lang="zh-TW" altLang="en-US" b="1" dirty="0" smtClean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5354999" y="27149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59852"/>
                  </a:solidFill>
                </a:rPr>
                <a:t>1</a:t>
              </a:r>
              <a:endParaRPr lang="zh-TW" altLang="en-US" b="1" dirty="0" smtClean="0">
                <a:solidFill>
                  <a:srgbClr val="F5985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3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資料切分：擷取重要索引值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1" y="2822019"/>
            <a:ext cx="9589812" cy="73610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00472" y="2193559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1.</a:t>
            </a:r>
            <a:r>
              <a:rPr lang="zh-TW" altLang="en-US" b="1" dirty="0" smtClean="0">
                <a:solidFill>
                  <a:srgbClr val="00B050"/>
                </a:solidFill>
              </a:rPr>
              <a:t>擠錠溫度起始索引</a:t>
            </a:r>
            <a:r>
              <a:rPr lang="zh-TW" altLang="en-US" b="1" dirty="0">
                <a:solidFill>
                  <a:srgbClr val="00B050"/>
                </a:solidFill>
              </a:rPr>
              <a:t>值</a:t>
            </a:r>
            <a:endParaRPr lang="zh-TW" altLang="en-US" b="1" dirty="0" smtClean="0">
              <a:solidFill>
                <a:srgbClr val="00B05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6466" y="387073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2.</a:t>
            </a:r>
            <a:r>
              <a:rPr lang="zh-TW" altLang="en-US" b="1" dirty="0" smtClean="0">
                <a:solidFill>
                  <a:srgbClr val="00B050"/>
                </a:solidFill>
              </a:rPr>
              <a:t>擠錠溫度結束索引</a:t>
            </a:r>
            <a:r>
              <a:rPr lang="zh-TW" altLang="en-US" b="1" dirty="0">
                <a:solidFill>
                  <a:srgbClr val="00B050"/>
                </a:solidFill>
              </a:rPr>
              <a:t>值</a:t>
            </a:r>
            <a:endParaRPr lang="zh-TW" altLang="en-US" b="1" dirty="0" smtClean="0">
              <a:solidFill>
                <a:srgbClr val="00B05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17822" y="155679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3.</a:t>
            </a:r>
            <a:r>
              <a:rPr lang="zh-TW" altLang="en-US" b="1" dirty="0" smtClean="0">
                <a:solidFill>
                  <a:srgbClr val="00B050"/>
                </a:solidFill>
              </a:rPr>
              <a:t>油</a:t>
            </a:r>
            <a:r>
              <a:rPr lang="zh-TW" altLang="en-US" b="1" dirty="0">
                <a:solidFill>
                  <a:srgbClr val="00B050"/>
                </a:solidFill>
              </a:rPr>
              <a:t>缸壓力</a:t>
            </a:r>
            <a:r>
              <a:rPr lang="zh-TW" altLang="en-US" b="1" dirty="0" smtClean="0">
                <a:solidFill>
                  <a:srgbClr val="00B050"/>
                </a:solidFill>
              </a:rPr>
              <a:t>起始索引</a:t>
            </a:r>
            <a:r>
              <a:rPr lang="zh-TW" altLang="en-US" b="1" dirty="0">
                <a:solidFill>
                  <a:srgbClr val="00B050"/>
                </a:solidFill>
              </a:rPr>
              <a:t>值</a:t>
            </a:r>
            <a:endParaRPr lang="zh-TW" altLang="en-US" b="1" dirty="0" smtClean="0">
              <a:solidFill>
                <a:srgbClr val="00B05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521706" y="427688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4.</a:t>
            </a:r>
            <a:r>
              <a:rPr lang="zh-TW" altLang="en-US" b="1" dirty="0" smtClean="0">
                <a:solidFill>
                  <a:srgbClr val="00B050"/>
                </a:solidFill>
              </a:rPr>
              <a:t>油</a:t>
            </a:r>
            <a:r>
              <a:rPr lang="zh-TW" altLang="en-US" b="1" dirty="0">
                <a:solidFill>
                  <a:srgbClr val="00B050"/>
                </a:solidFill>
              </a:rPr>
              <a:t>缸</a:t>
            </a:r>
            <a:r>
              <a:rPr lang="zh-TW" altLang="en-US" b="1" dirty="0" smtClean="0">
                <a:solidFill>
                  <a:srgbClr val="00B050"/>
                </a:solidFill>
              </a:rPr>
              <a:t>壓力結束索引</a:t>
            </a:r>
            <a:r>
              <a:rPr lang="zh-TW" altLang="en-US" b="1" dirty="0">
                <a:solidFill>
                  <a:srgbClr val="00B050"/>
                </a:solidFill>
              </a:rPr>
              <a:t>值</a:t>
            </a:r>
            <a:endParaRPr lang="zh-TW" altLang="en-US" b="1" dirty="0" smtClean="0">
              <a:solidFill>
                <a:srgbClr val="00B050"/>
              </a:solidFill>
            </a:endParaRPr>
          </a:p>
        </p:txBody>
      </p:sp>
      <p:cxnSp>
        <p:nvCxnSpPr>
          <p:cNvPr id="15" name="直線單箭頭接點 14"/>
          <p:cNvCxnSpPr>
            <a:stCxn id="8" idx="0"/>
          </p:cNvCxnSpPr>
          <p:nvPr/>
        </p:nvCxnSpPr>
        <p:spPr>
          <a:xfrm flipH="1" flipV="1">
            <a:off x="3707107" y="3458786"/>
            <a:ext cx="41858" cy="8180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7" idx="2"/>
          </p:cNvCxnSpPr>
          <p:nvPr/>
        </p:nvCxnSpPr>
        <p:spPr>
          <a:xfrm flipH="1">
            <a:off x="2511523" y="1926124"/>
            <a:ext cx="333558" cy="104871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0"/>
          </p:cNvCxnSpPr>
          <p:nvPr/>
        </p:nvCxnSpPr>
        <p:spPr>
          <a:xfrm flipH="1" flipV="1">
            <a:off x="1352601" y="3344170"/>
            <a:ext cx="111124" cy="52656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488504" y="2562891"/>
            <a:ext cx="809076" cy="4119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214203" y="2193559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5.</a:t>
            </a:r>
            <a:r>
              <a:rPr lang="zh-TW" altLang="en-US" b="1" dirty="0" smtClean="0">
                <a:solidFill>
                  <a:srgbClr val="FF0000"/>
                </a:solidFill>
              </a:rPr>
              <a:t>下一鋁錠擠錠溫度起始索引</a:t>
            </a:r>
            <a:r>
              <a:rPr lang="zh-TW" altLang="en-US" b="1" dirty="0">
                <a:solidFill>
                  <a:srgbClr val="FF0000"/>
                </a:solidFill>
              </a:rPr>
              <a:t>值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806946" y="3860283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6.</a:t>
            </a:r>
            <a:r>
              <a:rPr lang="zh-TW" altLang="en-US" b="1" dirty="0" smtClean="0">
                <a:solidFill>
                  <a:srgbClr val="FF0000"/>
                </a:solidFill>
              </a:rPr>
              <a:t>下一</a:t>
            </a:r>
            <a:r>
              <a:rPr lang="zh-TW" altLang="en-US" b="1" dirty="0">
                <a:solidFill>
                  <a:srgbClr val="FF0000"/>
                </a:solidFill>
              </a:rPr>
              <a:t>鋁錠</a:t>
            </a:r>
            <a:r>
              <a:rPr lang="zh-TW" altLang="en-US" b="1" dirty="0" smtClean="0">
                <a:solidFill>
                  <a:srgbClr val="FF0000"/>
                </a:solidFill>
              </a:rPr>
              <a:t>擠錠溫度結束索引</a:t>
            </a:r>
            <a:r>
              <a:rPr lang="zh-TW" altLang="en-US" b="1" dirty="0">
                <a:solidFill>
                  <a:srgbClr val="FF0000"/>
                </a:solidFill>
              </a:rPr>
              <a:t>值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513004" y="2170954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7.</a:t>
            </a:r>
            <a:r>
              <a:rPr lang="zh-TW" altLang="en-US" b="1" dirty="0" smtClean="0">
                <a:solidFill>
                  <a:srgbClr val="FF0000"/>
                </a:solidFill>
              </a:rPr>
              <a:t>下一</a:t>
            </a:r>
            <a:r>
              <a:rPr lang="zh-TW" altLang="en-US" b="1" dirty="0">
                <a:solidFill>
                  <a:srgbClr val="FF0000"/>
                </a:solidFill>
              </a:rPr>
              <a:t>鋁錠</a:t>
            </a:r>
            <a:r>
              <a:rPr lang="zh-TW" altLang="en-US" b="1" dirty="0" smtClean="0">
                <a:solidFill>
                  <a:srgbClr val="FF0000"/>
                </a:solidFill>
              </a:rPr>
              <a:t>油</a:t>
            </a:r>
            <a:r>
              <a:rPr lang="zh-TW" altLang="en-US" b="1" dirty="0">
                <a:solidFill>
                  <a:srgbClr val="FF0000"/>
                </a:solidFill>
              </a:rPr>
              <a:t>缸壓力</a:t>
            </a:r>
            <a:r>
              <a:rPr lang="zh-TW" altLang="en-US" b="1" dirty="0" smtClean="0">
                <a:solidFill>
                  <a:srgbClr val="FF0000"/>
                </a:solidFill>
              </a:rPr>
              <a:t>起始索引</a:t>
            </a:r>
            <a:r>
              <a:rPr lang="zh-TW" altLang="en-US" b="1" dirty="0">
                <a:solidFill>
                  <a:srgbClr val="FF0000"/>
                </a:solidFill>
              </a:rPr>
              <a:t>值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495870" y="4258251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8.</a:t>
            </a:r>
            <a:r>
              <a:rPr lang="zh-TW" altLang="en-US" b="1" dirty="0" smtClean="0">
                <a:solidFill>
                  <a:srgbClr val="FF0000"/>
                </a:solidFill>
              </a:rPr>
              <a:t>下一</a:t>
            </a:r>
            <a:r>
              <a:rPr lang="zh-TW" altLang="en-US" b="1" dirty="0">
                <a:solidFill>
                  <a:srgbClr val="FF0000"/>
                </a:solidFill>
              </a:rPr>
              <a:t>鋁錠</a:t>
            </a:r>
            <a:r>
              <a:rPr lang="zh-TW" altLang="en-US" b="1" dirty="0" smtClean="0">
                <a:solidFill>
                  <a:srgbClr val="FF0000"/>
                </a:solidFill>
              </a:rPr>
              <a:t>油</a:t>
            </a:r>
            <a:r>
              <a:rPr lang="zh-TW" altLang="en-US" b="1" dirty="0">
                <a:solidFill>
                  <a:srgbClr val="FF0000"/>
                </a:solidFill>
              </a:rPr>
              <a:t>缸</a:t>
            </a:r>
            <a:r>
              <a:rPr lang="zh-TW" altLang="en-US" b="1" dirty="0" smtClean="0">
                <a:solidFill>
                  <a:srgbClr val="FF0000"/>
                </a:solidFill>
              </a:rPr>
              <a:t>壓力結束索引</a:t>
            </a:r>
            <a:r>
              <a:rPr lang="zh-TW" altLang="en-US" b="1" dirty="0">
                <a:solidFill>
                  <a:srgbClr val="FF0000"/>
                </a:solidFill>
              </a:rPr>
              <a:t>值</a:t>
            </a:r>
            <a:endParaRPr lang="zh-TW" alt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>
            <a:stCxn id="32" idx="0"/>
          </p:cNvCxnSpPr>
          <p:nvPr/>
        </p:nvCxnSpPr>
        <p:spPr>
          <a:xfrm flipV="1">
            <a:off x="8184794" y="3366407"/>
            <a:ext cx="844415" cy="8918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31" idx="2"/>
          </p:cNvCxnSpPr>
          <p:nvPr/>
        </p:nvCxnSpPr>
        <p:spPr>
          <a:xfrm flipH="1">
            <a:off x="7905328" y="2540286"/>
            <a:ext cx="296600" cy="4345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0" idx="0"/>
          </p:cNvCxnSpPr>
          <p:nvPr/>
        </p:nvCxnSpPr>
        <p:spPr>
          <a:xfrm flipV="1">
            <a:off x="6495870" y="3339873"/>
            <a:ext cx="113314" cy="520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9" idx="2"/>
          </p:cNvCxnSpPr>
          <p:nvPr/>
        </p:nvCxnSpPr>
        <p:spPr>
          <a:xfrm>
            <a:off x="4903127" y="2562891"/>
            <a:ext cx="553929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309742" y="980728"/>
            <a:ext cx="928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chemeClr val="tx1">
                    <a:lumMod val="75000"/>
                  </a:schemeClr>
                </a:solidFill>
              </a:rPr>
              <a:t>格式：</a:t>
            </a:r>
            <a:r>
              <a:rPr lang="en-US" altLang="zh-TW" sz="1600" b="1" dirty="0" smtClean="0">
                <a:solidFill>
                  <a:schemeClr val="tx1">
                    <a:lumMod val="75000"/>
                  </a:schemeClr>
                </a:solidFill>
              </a:rPr>
              <a:t>[</a:t>
            </a:r>
            <a:r>
              <a:rPr lang="zh-TW" altLang="en-US" sz="1600" b="1" dirty="0" smtClean="0">
                <a:solidFill>
                  <a:schemeClr val="tx1">
                    <a:lumMod val="75000"/>
                  </a:schemeClr>
                </a:solidFill>
              </a:rPr>
              <a:t> 擠錠溫度起始索引值，</a:t>
            </a:r>
            <a:r>
              <a:rPr lang="zh-TW" altLang="en-US" sz="1600" b="1" dirty="0">
                <a:solidFill>
                  <a:schemeClr val="tx1">
                    <a:lumMod val="75000"/>
                  </a:schemeClr>
                </a:solidFill>
              </a:rPr>
              <a:t>擠錠</a:t>
            </a:r>
            <a:r>
              <a:rPr lang="zh-TW" altLang="en-US" sz="1600" b="1" dirty="0" smtClean="0">
                <a:solidFill>
                  <a:schemeClr val="tx1">
                    <a:lumMod val="75000"/>
                  </a:schemeClr>
                </a:solidFill>
              </a:rPr>
              <a:t>溫度</a:t>
            </a:r>
            <a:r>
              <a:rPr lang="zh-TW" altLang="en-US" sz="1600" b="1" dirty="0">
                <a:solidFill>
                  <a:schemeClr val="tx1">
                    <a:lumMod val="75000"/>
                  </a:schemeClr>
                </a:solidFill>
              </a:rPr>
              <a:t>結束</a:t>
            </a:r>
            <a:r>
              <a:rPr lang="zh-TW" altLang="en-US" sz="1600" b="1" dirty="0" smtClean="0">
                <a:solidFill>
                  <a:schemeClr val="tx1">
                    <a:lumMod val="75000"/>
                  </a:schemeClr>
                </a:solidFill>
              </a:rPr>
              <a:t>索引</a:t>
            </a:r>
            <a:r>
              <a:rPr lang="zh-TW" altLang="en-US" sz="1600" b="1" dirty="0">
                <a:solidFill>
                  <a:schemeClr val="tx1">
                    <a:lumMod val="75000"/>
                  </a:schemeClr>
                </a:solidFill>
              </a:rPr>
              <a:t>值</a:t>
            </a:r>
            <a:r>
              <a:rPr lang="zh-TW" altLang="en-US" sz="1600" b="1" dirty="0" smtClean="0">
                <a:solidFill>
                  <a:schemeClr val="tx1">
                    <a:lumMod val="75000"/>
                  </a:schemeClr>
                </a:solidFill>
              </a:rPr>
              <a:t>，油缸壓力起始</a:t>
            </a:r>
            <a:r>
              <a:rPr lang="zh-TW" altLang="en-US" sz="1600" b="1" dirty="0">
                <a:solidFill>
                  <a:schemeClr val="tx1">
                    <a:lumMod val="75000"/>
                  </a:schemeClr>
                </a:solidFill>
              </a:rPr>
              <a:t>索引值</a:t>
            </a:r>
            <a:r>
              <a:rPr lang="zh-TW" altLang="en-US" sz="1600" b="1" dirty="0" smtClean="0">
                <a:solidFill>
                  <a:schemeClr val="tx1">
                    <a:lumMod val="75000"/>
                  </a:schemeClr>
                </a:solidFill>
              </a:rPr>
              <a:t>，</a:t>
            </a:r>
            <a:r>
              <a:rPr lang="zh-TW" altLang="en-US" sz="1600" b="1" dirty="0">
                <a:solidFill>
                  <a:schemeClr val="tx1">
                    <a:lumMod val="75000"/>
                  </a:schemeClr>
                </a:solidFill>
              </a:rPr>
              <a:t>油缸壓力</a:t>
            </a:r>
            <a:r>
              <a:rPr lang="zh-TW" altLang="en-US" sz="1600" b="1" dirty="0" smtClean="0">
                <a:solidFill>
                  <a:schemeClr val="tx1">
                    <a:lumMod val="75000"/>
                  </a:schemeClr>
                </a:solidFill>
              </a:rPr>
              <a:t>結束索引</a:t>
            </a:r>
            <a:r>
              <a:rPr lang="zh-TW" altLang="en-US" sz="1600" b="1" dirty="0">
                <a:solidFill>
                  <a:schemeClr val="tx1">
                    <a:lumMod val="75000"/>
                  </a:schemeClr>
                </a:solidFill>
              </a:rPr>
              <a:t>值</a:t>
            </a:r>
            <a:r>
              <a:rPr lang="en-US" altLang="zh-TW" sz="1600" b="1" dirty="0" smtClean="0">
                <a:solidFill>
                  <a:schemeClr val="tx1">
                    <a:lumMod val="75000"/>
                  </a:schemeClr>
                </a:solidFill>
              </a:rPr>
              <a:t>]</a:t>
            </a:r>
            <a:endParaRPr lang="zh-TW" altLang="en-US" sz="1600" b="1" dirty="0" err="1" smtClean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63" name="群組 62"/>
          <p:cNvGrpSpPr/>
          <p:nvPr/>
        </p:nvGrpSpPr>
        <p:grpSpPr>
          <a:xfrm>
            <a:off x="2630145" y="4695475"/>
            <a:ext cx="4645711" cy="1902910"/>
            <a:chOff x="10045485" y="1912010"/>
            <a:chExt cx="5027087" cy="2250413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5485" y="2181572"/>
              <a:ext cx="5027087" cy="19808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5" name="文字方塊 54"/>
            <p:cNvSpPr txBox="1"/>
            <p:nvPr/>
          </p:nvSpPr>
          <p:spPr>
            <a:xfrm>
              <a:off x="11001672" y="19168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00B050"/>
                  </a:solidFill>
                </a:rPr>
                <a:t>1</a:t>
              </a:r>
              <a:endParaRPr lang="zh-TW" altLang="en-US" b="1" dirty="0" err="1" smtClean="0">
                <a:solidFill>
                  <a:srgbClr val="00B050"/>
                </a:solidFill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11279086" y="19120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00B050"/>
                  </a:solidFill>
                </a:rPr>
                <a:t>2</a:t>
              </a:r>
              <a:endParaRPr lang="zh-TW" altLang="en-US" b="1" dirty="0" err="1" smtClean="0">
                <a:solidFill>
                  <a:srgbClr val="00B050"/>
                </a:solidFill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11456775" y="222990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00B050"/>
                  </a:solidFill>
                </a:rPr>
                <a:t>3</a:t>
              </a:r>
              <a:endParaRPr lang="zh-TW" altLang="en-US" b="1" dirty="0" err="1" smtClean="0">
                <a:solidFill>
                  <a:srgbClr val="00B050"/>
                </a:solidFill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11781756" y="28751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00B050"/>
                  </a:solidFill>
                </a:rPr>
                <a:t>4</a:t>
              </a:r>
              <a:endParaRPr lang="zh-TW" altLang="en-US" b="1" dirty="0" err="1" smtClean="0">
                <a:solidFill>
                  <a:srgbClr val="00B050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11623846" y="19571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5</a:t>
              </a:r>
              <a:endParaRPr lang="zh-TW" altLang="en-US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11801535" y="201177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6</a:t>
              </a:r>
              <a:endParaRPr lang="zh-TW" altLang="en-US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12501007" y="28970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8</a:t>
              </a:r>
              <a:endParaRPr lang="zh-TW" altLang="en-US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12057713" y="19884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7</a:t>
              </a:r>
              <a:endParaRPr lang="zh-TW" altLang="en-US" b="1" dirty="0" err="1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95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直排文字版面配置區 3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 smtClean="0"/>
              <a:t>擠錠溫度</a:t>
            </a:r>
            <a:r>
              <a:rPr lang="en-US" altLang="zh-TW" dirty="0" smtClean="0"/>
              <a:t>(ingot)</a:t>
            </a:r>
          </a:p>
          <a:p>
            <a:pPr lvl="1"/>
            <a:r>
              <a:rPr lang="zh-TW" altLang="en-US" dirty="0" smtClean="0"/>
              <a:t>擠錠溫度起始索引 </a:t>
            </a:r>
            <a:r>
              <a:rPr lang="en-US" altLang="zh-TW" dirty="0" smtClean="0"/>
              <a:t>~</a:t>
            </a:r>
            <a:r>
              <a:rPr lang="zh-TW" altLang="en-US" dirty="0" smtClean="0"/>
              <a:t> 擠錠溫度結束索引</a:t>
            </a:r>
            <a:endParaRPr lang="en-US" altLang="zh-TW" dirty="0" smtClean="0"/>
          </a:p>
          <a:p>
            <a:r>
              <a:rPr lang="zh-TW" altLang="en-US" dirty="0" smtClean="0"/>
              <a:t>出</a:t>
            </a:r>
            <a:r>
              <a:rPr lang="zh-TW" altLang="en-US" dirty="0"/>
              <a:t>料</a:t>
            </a:r>
            <a:r>
              <a:rPr lang="zh-TW" altLang="en-US" dirty="0" smtClean="0"/>
              <a:t>溫度</a:t>
            </a:r>
            <a:r>
              <a:rPr lang="en-US" altLang="zh-TW" dirty="0" smtClean="0"/>
              <a:t>(discharge)</a:t>
            </a:r>
          </a:p>
          <a:p>
            <a:pPr lvl="1"/>
            <a:r>
              <a:rPr lang="zh-TW" altLang="en-US" dirty="0"/>
              <a:t>油缸</a:t>
            </a:r>
            <a:r>
              <a:rPr lang="zh-TW" altLang="en-US" dirty="0" smtClean="0"/>
              <a:t>壓力起始索引</a:t>
            </a:r>
            <a:r>
              <a:rPr lang="zh-TW" altLang="en-US" dirty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下一鋁錠油缸壓力起始索引</a:t>
            </a:r>
            <a:endParaRPr lang="en-US" altLang="zh-TW" dirty="0" smtClean="0"/>
          </a:p>
          <a:p>
            <a:r>
              <a:rPr lang="zh-TW" altLang="en-US" dirty="0"/>
              <a:t>油缸</a:t>
            </a:r>
            <a:r>
              <a:rPr lang="zh-TW" altLang="en-US" dirty="0" smtClean="0"/>
              <a:t>壓力</a:t>
            </a:r>
            <a:r>
              <a:rPr lang="en-US" altLang="zh-TW" dirty="0" smtClean="0"/>
              <a:t>(oil pressure)</a:t>
            </a:r>
            <a:r>
              <a:rPr lang="zh-TW" altLang="en-US" dirty="0" smtClean="0"/>
              <a:t>、盛</a:t>
            </a:r>
            <a:r>
              <a:rPr lang="zh-TW" altLang="en-US" dirty="0"/>
              <a:t>錠</a:t>
            </a:r>
            <a:r>
              <a:rPr lang="zh-TW" altLang="en-US" dirty="0" smtClean="0"/>
              <a:t>筒溫度</a:t>
            </a:r>
            <a:r>
              <a:rPr lang="en-US" altLang="zh-TW" dirty="0" smtClean="0"/>
              <a:t>(bucket)</a:t>
            </a:r>
            <a:r>
              <a:rPr lang="zh-TW" altLang="en-US" dirty="0" smtClean="0"/>
              <a:t>、模具溫度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mould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油缸壓力起始</a:t>
            </a:r>
            <a:r>
              <a:rPr lang="zh-TW" altLang="en-US" dirty="0" smtClean="0"/>
              <a:t>索引 </a:t>
            </a:r>
            <a:r>
              <a:rPr lang="en-US" altLang="zh-TW" dirty="0" smtClean="0"/>
              <a:t>~ </a:t>
            </a:r>
            <a:r>
              <a:rPr lang="zh-TW" altLang="en-US" dirty="0" smtClean="0"/>
              <a:t>油</a:t>
            </a:r>
            <a:r>
              <a:rPr lang="zh-TW" altLang="en-US" dirty="0"/>
              <a:t>缸</a:t>
            </a:r>
            <a:r>
              <a:rPr lang="zh-TW" altLang="en-US" dirty="0" smtClean="0"/>
              <a:t>壓力</a:t>
            </a:r>
            <a:r>
              <a:rPr lang="zh-TW" altLang="en-US" dirty="0"/>
              <a:t>結束</a:t>
            </a:r>
            <a:r>
              <a:rPr lang="zh-TW" altLang="en-US" dirty="0" smtClean="0"/>
              <a:t>索引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單一鋁錠資料範圍</a:t>
            </a:r>
          </a:p>
        </p:txBody>
      </p:sp>
    </p:spTree>
    <p:extLst>
      <p:ext uri="{BB962C8B-B14F-4D97-AF65-F5344CB8AC3E}">
        <p14:creationId xmlns:p14="http://schemas.microsoft.com/office/powerpoint/2010/main" val="17598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問題描述</a:t>
            </a:r>
            <a:endParaRPr lang="en-US" altLang="zh-TW" dirty="0" smtClean="0"/>
          </a:p>
          <a:p>
            <a:pPr marL="819150" lvl="1" indent="-457200">
              <a:buFont typeface="+mj-lt"/>
              <a:buAutoNum type="arabicPeriod"/>
            </a:pPr>
            <a:r>
              <a:rPr lang="zh-TW" altLang="en-US" dirty="0" smtClean="0"/>
              <a:t>擠錠前等待時間過短，且油壓</a:t>
            </a:r>
            <a:r>
              <a:rPr lang="zh-TW" altLang="en-US" u="sng" dirty="0" smtClean="0">
                <a:solidFill>
                  <a:schemeClr val="tx1"/>
                </a:solidFill>
              </a:rPr>
              <a:t>多次</a:t>
            </a:r>
            <a:r>
              <a:rPr lang="zh-TW" altLang="en-US" dirty="0" smtClean="0"/>
              <a:t>起起伏伏，其實際原因為何？</a:t>
            </a:r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發現問題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631736" y="3068960"/>
            <a:ext cx="8714535" cy="2140729"/>
            <a:chOff x="409501" y="3936885"/>
            <a:chExt cx="8714535" cy="2140729"/>
          </a:xfrm>
        </p:grpSpPr>
        <p:grpSp>
          <p:nvGrpSpPr>
            <p:cNvPr id="32" name="群組 31"/>
            <p:cNvGrpSpPr/>
            <p:nvPr/>
          </p:nvGrpSpPr>
          <p:grpSpPr>
            <a:xfrm>
              <a:off x="4984674" y="3936885"/>
              <a:ext cx="4139362" cy="2140729"/>
              <a:chOff x="14602072" y="208006"/>
              <a:chExt cx="4139362" cy="2140729"/>
            </a:xfrm>
          </p:grpSpPr>
          <p:pic>
            <p:nvPicPr>
              <p:cNvPr id="28" name="圖片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02072" y="630967"/>
                <a:ext cx="4139362" cy="17177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9" name="文字方塊 28"/>
              <p:cNvSpPr txBox="1"/>
              <p:nvPr/>
            </p:nvSpPr>
            <p:spPr>
              <a:xfrm>
                <a:off x="15610184" y="208006"/>
                <a:ext cx="1941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F0000"/>
                    </a:solidFill>
                  </a:rPr>
                  <a:t>同一錠擠壓多次</a:t>
                </a:r>
                <a:r>
                  <a:rPr lang="en-US" altLang="zh-TW" b="1" dirty="0" smtClean="0">
                    <a:solidFill>
                      <a:srgbClr val="FF0000"/>
                    </a:solidFill>
                  </a:rPr>
                  <a:t>?</a:t>
                </a:r>
                <a:endParaRPr lang="zh-TW" altLang="en-US" b="1" dirty="0" smtClean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0" name="直線單箭頭接點 29"/>
              <p:cNvCxnSpPr>
                <a:stCxn id="29" idx="2"/>
              </p:cNvCxnSpPr>
              <p:nvPr/>
            </p:nvCxnSpPr>
            <p:spPr>
              <a:xfrm flipH="1">
                <a:off x="16330264" y="577338"/>
                <a:ext cx="250699" cy="40339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群組 17"/>
            <p:cNvGrpSpPr/>
            <p:nvPr/>
          </p:nvGrpSpPr>
          <p:grpSpPr>
            <a:xfrm>
              <a:off x="409501" y="3993680"/>
              <a:ext cx="4152943" cy="2083934"/>
              <a:chOff x="2190981" y="4081370"/>
              <a:chExt cx="4152943" cy="2083934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2190981" y="4091756"/>
                <a:ext cx="4152943" cy="2073548"/>
                <a:chOff x="6079413" y="395139"/>
                <a:chExt cx="4152943" cy="2073548"/>
              </a:xfrm>
            </p:grpSpPr>
            <p:pic>
              <p:nvPicPr>
                <p:cNvPr id="5" name="圖片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05128" y="790583"/>
                  <a:ext cx="4127228" cy="167810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8" name="文字方塊 7"/>
                <p:cNvSpPr txBox="1"/>
                <p:nvPr/>
              </p:nvSpPr>
              <p:spPr>
                <a:xfrm>
                  <a:off x="6079413" y="395139"/>
                  <a:ext cx="22621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b="1" dirty="0" smtClean="0">
                      <a:solidFill>
                        <a:srgbClr val="FF0000"/>
                      </a:solidFill>
                    </a:rPr>
                    <a:t>擠錠前等待時間過短</a:t>
                  </a:r>
                </a:p>
              </p:txBody>
            </p:sp>
            <p:cxnSp>
              <p:nvCxnSpPr>
                <p:cNvPr id="10" name="直線單箭頭接點 9"/>
                <p:cNvCxnSpPr>
                  <a:stCxn id="8" idx="2"/>
                </p:cNvCxnSpPr>
                <p:nvPr/>
              </p:nvCxnSpPr>
              <p:spPr>
                <a:xfrm>
                  <a:off x="7210492" y="764471"/>
                  <a:ext cx="180545" cy="32992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矩形 5"/>
              <p:cNvSpPr/>
              <p:nvPr/>
            </p:nvSpPr>
            <p:spPr>
              <a:xfrm>
                <a:off x="3502605" y="4960400"/>
                <a:ext cx="422230" cy="239790"/>
              </a:xfrm>
              <a:prstGeom prst="rect">
                <a:avLst/>
              </a:prstGeom>
              <a:noFill/>
              <a:ln w="19050">
                <a:solidFill>
                  <a:srgbClr val="F59852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4467837" y="4081370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 smtClean="0">
                    <a:solidFill>
                      <a:srgbClr val="F59852"/>
                    </a:solidFill>
                  </a:rPr>
                  <a:t>油壓多次起伏</a:t>
                </a:r>
              </a:p>
            </p:txBody>
          </p:sp>
          <p:cxnSp>
            <p:nvCxnSpPr>
              <p:cNvPr id="24" name="直線單箭頭接點 23"/>
              <p:cNvCxnSpPr>
                <a:stCxn id="23" idx="2"/>
              </p:cNvCxnSpPr>
              <p:nvPr/>
            </p:nvCxnSpPr>
            <p:spPr>
              <a:xfrm flipH="1">
                <a:off x="3924835" y="4450702"/>
                <a:ext cx="1327832" cy="476797"/>
              </a:xfrm>
              <a:prstGeom prst="straightConnector1">
                <a:avLst/>
              </a:prstGeom>
              <a:ln>
                <a:solidFill>
                  <a:srgbClr val="F598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字方塊 6"/>
          <p:cNvSpPr txBox="1"/>
          <p:nvPr/>
        </p:nvSpPr>
        <p:spPr>
          <a:xfrm>
            <a:off x="1629013" y="5543968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猜測：可能剛換完模具、盛錠筒或遇到其他例外狀況在進行測試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2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問題描述</a:t>
            </a:r>
            <a:endParaRPr lang="en-US" altLang="zh-TW" dirty="0" smtClean="0"/>
          </a:p>
          <a:p>
            <a:pPr marL="819150" lvl="1" indent="-457200">
              <a:buFont typeface="+mj-lt"/>
              <a:buAutoNum type="arabicPeriod" startAt="2"/>
            </a:pPr>
            <a:r>
              <a:rPr lang="zh-TW" altLang="en-US" dirty="0" smtClean="0"/>
              <a:t>正常擠製過程，油壓趨勢是否應為</a:t>
            </a:r>
            <a:r>
              <a:rPr lang="zh-TW" altLang="en-US" u="sng" dirty="0" smtClean="0"/>
              <a:t>先升後降，再升至最高</a:t>
            </a:r>
            <a:r>
              <a:rPr lang="zh-TW" altLang="en-US" dirty="0" smtClean="0"/>
              <a:t>？若油壓直接</a:t>
            </a:r>
            <a:r>
              <a:rPr lang="zh-TW" altLang="en-US" u="sng" dirty="0" smtClean="0"/>
              <a:t>升至最高</a:t>
            </a:r>
            <a:r>
              <a:rPr lang="zh-TW" altLang="en-US" dirty="0" smtClean="0"/>
              <a:t>，且可能出現多次起伏，其實際原因為何？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發現問題</a:t>
            </a:r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1387167" y="2976166"/>
            <a:ext cx="6209111" cy="3668216"/>
            <a:chOff x="6432321" y="2980196"/>
            <a:chExt cx="4209311" cy="232835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2321" y="3284984"/>
              <a:ext cx="4209311" cy="16542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文字方塊 12"/>
            <p:cNvSpPr txBox="1"/>
            <p:nvPr/>
          </p:nvSpPr>
          <p:spPr>
            <a:xfrm>
              <a:off x="7059648" y="4939216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00B050"/>
                  </a:solidFill>
                </a:rPr>
                <a:t>油壓先升後降，再升至最高</a:t>
              </a: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511840" y="2980196"/>
              <a:ext cx="1440160" cy="234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</a:rPr>
                <a:t>油壓直接升至最高</a:t>
              </a:r>
            </a:p>
          </p:txBody>
        </p:sp>
        <p:cxnSp>
          <p:nvCxnSpPr>
            <p:cNvPr id="15" name="直線單箭頭接點 14"/>
            <p:cNvCxnSpPr>
              <a:stCxn id="14" idx="2"/>
            </p:cNvCxnSpPr>
            <p:nvPr/>
          </p:nvCxnSpPr>
          <p:spPr>
            <a:xfrm flipH="1">
              <a:off x="8048817" y="3214625"/>
              <a:ext cx="183103" cy="1103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7" idx="2"/>
            </p:cNvCxnSpPr>
            <p:nvPr/>
          </p:nvCxnSpPr>
          <p:spPr>
            <a:xfrm flipV="1">
              <a:off x="8536977" y="4100353"/>
              <a:ext cx="160439" cy="8388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13" idx="0"/>
            </p:cNvCxnSpPr>
            <p:nvPr/>
          </p:nvCxnSpPr>
          <p:spPr>
            <a:xfrm flipH="1" flipV="1">
              <a:off x="8341940" y="4100353"/>
              <a:ext cx="195036" cy="8388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/>
          <p:cNvSpPr txBox="1"/>
          <p:nvPr/>
        </p:nvSpPr>
        <p:spPr>
          <a:xfrm>
            <a:off x="7833320" y="4149080"/>
            <a:ext cx="1969711" cy="93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u="sng" dirty="0" smtClean="0">
                <a:solidFill>
                  <a:schemeClr val="tx1">
                    <a:lumMod val="75000"/>
                  </a:schemeClr>
                </a:solidFill>
              </a:rPr>
              <a:t>猜測：該狀況較少出現，目前尚不清楚原因</a:t>
            </a:r>
            <a:endParaRPr lang="zh-TW" altLang="en-US" b="1" u="sng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EACC7-37E3-43A5-A5FB-BEB9CE95D26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擠錠前等待時間過短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通常發生的時間點為何</a:t>
            </a:r>
            <a:r>
              <a:rPr lang="en-US" altLang="zh-TW" dirty="0" smtClean="0"/>
              <a:t>?</a:t>
            </a:r>
            <a:r>
              <a:rPr lang="zh-TW" altLang="en-US" dirty="0" smtClean="0"/>
              <a:t> 換模後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分級是否為</a:t>
            </a:r>
            <a:r>
              <a:rPr lang="en-US" altLang="zh-TW" dirty="0" smtClean="0"/>
              <a:t>C?</a:t>
            </a:r>
          </a:p>
          <a:p>
            <a:r>
              <a:rPr lang="zh-TW" altLang="en-US" dirty="0" smtClean="0"/>
              <a:t>擠</a:t>
            </a:r>
            <a:r>
              <a:rPr lang="zh-TW" altLang="en-US" dirty="0"/>
              <a:t>錠時間的範圍為何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最短與最長分別為幾秒</a:t>
            </a:r>
            <a:r>
              <a:rPr lang="en-US" altLang="zh-TW" dirty="0" smtClean="0"/>
              <a:t>?</a:t>
            </a:r>
            <a:r>
              <a:rPr lang="zh-TW" altLang="en-US" dirty="0" smtClean="0"/>
              <a:t> 主因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油壓的範圍為何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最小與最大</a:t>
            </a:r>
            <a:r>
              <a:rPr lang="zh-TW" altLang="en-US" dirty="0"/>
              <a:t>值</a:t>
            </a:r>
            <a:endParaRPr lang="en-US" altLang="zh-TW" dirty="0" smtClean="0"/>
          </a:p>
          <a:p>
            <a:r>
              <a:rPr lang="zh-TW" altLang="en-US" dirty="0" smtClean="0"/>
              <a:t>同一錠擠壓多次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主因</a:t>
            </a:r>
            <a:r>
              <a:rPr lang="en-US" altLang="zh-TW" dirty="0" smtClean="0"/>
              <a:t>?</a:t>
            </a:r>
            <a:r>
              <a:rPr lang="zh-TW" altLang="en-US" dirty="0"/>
              <a:t> </a:t>
            </a:r>
            <a:r>
              <a:rPr lang="zh-TW" altLang="en-US" dirty="0" smtClean="0"/>
              <a:t>試模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正常油壓趨勢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綠</a:t>
            </a:r>
            <a:r>
              <a:rPr lang="zh-TW" altLang="en-US" dirty="0" smtClean="0"/>
              <a:t>框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：油壓先升後降，再升至最高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異常油壓</a:t>
            </a:r>
            <a:r>
              <a:rPr lang="zh-TW" altLang="en-US" dirty="0"/>
              <a:t>趨勢</a:t>
            </a:r>
            <a:r>
              <a:rPr lang="en-US" altLang="zh-TW" dirty="0" smtClean="0"/>
              <a:t>(</a:t>
            </a:r>
            <a:r>
              <a:rPr lang="zh-TW" altLang="en-US" dirty="0">
                <a:solidFill>
                  <a:srgbClr val="FF0000"/>
                </a:solidFill>
              </a:rPr>
              <a:t>紅</a:t>
            </a:r>
            <a:r>
              <a:rPr lang="zh-TW" altLang="en-US" dirty="0" smtClean="0"/>
              <a:t>框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：油壓直升至最高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無下降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發現問題</a:t>
            </a:r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5529064" y="2647362"/>
            <a:ext cx="4209311" cy="2502642"/>
            <a:chOff x="6432321" y="2805906"/>
            <a:chExt cx="4209311" cy="250264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2321" y="3284984"/>
              <a:ext cx="4209311" cy="16542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文字方塊 12"/>
            <p:cNvSpPr txBox="1"/>
            <p:nvPr/>
          </p:nvSpPr>
          <p:spPr>
            <a:xfrm>
              <a:off x="7059648" y="4939216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00B050"/>
                  </a:solidFill>
                </a:rPr>
                <a:t>油壓先升後降，再升至最高</a:t>
              </a: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257256" y="2805906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>
                  <a:solidFill>
                    <a:srgbClr val="FF0000"/>
                  </a:solidFill>
                </a:rPr>
                <a:t>油壓直接升至最高</a:t>
              </a:r>
            </a:p>
          </p:txBody>
        </p:sp>
        <p:cxnSp>
          <p:nvCxnSpPr>
            <p:cNvPr id="15" name="直線單箭頭接點 14"/>
            <p:cNvCxnSpPr>
              <a:stCxn id="14" idx="2"/>
            </p:cNvCxnSpPr>
            <p:nvPr/>
          </p:nvCxnSpPr>
          <p:spPr>
            <a:xfrm flipH="1">
              <a:off x="8049344" y="3175238"/>
              <a:ext cx="223575" cy="1598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7" idx="2"/>
            </p:cNvCxnSpPr>
            <p:nvPr/>
          </p:nvCxnSpPr>
          <p:spPr>
            <a:xfrm flipV="1">
              <a:off x="8536977" y="4100353"/>
              <a:ext cx="160439" cy="8388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13" idx="0"/>
            </p:cNvCxnSpPr>
            <p:nvPr/>
          </p:nvCxnSpPr>
          <p:spPr>
            <a:xfrm flipH="1" flipV="1">
              <a:off x="8341940" y="4100353"/>
              <a:ext cx="195036" cy="8388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491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簡報範本_light">
  <a:themeElements>
    <a:clrScheme name="2022">
      <a:dk1>
        <a:srgbClr val="393939"/>
      </a:dk1>
      <a:lt1>
        <a:srgbClr val="FFFFFF"/>
      </a:lt1>
      <a:dk2>
        <a:srgbClr val="AFAFAF"/>
      </a:dk2>
      <a:lt2>
        <a:srgbClr val="E7E7E7"/>
      </a:lt2>
      <a:accent1>
        <a:srgbClr val="6AACB2"/>
      </a:accent1>
      <a:accent2>
        <a:srgbClr val="2BBBD8"/>
      </a:accent2>
      <a:accent3>
        <a:srgbClr val="F78D3F"/>
      </a:accent3>
      <a:accent4>
        <a:srgbClr val="FFC000"/>
      </a:accent4>
      <a:accent5>
        <a:srgbClr val="9E5DE5"/>
      </a:accent5>
      <a:accent6>
        <a:srgbClr val="7187F7"/>
      </a:accent6>
      <a:hlink>
        <a:srgbClr val="F0591B"/>
      </a:hlink>
      <a:folHlink>
        <a:srgbClr val="2A2A2A"/>
      </a:folHlink>
    </a:clrScheme>
    <a:fontScheme name="2020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EA4097B7-5B42-4B7F-9650-C58EC5690E57}" vid="{FB551F90-715F-41A3-8BF9-4D68180117E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19720</TotalTime>
  <Words>586</Words>
  <Application>Microsoft Office PowerPoint</Application>
  <PresentationFormat>A4 紙張 (210x297 公釐)</PresentationFormat>
  <Paragraphs>81</Paragraphs>
  <Slides>8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YaHei UI</vt:lpstr>
      <vt:lpstr>微軟正黑體</vt:lpstr>
      <vt:lpstr>新細明體</vt:lpstr>
      <vt:lpstr>Arial</vt:lpstr>
      <vt:lpstr>Calibri</vt:lpstr>
      <vt:lpstr>Wingdings</vt:lpstr>
      <vt:lpstr>2020簡報範本_light</vt:lpstr>
      <vt:lpstr>旺欉 - 既有資料初期分析</vt:lpstr>
      <vt:lpstr>PowerPoint 簡報</vt:lpstr>
      <vt:lpstr>資料切分：設計規則</vt:lpstr>
      <vt:lpstr>資料切分：擷取重要索引值</vt:lpstr>
      <vt:lpstr>單一鋁錠資料範圍</vt:lpstr>
      <vt:lpstr>發現問題</vt:lpstr>
      <vt:lpstr>發現問題</vt:lpstr>
      <vt:lpstr>發現問題</vt:lpstr>
    </vt:vector>
  </TitlesOfParts>
  <Manager/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資策會2022簡報範本</dc:title>
  <dc:creator>黃瑋萱 Wei Xuan Huang</dc:creator>
  <cp:lastModifiedBy>羅紹賢 Shao Hsien Lo</cp:lastModifiedBy>
  <cp:revision>100</cp:revision>
  <dcterms:created xsi:type="dcterms:W3CDTF">2021-12-27T02:15:28Z</dcterms:created>
  <dcterms:modified xsi:type="dcterms:W3CDTF">2022-05-23T03:45:24Z</dcterms:modified>
  <cp:category/>
</cp:coreProperties>
</file>