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88" r:id="rId2"/>
    <p:sldId id="276" r:id="rId3"/>
    <p:sldId id="293" r:id="rId4"/>
    <p:sldId id="290" r:id="rId5"/>
    <p:sldId id="291" r:id="rId6"/>
    <p:sldId id="292" r:id="rId7"/>
    <p:sldId id="294" r:id="rId8"/>
    <p:sldId id="295" r:id="rId9"/>
    <p:sldId id="296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D3F"/>
    <a:srgbClr val="F59852"/>
    <a:srgbClr val="609ADA"/>
    <a:srgbClr val="F16D69"/>
    <a:srgbClr val="6BA9A8"/>
    <a:srgbClr val="B97AB3"/>
    <a:srgbClr val="2E75C5"/>
    <a:srgbClr val="6AACB2"/>
    <a:srgbClr val="F06663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第一次</a:t>
            </a:r>
            <a:r>
              <a:rPr lang="en-US" altLang="zh-TW" dirty="0" smtClean="0"/>
              <a:t>(5/9)</a:t>
            </a:r>
            <a:r>
              <a:rPr lang="zh-TW" altLang="en-US" dirty="0" smtClean="0"/>
              <a:t>標記資料分析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羅紹賢  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技術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加值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2022.06.06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標記資料說明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分析結果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發現問</a:t>
            </a:r>
            <a:r>
              <a:rPr lang="zh-TW" altLang="en-US" dirty="0"/>
              <a:t>題</a:t>
            </a:r>
            <a:endParaRPr lang="en-US" altLang="zh-TW" dirty="0" smtClean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生產日期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111/5/9</a:t>
            </a:r>
            <a:r>
              <a:rPr lang="zh-TW" altLang="en-US" dirty="0" smtClean="0"/>
              <a:t>，首錠起時</a:t>
            </a:r>
            <a:r>
              <a:rPr lang="en-US" altLang="zh-TW" dirty="0" smtClean="0"/>
              <a:t>14:51</a:t>
            </a:r>
            <a:endParaRPr lang="en-US" altLang="zh-TW" dirty="0"/>
          </a:p>
          <a:p>
            <a:r>
              <a:rPr lang="zh-TW" altLang="en-US" dirty="0" smtClean="0"/>
              <a:t>生產內容</a:t>
            </a:r>
            <a:endParaRPr lang="en-US" altLang="zh-TW" dirty="0"/>
          </a:p>
          <a:p>
            <a:pPr lvl="1"/>
            <a:r>
              <a:rPr lang="zh-TW" altLang="en-US" dirty="0" smtClean="0"/>
              <a:t>模組編號</a:t>
            </a:r>
            <a:r>
              <a:rPr lang="en-US" altLang="zh-TW" dirty="0" smtClean="0"/>
              <a:t>CAR09-19</a:t>
            </a:r>
            <a:r>
              <a:rPr lang="zh-TW" altLang="en-US" dirty="0" smtClean="0"/>
              <a:t>，一錠兩段</a:t>
            </a:r>
            <a:r>
              <a:rPr lang="en-US" altLang="zh-TW" dirty="0" smtClean="0"/>
              <a:t>(6</a:t>
            </a:r>
            <a:r>
              <a:rPr lang="zh-TW" altLang="en-US" dirty="0" smtClean="0"/>
              <a:t>米</a:t>
            </a:r>
            <a:r>
              <a:rPr lang="en-US" altLang="zh-TW" dirty="0" smtClean="0"/>
              <a:t>+6.5</a:t>
            </a:r>
            <a:r>
              <a:rPr lang="zh-TW" altLang="en-US" dirty="0" smtClean="0"/>
              <a:t>米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標記資料說明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91018" y="5912557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：依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CAR09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生產時模具溫度的設定，上圖所示之趨勢是否存有疑慮？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3431" y="1268760"/>
            <a:ext cx="9720000" cy="4140000"/>
            <a:chOff x="73431" y="1412776"/>
            <a:chExt cx="9759138" cy="4194349"/>
          </a:xfrm>
        </p:grpSpPr>
        <p:grpSp>
          <p:nvGrpSpPr>
            <p:cNvPr id="7" name="群組 6"/>
            <p:cNvGrpSpPr/>
            <p:nvPr/>
          </p:nvGrpSpPr>
          <p:grpSpPr>
            <a:xfrm>
              <a:off x="73431" y="1412776"/>
              <a:ext cx="9759138" cy="4194349"/>
              <a:chOff x="73431" y="1844824"/>
              <a:chExt cx="9759138" cy="419434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431" y="1916832"/>
                <a:ext cx="9759138" cy="41223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矩形圖說文字 4"/>
              <p:cNvSpPr/>
              <p:nvPr/>
            </p:nvSpPr>
            <p:spPr>
              <a:xfrm>
                <a:off x="2072680" y="1844824"/>
                <a:ext cx="3096344" cy="432048"/>
              </a:xfrm>
              <a:prstGeom prst="wedgeRectCallout">
                <a:avLst>
                  <a:gd name="adj1" fmla="val -36756"/>
                  <a:gd name="adj2" fmla="val 121976"/>
                </a:avLst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/>
                  <a:t>剛換完模具，溫度約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425</a:t>
                </a:r>
                <a:r>
                  <a:rPr lang="zh-TW" altLang="en-US" b="1" dirty="0" smtClean="0"/>
                  <a:t>度</a:t>
                </a:r>
                <a:endParaRPr lang="zh-TW" altLang="en-US" b="1" dirty="0"/>
              </a:p>
            </p:txBody>
          </p:sp>
          <p:sp>
            <p:nvSpPr>
              <p:cNvPr id="6" name="矩形圖說文字 5"/>
              <p:cNvSpPr/>
              <p:nvPr/>
            </p:nvSpPr>
            <p:spPr>
              <a:xfrm>
                <a:off x="2648744" y="4149080"/>
                <a:ext cx="4428492" cy="360040"/>
              </a:xfrm>
              <a:prstGeom prst="wedgeRectCallout">
                <a:avLst>
                  <a:gd name="adj1" fmla="val -36979"/>
                  <a:gd name="adj2" fmla="val -142970"/>
                </a:avLst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/>
                  <a:t>模具溫度降至穩定</a:t>
                </a:r>
                <a:r>
                  <a:rPr lang="en-US" altLang="zh-TW" b="1" dirty="0" smtClean="0"/>
                  <a:t>(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330</a:t>
                </a:r>
                <a:r>
                  <a:rPr lang="zh-TW" altLang="en-US" b="1" dirty="0" smtClean="0"/>
                  <a:t>度</a:t>
                </a:r>
                <a:r>
                  <a:rPr lang="en-US" altLang="zh-TW" b="1" dirty="0" smtClean="0"/>
                  <a:t>)</a:t>
                </a:r>
                <a:r>
                  <a:rPr lang="zh-TW" altLang="en-US" b="1" dirty="0" smtClean="0"/>
                  <a:t>，約需</a:t>
                </a:r>
                <a:r>
                  <a:rPr lang="en-US" altLang="zh-TW" b="1" dirty="0" smtClean="0">
                    <a:solidFill>
                      <a:srgbClr val="00B050"/>
                    </a:solidFill>
                  </a:rPr>
                  <a:t>20</a:t>
                </a:r>
                <a:r>
                  <a:rPr lang="zh-TW" altLang="en-US" b="1" dirty="0" smtClean="0"/>
                  <a:t>分鐘</a:t>
                </a:r>
                <a:endParaRPr lang="en-US" altLang="zh-TW" b="1" dirty="0" smtClean="0"/>
              </a:p>
            </p:txBody>
          </p:sp>
        </p:grpSp>
        <p:sp>
          <p:nvSpPr>
            <p:cNvPr id="9" name="矩形圖說文字 8"/>
            <p:cNvSpPr/>
            <p:nvPr/>
          </p:nvSpPr>
          <p:spPr>
            <a:xfrm>
              <a:off x="5169024" y="2204864"/>
              <a:ext cx="3672408" cy="495436"/>
            </a:xfrm>
            <a:prstGeom prst="wedgeRectCallout">
              <a:avLst>
                <a:gd name="adj1" fmla="val -34599"/>
                <a:gd name="adj2" fmla="val 115736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若持續生產，將緩慢地升至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350</a:t>
              </a:r>
              <a:r>
                <a:rPr lang="zh-TW" altLang="en-US" b="1" dirty="0" smtClean="0"/>
                <a:t>度</a:t>
              </a:r>
              <a:endParaRPr lang="zh-TW" altLang="en-US" b="1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052754" y="54359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模具溫度趨勢圖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7662" y="5805264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：首錠前又多生產的兩錠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，是何原因？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更換模具或其他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問題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：油缸壓力於擠錠過程中出現不穩定的起伏是否正常？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28464" y="980728"/>
            <a:ext cx="9617641" cy="4281572"/>
            <a:chOff x="144180" y="1124744"/>
            <a:chExt cx="9617641" cy="4281572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80" y="1556792"/>
              <a:ext cx="9617641" cy="3849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矩形圖說文字 11"/>
            <p:cNvSpPr/>
            <p:nvPr/>
          </p:nvSpPr>
          <p:spPr>
            <a:xfrm>
              <a:off x="560512" y="1124744"/>
              <a:ext cx="3083926" cy="648072"/>
            </a:xfrm>
            <a:prstGeom prst="wedgeRectCallout">
              <a:avLst>
                <a:gd name="adj1" fmla="val 37520"/>
                <a:gd name="adj2" fmla="val 107724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此為首錠之擠錠溫度起始處</a:t>
              </a:r>
              <a:r>
                <a:rPr lang="en-US" altLang="zh-TW" b="1" dirty="0" smtClean="0"/>
                <a:t>(</a:t>
              </a:r>
              <a:r>
                <a:rPr lang="zh-TW" altLang="en-US" b="1" dirty="0" smtClean="0"/>
                <a:t>首錠起時為</a:t>
              </a:r>
              <a:r>
                <a:rPr lang="en-US" altLang="zh-TW" b="1" dirty="0" smtClean="0">
                  <a:solidFill>
                    <a:srgbClr val="00B0F0"/>
                  </a:solidFill>
                </a:rPr>
                <a:t>14:51</a:t>
              </a:r>
              <a:r>
                <a:rPr lang="en-US" altLang="zh-TW" b="1" dirty="0"/>
                <a:t>)</a:t>
              </a:r>
              <a:endParaRPr lang="zh-TW" altLang="en-US" b="1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2792760" y="2251807"/>
              <a:ext cx="288032" cy="26847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2360712" y="2132856"/>
              <a:ext cx="360040" cy="31760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45080" y="1866310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</a:rPr>
                <a:t>錠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1</a:t>
              </a:r>
              <a:endParaRPr lang="zh-TW" altLang="en-US" sz="16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48744" y="1988840"/>
              <a:ext cx="567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</a:rPr>
                <a:t>錠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2</a:t>
              </a:r>
              <a:endParaRPr lang="zh-TW" altLang="en-US" sz="16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18" name="矩形圖說文字 17"/>
            <p:cNvSpPr/>
            <p:nvPr/>
          </p:nvSpPr>
          <p:spPr>
            <a:xfrm>
              <a:off x="3720088" y="1893161"/>
              <a:ext cx="3753192" cy="434233"/>
            </a:xfrm>
            <a:prstGeom prst="wedgeRectCallout">
              <a:avLst>
                <a:gd name="adj1" fmla="val -41326"/>
                <a:gd name="adj2" fmla="val 111978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擠錠過程中油缸壓力出現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異常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?</a:t>
              </a:r>
              <a:r>
                <a:rPr lang="zh-TW" altLang="en-US" b="1" dirty="0" smtClean="0"/>
                <a:t>起伏</a:t>
              </a:r>
              <a:endParaRPr lang="zh-TW" altLang="en-US" b="1" dirty="0"/>
            </a:p>
          </p:txBody>
        </p:sp>
        <p:sp>
          <p:nvSpPr>
            <p:cNvPr id="19" name="矩形圖說文字 18"/>
            <p:cNvSpPr/>
            <p:nvPr/>
          </p:nvSpPr>
          <p:spPr>
            <a:xfrm>
              <a:off x="3080792" y="3157184"/>
              <a:ext cx="3643167" cy="400672"/>
            </a:xfrm>
            <a:prstGeom prst="wedgeRectCallout">
              <a:avLst>
                <a:gd name="adj1" fmla="val -39044"/>
                <a:gd name="adj2" fmla="val -117744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擠錠過程中油缸壓</a:t>
              </a:r>
              <a:r>
                <a:rPr lang="zh-TW" altLang="en-US" b="1" dirty="0" smtClean="0">
                  <a:solidFill>
                    <a:srgbClr val="00B050"/>
                  </a:solidFill>
                </a:rPr>
                <a:t>正常</a:t>
              </a:r>
              <a:r>
                <a:rPr lang="en-US" altLang="zh-TW" b="1" dirty="0" smtClean="0">
                  <a:solidFill>
                    <a:srgbClr val="00B050"/>
                  </a:solidFill>
                </a:rPr>
                <a:t>?</a:t>
              </a:r>
              <a:r>
                <a:rPr lang="zh-TW" altLang="en-US" b="1" dirty="0" smtClean="0"/>
                <a:t>起伏</a:t>
              </a:r>
              <a:endParaRPr lang="zh-TW" altLang="en-US" b="1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459957" y="52919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擠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錠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溫度與油缸壓力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3800872" y="2463327"/>
            <a:ext cx="360040" cy="3176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3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6907" y="5733256"/>
            <a:ext cx="757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需注意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：現場人員於走動過程中，偶有行經感測器偵測方向之時，造成感測器偵測數據驟變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28464" y="1052736"/>
            <a:ext cx="9716022" cy="4185581"/>
            <a:chOff x="94989" y="1196752"/>
            <a:chExt cx="9716022" cy="4185581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89" y="1340768"/>
              <a:ext cx="9716022" cy="40415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矩形圖說文字 21"/>
            <p:cNvSpPr/>
            <p:nvPr/>
          </p:nvSpPr>
          <p:spPr>
            <a:xfrm>
              <a:off x="1424608" y="1196752"/>
              <a:ext cx="2952328" cy="432048"/>
            </a:xfrm>
            <a:prstGeom prst="wedgeRectCallout">
              <a:avLst>
                <a:gd name="adj1" fmla="val 37520"/>
                <a:gd name="adj2" fmla="val 107724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出料溫度生產過程中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驟降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3893868" y="52292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出料溫度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>
                <a:solidFill>
                  <a:srgbClr val="F78D3F"/>
                </a:solidFill>
              </a:rPr>
              <a:t>橘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同一鋁錠資料無法依段數切分開來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目前切分手法步驟：</a:t>
            </a:r>
            <a:endParaRPr lang="en-US" altLang="zh-TW" dirty="0" smtClean="0"/>
          </a:p>
          <a:p>
            <a:pPr marL="1171575" lvl="2" indent="-457200">
              <a:buFont typeface="+mj-lt"/>
              <a:buAutoNum type="arabicPeriod"/>
            </a:pPr>
            <a:r>
              <a:rPr lang="zh-TW" altLang="en-US" dirty="0" smtClean="0"/>
              <a:t>將單一鋁錠的資料切分出來</a:t>
            </a:r>
            <a:endParaRPr lang="en-US" altLang="zh-TW" dirty="0" smtClean="0"/>
          </a:p>
          <a:p>
            <a:pPr marL="1438275" lvl="3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單一鋁錠資料分布在不同的時間段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如擠錠前會產出擠錠溫度資料，而開始擠錠後才產出出料溫度資料</a:t>
            </a:r>
            <a:r>
              <a:rPr lang="en-US" altLang="zh-TW" dirty="0" smtClean="0"/>
              <a:t>)</a:t>
            </a:r>
          </a:p>
          <a:p>
            <a:pPr marL="1171575" lvl="2" indent="-457200">
              <a:buFont typeface="+mj-lt"/>
              <a:buAutoNum type="arabicPeriod"/>
            </a:pPr>
            <a:r>
              <a:rPr lang="zh-TW" altLang="en-US" dirty="0" smtClean="0"/>
              <a:t>依照一錠</a:t>
            </a:r>
            <a:r>
              <a:rPr lang="en-US" altLang="zh-TW" dirty="0" smtClean="0"/>
              <a:t>N</a:t>
            </a:r>
            <a:r>
              <a:rPr lang="zh-TW" altLang="en-US" dirty="0" smtClean="0"/>
              <a:t>段切分單一鋁錠資料</a:t>
            </a:r>
            <a:endParaRPr lang="en-US" altLang="zh-TW" dirty="0" smtClean="0"/>
          </a:p>
          <a:p>
            <a:pPr marL="1438275" lvl="3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舉例：若一錠兩段，</a:t>
            </a:r>
            <a:r>
              <a:rPr lang="en-US" altLang="zh-TW" dirty="0" smtClean="0"/>
              <a:t>4</a:t>
            </a:r>
            <a:r>
              <a:rPr lang="zh-TW" altLang="en-US" dirty="0" smtClean="0"/>
              <a:t>米</a:t>
            </a:r>
            <a:r>
              <a:rPr lang="en-US" altLang="zh-TW" dirty="0" smtClean="0"/>
              <a:t>+6</a:t>
            </a:r>
            <a:r>
              <a:rPr lang="zh-TW" altLang="en-US" dirty="0" smtClean="0"/>
              <a:t>米，則前</a:t>
            </a:r>
            <a:r>
              <a:rPr lang="en-US" altLang="zh-TW" dirty="0" smtClean="0"/>
              <a:t>40%</a:t>
            </a:r>
            <a:r>
              <a:rPr lang="zh-TW" altLang="en-US" dirty="0" smtClean="0"/>
              <a:t>資料代表第一段，後</a:t>
            </a:r>
            <a:r>
              <a:rPr lang="en-US" altLang="zh-TW" dirty="0" smtClean="0"/>
              <a:t>60%</a:t>
            </a:r>
            <a:r>
              <a:rPr lang="zh-TW" altLang="en-US" dirty="0" smtClean="0"/>
              <a:t>代表第二段的資料。</a:t>
            </a:r>
            <a:endParaRPr lang="en-US" altLang="zh-TW" dirty="0" smtClean="0"/>
          </a:p>
          <a:p>
            <a:pPr marL="1438275" lvl="3" indent="-4572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問題：不論分成幾段，頭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幾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段的趨勢明顯與其他段不同。下頁以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一錠兩段</a:t>
            </a:r>
            <a:r>
              <a:rPr lang="zh-TW" altLang="en-US" b="1" dirty="0" smtClean="0">
                <a:solidFill>
                  <a:srgbClr val="FF0000"/>
                </a:solidFill>
              </a:rPr>
              <a:t>來做說明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6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問題說明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5065" y="1340768"/>
            <a:ext cx="9675870" cy="4608784"/>
            <a:chOff x="115065" y="1196752"/>
            <a:chExt cx="9675870" cy="460878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065" y="1700808"/>
              <a:ext cx="9675870" cy="4104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2288704" y="2132856"/>
              <a:ext cx="432048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792760" y="2132856"/>
              <a:ext cx="432048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76936" y="2636912"/>
              <a:ext cx="792088" cy="36004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84848" y="2276872"/>
              <a:ext cx="720080" cy="7200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圖說文字 10"/>
            <p:cNvSpPr/>
            <p:nvPr/>
          </p:nvSpPr>
          <p:spPr>
            <a:xfrm>
              <a:off x="1424608" y="1196752"/>
              <a:ext cx="3319164" cy="432048"/>
            </a:xfrm>
            <a:prstGeom prst="wedgeRectCallout">
              <a:avLst>
                <a:gd name="adj1" fmla="val 5331"/>
                <a:gd name="adj2" fmla="val 109952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擠錠溫度首段與末段較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無</a:t>
              </a:r>
              <a:r>
                <a:rPr lang="zh-TW" altLang="en-US" b="1" dirty="0" smtClean="0"/>
                <a:t>差異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圖說文字 11"/>
            <p:cNvSpPr/>
            <p:nvPr/>
          </p:nvSpPr>
          <p:spPr>
            <a:xfrm>
              <a:off x="4815780" y="1772816"/>
              <a:ext cx="3233564" cy="432048"/>
            </a:xfrm>
            <a:prstGeom prst="wedgeRectCallout">
              <a:avLst>
                <a:gd name="adj1" fmla="val -44636"/>
                <a:gd name="adj2" fmla="val 125546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油缸壓力手段與末段差異較</a:t>
              </a:r>
              <a:r>
                <a:rPr lang="zh-TW" altLang="en-US" b="1" dirty="0" smtClean="0">
                  <a:solidFill>
                    <a:srgbClr val="00B050"/>
                  </a:solidFill>
                </a:rPr>
                <a:t>大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68624" y="184482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首段擠錠溫度</a:t>
              </a:r>
              <a:endParaRPr lang="zh-TW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3004" y="184482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</a:rPr>
                <a:t>末</a:t>
              </a:r>
              <a:r>
                <a:rPr lang="zh-TW" altLang="en-US" sz="1400" b="1" dirty="0" smtClean="0">
                  <a:solidFill>
                    <a:srgbClr val="FF0000"/>
                  </a:solidFill>
                </a:rPr>
                <a:t>段擠錠溫度</a:t>
              </a:r>
              <a:endParaRPr lang="zh-TW" altLang="en-US" sz="14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0533" y="75541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情況：一錠兩段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解決方法：將品質組合分類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原先分類方法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分成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三類，每一鋁錠依照切割的</a:t>
            </a:r>
            <a:r>
              <a:rPr lang="zh-TW" altLang="en-US" b="1" dirty="0" smtClean="0"/>
              <a:t>段數</a:t>
            </a:r>
            <a:r>
              <a:rPr lang="zh-TW" altLang="en-US" dirty="0" smtClean="0"/>
              <a:t>而有兩</a:t>
            </a:r>
            <a:r>
              <a:rPr lang="en-US" altLang="zh-TW" dirty="0" smtClean="0"/>
              <a:t>/</a:t>
            </a:r>
            <a:r>
              <a:rPr lang="zh-TW" altLang="en-US" dirty="0" smtClean="0"/>
              <a:t>三個品質結果</a:t>
            </a:r>
            <a:endParaRPr lang="en-US" altLang="zh-TW" dirty="0" smtClean="0"/>
          </a:p>
          <a:p>
            <a:pPr marL="714375" lvl="2" indent="0">
              <a:buNone/>
            </a:pPr>
            <a:endParaRPr lang="en-US" altLang="zh-TW" dirty="0"/>
          </a:p>
          <a:p>
            <a:pPr marL="714375" lvl="2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更改為</a:t>
            </a:r>
            <a:r>
              <a:rPr lang="en-US" altLang="zh-TW" dirty="0" smtClean="0"/>
              <a:t>(</a:t>
            </a:r>
            <a:r>
              <a:rPr lang="zh-TW" altLang="en-US" dirty="0" smtClean="0"/>
              <a:t>再細分成兩個情況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情況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：同一鋁錠各段的品質結果大多皆</a:t>
            </a:r>
            <a:r>
              <a:rPr lang="zh-TW" altLang="en-US" dirty="0" smtClean="0">
                <a:solidFill>
                  <a:srgbClr val="FF0000"/>
                </a:solidFill>
              </a:rPr>
              <a:t>相同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3"/>
            <a:r>
              <a:rPr lang="zh-TW" altLang="en-US" dirty="0" smtClean="0"/>
              <a:t>分成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三大類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情況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zh-TW" altLang="en-US" dirty="0"/>
              <a:t>同一鋁錠各段的品質</a:t>
            </a:r>
            <a:r>
              <a:rPr lang="zh-TW" altLang="en-US" dirty="0" smtClean="0"/>
              <a:t>結果大多皆</a:t>
            </a:r>
            <a:r>
              <a:rPr lang="zh-TW" altLang="en-US" dirty="0" smtClean="0">
                <a:solidFill>
                  <a:srgbClr val="FF0000"/>
                </a:solidFill>
              </a:rPr>
              <a:t>不相同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3"/>
            <a:r>
              <a:rPr lang="zh-TW" altLang="en-US" dirty="0" smtClean="0"/>
              <a:t>分成</a:t>
            </a:r>
            <a:r>
              <a:rPr lang="en-US" altLang="zh-TW" dirty="0" smtClean="0"/>
              <a:t>AA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CC</a:t>
            </a:r>
            <a:r>
              <a:rPr lang="zh-TW" altLang="en-US" dirty="0"/>
              <a:t>九</a:t>
            </a:r>
            <a:r>
              <a:rPr lang="zh-TW" altLang="en-US" dirty="0" smtClean="0"/>
              <a:t>類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初步解法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323273" y="116632"/>
            <a:ext cx="21215" cy="2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1208584" y="2924944"/>
            <a:ext cx="8491433" cy="792088"/>
            <a:chOff x="1208584" y="3068960"/>
            <a:chExt cx="8491433" cy="792088"/>
          </a:xfrm>
        </p:grpSpPr>
        <p:sp>
          <p:nvSpPr>
            <p:cNvPr id="8" name="矩形 7"/>
            <p:cNvSpPr/>
            <p:nvPr/>
          </p:nvSpPr>
          <p:spPr>
            <a:xfrm>
              <a:off x="1208584" y="3212976"/>
              <a:ext cx="331236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2792760" y="3068960"/>
              <a:ext cx="0" cy="7920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543466" y="3284984"/>
              <a:ext cx="110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</a:schemeClr>
                  </a:solidFill>
                </a:rPr>
                <a:t>頭段</a:t>
              </a:r>
              <a:r>
                <a:rPr lang="en-US" altLang="zh-TW" b="1" dirty="0" smtClean="0">
                  <a:solidFill>
                    <a:schemeClr val="tx1">
                      <a:lumMod val="75000"/>
                    </a:schemeClr>
                  </a:solidFill>
                </a:rPr>
                <a:t>:A</a:t>
              </a:r>
              <a:endParaRPr lang="zh-TW" altLang="en-US" b="1" dirty="0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136026" y="3284984"/>
              <a:ext cx="102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</a:schemeClr>
                  </a:solidFill>
                </a:rPr>
                <a:t>尾段</a:t>
              </a:r>
              <a:r>
                <a:rPr lang="en-US" altLang="zh-TW" b="1" dirty="0" smtClean="0">
                  <a:solidFill>
                    <a:schemeClr val="tx1">
                      <a:lumMod val="75000"/>
                    </a:schemeClr>
                  </a:solidFill>
                </a:rPr>
                <a:t>:B</a:t>
              </a:r>
              <a:endParaRPr lang="zh-TW" altLang="en-US" b="1" dirty="0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4953000" y="3284984"/>
              <a:ext cx="576064" cy="369332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745088" y="3284984"/>
              <a:ext cx="3954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</a:schemeClr>
                  </a:solidFill>
                </a:rPr>
                <a:t>該鋁錠有兩個品質結果，分別為</a:t>
              </a:r>
              <a:r>
                <a:rPr lang="en-US" altLang="zh-TW" b="1" dirty="0" smtClean="0">
                  <a:solidFill>
                    <a:srgbClr val="00B0F0"/>
                  </a:solidFill>
                </a:rPr>
                <a:t>A</a:t>
              </a:r>
              <a:r>
                <a:rPr lang="zh-TW" altLang="en-US" b="1" dirty="0" smtClean="0">
                  <a:solidFill>
                    <a:schemeClr val="tx1">
                      <a:lumMod val="75000"/>
                    </a:schemeClr>
                  </a:solidFill>
                </a:rPr>
                <a:t>與</a:t>
              </a:r>
              <a:r>
                <a:rPr lang="en-US" altLang="zh-TW" b="1" dirty="0" smtClean="0">
                  <a:solidFill>
                    <a:srgbClr val="00B0F0"/>
                  </a:solidFill>
                </a:rPr>
                <a:t>B</a:t>
              </a:r>
              <a:endParaRPr lang="zh-TW" altLang="en-US" b="1" dirty="0" err="1" smtClean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8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20987</TotalTime>
  <Words>570</Words>
  <Application>Microsoft Office PowerPoint</Application>
  <PresentationFormat>A4 紙張 (210x297 公釐)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第一次(5/9)標記資料分析</vt:lpstr>
      <vt:lpstr>PowerPoint 簡報</vt:lpstr>
      <vt:lpstr>標記資料說明</vt:lpstr>
      <vt:lpstr>分析結果</vt:lpstr>
      <vt:lpstr>分析結果</vt:lpstr>
      <vt:lpstr>分析結果</vt:lpstr>
      <vt:lpstr>發現問題</vt:lpstr>
      <vt:lpstr>問題說明</vt:lpstr>
      <vt:lpstr>初步解法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115</cp:revision>
  <dcterms:created xsi:type="dcterms:W3CDTF">2021-12-27T02:15:28Z</dcterms:created>
  <dcterms:modified xsi:type="dcterms:W3CDTF">2022-06-07T03:08:09Z</dcterms:modified>
  <cp:category/>
</cp:coreProperties>
</file>