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8" r:id="rId3"/>
    <p:sldId id="276" r:id="rId4"/>
    <p:sldId id="293" r:id="rId5"/>
    <p:sldId id="290" r:id="rId6"/>
    <p:sldId id="299" r:id="rId7"/>
    <p:sldId id="291" r:id="rId8"/>
    <p:sldId id="300" r:id="rId9"/>
    <p:sldId id="292" r:id="rId10"/>
    <p:sldId id="301" r:id="rId11"/>
    <p:sldId id="294" r:id="rId12"/>
    <p:sldId id="295" r:id="rId13"/>
    <p:sldId id="302" r:id="rId14"/>
  </p:sldIdLst>
  <p:sldSz cx="9906000" cy="6858000" type="A4"/>
  <p:notesSz cx="6807200" cy="993902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9852"/>
    <a:srgbClr val="609ADA"/>
    <a:srgbClr val="F16D69"/>
    <a:srgbClr val="6BA9A8"/>
    <a:srgbClr val="B97AB3"/>
    <a:srgbClr val="2E75C5"/>
    <a:srgbClr val="6AACB2"/>
    <a:srgbClr val="F06663"/>
    <a:srgbClr val="C4C4C4"/>
    <a:srgbClr val="F78D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C89EF96-8CEA-46FF-86C4-4CE0E76098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howGuides="1">
      <p:cViewPr varScale="1">
        <p:scale>
          <a:sx n="69" d="100"/>
          <a:sy n="69" d="100"/>
        </p:scale>
        <p:origin x="1056" y="32"/>
      </p:cViewPr>
      <p:guideLst>
        <p:guide orient="horz" pos="416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8"/>
            <a:ext cx="9906000" cy="68391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封面</a:t>
            </a:r>
            <a:endParaRPr lang="zh-TW" altLang="en-US" dirty="0"/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>
            <a:fillRect/>
          </a:stretch>
        </p:blipFill>
        <p:spPr>
          <a:xfrm>
            <a:off x="8841432" y="6479122"/>
            <a:ext cx="920550" cy="381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992560" y="1628800"/>
            <a:ext cx="8280920" cy="468052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548680"/>
            <a:ext cx="2091630" cy="576064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344487" y="836712"/>
            <a:ext cx="6684963" cy="5472608"/>
          </a:xfrm>
        </p:spPr>
        <p:txBody>
          <a:bodyPr vert="eaVert"/>
          <a:lstStyle/>
          <a:p>
            <a:pPr lvl="0"/>
            <a:r>
              <a:rPr lang="zh-TW" altLang="en-US" dirty="0" smtClean="0"/>
              <a:t>編輯母片文字樣式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  <a:endParaRPr lang="zh-TW" altLang="en-US" dirty="0" smtClean="0"/>
          </a:p>
          <a:p>
            <a:pPr lvl="2"/>
            <a:r>
              <a:rPr lang="zh-TW" altLang="en-US" dirty="0" smtClean="0"/>
              <a:t>第三層</a:t>
            </a:r>
            <a:endParaRPr lang="zh-TW" altLang="en-US" dirty="0" smtClean="0"/>
          </a:p>
          <a:p>
            <a:pPr lvl="3"/>
            <a:r>
              <a:rPr lang="zh-TW" altLang="en-US" dirty="0" smtClean="0"/>
              <a:t>第四層</a:t>
            </a:r>
            <a:endParaRPr lang="zh-TW" altLang="en-US" dirty="0" smtClean="0"/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橫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</a:fld>
            <a:endParaRPr lang="zh-TW" altLang="en-US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 hasCustomPrompt="1"/>
          </p:nvPr>
        </p:nvSpPr>
        <p:spPr bwMode="black">
          <a:xfrm>
            <a:off x="920552" y="1268760"/>
            <a:ext cx="8064896" cy="4896544"/>
          </a:xfrm>
        </p:spPr>
        <p:txBody>
          <a:bodyPr vert="horz"/>
          <a:lstStyle>
            <a:lvl1pPr>
              <a:defRPr>
                <a:solidFill>
                  <a:srgbClr val="50939A"/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920552" y="208006"/>
            <a:ext cx="8136904" cy="5474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5797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1136576" y="1340768"/>
            <a:ext cx="7776864" cy="4968552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 sz="2800" b="1">
                <a:solidFill>
                  <a:srgbClr val="6AA9A8"/>
                </a:solidFill>
              </a:defRPr>
            </a:lvl1pPr>
            <a:lvl2pPr marL="70485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  <a:defRPr b="0">
                <a:solidFill>
                  <a:schemeClr val="bg2">
                    <a:lumMod val="25000"/>
                  </a:schemeClr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9906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12573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rgbClr val="888888"/>
                </a:solidFill>
              </a:defRPr>
            </a:lvl5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TW" altLang="en-US" dirty="0" smtClean="0"/>
              <a:t>編輯母片文字樣式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  <a:endParaRPr lang="zh-TW" altLang="en-US" dirty="0" smtClean="0"/>
          </a:p>
          <a:p>
            <a:pPr lvl="2"/>
            <a:r>
              <a:rPr lang="zh-TW" altLang="en-US" dirty="0" smtClean="0"/>
              <a:t>第三層</a:t>
            </a:r>
            <a:endParaRPr lang="zh-TW" altLang="en-US" dirty="0" smtClean="0"/>
          </a:p>
          <a:p>
            <a:pPr marL="1257300" marR="0" lvl="3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zh-TW" altLang="en-US" dirty="0" smtClean="0"/>
              <a:t>第四層</a:t>
            </a:r>
            <a:endParaRPr lang="zh-TW" altLang="en-US" dirty="0" smtClean="0"/>
          </a:p>
          <a:p>
            <a:pPr marL="1524000" marR="0" lvl="4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»"/>
              <a:defRPr/>
            </a:pP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第五層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1352600" y="1628800"/>
            <a:ext cx="7200800" cy="4752528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  <a:endParaRPr lang="zh-TW" altLang="en-US" dirty="0" smtClean="0"/>
          </a:p>
          <a:p>
            <a:pPr lvl="2"/>
            <a:r>
              <a:rPr lang="zh-TW" altLang="en-US" dirty="0" smtClean="0"/>
              <a:t>第三層</a:t>
            </a:r>
            <a:endParaRPr lang="zh-TW" altLang="en-US" dirty="0" smtClean="0"/>
          </a:p>
          <a:p>
            <a:pPr lvl="3"/>
            <a:r>
              <a:rPr lang="zh-TW" altLang="en-US" dirty="0" smtClean="0"/>
              <a:t>第四層</a:t>
            </a:r>
            <a:endParaRPr lang="zh-TW" altLang="en-US" dirty="0" smtClean="0"/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080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0" name="內容版面配置區 6"/>
          <p:cNvSpPr>
            <a:spLocks noGrp="1"/>
          </p:cNvSpPr>
          <p:nvPr>
            <p:ph sz="quarter" idx="13" hasCustomPrompt="1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  <a:endParaRPr lang="zh-TW" altLang="en-US" dirty="0" smtClean="0"/>
          </a:p>
          <a:p>
            <a:pPr lvl="2"/>
            <a:r>
              <a:rPr lang="zh-TW" altLang="en-US" dirty="0" smtClean="0"/>
              <a:t>第三層</a:t>
            </a:r>
            <a:endParaRPr lang="zh-TW" altLang="en-US" dirty="0" smtClean="0"/>
          </a:p>
          <a:p>
            <a:pPr lvl="3"/>
            <a:r>
              <a:rPr lang="zh-TW" altLang="en-US" dirty="0" smtClean="0"/>
              <a:t>第四層</a:t>
            </a:r>
            <a:endParaRPr lang="zh-TW" altLang="en-US" dirty="0" smtClean="0"/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內容版面配置區 6"/>
          <p:cNvSpPr>
            <a:spLocks noGrp="1"/>
          </p:cNvSpPr>
          <p:nvPr>
            <p:ph sz="quarter" idx="14" hasCustomPrompt="1"/>
          </p:nvPr>
        </p:nvSpPr>
        <p:spPr>
          <a:xfrm>
            <a:off x="5139910" y="1254387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  <a:endParaRPr lang="zh-TW" altLang="en-US" dirty="0" smtClean="0"/>
          </a:p>
          <a:p>
            <a:pPr lvl="2"/>
            <a:r>
              <a:rPr lang="zh-TW" altLang="en-US" dirty="0" smtClean="0"/>
              <a:t>第三層</a:t>
            </a:r>
            <a:endParaRPr lang="zh-TW" altLang="en-US" dirty="0" smtClean="0"/>
          </a:p>
          <a:p>
            <a:pPr lvl="3"/>
            <a:r>
              <a:rPr lang="zh-TW" altLang="en-US" dirty="0" smtClean="0"/>
              <a:t>第四層</a:t>
            </a:r>
            <a:endParaRPr lang="zh-TW" altLang="en-US" dirty="0" smtClean="0"/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</a:fld>
            <a:endParaRPr lang="zh-TW" altLang="en-US"/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016897" y="1025352"/>
            <a:ext cx="5259982" cy="54006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14375" indent="-352425">
              <a:buFont typeface="Wingdings" panose="05000000000000000000" pitchFamily="2" charset="2"/>
              <a:buChar char="u"/>
              <a:defRPr sz="2400" b="0"/>
            </a:lvl2pPr>
            <a:lvl3pPr marL="990600" indent="-276225">
              <a:buFont typeface="Wingdings" panose="05000000000000000000" pitchFamily="2" charset="2"/>
              <a:buChar char="p"/>
              <a:defRPr sz="2000"/>
            </a:lvl3pPr>
            <a:lvl4pPr marL="1257300" indent="-266700">
              <a:buFont typeface="Wingdings" panose="05000000000000000000" pitchFamily="2" charset="2"/>
              <a:buChar char="n"/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9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632520" y="1025352"/>
            <a:ext cx="319392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632520" y="1052736"/>
            <a:ext cx="4968552" cy="5328592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1052736"/>
            <a:ext cx="3528392" cy="53285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按一下編輯文字樣式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  <a:endParaRPr lang="zh-TW" altLang="en-US" dirty="0" smtClean="0"/>
          </a:p>
          <a:p>
            <a:pPr lvl="2"/>
            <a:r>
              <a:rPr lang="zh-TW" altLang="en-US" dirty="0" smtClean="0"/>
              <a:t>第三層</a:t>
            </a:r>
            <a:endParaRPr lang="zh-TW" altLang="en-US" dirty="0" smtClean="0"/>
          </a:p>
          <a:p>
            <a:pPr lvl="3"/>
            <a:r>
              <a:rPr lang="zh-TW" altLang="en-US" dirty="0" smtClean="0"/>
              <a:t>第四層</a:t>
            </a:r>
            <a:endParaRPr lang="zh-TW" altLang="en-US" dirty="0" smtClean="0"/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2.png"/><Relationship Id="rId16" Type="http://schemas.openxmlformats.org/officeDocument/2006/relationships/image" Target="../media/image3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68679" y="130324"/>
            <a:ext cx="8611999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 smtClean="0"/>
              <a:t>標題 </a:t>
            </a:r>
            <a:r>
              <a:rPr lang="en-US" altLang="zh-TW" dirty="0" smtClean="0"/>
              <a:t>36</a:t>
            </a:r>
            <a:r>
              <a:rPr lang="zh-TW" altLang="en-US" dirty="0" smtClean="0"/>
              <a:t>號 粗體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352599" y="1628800"/>
            <a:ext cx="7200801" cy="473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第一層 </a:t>
            </a:r>
            <a:r>
              <a:rPr lang="en-US" altLang="zh-TW" dirty="0" smtClean="0"/>
              <a:t>28</a:t>
            </a:r>
            <a:r>
              <a:rPr lang="zh-TW" altLang="en-US" dirty="0" smtClean="0"/>
              <a:t>號 粗體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第二層 </a:t>
            </a:r>
            <a:r>
              <a:rPr lang="en-US" altLang="zh-TW" dirty="0" smtClean="0"/>
              <a:t>24</a:t>
            </a:r>
            <a:r>
              <a:rPr lang="zh-TW" altLang="en-US" dirty="0" smtClean="0"/>
              <a:t>號 </a:t>
            </a:r>
            <a:endParaRPr lang="zh-TW" altLang="en-US" dirty="0" smtClean="0"/>
          </a:p>
          <a:p>
            <a:pPr lvl="2"/>
            <a:r>
              <a:rPr lang="zh-TW" altLang="en-US" dirty="0" smtClean="0"/>
              <a:t>第三層 </a:t>
            </a:r>
            <a:r>
              <a:rPr lang="en-US" altLang="zh-TW" dirty="0" smtClean="0"/>
              <a:t>20</a:t>
            </a:r>
            <a:r>
              <a:rPr lang="zh-TW" altLang="en-US" dirty="0" smtClean="0"/>
              <a:t>號</a:t>
            </a:r>
            <a:endParaRPr lang="zh-TW" altLang="en-US" dirty="0" smtClean="0"/>
          </a:p>
          <a:p>
            <a:pPr lvl="3"/>
            <a:r>
              <a:rPr lang="zh-TW" altLang="en-US" dirty="0" smtClean="0"/>
              <a:t>第四層 </a:t>
            </a:r>
            <a:r>
              <a:rPr lang="en-US" altLang="zh-TW" dirty="0" smtClean="0"/>
              <a:t>18</a:t>
            </a:r>
            <a:r>
              <a:rPr lang="zh-TW" altLang="en-US" dirty="0" smtClean="0"/>
              <a:t>號</a:t>
            </a:r>
            <a:endParaRPr lang="zh-TW" altLang="en-US" dirty="0" smtClean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 rotWithShape="1"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>
            <a:fillRect/>
          </a:stretch>
        </p:blipFill>
        <p:spPr>
          <a:xfrm>
            <a:off x="8841432" y="6287668"/>
            <a:ext cx="920550" cy="3816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002060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457200" marR="0" indent="-4572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defRPr sz="2800" b="1" kern="1200">
          <a:solidFill>
            <a:srgbClr val="6AA9A8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14375" marR="0" indent="-3524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–"/>
        <a:defRPr sz="2400" b="1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990600" marR="0" indent="-2762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257300" marR="0" indent="-2667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–"/>
        <a:defRPr sz="1800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2573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None/>
        <a:defRPr sz="1800" kern="1200">
          <a:solidFill>
            <a:srgbClr val="393939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旺欉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第一次</a:t>
            </a:r>
            <a:r>
              <a:rPr lang="en-US" altLang="zh-TW" dirty="0" smtClean="0"/>
              <a:t>(5/9)</a:t>
            </a:r>
            <a:r>
              <a:rPr lang="zh-TW" altLang="en-US" dirty="0" smtClean="0"/>
              <a:t>標記資料分析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933056"/>
            <a:ext cx="7200800" cy="18002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羅紹賢  副工程師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　</a:t>
            </a:r>
            <a:endParaRPr lang="zh-TW" altLang="en-US" sz="2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創生處  </a:t>
            </a: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技術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加值</a:t>
            </a: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組</a:t>
            </a:r>
            <a:endParaRPr lang="en-US" altLang="zh-TW" sz="2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zh-TW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2022.06.06</a:t>
            </a:r>
            <a:endParaRPr lang="en-US" altLang="zh-TW" sz="2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同一鋁錠資料無法依段數切分開來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目前切分手法步驟：</a:t>
            </a:r>
            <a:endParaRPr lang="en-US" altLang="zh-TW" dirty="0" smtClean="0"/>
          </a:p>
          <a:p>
            <a:pPr marL="1171575" lvl="2" indent="-457200">
              <a:buFont typeface="+mj-lt"/>
              <a:buAutoNum type="arabicPeriod"/>
            </a:pPr>
            <a:r>
              <a:rPr lang="zh-TW" altLang="en-US" dirty="0" smtClean="0"/>
              <a:t>將單一鋁錠的資料切分出來</a:t>
            </a:r>
            <a:endParaRPr lang="en-US" altLang="zh-TW" dirty="0" smtClean="0"/>
          </a:p>
          <a:p>
            <a:pPr marL="1438275" lvl="3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單一鋁錠資料分布在不同的時間段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如擠錠前會產出擠錠溫度資料，而開始擠錠後才產出出料溫度資料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marL="1171575" lvl="2" indent="-457200">
              <a:buFont typeface="+mj-lt"/>
              <a:buAutoNum type="arabicPeriod"/>
            </a:pPr>
            <a:r>
              <a:rPr lang="zh-TW" altLang="en-US" dirty="0" smtClean="0"/>
              <a:t>依照一錠</a:t>
            </a:r>
            <a:r>
              <a:rPr lang="en-US" altLang="zh-TW" dirty="0" smtClean="0"/>
              <a:t>N</a:t>
            </a:r>
            <a:r>
              <a:rPr lang="zh-TW" altLang="en-US" dirty="0" smtClean="0"/>
              <a:t>段切分單一鋁錠資料</a:t>
            </a:r>
            <a:endParaRPr lang="en-US" altLang="zh-TW" dirty="0" smtClean="0"/>
          </a:p>
          <a:p>
            <a:pPr marL="1438275" lvl="3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舉例：若一錠兩段，</a:t>
            </a:r>
            <a:r>
              <a:rPr lang="en-US" altLang="zh-TW" dirty="0" smtClean="0"/>
              <a:t>4</a:t>
            </a:r>
            <a:r>
              <a:rPr lang="zh-TW" altLang="en-US" dirty="0" smtClean="0"/>
              <a:t>米</a:t>
            </a:r>
            <a:r>
              <a:rPr lang="en-US" altLang="zh-TW" dirty="0" smtClean="0"/>
              <a:t>+6</a:t>
            </a:r>
            <a:r>
              <a:rPr lang="zh-TW" altLang="en-US" dirty="0" smtClean="0"/>
              <a:t>米，則前</a:t>
            </a:r>
            <a:r>
              <a:rPr lang="en-US" altLang="zh-TW" dirty="0" smtClean="0"/>
              <a:t>40%</a:t>
            </a:r>
            <a:r>
              <a:rPr lang="zh-TW" altLang="en-US" dirty="0" smtClean="0"/>
              <a:t>資料代表第一段，後</a:t>
            </a:r>
            <a:r>
              <a:rPr lang="en-US" altLang="zh-TW" dirty="0" smtClean="0"/>
              <a:t>60%</a:t>
            </a:r>
            <a:r>
              <a:rPr lang="zh-TW" altLang="en-US" dirty="0" smtClean="0"/>
              <a:t>代表第二段的資料。</a:t>
            </a:r>
            <a:endParaRPr lang="en-US" altLang="zh-TW" dirty="0" smtClean="0"/>
          </a:p>
          <a:p>
            <a:pPr marL="1438275" lvl="3" indent="-45720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rgbClr val="FF0000"/>
                </a:solidFill>
              </a:rPr>
              <a:t>問題：不論分成幾段，頭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幾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b="1" dirty="0" smtClean="0">
                <a:solidFill>
                  <a:srgbClr val="FF0000"/>
                </a:solidFill>
              </a:rPr>
              <a:t>段的趨勢明顯與其他段不同。下頁以</a:t>
            </a:r>
            <a:r>
              <a:rPr lang="zh-TW" altLang="en-US" b="1" u="sng" dirty="0" smtClean="0">
                <a:solidFill>
                  <a:srgbClr val="FF0000"/>
                </a:solidFill>
              </a:rPr>
              <a:t>一錠兩段</a:t>
            </a:r>
            <a:r>
              <a:rPr lang="zh-TW" altLang="en-US" b="1" dirty="0" smtClean="0">
                <a:solidFill>
                  <a:srgbClr val="FF0000"/>
                </a:solidFill>
              </a:rPr>
              <a:t>來做說明</a:t>
            </a:r>
            <a:endParaRPr lang="en-US" altLang="zh-TW" b="1" dirty="0" smtClean="0">
              <a:solidFill>
                <a:srgbClr val="FF0000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發現問題</a:t>
            </a: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問題說明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5065" y="1340768"/>
            <a:ext cx="9675870" cy="4608784"/>
            <a:chOff x="115065" y="1196752"/>
            <a:chExt cx="9675870" cy="4608784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5065" y="1700808"/>
              <a:ext cx="9675870" cy="41047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矩形 5"/>
            <p:cNvSpPr/>
            <p:nvPr/>
          </p:nvSpPr>
          <p:spPr>
            <a:xfrm>
              <a:off x="2288704" y="2132856"/>
              <a:ext cx="432048" cy="2880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792760" y="2132856"/>
              <a:ext cx="432048" cy="2880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376936" y="2636912"/>
              <a:ext cx="792088" cy="36004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584848" y="2276872"/>
              <a:ext cx="720080" cy="72008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圖說文字 10"/>
            <p:cNvSpPr/>
            <p:nvPr/>
          </p:nvSpPr>
          <p:spPr>
            <a:xfrm>
              <a:off x="1424608" y="1196752"/>
              <a:ext cx="3319164" cy="432048"/>
            </a:xfrm>
            <a:prstGeom prst="wedgeRectCallout">
              <a:avLst>
                <a:gd name="adj1" fmla="val 5331"/>
                <a:gd name="adj2" fmla="val 109952"/>
              </a:avLst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/>
                <a:t>擠錠溫度首段與末段較</a:t>
              </a:r>
              <a:r>
                <a:rPr lang="zh-TW" altLang="en-US" b="1" dirty="0" smtClean="0">
                  <a:solidFill>
                    <a:srgbClr val="FF0000"/>
                  </a:solidFill>
                </a:rPr>
                <a:t>無</a:t>
              </a:r>
              <a:r>
                <a:rPr lang="zh-TW" altLang="en-US" b="1" dirty="0" smtClean="0"/>
                <a:t>差異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圖說文字 11"/>
            <p:cNvSpPr/>
            <p:nvPr/>
          </p:nvSpPr>
          <p:spPr>
            <a:xfrm>
              <a:off x="4815780" y="1772816"/>
              <a:ext cx="3233564" cy="432048"/>
            </a:xfrm>
            <a:prstGeom prst="wedgeRectCallout">
              <a:avLst>
                <a:gd name="adj1" fmla="val -44636"/>
                <a:gd name="adj2" fmla="val 125546"/>
              </a:avLst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/>
                <a:t>油缸壓力手段與末段差異較</a:t>
              </a:r>
              <a:r>
                <a:rPr lang="zh-TW" altLang="en-US" b="1" dirty="0" smtClean="0">
                  <a:solidFill>
                    <a:srgbClr val="00B050"/>
                  </a:solidFill>
                </a:rPr>
                <a:t>大</a:t>
              </a:r>
              <a:endParaRPr lang="zh-TW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568624" y="1844824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FF0000"/>
                  </a:solidFill>
                </a:rPr>
                <a:t>首段擠錠溫度</a:t>
              </a:r>
              <a:endParaRPr lang="zh-TW" altLang="en-US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2683004" y="1844824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solidFill>
                    <a:srgbClr val="FF0000"/>
                  </a:solidFill>
                </a:rPr>
                <a:t>末</a:t>
              </a:r>
              <a:r>
                <a:rPr lang="zh-TW" altLang="en-US" sz="1400" b="1" dirty="0" smtClean="0">
                  <a:solidFill>
                    <a:srgbClr val="FF0000"/>
                  </a:solidFill>
                </a:rPr>
                <a:t>段擠錠溫度</a:t>
              </a:r>
              <a:endParaRPr lang="zh-TW" altLang="en-US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7" name="矩形 8"/>
            <p:cNvSpPr/>
            <p:nvPr/>
          </p:nvSpPr>
          <p:spPr>
            <a:xfrm>
              <a:off x="4377571" y="2637547"/>
              <a:ext cx="792088" cy="36004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18" name="矩形 9"/>
            <p:cNvSpPr/>
            <p:nvPr/>
          </p:nvSpPr>
          <p:spPr>
            <a:xfrm>
              <a:off x="3585483" y="2277507"/>
              <a:ext cx="720080" cy="72008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110533" y="755412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情況：一錠兩段</a:t>
            </a:r>
            <a:endParaRPr lang="zh-TW" altLang="en-US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問題說明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10533" y="755412"/>
            <a:ext cx="69456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情況：一錠</a:t>
            </a:r>
            <a:r>
              <a:rPr lang="zh-TW" altLang="en-US" b="1" dirty="0" smtClean="0">
                <a:solidFill>
                  <a:srgbClr val="FF0000"/>
                </a:solidFill>
              </a:rPr>
              <a:t>兩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段會有</a:t>
            </a:r>
            <a:r>
              <a:rPr lang="zh-TW" altLang="en-US" b="1" dirty="0" smtClean="0">
                <a:solidFill>
                  <a:srgbClr val="FF0000"/>
                </a:solidFill>
              </a:rPr>
              <a:t>兩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個品質結果，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不利於數據分析</a:t>
            </a:r>
            <a:endParaRPr lang="zh-TW" altLang="en-US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解法：不論一錠被切割成幾段，單一錠須歸納為單一品質結果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。</a:t>
            </a:r>
            <a:endParaRPr lang="zh-TW" altLang="en-US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以一錠兩段而論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即有</a:t>
            </a:r>
            <a:r>
              <a:rPr lang="en-US" altLang="zh-TW" b="1" dirty="0" smtClean="0">
                <a:solidFill>
                  <a:srgbClr val="00B0F0"/>
                </a:solidFill>
              </a:rPr>
              <a:t>AA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en-US" altLang="zh-TW" b="1" dirty="0" smtClean="0">
                <a:solidFill>
                  <a:srgbClr val="00B0F0"/>
                </a:solidFill>
              </a:rPr>
              <a:t>AB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en-US" altLang="zh-TW" b="1" dirty="0" smtClean="0">
                <a:solidFill>
                  <a:srgbClr val="00B0F0"/>
                </a:solidFill>
              </a:rPr>
              <a:t>AC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en-US" altLang="zh-TW" b="1" dirty="0" smtClean="0">
                <a:solidFill>
                  <a:srgbClr val="00B0F0"/>
                </a:solidFill>
              </a:rPr>
              <a:t>BB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en-US" altLang="zh-TW" b="1" dirty="0" smtClean="0">
                <a:solidFill>
                  <a:srgbClr val="00B0F0"/>
                </a:solidFill>
              </a:rPr>
              <a:t>BC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en-US" altLang="zh-TW" b="1" dirty="0" smtClean="0">
                <a:solidFill>
                  <a:srgbClr val="00B0F0"/>
                </a:solidFill>
              </a:rPr>
              <a:t>CC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，共六大類</a:t>
            </a:r>
            <a:endParaRPr lang="zh-TW" altLang="en-US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200025" y="1955165"/>
          <a:ext cx="9518650" cy="3726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9676765" imgH="5448300" progId="Paint.Picture">
                  <p:embed/>
                </p:oleObj>
              </mc:Choice>
              <mc:Fallback>
                <p:oleObj name="" r:id="rId1" imgW="9676765" imgH="544830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0025" y="1955165"/>
                        <a:ext cx="9518650" cy="372681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圖說文字 10"/>
          <p:cNvSpPr/>
          <p:nvPr/>
        </p:nvSpPr>
        <p:spPr>
          <a:xfrm>
            <a:off x="704215" y="2263775"/>
            <a:ext cx="3032760" cy="326390"/>
          </a:xfrm>
          <a:prstGeom prst="wedgeRectCallout">
            <a:avLst>
              <a:gd name="adj1" fmla="val -670"/>
              <a:gd name="adj2" fmla="val 10486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TW" altLang="en-US" sz="1600" b="1" dirty="0" smtClean="0"/>
              <a:t>擠錠溫度首段與末段較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無</a:t>
            </a:r>
            <a:r>
              <a:rPr lang="zh-TW" altLang="en-US" sz="1600" b="1" dirty="0" smtClean="0"/>
              <a:t>差異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8" name="矩形圖說文字 11"/>
          <p:cNvSpPr/>
          <p:nvPr/>
        </p:nvSpPr>
        <p:spPr>
          <a:xfrm>
            <a:off x="4592955" y="2493010"/>
            <a:ext cx="2954020" cy="326390"/>
          </a:xfrm>
          <a:prstGeom prst="wedgeRectCallout">
            <a:avLst>
              <a:gd name="adj1" fmla="val -45808"/>
              <a:gd name="adj2" fmla="val 128210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TW" altLang="en-US" sz="1600" b="1" dirty="0" smtClean="0"/>
              <a:t>油缸壓力手段與末段差異較</a:t>
            </a:r>
            <a:r>
              <a:rPr lang="zh-TW" altLang="en-US" sz="1600" b="1" dirty="0" smtClean="0">
                <a:solidFill>
                  <a:srgbClr val="00B050"/>
                </a:solidFill>
              </a:rPr>
              <a:t>大</a:t>
            </a:r>
            <a:endParaRPr lang="zh-TW" altLang="en-US" sz="1600" b="1" dirty="0">
              <a:solidFill>
                <a:srgbClr val="00B050"/>
              </a:solidFill>
            </a:endParaRPr>
          </a:p>
        </p:txBody>
      </p:sp>
      <p:sp>
        <p:nvSpPr>
          <p:cNvPr id="19" name="矩形 5"/>
          <p:cNvSpPr/>
          <p:nvPr/>
        </p:nvSpPr>
        <p:spPr>
          <a:xfrm>
            <a:off x="2504440" y="2924810"/>
            <a:ext cx="640715" cy="2882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20" name="矩形 6"/>
          <p:cNvSpPr/>
          <p:nvPr/>
        </p:nvSpPr>
        <p:spPr>
          <a:xfrm>
            <a:off x="3224530" y="2996565"/>
            <a:ext cx="687705" cy="2882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21" name="文字方塊 12"/>
          <p:cNvSpPr txBox="1"/>
          <p:nvPr/>
        </p:nvSpPr>
        <p:spPr>
          <a:xfrm>
            <a:off x="2144569" y="2638445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200" b="1" dirty="0" smtClean="0">
                <a:solidFill>
                  <a:srgbClr val="FF0000"/>
                </a:solidFill>
              </a:rPr>
              <a:t>首段擠錠溫度</a:t>
            </a:r>
            <a:endParaRPr lang="zh-TW" altLang="en-US" sz="1200" b="1" dirty="0" smtClean="0">
              <a:solidFill>
                <a:srgbClr val="FF0000"/>
              </a:solidFill>
            </a:endParaRPr>
          </a:p>
        </p:txBody>
      </p:sp>
      <p:sp>
        <p:nvSpPr>
          <p:cNvPr id="22" name="文字方塊 13"/>
          <p:cNvSpPr txBox="1"/>
          <p:nvPr/>
        </p:nvSpPr>
        <p:spPr>
          <a:xfrm>
            <a:off x="3098294" y="2708930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200" b="1" dirty="0">
                <a:solidFill>
                  <a:srgbClr val="FF0000"/>
                </a:solidFill>
              </a:rPr>
              <a:t>末</a:t>
            </a:r>
            <a:r>
              <a:rPr lang="zh-TW" altLang="en-US" sz="1200" b="1" dirty="0" smtClean="0">
                <a:solidFill>
                  <a:srgbClr val="FF0000"/>
                </a:solidFill>
              </a:rPr>
              <a:t>段擠錠溫度</a:t>
            </a:r>
            <a:endParaRPr lang="zh-TW" altLang="en-US" sz="1200" b="1" dirty="0" smtClean="0">
              <a:solidFill>
                <a:srgbClr val="FF0000"/>
              </a:solidFill>
            </a:endParaRPr>
          </a:p>
        </p:txBody>
      </p:sp>
      <p:sp>
        <p:nvSpPr>
          <p:cNvPr id="25" name="矩形 8"/>
          <p:cNvSpPr/>
          <p:nvPr/>
        </p:nvSpPr>
        <p:spPr>
          <a:xfrm>
            <a:off x="4737100" y="3247390"/>
            <a:ext cx="491490" cy="42608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26" name="矩形 9"/>
          <p:cNvSpPr/>
          <p:nvPr/>
        </p:nvSpPr>
        <p:spPr>
          <a:xfrm>
            <a:off x="4160520" y="3103245"/>
            <a:ext cx="509905" cy="50419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</a:fld>
            <a:endParaRPr lang="zh-TW" altLang="en-US"/>
          </a:p>
        </p:txBody>
      </p:sp>
      <p:sp>
        <p:nvSpPr>
          <p:cNvPr id="5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zh-TW" altLang="en-US" dirty="0" smtClean="0"/>
              <a:t>標記資料說明</a:t>
            </a:r>
            <a:endParaRPr lang="en-US" altLang="zh-TW" dirty="0" smtClean="0"/>
          </a:p>
          <a:p>
            <a:pPr>
              <a:buClr>
                <a:schemeClr val="accent1"/>
              </a:buClr>
            </a:pPr>
            <a:r>
              <a:rPr lang="zh-TW" altLang="en-US" dirty="0" smtClean="0"/>
              <a:t>分析結果</a:t>
            </a:r>
            <a:endParaRPr lang="en-US" altLang="zh-TW" dirty="0" smtClean="0"/>
          </a:p>
          <a:p>
            <a:pPr>
              <a:buClr>
                <a:schemeClr val="accent1"/>
              </a:buClr>
            </a:pPr>
            <a:r>
              <a:rPr lang="zh-TW" altLang="en-US" dirty="0" smtClean="0"/>
              <a:t>發現問</a:t>
            </a:r>
            <a:r>
              <a:rPr lang="zh-TW" altLang="en-US" dirty="0"/>
              <a:t>題</a:t>
            </a:r>
            <a:endParaRPr lang="en-US" altLang="zh-TW" dirty="0" smtClean="0"/>
          </a:p>
        </p:txBody>
      </p:sp>
      <p:sp>
        <p:nvSpPr>
          <p:cNvPr id="7" name="標題 3"/>
          <p:cNvSpPr txBox="1"/>
          <p:nvPr/>
        </p:nvSpPr>
        <p:spPr bwMode="ltGray">
          <a:xfrm>
            <a:off x="632520" y="269732"/>
            <a:ext cx="864096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>
              <a:defRPr/>
            </a:pPr>
            <a:r>
              <a:rPr lang="zh-TW" altLang="en-US" dirty="0">
                <a:solidFill>
                  <a:srgbClr val="002060"/>
                </a:solidFill>
              </a:rPr>
              <a:t>大綱</a:t>
            </a:r>
            <a:endParaRPr lang="zh-TW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排文字版面配置區 4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生產日期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111/5/9</a:t>
            </a:r>
            <a:r>
              <a:rPr lang="zh-TW" altLang="en-US" dirty="0" smtClean="0"/>
              <a:t>，首錠起時</a:t>
            </a:r>
            <a:r>
              <a:rPr lang="en-US" altLang="zh-TW" dirty="0" smtClean="0"/>
              <a:t>14:51</a:t>
            </a:r>
            <a:endParaRPr lang="en-US" altLang="zh-TW" dirty="0"/>
          </a:p>
          <a:p>
            <a:r>
              <a:rPr lang="zh-TW" altLang="en-US" dirty="0" smtClean="0"/>
              <a:t>生產內容</a:t>
            </a:r>
            <a:endParaRPr lang="en-US" altLang="zh-TW" dirty="0"/>
          </a:p>
          <a:p>
            <a:pPr lvl="1"/>
            <a:r>
              <a:rPr lang="zh-TW" altLang="en-US" dirty="0" smtClean="0"/>
              <a:t>模組編號</a:t>
            </a:r>
            <a:r>
              <a:rPr lang="en-US" altLang="zh-TW" dirty="0" smtClean="0"/>
              <a:t>CAR09-19</a:t>
            </a:r>
            <a:r>
              <a:rPr lang="zh-TW" altLang="en-US" dirty="0" smtClean="0"/>
              <a:t>，一錠兩段</a:t>
            </a:r>
            <a:r>
              <a:rPr lang="en-US" altLang="zh-TW" dirty="0" smtClean="0"/>
              <a:t>(6</a:t>
            </a:r>
            <a:r>
              <a:rPr lang="zh-TW" altLang="en-US" dirty="0" smtClean="0"/>
              <a:t>米</a:t>
            </a:r>
            <a:r>
              <a:rPr lang="en-US" altLang="zh-TW" dirty="0" smtClean="0"/>
              <a:t>+6.5</a:t>
            </a:r>
            <a:r>
              <a:rPr lang="zh-TW" altLang="en-US" dirty="0" smtClean="0"/>
              <a:t>米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標記資料說明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480550" y="6643688"/>
            <a:ext cx="425450" cy="314325"/>
          </a:xfrm>
        </p:spPr>
        <p:txBody>
          <a:bodyPr/>
          <a:lstStyle/>
          <a:p>
            <a:fld id="{8F4EACC7-37E3-43A5-A5FB-BEB9CE95D26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分析結果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992288" y="5913827"/>
            <a:ext cx="805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問題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：依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CAR09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生產時模具溫度的設定，上圖所示之趨勢是否存有疑慮？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73431" y="1412776"/>
            <a:ext cx="9720000" cy="4140000"/>
            <a:chOff x="73431" y="1412776"/>
            <a:chExt cx="9759138" cy="4194349"/>
          </a:xfrm>
        </p:grpSpPr>
        <p:grpSp>
          <p:nvGrpSpPr>
            <p:cNvPr id="7" name="群組 6"/>
            <p:cNvGrpSpPr/>
            <p:nvPr/>
          </p:nvGrpSpPr>
          <p:grpSpPr>
            <a:xfrm>
              <a:off x="73431" y="1412776"/>
              <a:ext cx="9759138" cy="4194349"/>
              <a:chOff x="73431" y="1844824"/>
              <a:chExt cx="9759138" cy="4194349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73431" y="1916832"/>
                <a:ext cx="9759138" cy="41223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5" name="矩形圖說文字 4"/>
              <p:cNvSpPr/>
              <p:nvPr/>
            </p:nvSpPr>
            <p:spPr>
              <a:xfrm>
                <a:off x="2072680" y="1844824"/>
                <a:ext cx="3096344" cy="432048"/>
              </a:xfrm>
              <a:prstGeom prst="wedgeRectCallout">
                <a:avLst>
                  <a:gd name="adj1" fmla="val -36756"/>
                  <a:gd name="adj2" fmla="val 121976"/>
                </a:avLst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/>
                  <a:t>剛換完模具，溫度約</a:t>
                </a:r>
                <a:r>
                  <a:rPr lang="en-US" altLang="zh-TW" b="1" dirty="0" smtClean="0">
                    <a:solidFill>
                      <a:srgbClr val="FF0000"/>
                    </a:solidFill>
                  </a:rPr>
                  <a:t>425</a:t>
                </a:r>
                <a:r>
                  <a:rPr lang="zh-TW" altLang="en-US" b="1" dirty="0" smtClean="0"/>
                  <a:t>度</a:t>
                </a:r>
                <a:endParaRPr lang="zh-TW" altLang="en-US" b="1" dirty="0"/>
              </a:p>
            </p:txBody>
          </p:sp>
          <p:sp>
            <p:nvSpPr>
              <p:cNvPr id="6" name="矩形圖說文字 5"/>
              <p:cNvSpPr/>
              <p:nvPr/>
            </p:nvSpPr>
            <p:spPr>
              <a:xfrm>
                <a:off x="2648744" y="4149080"/>
                <a:ext cx="4428492" cy="360040"/>
              </a:xfrm>
              <a:prstGeom prst="wedgeRectCallout">
                <a:avLst>
                  <a:gd name="adj1" fmla="val -36979"/>
                  <a:gd name="adj2" fmla="val -142970"/>
                </a:avLst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/>
                  <a:t>模具溫度降至穩定</a:t>
                </a:r>
                <a:r>
                  <a:rPr lang="en-US" altLang="zh-TW" b="1" dirty="0" smtClean="0"/>
                  <a:t>(</a:t>
                </a:r>
                <a:r>
                  <a:rPr lang="en-US" altLang="zh-TW" b="1" dirty="0" smtClean="0">
                    <a:solidFill>
                      <a:srgbClr val="FF0000"/>
                    </a:solidFill>
                  </a:rPr>
                  <a:t>330</a:t>
                </a:r>
                <a:r>
                  <a:rPr lang="zh-TW" altLang="en-US" b="1" dirty="0" smtClean="0"/>
                  <a:t>度</a:t>
                </a:r>
                <a:r>
                  <a:rPr lang="en-US" altLang="zh-TW" b="1" dirty="0" smtClean="0"/>
                  <a:t>)</a:t>
                </a:r>
                <a:r>
                  <a:rPr lang="zh-TW" altLang="en-US" b="1" dirty="0" smtClean="0"/>
                  <a:t>，約需</a:t>
                </a:r>
                <a:r>
                  <a:rPr lang="en-US" altLang="zh-TW" b="1" dirty="0" smtClean="0">
                    <a:solidFill>
                      <a:srgbClr val="00B050"/>
                    </a:solidFill>
                  </a:rPr>
                  <a:t>20</a:t>
                </a:r>
                <a:r>
                  <a:rPr lang="zh-TW" altLang="en-US" b="1" dirty="0" smtClean="0"/>
                  <a:t>分鐘</a:t>
                </a:r>
                <a:endParaRPr lang="en-US" altLang="zh-TW" b="1" dirty="0" smtClean="0"/>
              </a:p>
            </p:txBody>
          </p:sp>
        </p:grpSp>
        <p:sp>
          <p:nvSpPr>
            <p:cNvPr id="9" name="矩形圖說文字 8"/>
            <p:cNvSpPr/>
            <p:nvPr/>
          </p:nvSpPr>
          <p:spPr>
            <a:xfrm>
              <a:off x="5169024" y="2204864"/>
              <a:ext cx="3672408" cy="495436"/>
            </a:xfrm>
            <a:prstGeom prst="wedgeRectCallout">
              <a:avLst>
                <a:gd name="adj1" fmla="val -34599"/>
                <a:gd name="adj2" fmla="val 115736"/>
              </a:avLst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/>
                <a:t>若持續生產，將緩慢地升至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350</a:t>
              </a:r>
              <a:r>
                <a:rPr lang="zh-TW" altLang="en-US" b="1" dirty="0" smtClean="0"/>
                <a:t>度</a:t>
              </a:r>
              <a:endParaRPr lang="zh-TW" altLang="en-US" b="1" dirty="0"/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分析結果</a:t>
            </a:r>
            <a:endParaRPr lang="zh-TW" altLang="en-US" dirty="0"/>
          </a:p>
        </p:txBody>
      </p:sp>
      <p:graphicFrame>
        <p:nvGraphicFramePr>
          <p:cNvPr id="26" name="Content Placeholder 25"/>
          <p:cNvGraphicFramePr>
            <a:graphicFrameLocks noChangeAspect="1"/>
          </p:cNvGraphicFramePr>
          <p:nvPr>
            <p:ph idx="1"/>
          </p:nvPr>
        </p:nvGraphicFramePr>
        <p:xfrm>
          <a:off x="255270" y="1414780"/>
          <a:ext cx="9401175" cy="3967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" imgW="9562465" imgH="5534025" progId="Paint.Picture">
                  <p:embed/>
                </p:oleObj>
              </mc:Choice>
              <mc:Fallback>
                <p:oleObj name="" r:id="rId1" imgW="9562465" imgH="5534025" progId="Paint.Picture">
                  <p:embed/>
                  <p:pic>
                    <p:nvPicPr>
                      <p:cNvPr id="0" name="Picture 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5270" y="1414780"/>
                        <a:ext cx="9401175" cy="396748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圖說文字 4"/>
          <p:cNvSpPr/>
          <p:nvPr/>
        </p:nvSpPr>
        <p:spPr>
          <a:xfrm>
            <a:off x="2110105" y="1918970"/>
            <a:ext cx="2633980" cy="330200"/>
          </a:xfrm>
          <a:prstGeom prst="wedgeRectCallout">
            <a:avLst>
              <a:gd name="adj1" fmla="val -36769"/>
              <a:gd name="adj2" fmla="val 95651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TW" altLang="en-US" sz="1600" b="1" dirty="0" smtClean="0"/>
              <a:t>剛換完模具，溫度約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425</a:t>
            </a:r>
            <a:r>
              <a:rPr lang="zh-TW" altLang="en-US" sz="1600" b="1" dirty="0" smtClean="0"/>
              <a:t>度</a:t>
            </a:r>
            <a:endParaRPr lang="zh-TW" altLang="en-US" sz="1600" b="1" dirty="0"/>
          </a:p>
        </p:txBody>
      </p:sp>
      <p:sp>
        <p:nvSpPr>
          <p:cNvPr id="29" name="矩形圖說文字 5"/>
          <p:cNvSpPr/>
          <p:nvPr/>
        </p:nvSpPr>
        <p:spPr>
          <a:xfrm>
            <a:off x="2504440" y="3791585"/>
            <a:ext cx="2529205" cy="598170"/>
          </a:xfrm>
          <a:prstGeom prst="wedgeRectCallout">
            <a:avLst>
              <a:gd name="adj1" fmla="val -31773"/>
              <a:gd name="adj2" fmla="val -103790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TW" altLang="en-US" sz="1600" b="1" dirty="0" smtClean="0"/>
              <a:t>模具溫度降至穩定</a:t>
            </a:r>
            <a:r>
              <a:rPr lang="en-US" altLang="zh-TW" sz="1600" b="1" dirty="0" smtClean="0"/>
              <a:t>(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330</a:t>
            </a:r>
            <a:r>
              <a:rPr lang="zh-TW" altLang="en-US" sz="1600" b="1" dirty="0" smtClean="0"/>
              <a:t>度</a:t>
            </a:r>
            <a:r>
              <a:rPr lang="en-US" altLang="zh-TW" sz="1600" b="1" dirty="0" smtClean="0"/>
              <a:t>)</a:t>
            </a:r>
            <a:r>
              <a:rPr lang="zh-TW" altLang="en-US" sz="1600" b="1" dirty="0" smtClean="0"/>
              <a:t>，</a:t>
            </a:r>
            <a:endParaRPr lang="zh-TW" altLang="en-US" sz="1600" b="1" dirty="0" smtClean="0"/>
          </a:p>
          <a:p>
            <a:pPr algn="ctr"/>
            <a:r>
              <a:rPr lang="zh-TW" altLang="en-US" sz="1600" b="1" dirty="0" smtClean="0"/>
              <a:t>約需</a:t>
            </a:r>
            <a:r>
              <a:rPr lang="en-US" altLang="zh-TW" sz="1600" b="1" dirty="0" smtClean="0">
                <a:solidFill>
                  <a:srgbClr val="00B050"/>
                </a:solidFill>
              </a:rPr>
              <a:t>20</a:t>
            </a:r>
            <a:r>
              <a:rPr lang="zh-TW" altLang="en-US" sz="1600" b="1" dirty="0" smtClean="0"/>
              <a:t>分鐘</a:t>
            </a:r>
            <a:endParaRPr lang="en-US" altLang="zh-TW" sz="1600" b="1" dirty="0" smtClean="0"/>
          </a:p>
        </p:txBody>
      </p:sp>
      <p:sp>
        <p:nvSpPr>
          <p:cNvPr id="30" name="矩形圖說文字 8"/>
          <p:cNvSpPr/>
          <p:nvPr/>
        </p:nvSpPr>
        <p:spPr>
          <a:xfrm>
            <a:off x="4678045" y="2320290"/>
            <a:ext cx="2795905" cy="572135"/>
          </a:xfrm>
          <a:prstGeom prst="wedgeRectCallout">
            <a:avLst>
              <a:gd name="adj1" fmla="val -34599"/>
              <a:gd name="adj2" fmla="val 115736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TW" altLang="en-US" sz="1600" b="1" dirty="0" smtClean="0"/>
              <a:t>若持續生產，約花費</a:t>
            </a:r>
            <a:r>
              <a:rPr lang="en-US" altLang="zh-TW" sz="1600" b="1" dirty="0" smtClean="0">
                <a:solidFill>
                  <a:srgbClr val="00B050"/>
                </a:solidFill>
              </a:rPr>
              <a:t>90</a:t>
            </a:r>
            <a:r>
              <a:rPr lang="zh-TW" altLang="en-US" sz="1600" b="1" dirty="0" smtClean="0"/>
              <a:t>分鐘</a:t>
            </a:r>
            <a:endParaRPr lang="zh-TW" altLang="en-US" sz="1600" b="1" dirty="0" smtClean="0"/>
          </a:p>
          <a:p>
            <a:pPr algn="ctr"/>
            <a:r>
              <a:rPr lang="zh-TW" altLang="en-US" sz="1600" b="1" dirty="0" smtClean="0"/>
              <a:t>緩慢地升至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350</a:t>
            </a:r>
            <a:r>
              <a:rPr lang="zh-TW" altLang="en-US" sz="1600" b="1" dirty="0" smtClean="0"/>
              <a:t>度</a:t>
            </a:r>
            <a:endParaRPr lang="zh-TW" altLang="en-US" sz="16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64043" y="5589342"/>
            <a:ext cx="79743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問題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：依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CAR09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生產時模具溫度的設定，上圖所示之趨勢是否存有疑慮？</a:t>
            </a:r>
            <a:endParaRPr lang="zh-TW" altLang="en-US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...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分析結果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7662" y="5805264"/>
            <a:ext cx="8090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問題</a:t>
            </a:r>
            <a:r>
              <a:rPr lang="en-US" altLang="zh-TW" b="1" dirty="0">
                <a:solidFill>
                  <a:schemeClr val="tx1">
                    <a:lumMod val="75000"/>
                  </a:schemeClr>
                </a:solidFill>
              </a:rPr>
              <a:t>2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：首錠前又多生產的兩錠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錠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、錠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2)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，是何原因？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更換模具或其他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…)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問題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3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：油缸壓力於擠錠過程中出現不穩定的起伏是否正常？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143545" y="1103154"/>
            <a:ext cx="9617641" cy="4281572"/>
            <a:chOff x="144180" y="1124744"/>
            <a:chExt cx="9617641" cy="4281572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4180" y="1556792"/>
              <a:ext cx="9617641" cy="3849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矩形圖說文字 11"/>
            <p:cNvSpPr/>
            <p:nvPr/>
          </p:nvSpPr>
          <p:spPr>
            <a:xfrm>
              <a:off x="560512" y="1124744"/>
              <a:ext cx="3083926" cy="648072"/>
            </a:xfrm>
            <a:prstGeom prst="wedgeRectCallout">
              <a:avLst>
                <a:gd name="adj1" fmla="val 37520"/>
                <a:gd name="adj2" fmla="val 107724"/>
              </a:avLst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/>
                <a:t>此為首錠之擠錠溫度起始處</a:t>
              </a:r>
              <a:r>
                <a:rPr lang="en-US" altLang="zh-TW" b="1" dirty="0" smtClean="0"/>
                <a:t>(</a:t>
              </a:r>
              <a:r>
                <a:rPr lang="zh-TW" altLang="en-US" b="1" dirty="0" smtClean="0"/>
                <a:t>首錠起時為</a:t>
              </a:r>
              <a:r>
                <a:rPr lang="en-US" altLang="zh-TW" b="1" dirty="0" smtClean="0">
                  <a:solidFill>
                    <a:srgbClr val="00B0F0"/>
                  </a:solidFill>
                </a:rPr>
                <a:t>14:51</a:t>
              </a:r>
              <a:r>
                <a:rPr lang="en-US" altLang="zh-TW" b="1" dirty="0"/>
                <a:t>)</a:t>
              </a:r>
              <a:endParaRPr lang="zh-TW" altLang="en-US" b="1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2792760" y="2251807"/>
              <a:ext cx="288032" cy="26847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2360712" y="2132856"/>
              <a:ext cx="360040" cy="31760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2145080" y="1866310"/>
              <a:ext cx="5036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</a:rPr>
                <a:t>錠</a:t>
              </a:r>
              <a:r>
                <a:rPr lang="en-US" altLang="zh-TW" sz="1600" b="1" dirty="0">
                  <a:solidFill>
                    <a:srgbClr val="FF0000"/>
                  </a:solidFill>
                </a:rPr>
                <a:t>1</a:t>
              </a:r>
              <a:endParaRPr lang="zh-TW" altLang="en-US" sz="16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48744" y="1988840"/>
              <a:ext cx="567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</a:rPr>
                <a:t>錠</a:t>
              </a:r>
              <a:r>
                <a:rPr lang="en-US" altLang="zh-TW" sz="1600" b="1" dirty="0" smtClean="0">
                  <a:solidFill>
                    <a:srgbClr val="FF0000"/>
                  </a:solidFill>
                </a:rPr>
                <a:t>2</a:t>
              </a:r>
              <a:endParaRPr lang="zh-TW" altLang="en-US" sz="16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18" name="矩形圖說文字 17"/>
            <p:cNvSpPr/>
            <p:nvPr/>
          </p:nvSpPr>
          <p:spPr>
            <a:xfrm>
              <a:off x="3720088" y="1893161"/>
              <a:ext cx="3753192" cy="434233"/>
            </a:xfrm>
            <a:prstGeom prst="wedgeRectCallout">
              <a:avLst>
                <a:gd name="adj1" fmla="val -41326"/>
                <a:gd name="adj2" fmla="val 111978"/>
              </a:avLst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/>
                <a:t>擠錠過程中油缸壓力出現</a:t>
              </a:r>
              <a:r>
                <a:rPr lang="zh-TW" altLang="en-US" b="1" dirty="0" smtClean="0">
                  <a:solidFill>
                    <a:srgbClr val="FF0000"/>
                  </a:solidFill>
                </a:rPr>
                <a:t>異常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?</a:t>
              </a:r>
              <a:r>
                <a:rPr lang="zh-TW" altLang="en-US" b="1" dirty="0" smtClean="0"/>
                <a:t>起伏</a:t>
              </a:r>
              <a:endParaRPr lang="zh-TW" altLang="en-US" b="1" dirty="0"/>
            </a:p>
          </p:txBody>
        </p:sp>
        <p:sp>
          <p:nvSpPr>
            <p:cNvPr id="19" name="矩形圖說文字 18"/>
            <p:cNvSpPr/>
            <p:nvPr/>
          </p:nvSpPr>
          <p:spPr>
            <a:xfrm>
              <a:off x="3080792" y="3157184"/>
              <a:ext cx="3643167" cy="400672"/>
            </a:xfrm>
            <a:prstGeom prst="wedgeRectCallout">
              <a:avLst>
                <a:gd name="adj1" fmla="val -39044"/>
                <a:gd name="adj2" fmla="val -117744"/>
              </a:avLst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/>
                <a:t>擠錠過程中油缸壓</a:t>
              </a:r>
              <a:r>
                <a:rPr lang="zh-TW" altLang="en-US" b="1" dirty="0" smtClean="0">
                  <a:solidFill>
                    <a:srgbClr val="00B050"/>
                  </a:solidFill>
                </a:rPr>
                <a:t>正常</a:t>
              </a:r>
              <a:r>
                <a:rPr lang="en-US" altLang="zh-TW" b="1" dirty="0" smtClean="0">
                  <a:solidFill>
                    <a:srgbClr val="00B050"/>
                  </a:solidFill>
                </a:rPr>
                <a:t>?</a:t>
              </a:r>
              <a:r>
                <a:rPr lang="zh-TW" altLang="en-US" b="1" dirty="0" smtClean="0"/>
                <a:t>起伏</a:t>
              </a:r>
              <a:endParaRPr lang="zh-TW" altLang="en-US" b="1" dirty="0"/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分析結果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48607" y="5445219"/>
            <a:ext cx="80124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問題</a:t>
            </a:r>
            <a:r>
              <a:rPr lang="en-US" altLang="zh-TW" b="1" dirty="0">
                <a:solidFill>
                  <a:schemeClr val="tx1">
                    <a:lumMod val="75000"/>
                  </a:schemeClr>
                </a:solidFill>
              </a:rPr>
              <a:t>2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：首錠前又多生產的兩錠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錠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、錠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2)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，是何原因？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更換模具或其他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…)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問題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3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：油缸壓力於擠錠過程中出現不穩定的起伏是否正常？</a:t>
            </a:r>
            <a:endParaRPr lang="zh-TW" altLang="en-US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...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44170" y="1484630"/>
          <a:ext cx="9364980" cy="3755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9600565" imgH="5610225" progId="Paint.Picture">
                  <p:embed/>
                </p:oleObj>
              </mc:Choice>
              <mc:Fallback>
                <p:oleObj name="" r:id="rId1" imgW="9600565" imgH="56102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4170" y="1484630"/>
                        <a:ext cx="9364980" cy="375539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圖說文字 11"/>
          <p:cNvSpPr/>
          <p:nvPr/>
        </p:nvSpPr>
        <p:spPr>
          <a:xfrm>
            <a:off x="907415" y="1771650"/>
            <a:ext cx="2654300" cy="534035"/>
          </a:xfrm>
          <a:prstGeom prst="wedgeRectCallout">
            <a:avLst>
              <a:gd name="adj1" fmla="val 35215"/>
              <a:gd name="adj2" fmla="val 130380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TW" altLang="en-US" sz="1600" b="1" dirty="0" smtClean="0"/>
              <a:t>此為首錠之擠錠溫度起始處</a:t>
            </a:r>
            <a:endParaRPr lang="zh-TW" altLang="en-US" sz="1600" b="1" dirty="0" smtClean="0"/>
          </a:p>
          <a:p>
            <a:pPr algn="ctr"/>
            <a:r>
              <a:rPr lang="en-US" altLang="zh-TW" sz="1600" b="1" dirty="0" smtClean="0"/>
              <a:t>(</a:t>
            </a:r>
            <a:r>
              <a:rPr lang="zh-TW" altLang="en-US" sz="1600" b="1" dirty="0" smtClean="0"/>
              <a:t>首錠起時為</a:t>
            </a:r>
            <a:r>
              <a:rPr lang="en-US" altLang="zh-TW" sz="1600" b="1" dirty="0" smtClean="0">
                <a:solidFill>
                  <a:srgbClr val="00B0F0"/>
                </a:solidFill>
              </a:rPr>
              <a:t>14:51</a:t>
            </a:r>
            <a:r>
              <a:rPr lang="en-US" altLang="zh-TW" sz="1600" b="1" dirty="0"/>
              <a:t>)</a:t>
            </a:r>
            <a:endParaRPr lang="zh-TW" altLang="en-US" sz="1600" b="1" dirty="0"/>
          </a:p>
        </p:txBody>
      </p:sp>
      <p:sp>
        <p:nvSpPr>
          <p:cNvPr id="9" name="橢圓 12"/>
          <p:cNvSpPr/>
          <p:nvPr/>
        </p:nvSpPr>
        <p:spPr>
          <a:xfrm>
            <a:off x="2576860" y="2732502"/>
            <a:ext cx="288032" cy="26847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 sz="1600"/>
          </a:p>
        </p:txBody>
      </p:sp>
      <p:sp>
        <p:nvSpPr>
          <p:cNvPr id="10" name="橢圓 13"/>
          <p:cNvSpPr/>
          <p:nvPr/>
        </p:nvSpPr>
        <p:spPr>
          <a:xfrm>
            <a:off x="2000032" y="2564656"/>
            <a:ext cx="360040" cy="31760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 sz="1600"/>
          </a:p>
        </p:txBody>
      </p:sp>
      <p:sp>
        <p:nvSpPr>
          <p:cNvPr id="15" name="文字方塊 15"/>
          <p:cNvSpPr txBox="1"/>
          <p:nvPr/>
        </p:nvSpPr>
        <p:spPr>
          <a:xfrm>
            <a:off x="1712010" y="2277155"/>
            <a:ext cx="4991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600" b="1" dirty="0" smtClean="0">
                <a:solidFill>
                  <a:srgbClr val="FF0000"/>
                </a:solidFill>
              </a:rPr>
              <a:t>錠</a:t>
            </a:r>
            <a:r>
              <a:rPr lang="en-US" altLang="zh-TW" sz="1600" b="1" dirty="0">
                <a:solidFill>
                  <a:srgbClr val="FF0000"/>
                </a:solidFill>
              </a:rPr>
              <a:t>1</a:t>
            </a:r>
            <a:endParaRPr lang="zh-TW" altLang="en-US" sz="1600" b="1" dirty="0" err="1" smtClean="0">
              <a:solidFill>
                <a:srgbClr val="FF0000"/>
              </a:solidFill>
            </a:endParaRPr>
          </a:p>
        </p:txBody>
      </p:sp>
      <p:sp>
        <p:nvSpPr>
          <p:cNvPr id="21" name="文字方塊 16"/>
          <p:cNvSpPr txBox="1"/>
          <p:nvPr/>
        </p:nvSpPr>
        <p:spPr>
          <a:xfrm>
            <a:off x="2432844" y="2397780"/>
            <a:ext cx="5676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1600" b="1" dirty="0" smtClean="0">
                <a:solidFill>
                  <a:srgbClr val="FF0000"/>
                </a:solidFill>
              </a:rPr>
              <a:t>錠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2</a:t>
            </a:r>
            <a:endParaRPr lang="zh-TW" altLang="en-US" sz="1600" b="1" dirty="0" err="1" smtClean="0">
              <a:solidFill>
                <a:srgbClr val="FF0000"/>
              </a:solidFill>
            </a:endParaRPr>
          </a:p>
        </p:txBody>
      </p:sp>
      <p:sp>
        <p:nvSpPr>
          <p:cNvPr id="22" name="矩形圖說文字 17"/>
          <p:cNvSpPr/>
          <p:nvPr/>
        </p:nvSpPr>
        <p:spPr>
          <a:xfrm>
            <a:off x="3728720" y="1988820"/>
            <a:ext cx="3397885" cy="374015"/>
          </a:xfrm>
          <a:prstGeom prst="wedgeRectCallout">
            <a:avLst>
              <a:gd name="adj1" fmla="val -36245"/>
              <a:gd name="adj2" fmla="val 223005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TW" altLang="en-US" sz="1600" b="1" dirty="0" smtClean="0"/>
              <a:t>擠錠過程中油缸壓力出現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異常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?</a:t>
            </a:r>
            <a:r>
              <a:rPr lang="zh-TW" altLang="en-US" sz="1600" b="1" dirty="0" smtClean="0"/>
              <a:t>起伏</a:t>
            </a:r>
            <a:endParaRPr lang="zh-TW" altLang="en-US" sz="1600" b="1" dirty="0"/>
          </a:p>
        </p:txBody>
      </p:sp>
      <p:sp>
        <p:nvSpPr>
          <p:cNvPr id="23" name="矩形圖說文字 18"/>
          <p:cNvSpPr/>
          <p:nvPr/>
        </p:nvSpPr>
        <p:spPr>
          <a:xfrm>
            <a:off x="3008630" y="3644900"/>
            <a:ext cx="3046095" cy="348615"/>
          </a:xfrm>
          <a:prstGeom prst="wedgeRectCallout">
            <a:avLst>
              <a:gd name="adj1" fmla="val -39034"/>
              <a:gd name="adj2" fmla="val -169854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TW" altLang="en-US" sz="1600" b="1" dirty="0" smtClean="0"/>
              <a:t>擠錠過程中油缸壓</a:t>
            </a:r>
            <a:r>
              <a:rPr lang="zh-TW" altLang="en-US" sz="1600" b="1" dirty="0" smtClean="0">
                <a:solidFill>
                  <a:srgbClr val="00B050"/>
                </a:solidFill>
              </a:rPr>
              <a:t>正常</a:t>
            </a:r>
            <a:r>
              <a:rPr lang="en-US" altLang="zh-TW" sz="1600" b="1" dirty="0" smtClean="0">
                <a:solidFill>
                  <a:srgbClr val="00B050"/>
                </a:solidFill>
              </a:rPr>
              <a:t>?</a:t>
            </a:r>
            <a:r>
              <a:rPr lang="zh-TW" altLang="en-US" sz="1600" b="1" dirty="0" smtClean="0"/>
              <a:t>起伏</a:t>
            </a:r>
            <a:endParaRPr lang="zh-TW" altLang="en-US" sz="1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分析結果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956907" y="5733256"/>
            <a:ext cx="7573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rgbClr val="FF0000"/>
                </a:solidFill>
              </a:rPr>
              <a:t>需注意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：現場人員於走動過程中，偶有行經感測器偵測方向之時，造成感測器偵測數據驟變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94989" y="1196752"/>
            <a:ext cx="9716022" cy="4185581"/>
            <a:chOff x="94989" y="1196752"/>
            <a:chExt cx="9716022" cy="4185581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4989" y="1340768"/>
              <a:ext cx="9716022" cy="40415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矩形圖說文字 21"/>
            <p:cNvSpPr/>
            <p:nvPr/>
          </p:nvSpPr>
          <p:spPr>
            <a:xfrm>
              <a:off x="1424608" y="1196752"/>
              <a:ext cx="2952328" cy="432048"/>
            </a:xfrm>
            <a:prstGeom prst="wedgeRectCallout">
              <a:avLst>
                <a:gd name="adj1" fmla="val 37520"/>
                <a:gd name="adj2" fmla="val 107724"/>
              </a:avLst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/>
                <a:t>出料溫度生產過程中</a:t>
              </a:r>
              <a:r>
                <a:rPr lang="zh-TW" altLang="en-US" b="1" dirty="0" smtClean="0">
                  <a:solidFill>
                    <a:srgbClr val="FF0000"/>
                  </a:solidFill>
                </a:rPr>
                <a:t>驟降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分析結果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920077" y="5444966"/>
            <a:ext cx="75737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rgbClr val="FF0000"/>
                </a:solidFill>
              </a:rPr>
              <a:t>需注意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：現場人員於走動過程中，偶有行經感測器偵測方向之時，造成感測器偵測數據驟變</a:t>
            </a:r>
            <a:endParaRPr lang="zh-TW" altLang="en-US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...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28270" y="1574800"/>
          <a:ext cx="9467215" cy="3709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686290" imgH="5448300" progId="Paint.Picture">
                  <p:embed/>
                </p:oleObj>
              </mc:Choice>
              <mc:Fallback>
                <p:oleObj name="" r:id="rId1" imgW="9686290" imgH="54483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8270" y="1574800"/>
                        <a:ext cx="9467215" cy="370903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圖說文字 21"/>
          <p:cNvSpPr/>
          <p:nvPr/>
        </p:nvSpPr>
        <p:spPr>
          <a:xfrm>
            <a:off x="3656965" y="2132965"/>
            <a:ext cx="2560955" cy="319405"/>
          </a:xfrm>
          <a:prstGeom prst="wedgeRectCallout">
            <a:avLst>
              <a:gd name="adj1" fmla="val -45685"/>
              <a:gd name="adj2" fmla="val 145626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TW" altLang="en-US" sz="1600" b="1" dirty="0" smtClean="0"/>
              <a:t>出料溫度生產過程中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驟降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2022">
      <a:dk1>
        <a:srgbClr val="393939"/>
      </a:dk1>
      <a:lt1>
        <a:srgbClr val="FFFFFF"/>
      </a:lt1>
      <a:dk2>
        <a:srgbClr val="AFAFAF"/>
      </a:dk2>
      <a:lt2>
        <a:srgbClr val="E7E7E7"/>
      </a:lt2>
      <a:accent1>
        <a:srgbClr val="6AACB2"/>
      </a:accent1>
      <a:accent2>
        <a:srgbClr val="2BBBD8"/>
      </a:accent2>
      <a:accent3>
        <a:srgbClr val="F78D3F"/>
      </a:accent3>
      <a:accent4>
        <a:srgbClr val="FFC000"/>
      </a:accent4>
      <a:accent5>
        <a:srgbClr val="9E5DE5"/>
      </a:accent5>
      <a:accent6>
        <a:srgbClr val="7187F7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1042</Words>
  <Application>WPS Presentation</Application>
  <PresentationFormat>A4 紙張 (210x297 公釐)</PresentationFormat>
  <Paragraphs>147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Microsoft YaHei UI</vt:lpstr>
      <vt:lpstr>微軟正黑體</vt:lpstr>
      <vt:lpstr>Microsoft YaHei</vt:lpstr>
      <vt:lpstr>Arial Unicode MS</vt:lpstr>
      <vt:lpstr>Calibri</vt:lpstr>
      <vt:lpstr>2020簡報範本_light</vt:lpstr>
      <vt:lpstr>Paint.Picture</vt:lpstr>
      <vt:lpstr>Paint.Picture</vt:lpstr>
      <vt:lpstr>Paint.Picture</vt:lpstr>
      <vt:lpstr>Paint.Picture</vt:lpstr>
      <vt:lpstr>旺欉 – 第一次(5/9)標記資料分析</vt:lpstr>
      <vt:lpstr>PowerPoint 演示文稿</vt:lpstr>
      <vt:lpstr>標記資料說明</vt:lpstr>
      <vt:lpstr>分析結果</vt:lpstr>
      <vt:lpstr>分析結果</vt:lpstr>
      <vt:lpstr>分析結果</vt:lpstr>
      <vt:lpstr>分析結果</vt:lpstr>
      <vt:lpstr>分析結果</vt:lpstr>
      <vt:lpstr>分析結果</vt:lpstr>
      <vt:lpstr>發現問題</vt:lpstr>
      <vt:lpstr>問題說明</vt:lpstr>
      <vt:lpstr>問題說明</vt:lpstr>
    </vt:vector>
  </TitlesOfParts>
  <Company>Dynabook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資策會2022簡報範本</dc:title>
  <dc:creator>黃瑋萱 Wei Xuan Huang</dc:creator>
  <cp:lastModifiedBy>seven</cp:lastModifiedBy>
  <cp:revision>120</cp:revision>
  <dcterms:created xsi:type="dcterms:W3CDTF">2021-12-27T02:15:00Z</dcterms:created>
  <dcterms:modified xsi:type="dcterms:W3CDTF">2022-07-08T14:50:26Z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03D6AF667C1441D79BAA0853E1D2E820</vt:lpwstr>
  </property>
  <property fmtid="{D5CDD505-2E9C-101B-9397-08002B2CF9AE}" pid="3" name="KSOProductBuildVer">
    <vt:lpwstr>1033-11.2.0.10451</vt:lpwstr>
  </property>
</Properties>
</file>