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8" r:id="rId2"/>
    <p:sldId id="276" r:id="rId3"/>
    <p:sldId id="293" r:id="rId4"/>
    <p:sldId id="290" r:id="rId5"/>
    <p:sldId id="297" r:id="rId6"/>
    <p:sldId id="298" r:id="rId7"/>
    <p:sldId id="299" r:id="rId8"/>
    <p:sldId id="294" r:id="rId9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ADA"/>
    <a:srgbClr val="F78D3F"/>
    <a:srgbClr val="F59852"/>
    <a:srgbClr val="B97AB3"/>
    <a:srgbClr val="F16D69"/>
    <a:srgbClr val="6BA9A8"/>
    <a:srgbClr val="2E75C5"/>
    <a:srgbClr val="6AACB2"/>
    <a:srgbClr val="F06663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6" d="100"/>
          <a:sy n="66" d="100"/>
        </p:scale>
        <p:origin x="584" y="24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旺欉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</a:t>
            </a:r>
            <a:r>
              <a:rPr lang="zh-TW" altLang="en-US" dirty="0"/>
              <a:t>二</a:t>
            </a:r>
            <a:r>
              <a:rPr lang="zh-TW" altLang="en-US" dirty="0" smtClean="0"/>
              <a:t>次</a:t>
            </a:r>
            <a:r>
              <a:rPr lang="en-US" altLang="zh-TW" dirty="0" smtClean="0"/>
              <a:t>(7/4)</a:t>
            </a:r>
            <a:r>
              <a:rPr lang="zh-TW" altLang="en-US" dirty="0" smtClean="0"/>
              <a:t>標記資料分析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2022.07.21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標記資料說明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分析結果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小</a:t>
            </a:r>
            <a:r>
              <a:rPr lang="zh-TW" altLang="en-US" dirty="0"/>
              <a:t>結</a:t>
            </a:r>
            <a:endParaRPr lang="en-US" altLang="zh-TW" dirty="0" smtClean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生產日期與內容</a:t>
            </a:r>
            <a:endParaRPr lang="en-US" altLang="zh-TW" dirty="0" smtClean="0"/>
          </a:p>
          <a:p>
            <a:pPr lvl="1"/>
            <a:r>
              <a:rPr lang="en-US" altLang="zh-TW" dirty="0"/>
              <a:t>111/7/4</a:t>
            </a:r>
            <a:r>
              <a:rPr lang="zh-TW" altLang="en-US" dirty="0"/>
              <a:t>，首錠起時</a:t>
            </a:r>
            <a:r>
              <a:rPr lang="en-US" altLang="zh-TW" dirty="0" smtClean="0"/>
              <a:t>09:49</a:t>
            </a:r>
            <a:r>
              <a:rPr lang="zh-TW" altLang="en-US" dirty="0" smtClean="0"/>
              <a:t>，模組</a:t>
            </a:r>
            <a:r>
              <a:rPr lang="zh-TW" altLang="en-US" dirty="0"/>
              <a:t>編號</a:t>
            </a:r>
            <a:r>
              <a:rPr lang="en-US" altLang="zh-TW" dirty="0" smtClean="0"/>
              <a:t>CAR09-</a:t>
            </a:r>
            <a:r>
              <a:rPr lang="en-US" altLang="zh-TW" dirty="0" smtClean="0">
                <a:solidFill>
                  <a:srgbClr val="FF0000"/>
                </a:solidFill>
              </a:rPr>
              <a:t>22</a:t>
            </a:r>
            <a:r>
              <a:rPr lang="zh-TW" altLang="en-US" dirty="0" smtClean="0"/>
              <a:t>，以下簡稱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第一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模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TW" dirty="0"/>
              <a:t>111/7/4</a:t>
            </a:r>
            <a:r>
              <a:rPr lang="zh-TW" altLang="en-US" dirty="0"/>
              <a:t>，首錠起</a:t>
            </a:r>
            <a:r>
              <a:rPr lang="zh-TW" altLang="en-US" dirty="0" smtClean="0"/>
              <a:t>時</a:t>
            </a:r>
            <a:r>
              <a:rPr lang="en-US" altLang="zh-TW" dirty="0" smtClean="0"/>
              <a:t>12:08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模組</a:t>
            </a:r>
            <a:r>
              <a:rPr lang="zh-TW" altLang="en-US" dirty="0" smtClean="0"/>
              <a:t>編號</a:t>
            </a:r>
            <a:r>
              <a:rPr lang="en-US" altLang="zh-TW" dirty="0" smtClean="0"/>
              <a:t>CAR09-</a:t>
            </a:r>
            <a:r>
              <a:rPr lang="en-US" altLang="zh-TW" dirty="0" smtClean="0">
                <a:solidFill>
                  <a:srgbClr val="FF0000"/>
                </a:solidFill>
              </a:rPr>
              <a:t>19</a:t>
            </a:r>
            <a:r>
              <a:rPr lang="zh-TW" altLang="en-US" dirty="0" smtClean="0"/>
              <a:t>，</a:t>
            </a:r>
            <a:r>
              <a:rPr lang="zh-TW" altLang="en-US" dirty="0" smtClean="0"/>
              <a:t>以下</a:t>
            </a:r>
            <a:r>
              <a:rPr lang="zh-TW" altLang="en-US" dirty="0"/>
              <a:t>簡稱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第二模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標記資料說明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</a:t>
            </a:r>
            <a:endParaRPr lang="zh-TW" altLang="en-US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8" y="1644777"/>
            <a:ext cx="9489504" cy="4984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文字方塊 25"/>
          <p:cNvSpPr txBox="1"/>
          <p:nvPr/>
        </p:nvSpPr>
        <p:spPr>
          <a:xfrm>
            <a:off x="416496" y="899428"/>
            <a:ext cx="9142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現象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</a:t>
            </a:r>
            <a:r>
              <a:rPr lang="zh-TW" altLang="en-US" b="1" dirty="0" smtClean="0">
                <a:solidFill>
                  <a:srgbClr val="7030A0"/>
                </a:solidFill>
              </a:rPr>
              <a:t>油缸壓力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資料依舊不穩定，油缸壓力時而平滑下降，時而上下起伏，原因不明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→ 後續：若此為正常狀況，則需透過其他角度嘗試往下解釋資料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84648" y="2924944"/>
            <a:ext cx="36004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844988" y="2708920"/>
            <a:ext cx="756084" cy="10801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288704" y="2708920"/>
            <a:ext cx="720080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128290" y="2708920"/>
            <a:ext cx="744589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933280" y="2708920"/>
            <a:ext cx="810492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2504728" y="23123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不明原因起</a:t>
            </a:r>
            <a:r>
              <a:rPr lang="zh-TW" altLang="en-US" b="1" dirty="0">
                <a:solidFill>
                  <a:srgbClr val="FF0000"/>
                </a:solidFill>
              </a:rPr>
              <a:t>伏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615026" y="23123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平滑緩降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36777" y="1662684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兩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模皆有此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問題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44489" y="899428"/>
            <a:ext cx="9217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現象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：以時域資料來看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，品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質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由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A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級降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為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B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級的分水嶺前後，並無觀察到較明顯的差距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→ 後續：將現有資料進行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複雜化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，額外加上</a:t>
            </a:r>
            <a:r>
              <a:rPr lang="zh-TW" altLang="en-US" b="1" dirty="0">
                <a:solidFill>
                  <a:srgbClr val="FF0000"/>
                </a:solidFill>
              </a:rPr>
              <a:t>擠製時間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zh-TW" altLang="en-US" b="1" dirty="0">
                <a:solidFill>
                  <a:srgbClr val="FF0000"/>
                </a:solidFill>
              </a:rPr>
              <a:t>速度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TW" altLang="en-US" b="1" dirty="0">
                <a:solidFill>
                  <a:srgbClr val="FF0000"/>
                </a:solidFill>
              </a:rPr>
              <a:t>擠錠閒置時間</a:t>
            </a:r>
            <a:r>
              <a:rPr lang="zh-TW" altLang="en-US" b="1" dirty="0"/>
              <a:t>、</a:t>
            </a:r>
            <a:r>
              <a:rPr lang="zh-TW" altLang="en-US" b="1" dirty="0">
                <a:solidFill>
                  <a:srgbClr val="FF0000"/>
                </a:solidFill>
              </a:rPr>
              <a:t>擠錠溫度下降量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等資料，嘗試以不同角度切入，進而解釋資料特性</a:t>
            </a:r>
            <a:endParaRPr lang="zh-TW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613112" y="1862393"/>
            <a:ext cx="8706129" cy="4734959"/>
            <a:chOff x="613112" y="1862393"/>
            <a:chExt cx="8706129" cy="473495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112" y="1862393"/>
              <a:ext cx="8679776" cy="47349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字方塊 5"/>
            <p:cNvSpPr txBox="1"/>
            <p:nvPr/>
          </p:nvSpPr>
          <p:spPr>
            <a:xfrm>
              <a:off x="3368824" y="219557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分水嶺</a:t>
              </a:r>
              <a:endParaRPr lang="zh-TW" altLang="en-US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3800872" y="2502188"/>
              <a:ext cx="0" cy="373512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072680" y="2636912"/>
              <a:ext cx="1656184" cy="3384376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872880" y="2636912"/>
              <a:ext cx="1800199" cy="3384376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566868" y="227687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78D3F"/>
                  </a:solidFill>
                </a:rPr>
                <a:t>A</a:t>
              </a:r>
              <a:r>
                <a:rPr lang="zh-TW" altLang="en-US" b="1" dirty="0" smtClean="0">
                  <a:solidFill>
                    <a:srgbClr val="F78D3F"/>
                  </a:solidFill>
                </a:rPr>
                <a:t>級</a:t>
              </a:r>
              <a:endParaRPr lang="zh-TW" altLang="en-US" b="1" dirty="0" smtClean="0">
                <a:solidFill>
                  <a:srgbClr val="F78D3F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505185" y="227687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78D3F"/>
                  </a:solidFill>
                </a:rPr>
                <a:t>B</a:t>
              </a:r>
              <a:r>
                <a:rPr lang="zh-TW" altLang="en-US" b="1" dirty="0" smtClean="0">
                  <a:solidFill>
                    <a:srgbClr val="F78D3F"/>
                  </a:solidFill>
                </a:rPr>
                <a:t>級</a:t>
              </a:r>
              <a:endParaRPr lang="zh-TW" altLang="en-US" b="1" dirty="0" smtClean="0">
                <a:solidFill>
                  <a:srgbClr val="F78D3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153537" y="1894703"/>
              <a:ext cx="1165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第一模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12000" y="1844824"/>
            <a:ext cx="8707241" cy="4734000"/>
            <a:chOff x="612000" y="1916832"/>
            <a:chExt cx="8707241" cy="4734000"/>
          </a:xfrm>
        </p:grpSpPr>
        <p:grpSp>
          <p:nvGrpSpPr>
            <p:cNvPr id="36" name="群組 35"/>
            <p:cNvGrpSpPr/>
            <p:nvPr/>
          </p:nvGrpSpPr>
          <p:grpSpPr>
            <a:xfrm>
              <a:off x="612000" y="1916832"/>
              <a:ext cx="8707241" cy="4734000"/>
              <a:chOff x="612000" y="1861200"/>
              <a:chExt cx="8707241" cy="4734000"/>
            </a:xfrm>
          </p:grpSpPr>
          <p:pic>
            <p:nvPicPr>
              <p:cNvPr id="39" name="圖片 38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000" y="1861200"/>
                <a:ext cx="8679600" cy="4734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0" name="文字方塊 39"/>
              <p:cNvSpPr txBox="1"/>
              <p:nvPr/>
            </p:nvSpPr>
            <p:spPr>
              <a:xfrm>
                <a:off x="3368824" y="219557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</a:rPr>
                  <a:t>分水嶺</a:t>
                </a:r>
                <a:endParaRPr lang="zh-TW" altLang="en-US" b="1" dirty="0" smtClea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1" name="直線接點 40"/>
              <p:cNvCxnSpPr/>
              <p:nvPr/>
            </p:nvCxnSpPr>
            <p:spPr>
              <a:xfrm>
                <a:off x="3800872" y="2502188"/>
                <a:ext cx="0" cy="373512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072680" y="2636912"/>
                <a:ext cx="1656184" cy="3384376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872880" y="2636912"/>
                <a:ext cx="1800199" cy="3384376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153537" y="1894703"/>
                <a:ext cx="1165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TW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第二模</a:t>
                </a:r>
                <a:endParaRPr lang="zh-TW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7" name="文字方塊 36"/>
            <p:cNvSpPr txBox="1"/>
            <p:nvPr/>
          </p:nvSpPr>
          <p:spPr>
            <a:xfrm>
              <a:off x="2566868" y="227687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78D3F"/>
                  </a:solidFill>
                </a:rPr>
                <a:t>A</a:t>
              </a:r>
              <a:r>
                <a:rPr lang="zh-TW" altLang="en-US" b="1" dirty="0" smtClean="0">
                  <a:solidFill>
                    <a:srgbClr val="F78D3F"/>
                  </a:solidFill>
                </a:rPr>
                <a:t>級</a:t>
              </a:r>
              <a:endParaRPr lang="zh-TW" altLang="en-US" b="1" dirty="0" smtClean="0">
                <a:solidFill>
                  <a:srgbClr val="F78D3F"/>
                </a:solidFill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4505185" y="227687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78D3F"/>
                  </a:solidFill>
                </a:rPr>
                <a:t>B</a:t>
              </a:r>
              <a:r>
                <a:rPr lang="zh-TW" altLang="en-US" b="1" dirty="0" smtClean="0">
                  <a:solidFill>
                    <a:srgbClr val="F78D3F"/>
                  </a:solidFill>
                </a:rPr>
                <a:t>級</a:t>
              </a:r>
              <a:endParaRPr lang="zh-TW" altLang="en-US" b="1" dirty="0" smtClean="0">
                <a:solidFill>
                  <a:srgbClr val="F78D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687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7" y="1874234"/>
            <a:ext cx="9094427" cy="4783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78673" y="628885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更換模具後模具溫升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>
            <a:stCxn id="8" idx="2"/>
          </p:cNvCxnSpPr>
          <p:nvPr/>
        </p:nvCxnSpPr>
        <p:spPr>
          <a:xfrm flipH="1">
            <a:off x="4125777" y="2708920"/>
            <a:ext cx="336491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139102" y="23395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首錠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36777" y="2708920"/>
            <a:ext cx="1008111" cy="108012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117666" y="23395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試做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V="1">
            <a:off x="2309752" y="5949280"/>
            <a:ext cx="843048" cy="339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0237" y="899428"/>
            <a:ext cx="9705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現象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：在開始擠錠作業前，於更換模具後常有試做的作業，但「首錠起時」當下常常已經在收集資料或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是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所收集到的資料不完整，較難判斷首錠為哪一錠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→ 後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續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：所謂「首錠起時」應為「</a:t>
            </a:r>
            <a:r>
              <a:rPr lang="zh-TW" altLang="en-US" b="1" dirty="0" smtClean="0">
                <a:solidFill>
                  <a:srgbClr val="FF0000"/>
                </a:solidFill>
              </a:rPr>
              <a:t>首錠被裁切成固定長度的時間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」，以確保首錠資料的完整性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4706411" y="1967564"/>
            <a:ext cx="4711085" cy="4557780"/>
            <a:chOff x="4706410" y="1967564"/>
            <a:chExt cx="4940163" cy="4676074"/>
          </a:xfrm>
        </p:grpSpPr>
        <p:sp>
          <p:nvSpPr>
            <p:cNvPr id="28" name="橢圓形圖說文字 27"/>
            <p:cNvSpPr/>
            <p:nvPr/>
          </p:nvSpPr>
          <p:spPr>
            <a:xfrm>
              <a:off x="4706410" y="1967564"/>
              <a:ext cx="4940163" cy="4676074"/>
            </a:xfrm>
            <a:prstGeom prst="wedgeEllipseCallout">
              <a:avLst>
                <a:gd name="adj1" fmla="val -60283"/>
                <a:gd name="adj2" fmla="val -26188"/>
              </a:avLst>
            </a:prstGeom>
            <a:blipFill dpi="0" rotWithShape="1">
              <a:blip r:embed="rId3"/>
              <a:srcRect/>
              <a:stretch>
                <a:fillRect l="1000"/>
              </a:stretch>
            </a:blipFill>
            <a:ln w="571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單箭頭接點 29"/>
            <p:cNvCxnSpPr/>
            <p:nvPr/>
          </p:nvCxnSpPr>
          <p:spPr>
            <a:xfrm>
              <a:off x="6033120" y="5229200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5153852" y="5059923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rgbClr val="FF0000"/>
                  </a:solidFill>
                </a:rPr>
                <a:t>僅</a:t>
              </a:r>
              <a:r>
                <a:rPr lang="zh-TW" altLang="en-US" sz="1600" b="1" dirty="0" smtClean="0">
                  <a:solidFill>
                    <a:srgbClr val="FF0000"/>
                  </a:solidFill>
                </a:rPr>
                <a:t>約</a:t>
              </a:r>
              <a:r>
                <a:rPr lang="en-US" altLang="zh-TW" sz="1600" b="1" dirty="0" smtClean="0">
                  <a:solidFill>
                    <a:srgbClr val="FF0000"/>
                  </a:solidFill>
                </a:rPr>
                <a:t>5</a:t>
              </a:r>
              <a:r>
                <a:rPr lang="zh-TW" altLang="en-US" sz="1600" b="1" dirty="0" smtClean="0">
                  <a:solidFill>
                    <a:srgbClr val="FF0000"/>
                  </a:solidFill>
                </a:rPr>
                <a:t>秒</a:t>
              </a:r>
              <a:endParaRPr lang="zh-TW" altLang="en-US" sz="16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8323800" y="1894703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第一模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405787" y="1888511"/>
            <a:ext cx="9094427" cy="4780849"/>
            <a:chOff x="405787" y="1888511"/>
            <a:chExt cx="9094427" cy="4780849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787" y="1888511"/>
              <a:ext cx="9094427" cy="47808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8" name="文字方塊 37"/>
            <p:cNvSpPr txBox="1"/>
            <p:nvPr/>
          </p:nvSpPr>
          <p:spPr>
            <a:xfrm>
              <a:off x="1178673" y="6288853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更換模具後模具溫升</a:t>
              </a:r>
              <a:endParaRPr lang="zh-TW" altLang="en-US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39" name="直線單箭頭接點 38"/>
            <p:cNvCxnSpPr>
              <a:stCxn id="40" idx="2"/>
            </p:cNvCxnSpPr>
            <p:nvPr/>
          </p:nvCxnSpPr>
          <p:spPr>
            <a:xfrm flipH="1">
              <a:off x="4002594" y="2708920"/>
              <a:ext cx="339209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4018637" y="23395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首錠</a:t>
              </a:r>
              <a:endParaRPr lang="zh-TW" altLang="en-US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2309753" y="2708920"/>
              <a:ext cx="1635136" cy="108012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846656" y="235725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00B050"/>
                  </a:solidFill>
                </a:rPr>
                <a:t>試做</a:t>
              </a:r>
              <a:endParaRPr lang="zh-TW" altLang="en-US" b="1" dirty="0" smtClean="0">
                <a:solidFill>
                  <a:srgbClr val="00B050"/>
                </a:solidFill>
              </a:endParaRPr>
            </a:p>
          </p:txBody>
        </p:sp>
        <p:cxnSp>
          <p:nvCxnSpPr>
            <p:cNvPr id="43" name="直線單箭頭接點 42"/>
            <p:cNvCxnSpPr>
              <a:stCxn id="38" idx="0"/>
            </p:cNvCxnSpPr>
            <p:nvPr/>
          </p:nvCxnSpPr>
          <p:spPr>
            <a:xfrm flipV="1">
              <a:off x="2309752" y="6021288"/>
              <a:ext cx="266984" cy="2675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橢圓形圖說文字 43"/>
          <p:cNvSpPr/>
          <p:nvPr/>
        </p:nvSpPr>
        <p:spPr>
          <a:xfrm>
            <a:off x="4706411" y="2000045"/>
            <a:ext cx="4711085" cy="4557780"/>
          </a:xfrm>
          <a:prstGeom prst="wedgeEllipseCallout">
            <a:avLst>
              <a:gd name="adj1" fmla="val -63616"/>
              <a:gd name="adj2" fmla="val -24770"/>
            </a:avLst>
          </a:prstGeom>
          <a:blipFill dpi="0" rotWithShape="1">
            <a:blip r:embed="rId5"/>
            <a:srcRect/>
            <a:stretch>
              <a:fillRect l="1000"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8353510" y="1894703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第二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模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67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0473" y="899428"/>
            <a:ext cx="944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現象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：收集擠錠溫度資料時，常因鋁錠在</a:t>
            </a:r>
            <a:r>
              <a:rPr lang="zh-TW" altLang="en-US" b="1" dirty="0" smtClean="0">
                <a:solidFill>
                  <a:srgbClr val="FF0000"/>
                </a:solidFill>
              </a:rPr>
              <a:t>槽內滾動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造成多收集到一小段無用的資料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須被忽略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，導致其與許多正常資料過於相似，恐有被相同篩選標準過濾掉的疑慮，導致資料標記結果無法正常對應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→ 後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續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：即使為正常的擠錠資料，若發生資料</a:t>
            </a:r>
            <a:r>
              <a:rPr lang="zh-TW" altLang="en-US" b="1" dirty="0" smtClean="0">
                <a:solidFill>
                  <a:srgbClr val="FF0000"/>
                </a:solidFill>
              </a:rPr>
              <a:t>過少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的情況，則予以</a:t>
            </a:r>
            <a:r>
              <a:rPr lang="zh-TW" altLang="en-US" b="1" dirty="0" smtClean="0">
                <a:solidFill>
                  <a:srgbClr val="FF0000"/>
                </a:solidFill>
              </a:rPr>
              <a:t>過濾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，而資料標記結果對應方法需另想辦法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848544" y="2372502"/>
            <a:ext cx="8208912" cy="4292785"/>
            <a:chOff x="848544" y="2372502"/>
            <a:chExt cx="8208912" cy="429278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544" y="2372502"/>
              <a:ext cx="8208912" cy="42927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文字方塊 12"/>
            <p:cNvSpPr txBox="1"/>
            <p:nvPr/>
          </p:nvSpPr>
          <p:spPr>
            <a:xfrm>
              <a:off x="1496469" y="293338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00B050"/>
                  </a:solidFill>
                </a:rPr>
                <a:t>正常的擠錠資料</a:t>
              </a:r>
              <a:endParaRPr lang="zh-TW" altLang="en-US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152800" y="292494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該錠油缸壓力資料</a:t>
              </a:r>
              <a:endParaRPr lang="zh-TW" altLang="en-US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288704" y="3263618"/>
              <a:ext cx="274979" cy="2757669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03828" y="3263619"/>
              <a:ext cx="1701100" cy="2757669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848544" y="2372400"/>
            <a:ext cx="8208912" cy="4292785"/>
            <a:chOff x="848544" y="2372502"/>
            <a:chExt cx="8208912" cy="4292785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544" y="2372502"/>
              <a:ext cx="8208912" cy="42927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文字方塊 21"/>
            <p:cNvSpPr txBox="1"/>
            <p:nvPr/>
          </p:nvSpPr>
          <p:spPr>
            <a:xfrm>
              <a:off x="2936776" y="2894286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00B050"/>
                  </a:solidFill>
                </a:rPr>
                <a:t>正常的擠錠資料</a:t>
              </a:r>
              <a:endParaRPr lang="zh-TW" altLang="en-US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69909" y="3263618"/>
              <a:ext cx="707027" cy="2757669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390259" y="3645024"/>
              <a:ext cx="130694" cy="237944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669909" y="597236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異常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的擠錠資料</a:t>
              </a:r>
              <a:endParaRPr lang="zh-TW" altLang="en-US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592960" y="287141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該錠油缸壓力資料</a:t>
              </a:r>
              <a:endParaRPr lang="zh-TW" altLang="en-US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651914" y="3263619"/>
              <a:ext cx="949157" cy="2757669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6968423" y="2394848"/>
            <a:ext cx="20890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兩模皆有此問題</a:t>
            </a:r>
            <a:endParaRPr lang="en-US" altLang="zh-TW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以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第一模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舉例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848544" y="2382145"/>
            <a:ext cx="8220152" cy="4286761"/>
            <a:chOff x="855866" y="2372298"/>
            <a:chExt cx="8220152" cy="4286761"/>
          </a:xfrm>
        </p:grpSpPr>
        <p:grpSp>
          <p:nvGrpSpPr>
            <p:cNvPr id="38" name="群組 37"/>
            <p:cNvGrpSpPr/>
            <p:nvPr/>
          </p:nvGrpSpPr>
          <p:grpSpPr>
            <a:xfrm>
              <a:off x="855866" y="2372298"/>
              <a:ext cx="8220152" cy="4286761"/>
              <a:chOff x="855866" y="2372298"/>
              <a:chExt cx="8220152" cy="4286761"/>
            </a:xfrm>
          </p:grpSpPr>
          <p:pic>
            <p:nvPicPr>
              <p:cNvPr id="40" name="圖片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866" y="2372298"/>
                <a:ext cx="8201590" cy="42867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1" name="矩形 40"/>
              <p:cNvSpPr/>
              <p:nvPr/>
            </p:nvSpPr>
            <p:spPr>
              <a:xfrm>
                <a:off x="6897216" y="2394848"/>
                <a:ext cx="2178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5/9</a:t>
                </a:r>
                <a:r>
                  <a:rPr lang="zh-TW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資料無此問題</a:t>
                </a:r>
                <a:endParaRPr lang="en-US" altLang="zh-TW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2129587" y="2731790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00B050"/>
                    </a:solidFill>
                  </a:rPr>
                  <a:t>正常的擠錠資料</a:t>
                </a:r>
                <a:endParaRPr lang="zh-TW" altLang="en-US" b="1" dirty="0" smtClean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864769" y="3101122"/>
                <a:ext cx="504056" cy="2757669"/>
              </a:xfrm>
              <a:prstGeom prst="rect">
                <a:avLst/>
              </a:prstGeom>
              <a:solidFill>
                <a:srgbClr val="00B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3785771" y="2708920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該錠油缸壓力資料</a:t>
                </a:r>
                <a:endParaRPr lang="zh-TW" altLang="en-US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611940" y="3101123"/>
                <a:ext cx="981020" cy="2757669"/>
              </a:xfrm>
              <a:prstGeom prst="rect">
                <a:avLst/>
              </a:prstGeom>
              <a:solidFill>
                <a:schemeClr val="accent6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/>
            <p:cNvSpPr txBox="1"/>
            <p:nvPr/>
          </p:nvSpPr>
          <p:spPr>
            <a:xfrm>
              <a:off x="2298864" y="5889592"/>
              <a:ext cx="3262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!!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資料量足夠多且無異常情況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!!</a:t>
              </a:r>
              <a:endParaRPr lang="zh-TW" altLang="en-US" b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044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油缸壓力資料偶有不穩定的狀況</a:t>
            </a:r>
            <a:endParaRPr lang="en-US" altLang="zh-TW" dirty="0" smtClean="0"/>
          </a:p>
          <a:p>
            <a:pPr marL="600075" lvl="1" indent="-342900"/>
            <a:r>
              <a:rPr lang="zh-TW" altLang="en-US" dirty="0" smtClean="0"/>
              <a:t>目前原因</a:t>
            </a:r>
            <a:r>
              <a:rPr lang="zh-TW" altLang="en-US" dirty="0"/>
              <a:t>不明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初步分</a:t>
            </a:r>
            <a:r>
              <a:rPr lang="zh-TW" altLang="en-US" dirty="0"/>
              <a:t>析</a:t>
            </a:r>
            <a:r>
              <a:rPr lang="en-US" altLang="zh-TW" dirty="0" smtClean="0"/>
              <a:t>A</a:t>
            </a:r>
            <a:r>
              <a:rPr lang="zh-TW" altLang="en-US" dirty="0" smtClean="0"/>
              <a:t>與</a:t>
            </a:r>
            <a:r>
              <a:rPr lang="en-US" altLang="zh-TW" dirty="0" smtClean="0"/>
              <a:t>B</a:t>
            </a:r>
            <a:r>
              <a:rPr lang="zh-TW" altLang="en-US" dirty="0" smtClean="0"/>
              <a:t>級較無明顯差距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後續透過資料複雜化再往下分析</a:t>
            </a:r>
            <a:r>
              <a:rPr lang="zh-TW" altLang="en-US" dirty="0" smtClean="0"/>
              <a:t>及訓練模型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釐</a:t>
            </a:r>
            <a:r>
              <a:rPr lang="zh-TW" altLang="en-US" dirty="0" smtClean="0"/>
              <a:t>清首錠起時對應現場生產時間點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部分正常資料與其他需要被篩選掉無用資料過於相似，恐有被過濾之虞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單一鋁錠資料量過少能否判斷為正常資料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減少無用資料的產生，排除其因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</a:t>
            </a:r>
            <a:r>
              <a:rPr lang="zh-TW" altLang="en-US" dirty="0"/>
              <a:t>結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573</Words>
  <Application>Microsoft Office PowerPoint</Application>
  <PresentationFormat>A4 紙張 (210x297 公釐)</PresentationFormat>
  <Paragraphs>72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旺欉 – 第二次(7/4)標記資料分析</vt:lpstr>
      <vt:lpstr>PowerPoint 簡報</vt:lpstr>
      <vt:lpstr>標記資料說明</vt:lpstr>
      <vt:lpstr>分析結果</vt:lpstr>
      <vt:lpstr>分析結果</vt:lpstr>
      <vt:lpstr>分析結果</vt:lpstr>
      <vt:lpstr>分析結果</vt:lpstr>
      <vt:lpstr>小結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171</cp:revision>
  <dcterms:created xsi:type="dcterms:W3CDTF">2021-12-27T02:15:00Z</dcterms:created>
  <dcterms:modified xsi:type="dcterms:W3CDTF">2022-07-21T09:17:28Z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