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76" r:id="rId3"/>
    <p:sldId id="293" r:id="rId4"/>
    <p:sldId id="307" r:id="rId5"/>
    <p:sldId id="308" r:id="rId6"/>
    <p:sldId id="301" r:id="rId7"/>
    <p:sldId id="305" r:id="rId8"/>
    <p:sldId id="306" r:id="rId9"/>
    <p:sldId id="300" r:id="rId10"/>
    <p:sldId id="290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>
          <p15:clr>
            <a:srgbClr val="A4A3A4"/>
          </p15:clr>
        </p15:guide>
        <p15:guide id="2" pos="3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D3F"/>
    <a:srgbClr val="656565"/>
    <a:srgbClr val="609ADA"/>
    <a:srgbClr val="F59852"/>
    <a:srgbClr val="B97AB3"/>
    <a:srgbClr val="F16D69"/>
    <a:srgbClr val="6BA9A8"/>
    <a:srgbClr val="2E75C5"/>
    <a:srgbClr val="6AACB2"/>
    <a:srgbClr val="F0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416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 hasCustomPrompt="1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 hasCustomPrompt="1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>
            <a:fillRect/>
          </a:stretch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800" b="1" kern="1200">
          <a:solidFill>
            <a:srgbClr val="6AA9A8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2400" b="1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None/>
        <a:defRPr sz="1800" kern="1200">
          <a:solidFill>
            <a:srgbClr val="393939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第一個模組建置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羅紹賢  副工程師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創生處  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加值</a:t>
            </a:r>
            <a:r>
              <a:rPr lang="zh-TW" altLang="en-US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2022.08.09</a:t>
            </a:r>
            <a:endParaRPr lang="en-US" altLang="zh-TW" sz="2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初步建置模型分析結果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" y="881336"/>
            <a:ext cx="5060045" cy="31237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268760"/>
            <a:ext cx="4536504" cy="10480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1" y="2365514"/>
            <a:ext cx="5616624" cy="3352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129652" y="1086176"/>
            <a:ext cx="5039371" cy="135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肘形接點 7"/>
          <p:cNvCxnSpPr>
            <a:stCxn id="17" idx="3"/>
            <a:endCxn id="5" idx="0"/>
          </p:cNvCxnSpPr>
          <p:nvPr/>
        </p:nvCxnSpPr>
        <p:spPr>
          <a:xfrm>
            <a:off x="5169023" y="1153771"/>
            <a:ext cx="2412269" cy="11498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13180" y="40252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機器學習方法效能排</a:t>
            </a:r>
            <a:r>
              <a:rPr lang="zh-TW" altLang="en-US" b="1" u="sng" dirty="0">
                <a:solidFill>
                  <a:schemeClr val="tx1">
                    <a:lumMod val="75000"/>
                  </a:schemeClr>
                </a:solidFill>
              </a:rPr>
              <a:t>序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80205" y="7873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最佳演算法：極限樹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34797" y="57239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極限樹特徵重要性排序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9652" y="4509120"/>
            <a:ext cx="403126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特徵對品質結果影響最大的前三名：</a:t>
            </a:r>
            <a:endParaRPr lang="en-US" altLang="zh-TW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擠錠溫度最大值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盛錠筒溫度最大值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模具溫度最大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348" y="5805264"/>
            <a:ext cx="628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猜測：</a:t>
            </a:r>
            <a:endParaRPr lang="en-US" altLang="zh-TW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於擠製過程中，擠錠、模具與盛錠筒的最高溫度可能會造成鋁擠半成品在</a:t>
            </a:r>
            <a:r>
              <a:rPr lang="zh-TW" altLang="en-US" b="1" dirty="0" smtClean="0">
                <a:solidFill>
                  <a:srgbClr val="FF0000"/>
                </a:solidFill>
              </a:rPr>
              <a:t>冷卻過後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易出現結晶化或其他異常狀況</a:t>
            </a:r>
          </a:p>
        </p:txBody>
      </p:sp>
      <p:sp>
        <p:nvSpPr>
          <p:cNvPr id="14" name="向右箭號 13"/>
          <p:cNvSpPr/>
          <p:nvPr/>
        </p:nvSpPr>
        <p:spPr>
          <a:xfrm rot="5400000">
            <a:off x="1677203" y="5673251"/>
            <a:ext cx="349715" cy="2895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標記資料說明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/>
              <a:t>資料對齊資料切分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對齊：組合鋁錠各參數的資料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/>
              <a:t>切分：擷取製程重要生產時間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前處</a:t>
            </a:r>
            <a:r>
              <a:rPr lang="zh-TW" altLang="en-US" dirty="0"/>
              <a:t>理</a:t>
            </a:r>
            <a:r>
              <a:rPr lang="zh-TW" altLang="en-US" dirty="0" smtClean="0"/>
              <a:t>可視化套</a:t>
            </a:r>
            <a:r>
              <a:rPr lang="zh-TW" altLang="en-US" dirty="0"/>
              <a:t>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模型建</a:t>
            </a:r>
            <a:r>
              <a:rPr lang="zh-TW" altLang="en-US" dirty="0"/>
              <a:t>置</a:t>
            </a:r>
            <a:r>
              <a:rPr lang="zh-TW" altLang="en-US" dirty="0" smtClean="0"/>
              <a:t>前</a:t>
            </a:r>
            <a:r>
              <a:rPr lang="en-US" altLang="zh-TW" dirty="0" smtClean="0"/>
              <a:t>)</a:t>
            </a:r>
          </a:p>
          <a:p>
            <a:pPr>
              <a:buClr>
                <a:schemeClr val="accent1"/>
              </a:buClr>
            </a:pPr>
            <a:r>
              <a:rPr lang="zh-TW" altLang="en-US" dirty="0"/>
              <a:t>初步建置模型分析</a:t>
            </a:r>
            <a:r>
              <a:rPr lang="zh-TW" altLang="en-US" dirty="0" smtClean="0"/>
              <a:t>結果</a:t>
            </a:r>
            <a:endParaRPr lang="en-US" altLang="zh-TW" dirty="0" smtClean="0"/>
          </a:p>
        </p:txBody>
      </p:sp>
      <p:sp>
        <p:nvSpPr>
          <p:cNvPr id="7" name="標題 3"/>
          <p:cNvSpPr txBox="1"/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使用資料範圍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第一次</a:t>
            </a:r>
            <a:r>
              <a:rPr lang="zh-TW" altLang="en-US" dirty="0"/>
              <a:t>標記</a:t>
            </a:r>
            <a:r>
              <a:rPr lang="zh-TW" altLang="en-US" dirty="0" smtClean="0"/>
              <a:t>資料：</a:t>
            </a:r>
            <a:r>
              <a:rPr lang="en-US" altLang="zh-TW" dirty="0" smtClean="0"/>
              <a:t>111/5/9</a:t>
            </a:r>
            <a:r>
              <a:rPr lang="zh-TW" altLang="en-US" dirty="0" smtClean="0"/>
              <a:t>，使用一個模具，共生產</a:t>
            </a:r>
            <a:r>
              <a:rPr lang="en-US" altLang="zh-TW" dirty="0" smtClean="0">
                <a:solidFill>
                  <a:srgbClr val="FF0000"/>
                </a:solidFill>
              </a:rPr>
              <a:t>36</a:t>
            </a:r>
            <a:r>
              <a:rPr lang="zh-TW" altLang="en-US" dirty="0" smtClean="0"/>
              <a:t>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第二次標記資料：</a:t>
            </a:r>
            <a:r>
              <a:rPr lang="en-US" altLang="zh-TW" dirty="0" smtClean="0"/>
              <a:t>111/7/4</a:t>
            </a:r>
            <a:r>
              <a:rPr lang="zh-TW" altLang="en-US" dirty="0" smtClean="0"/>
              <a:t>，使用兩個模具，分別生產</a:t>
            </a:r>
            <a:r>
              <a:rPr lang="en-US" altLang="zh-TW" dirty="0">
                <a:solidFill>
                  <a:srgbClr val="FF0000"/>
                </a:solidFill>
              </a:rPr>
              <a:t>31</a:t>
            </a:r>
            <a:r>
              <a:rPr lang="zh-TW" altLang="en-US" dirty="0" smtClean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31</a:t>
            </a:r>
            <a:r>
              <a:rPr lang="zh-TW" altLang="en-US" dirty="0" smtClean="0"/>
              <a:t>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共生產</a:t>
            </a:r>
            <a:r>
              <a:rPr lang="en-US" altLang="zh-TW" dirty="0" smtClean="0">
                <a:solidFill>
                  <a:srgbClr val="FF0000"/>
                </a:solidFill>
              </a:rPr>
              <a:t>98</a:t>
            </a:r>
            <a:r>
              <a:rPr lang="zh-TW" altLang="en-US" dirty="0" smtClean="0"/>
              <a:t>錠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標記資料說明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資料對齊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9" y="1116953"/>
            <a:ext cx="3865685" cy="2024015"/>
          </a:xfrm>
          <a:prstGeom prst="rect">
            <a:avLst/>
          </a:prstGeom>
          <a:ln w="19050"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602063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原始數據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00472" y="764705"/>
            <a:ext cx="3888432" cy="238471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74" y="908840"/>
            <a:ext cx="2041076" cy="108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7" y="888529"/>
            <a:ext cx="2040609" cy="108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029584"/>
            <a:ext cx="2037240" cy="108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87" y="2038192"/>
            <a:ext cx="2017278" cy="108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794844" y="1907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擠錠溫度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455724" y="764705"/>
            <a:ext cx="5321811" cy="237626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058447" y="762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油缸壓力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069503" y="1907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模具溫度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673474" y="7554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盛錠筒溫度</a:t>
            </a:r>
          </a:p>
        </p:txBody>
      </p:sp>
      <p:sp>
        <p:nvSpPr>
          <p:cNvPr id="16" name="向右箭號 15"/>
          <p:cNvSpPr/>
          <p:nvPr/>
        </p:nvSpPr>
        <p:spPr>
          <a:xfrm>
            <a:off x="4016165" y="1643184"/>
            <a:ext cx="549382" cy="4257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23219" y="3212979"/>
            <a:ext cx="9554315" cy="34289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8618"/>
              </p:ext>
            </p:extLst>
          </p:nvPr>
        </p:nvGraphicFramePr>
        <p:xfrm>
          <a:off x="643709" y="3933056"/>
          <a:ext cx="3960000" cy="265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1334322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4223719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9751452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4195821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36422594"/>
                    </a:ext>
                  </a:extLst>
                </a:gridCol>
              </a:tblGrid>
              <a:tr h="3943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時間序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參數名稱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擠錠溫度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油缸壓力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模具溫度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盛錠筒溫度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6610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480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340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420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255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485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345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423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0736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490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418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817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500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335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419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473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310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424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6581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230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339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423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108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296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195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337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00B050"/>
                          </a:solidFill>
                        </a:rPr>
                        <a:t>420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5490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292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419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40763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504524" y="205484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切割各特徵數據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000175" y="2340169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依實際生產狀況區分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有效資料的時間線</a:t>
            </a:r>
          </a:p>
        </p:txBody>
      </p:sp>
      <p:sp>
        <p:nvSpPr>
          <p:cNvPr id="23" name="矩形 22"/>
          <p:cNvSpPr/>
          <p:nvPr/>
        </p:nvSpPr>
        <p:spPr>
          <a:xfrm>
            <a:off x="1465521" y="4372499"/>
            <a:ext cx="823183" cy="108833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297602" y="5752202"/>
            <a:ext cx="2306107" cy="5645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99459" y="327997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即時依據感測器資料中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擠錠溫度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與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油缸壓力</a:t>
            </a:r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數據，藉此判斷當前生產進程</a:t>
            </a:r>
          </a:p>
        </p:txBody>
      </p:sp>
      <p:sp>
        <p:nvSpPr>
          <p:cNvPr id="26" name="橢圓 25"/>
          <p:cNvSpPr/>
          <p:nvPr/>
        </p:nvSpPr>
        <p:spPr>
          <a:xfrm>
            <a:off x="1568624" y="4378937"/>
            <a:ext cx="696653" cy="281594"/>
          </a:xfrm>
          <a:prstGeom prst="ellipse">
            <a:avLst/>
          </a:prstGeom>
          <a:noFill/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528785" y="5467270"/>
            <a:ext cx="696653" cy="281594"/>
          </a:xfrm>
          <a:prstGeom prst="ellipse">
            <a:avLst/>
          </a:prstGeom>
          <a:noFill/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225438" y="5608067"/>
            <a:ext cx="2518334" cy="0"/>
          </a:xfrm>
          <a:prstGeom prst="straightConnector1">
            <a:avLst/>
          </a:prstGeom>
          <a:ln w="28575">
            <a:solidFill>
              <a:srgbClr val="F78D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6" idx="6"/>
          </p:cNvCxnSpPr>
          <p:nvPr/>
        </p:nvCxnSpPr>
        <p:spPr>
          <a:xfrm>
            <a:off x="2265277" y="4519734"/>
            <a:ext cx="2438032" cy="6046"/>
          </a:xfrm>
          <a:prstGeom prst="straightConnector1">
            <a:avLst/>
          </a:prstGeom>
          <a:ln w="28575">
            <a:solidFill>
              <a:srgbClr val="F78D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69015"/>
              </p:ext>
            </p:extLst>
          </p:nvPr>
        </p:nvGraphicFramePr>
        <p:xfrm>
          <a:off x="5308530" y="3378696"/>
          <a:ext cx="37800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50977739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9077726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300566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特徵數據名稱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生產開始閥值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生產結束閥值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5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擠錠溫度</a:t>
                      </a:r>
                      <a:endParaRPr lang="en-US" altLang="zh-TW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390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320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7158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油缸壓力</a:t>
                      </a:r>
                      <a:endParaRPr lang="en-US" altLang="zh-TW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30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77981"/>
                  </a:ext>
                </a:extLst>
              </a:tr>
            </a:tbl>
          </a:graphicData>
        </a:graphic>
      </p:graphicFrame>
      <p:sp>
        <p:nvSpPr>
          <p:cNvPr id="39" name="橢圓 38"/>
          <p:cNvSpPr/>
          <p:nvPr/>
        </p:nvSpPr>
        <p:spPr>
          <a:xfrm>
            <a:off x="2361971" y="5742238"/>
            <a:ext cx="696653" cy="281594"/>
          </a:xfrm>
          <a:prstGeom prst="ellipse">
            <a:avLst/>
          </a:prstGeom>
          <a:noFill/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>
            <a:stCxn id="39" idx="6"/>
          </p:cNvCxnSpPr>
          <p:nvPr/>
        </p:nvCxnSpPr>
        <p:spPr>
          <a:xfrm>
            <a:off x="3058624" y="5883035"/>
            <a:ext cx="1681618" cy="0"/>
          </a:xfrm>
          <a:prstGeom prst="straightConnector1">
            <a:avLst/>
          </a:prstGeom>
          <a:ln w="28575">
            <a:solidFill>
              <a:srgbClr val="F78D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2386486" y="6309969"/>
            <a:ext cx="696653" cy="281594"/>
          </a:xfrm>
          <a:prstGeom prst="ellipse">
            <a:avLst/>
          </a:prstGeom>
          <a:noFill/>
          <a:ln w="28575">
            <a:solidFill>
              <a:srgbClr val="F78D3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>
            <a:stCxn id="47" idx="6"/>
          </p:cNvCxnSpPr>
          <p:nvPr/>
        </p:nvCxnSpPr>
        <p:spPr>
          <a:xfrm>
            <a:off x="3083139" y="6450766"/>
            <a:ext cx="1657103" cy="2451"/>
          </a:xfrm>
          <a:prstGeom prst="straightConnector1">
            <a:avLst/>
          </a:prstGeom>
          <a:ln w="28575">
            <a:solidFill>
              <a:srgbClr val="F78D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向右箭號 52"/>
          <p:cNvSpPr/>
          <p:nvPr/>
        </p:nvSpPr>
        <p:spPr>
          <a:xfrm rot="5400000">
            <a:off x="6751026" y="2941444"/>
            <a:ext cx="549382" cy="4257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4712870" y="4355812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480</a:t>
            </a:r>
            <a:r>
              <a:rPr lang="zh-TW" altLang="en-US" b="1" dirty="0" smtClean="0"/>
              <a:t>超過閥值</a:t>
            </a:r>
            <a:r>
              <a:rPr lang="en-US" altLang="zh-TW" b="1" dirty="0" smtClean="0"/>
              <a:t>390</a:t>
            </a:r>
            <a:r>
              <a:rPr lang="zh-TW" altLang="en-US" b="1" dirty="0" smtClean="0"/>
              <a:t>，為擠錠溫度</a:t>
            </a:r>
            <a:r>
              <a:rPr lang="zh-TW" altLang="en-US" b="1" dirty="0" smtClean="0">
                <a:solidFill>
                  <a:srgbClr val="F78D3F"/>
                </a:solidFill>
              </a:rPr>
              <a:t>起始</a:t>
            </a:r>
            <a:r>
              <a:rPr lang="zh-TW" altLang="en-US" b="1" dirty="0" smtClean="0"/>
              <a:t>時間點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4711218" y="5435932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310</a:t>
            </a:r>
            <a:r>
              <a:rPr lang="zh-TW" altLang="en-US" b="1" dirty="0" smtClean="0"/>
              <a:t>低</a:t>
            </a:r>
            <a:r>
              <a:rPr lang="zh-TW" altLang="en-US" b="1" dirty="0"/>
              <a:t>於</a:t>
            </a:r>
            <a:r>
              <a:rPr lang="zh-TW" altLang="en-US" b="1" dirty="0" smtClean="0"/>
              <a:t>閥值</a:t>
            </a:r>
            <a:r>
              <a:rPr lang="en-US" altLang="zh-TW" b="1" dirty="0" smtClean="0"/>
              <a:t>320</a:t>
            </a:r>
            <a:r>
              <a:rPr lang="zh-TW" altLang="en-US" b="1" dirty="0" smtClean="0"/>
              <a:t>，為擠錠溫度</a:t>
            </a:r>
            <a:r>
              <a:rPr lang="zh-TW" altLang="en-US" b="1" dirty="0" smtClean="0">
                <a:solidFill>
                  <a:srgbClr val="F78D3F"/>
                </a:solidFill>
              </a:rPr>
              <a:t>結束</a:t>
            </a:r>
            <a:r>
              <a:rPr lang="zh-TW" altLang="en-US" b="1" dirty="0" smtClean="0"/>
              <a:t>時間點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4711218" y="572396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230</a:t>
            </a:r>
            <a:r>
              <a:rPr lang="zh-TW" altLang="en-US" b="1" dirty="0" smtClean="0"/>
              <a:t>超過閥值</a:t>
            </a:r>
            <a:r>
              <a:rPr lang="en-US" altLang="zh-TW" b="1" dirty="0" smtClean="0"/>
              <a:t>130</a:t>
            </a:r>
            <a:r>
              <a:rPr lang="zh-TW" altLang="en-US" b="1" dirty="0" smtClean="0"/>
              <a:t>，為油缸壓力</a:t>
            </a:r>
            <a:r>
              <a:rPr lang="zh-TW" altLang="en-US" b="1" dirty="0" smtClean="0">
                <a:solidFill>
                  <a:srgbClr val="F78D3F"/>
                </a:solidFill>
              </a:rPr>
              <a:t>起始</a:t>
            </a:r>
            <a:r>
              <a:rPr lang="zh-TW" altLang="en-US" b="1" dirty="0" smtClean="0"/>
              <a:t>時間點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4703309" y="6237312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</a:t>
            </a:r>
            <a:r>
              <a:rPr lang="en-US" altLang="zh-TW" b="1" dirty="0" smtClean="0"/>
              <a:t>0</a:t>
            </a:r>
            <a:r>
              <a:rPr lang="zh-TW" altLang="en-US" b="1" dirty="0" smtClean="0"/>
              <a:t>超過閥值</a:t>
            </a:r>
            <a:r>
              <a:rPr lang="en-US" altLang="zh-TW" b="1" dirty="0" smtClean="0"/>
              <a:t>30</a:t>
            </a:r>
            <a:r>
              <a:rPr lang="zh-TW" altLang="en-US" b="1" dirty="0" smtClean="0"/>
              <a:t>，為油缸壓力</a:t>
            </a:r>
            <a:r>
              <a:rPr lang="zh-TW" altLang="en-US" b="1" dirty="0" smtClean="0">
                <a:solidFill>
                  <a:srgbClr val="F78D3F"/>
                </a:solidFill>
              </a:rPr>
              <a:t>結束</a:t>
            </a:r>
            <a:r>
              <a:rPr lang="zh-TW" altLang="en-US" b="1" dirty="0" smtClean="0"/>
              <a:t>時間點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711218" y="46291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此段為有效擠錠溫度資料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711218" y="508165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此段為有效油缸壓力、模具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與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盛錠筒溫度資料</a:t>
            </a:r>
          </a:p>
        </p:txBody>
      </p:sp>
      <p:cxnSp>
        <p:nvCxnSpPr>
          <p:cNvPr id="60" name="直線單箭頭接點 59"/>
          <p:cNvCxnSpPr>
            <a:endCxn id="58" idx="1"/>
          </p:cNvCxnSpPr>
          <p:nvPr/>
        </p:nvCxnSpPr>
        <p:spPr>
          <a:xfrm>
            <a:off x="2288704" y="4780063"/>
            <a:ext cx="2422514" cy="337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4" idx="0"/>
            <a:endCxn id="18" idx="3"/>
          </p:cNvCxnSpPr>
          <p:nvPr/>
        </p:nvCxnSpPr>
        <p:spPr>
          <a:xfrm rot="5400000" flipH="1" flipV="1">
            <a:off x="3780549" y="4929043"/>
            <a:ext cx="493266" cy="1153053"/>
          </a:xfrm>
          <a:prstGeom prst="bentConnector4">
            <a:avLst>
              <a:gd name="adj1" fmla="val 52192"/>
              <a:gd name="adj2" fmla="val 454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57262"/>
              </p:ext>
            </p:extLst>
          </p:nvPr>
        </p:nvGraphicFramePr>
        <p:xfrm>
          <a:off x="10164994" y="1253430"/>
          <a:ext cx="6740592" cy="39190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3432">
                  <a:extLst>
                    <a:ext uri="{9D8B030D-6E8A-4147-A177-3AD203B41FA5}">
                      <a16:colId xmlns:a16="http://schemas.microsoft.com/office/drawing/2014/main" val="3340751628"/>
                    </a:ext>
                  </a:extLst>
                </a:gridCol>
                <a:gridCol w="1123432">
                  <a:extLst>
                    <a:ext uri="{9D8B030D-6E8A-4147-A177-3AD203B41FA5}">
                      <a16:colId xmlns:a16="http://schemas.microsoft.com/office/drawing/2014/main" val="1494586658"/>
                    </a:ext>
                  </a:extLst>
                </a:gridCol>
                <a:gridCol w="1123432">
                  <a:extLst>
                    <a:ext uri="{9D8B030D-6E8A-4147-A177-3AD203B41FA5}">
                      <a16:colId xmlns:a16="http://schemas.microsoft.com/office/drawing/2014/main" val="451029641"/>
                    </a:ext>
                  </a:extLst>
                </a:gridCol>
                <a:gridCol w="1123432">
                  <a:extLst>
                    <a:ext uri="{9D8B030D-6E8A-4147-A177-3AD203B41FA5}">
                      <a16:colId xmlns:a16="http://schemas.microsoft.com/office/drawing/2014/main" val="4007646920"/>
                    </a:ext>
                  </a:extLst>
                </a:gridCol>
                <a:gridCol w="1123432">
                  <a:extLst>
                    <a:ext uri="{9D8B030D-6E8A-4147-A177-3AD203B41FA5}">
                      <a16:colId xmlns:a16="http://schemas.microsoft.com/office/drawing/2014/main" val="2604140007"/>
                    </a:ext>
                  </a:extLst>
                </a:gridCol>
                <a:gridCol w="1123432">
                  <a:extLst>
                    <a:ext uri="{9D8B030D-6E8A-4147-A177-3AD203B41FA5}">
                      <a16:colId xmlns:a16="http://schemas.microsoft.com/office/drawing/2014/main" val="114901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平均值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偏度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Skew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峰值間最大值與最小值的差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Ptp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2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中位數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Median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峰度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Kurt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波峰函數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Crest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44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加總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標準差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Std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維度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Shape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5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最小值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變異數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Var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單位脈衝函數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Impulse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938947"/>
                  </a:ext>
                </a:extLst>
              </a:tr>
              <a:tr h="125209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最大值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平方平均數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Rms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邊界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46680"/>
                  </a:ext>
                </a:extLst>
              </a:tr>
            </a:tbl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12803646" y="8781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75000"/>
                  </a:schemeClr>
                </a:solidFill>
              </a:rPr>
              <a:t>時域分析統計方法</a:t>
            </a:r>
          </a:p>
        </p:txBody>
      </p:sp>
    </p:spTree>
    <p:extLst>
      <p:ext uri="{BB962C8B-B14F-4D97-AF65-F5344CB8AC3E}">
        <p14:creationId xmlns:p14="http://schemas.microsoft.com/office/powerpoint/2010/main" val="17184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資料切分：擷取重要索引值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" y="2082909"/>
            <a:ext cx="9589812" cy="7361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879" y="135085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1.</a:t>
            </a:r>
            <a:r>
              <a:rPr lang="zh-TW" altLang="en-US" b="1" dirty="0" smtClean="0">
                <a:solidFill>
                  <a:srgbClr val="00B050"/>
                </a:solidFill>
              </a:rPr>
              <a:t>擠錠溫度起始索引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088" y="299222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2.</a:t>
            </a:r>
            <a:r>
              <a:rPr lang="zh-TW" altLang="en-US" b="1" dirty="0" smtClean="0">
                <a:solidFill>
                  <a:srgbClr val="00B050"/>
                </a:solidFill>
              </a:rPr>
              <a:t>擠錠溫度結束索引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37730" y="169057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3.</a:t>
            </a:r>
            <a:r>
              <a:rPr lang="zh-TW" altLang="en-US" b="1" dirty="0" smtClean="0">
                <a:solidFill>
                  <a:srgbClr val="00B050"/>
                </a:solidFill>
              </a:rPr>
              <a:t>油</a:t>
            </a:r>
            <a:r>
              <a:rPr lang="zh-TW" altLang="en-US" b="1" dirty="0">
                <a:solidFill>
                  <a:srgbClr val="00B050"/>
                </a:solidFill>
              </a:rPr>
              <a:t>缸壓力</a:t>
            </a:r>
            <a:r>
              <a:rPr lang="zh-TW" altLang="en-US" b="1" dirty="0" smtClean="0">
                <a:solidFill>
                  <a:srgbClr val="00B050"/>
                </a:solidFill>
              </a:rPr>
              <a:t>起始索引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86461" y="300110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4.</a:t>
            </a:r>
            <a:r>
              <a:rPr lang="zh-TW" altLang="en-US" b="1" dirty="0" smtClean="0">
                <a:solidFill>
                  <a:srgbClr val="00B050"/>
                </a:solidFill>
              </a:rPr>
              <a:t>油</a:t>
            </a:r>
            <a:r>
              <a:rPr lang="zh-TW" altLang="en-US" b="1" dirty="0">
                <a:solidFill>
                  <a:srgbClr val="00B050"/>
                </a:solidFill>
              </a:rPr>
              <a:t>缸</a:t>
            </a:r>
            <a:r>
              <a:rPr lang="zh-TW" altLang="en-US" b="1" dirty="0" smtClean="0">
                <a:solidFill>
                  <a:srgbClr val="00B050"/>
                </a:solidFill>
              </a:rPr>
              <a:t>壓力結束索引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cxnSp>
        <p:nvCxnSpPr>
          <p:cNvPr id="15" name="直線單箭頭接點 14"/>
          <p:cNvCxnSpPr>
            <a:stCxn id="8" idx="0"/>
          </p:cNvCxnSpPr>
          <p:nvPr/>
        </p:nvCxnSpPr>
        <p:spPr>
          <a:xfrm flipH="1" flipV="1">
            <a:off x="3667859" y="2714492"/>
            <a:ext cx="145861" cy="2866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</p:cNvCxnSpPr>
          <p:nvPr/>
        </p:nvCxnSpPr>
        <p:spPr>
          <a:xfrm flipH="1">
            <a:off x="2744286" y="2059909"/>
            <a:ext cx="720703" cy="182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0"/>
          </p:cNvCxnSpPr>
          <p:nvPr/>
        </p:nvCxnSpPr>
        <p:spPr>
          <a:xfrm flipV="1">
            <a:off x="1299347" y="2628141"/>
            <a:ext cx="100454" cy="3640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2"/>
          </p:cNvCxnSpPr>
          <p:nvPr/>
        </p:nvCxnSpPr>
        <p:spPr>
          <a:xfrm flipH="1">
            <a:off x="577777" y="1720182"/>
            <a:ext cx="720361" cy="5438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174679" y="137063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5.</a:t>
            </a:r>
            <a:r>
              <a:rPr lang="zh-TW" altLang="en-US" b="1" dirty="0" smtClean="0">
                <a:solidFill>
                  <a:srgbClr val="FF0000"/>
                </a:solidFill>
              </a:rPr>
              <a:t>下一鋁錠擠錠溫度起始索引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923963" y="299222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6.</a:t>
            </a:r>
            <a:r>
              <a:rPr lang="zh-TW" altLang="en-US" b="1" dirty="0" smtClean="0">
                <a:solidFill>
                  <a:srgbClr val="FF0000"/>
                </a:solidFill>
              </a:rPr>
              <a:t>下一</a:t>
            </a:r>
            <a:r>
              <a:rPr lang="zh-TW" altLang="en-US" b="1" dirty="0">
                <a:solidFill>
                  <a:srgbClr val="FF0000"/>
                </a:solidFill>
              </a:rPr>
              <a:t>鋁錠</a:t>
            </a:r>
            <a:r>
              <a:rPr lang="zh-TW" altLang="en-US" b="1" dirty="0" smtClean="0">
                <a:solidFill>
                  <a:srgbClr val="FF0000"/>
                </a:solidFill>
              </a:rPr>
              <a:t>擠錠溫度結束索引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67354" y="166645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7.</a:t>
            </a:r>
            <a:r>
              <a:rPr lang="zh-TW" altLang="en-US" b="1" dirty="0" smtClean="0">
                <a:solidFill>
                  <a:srgbClr val="FF0000"/>
                </a:solidFill>
              </a:rPr>
              <a:t>下一</a:t>
            </a:r>
            <a:r>
              <a:rPr lang="zh-TW" altLang="en-US" b="1" dirty="0">
                <a:solidFill>
                  <a:srgbClr val="FF0000"/>
                </a:solidFill>
              </a:rPr>
              <a:t>鋁錠</a:t>
            </a:r>
            <a:r>
              <a:rPr lang="zh-TW" altLang="en-US" b="1" dirty="0" smtClean="0">
                <a:solidFill>
                  <a:srgbClr val="FF0000"/>
                </a:solidFill>
              </a:rPr>
              <a:t>油</a:t>
            </a:r>
            <a:r>
              <a:rPr lang="zh-TW" altLang="en-US" b="1" dirty="0">
                <a:solidFill>
                  <a:srgbClr val="FF0000"/>
                </a:solidFill>
              </a:rPr>
              <a:t>缸壓力</a:t>
            </a:r>
            <a:r>
              <a:rPr lang="zh-TW" altLang="en-US" b="1" dirty="0" smtClean="0">
                <a:solidFill>
                  <a:srgbClr val="FF0000"/>
                </a:solidFill>
              </a:rPr>
              <a:t>起始索引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66662" y="333736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8.</a:t>
            </a:r>
            <a:r>
              <a:rPr lang="zh-TW" altLang="en-US" b="1" dirty="0" smtClean="0">
                <a:solidFill>
                  <a:srgbClr val="FF0000"/>
                </a:solidFill>
              </a:rPr>
              <a:t>下一</a:t>
            </a:r>
            <a:r>
              <a:rPr lang="zh-TW" altLang="en-US" b="1" dirty="0">
                <a:solidFill>
                  <a:srgbClr val="FF0000"/>
                </a:solidFill>
              </a:rPr>
              <a:t>鋁錠</a:t>
            </a:r>
            <a:r>
              <a:rPr lang="zh-TW" altLang="en-US" b="1" dirty="0" smtClean="0">
                <a:solidFill>
                  <a:srgbClr val="FF0000"/>
                </a:solidFill>
              </a:rPr>
              <a:t>油</a:t>
            </a:r>
            <a:r>
              <a:rPr lang="zh-TW" altLang="en-US" b="1" dirty="0">
                <a:solidFill>
                  <a:srgbClr val="FF0000"/>
                </a:solidFill>
              </a:rPr>
              <a:t>缸</a:t>
            </a:r>
            <a:r>
              <a:rPr lang="zh-TW" altLang="en-US" b="1" dirty="0" smtClean="0">
                <a:solidFill>
                  <a:srgbClr val="FF0000"/>
                </a:solidFill>
              </a:rPr>
              <a:t>壓力結束索引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stCxn id="32" idx="0"/>
          </p:cNvCxnSpPr>
          <p:nvPr/>
        </p:nvCxnSpPr>
        <p:spPr>
          <a:xfrm flipV="1">
            <a:off x="8155586" y="2714492"/>
            <a:ext cx="901870" cy="622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1" idx="2"/>
          </p:cNvCxnSpPr>
          <p:nvPr/>
        </p:nvCxnSpPr>
        <p:spPr>
          <a:xfrm flipH="1">
            <a:off x="7806855" y="2035791"/>
            <a:ext cx="249423" cy="206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0" idx="0"/>
          </p:cNvCxnSpPr>
          <p:nvPr/>
        </p:nvCxnSpPr>
        <p:spPr>
          <a:xfrm flipH="1" flipV="1">
            <a:off x="6541626" y="2714492"/>
            <a:ext cx="71261" cy="277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2"/>
          </p:cNvCxnSpPr>
          <p:nvPr/>
        </p:nvCxnSpPr>
        <p:spPr>
          <a:xfrm>
            <a:off x="4863603" y="1739962"/>
            <a:ext cx="523477" cy="524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09742" y="980728"/>
            <a:ext cx="928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格式：</a:t>
            </a:r>
            <a:r>
              <a:rPr lang="en-US" altLang="zh-TW" sz="1600" b="1" dirty="0" smtClean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 擠錠溫度起始索引值，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擠錠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溫度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結束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索引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值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，油缸壓力起始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索引值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油缸壓力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結束索引值 </a:t>
            </a:r>
            <a:r>
              <a:rPr lang="en-US" altLang="zh-TW" sz="1600" b="1" dirty="0" smtClean="0">
                <a:solidFill>
                  <a:schemeClr val="tx1">
                    <a:lumMod val="75000"/>
                  </a:schemeClr>
                </a:solidFill>
              </a:rPr>
              <a:t>]</a:t>
            </a:r>
            <a:endParaRPr lang="zh-TW" altLang="en-US" sz="1600" b="1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158094" y="3502757"/>
            <a:ext cx="9686415" cy="3150502"/>
            <a:chOff x="10045485" y="2027745"/>
            <a:chExt cx="5027087" cy="2134678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5485" y="2181572"/>
              <a:ext cx="5027087" cy="1980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5" name="文字方塊 54"/>
            <p:cNvSpPr txBox="1"/>
            <p:nvPr/>
          </p:nvSpPr>
          <p:spPr>
            <a:xfrm>
              <a:off x="11097440" y="20489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1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1330984" y="20277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2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1505232" y="22048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</a:rPr>
                <a:t>3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1872318" y="28594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4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1686594" y="21245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1943590" y="2097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6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12559028" y="28594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2110950" y="20704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7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5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zh-TW" dirty="0" smtClean="0"/>
              <a:t>Pandas-profiling</a:t>
            </a:r>
          </a:p>
          <a:p>
            <a:r>
              <a:rPr lang="en-US" altLang="zh-TW" dirty="0" err="1" smtClean="0"/>
              <a:t>Dataprep</a:t>
            </a:r>
            <a:endParaRPr lang="en-US" altLang="zh-TW" dirty="0" smtClean="0"/>
          </a:p>
          <a:p>
            <a:r>
              <a:rPr lang="en-US" altLang="zh-TW" dirty="0" err="1" smtClean="0"/>
              <a:t>Sweetviz</a:t>
            </a:r>
            <a:endParaRPr lang="en-US" altLang="zh-TW" dirty="0" smtClean="0"/>
          </a:p>
          <a:p>
            <a:r>
              <a:rPr lang="en-US" altLang="zh-TW" dirty="0" err="1" smtClean="0"/>
              <a:t>Autoviz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前處理可</a:t>
            </a:r>
            <a:r>
              <a:rPr lang="zh-TW" altLang="en-US" dirty="0"/>
              <a:t>視</a:t>
            </a:r>
            <a:r>
              <a:rPr lang="zh-TW" altLang="en-US" dirty="0" smtClean="0"/>
              <a:t>化套件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模型建置前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1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前處理可視</a:t>
            </a:r>
            <a:r>
              <a:rPr lang="zh-TW" altLang="en-US" dirty="0" smtClean="0"/>
              <a:t>化結果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2" y="1052736"/>
            <a:ext cx="8733757" cy="31857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582286" y="4945062"/>
            <a:ext cx="873759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以統計分析手法展開原始數據，共</a:t>
            </a:r>
            <a:r>
              <a:rPr lang="en-US" altLang="zh-TW" b="1" dirty="0" smtClean="0">
                <a:solidFill>
                  <a:srgbClr val="FF0000"/>
                </a:solidFill>
              </a:rPr>
              <a:t>76</a:t>
            </a:r>
            <a:r>
              <a:rPr lang="zh-TW" altLang="en-US" b="1" dirty="0" smtClean="0"/>
              <a:t>個欄位，包含</a:t>
            </a:r>
            <a:r>
              <a:rPr lang="en-US" altLang="zh-TW" b="1" dirty="0" smtClean="0"/>
              <a:t>75</a:t>
            </a:r>
            <a:r>
              <a:rPr lang="zh-TW" altLang="en-US" b="1" dirty="0" smtClean="0"/>
              <a:t>個數值型資料與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個類別型資料</a:t>
            </a:r>
            <a:endParaRPr lang="en-US" altLang="zh-TW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目前收集鋁錠資料共</a:t>
            </a:r>
            <a:r>
              <a:rPr lang="en-US" altLang="zh-TW" b="1" dirty="0" smtClean="0">
                <a:solidFill>
                  <a:srgbClr val="FF0000"/>
                </a:solidFill>
              </a:rPr>
              <a:t>98</a:t>
            </a:r>
            <a:r>
              <a:rPr lang="zh-TW" altLang="en-US" b="1" dirty="0" smtClean="0"/>
              <a:t>錠</a:t>
            </a:r>
          </a:p>
        </p:txBody>
      </p:sp>
      <p:sp>
        <p:nvSpPr>
          <p:cNvPr id="11" name="矩形 10"/>
          <p:cNvSpPr/>
          <p:nvPr/>
        </p:nvSpPr>
        <p:spPr>
          <a:xfrm>
            <a:off x="6537176" y="5085184"/>
            <a:ext cx="576064" cy="144016"/>
          </a:xfrm>
          <a:prstGeom prst="rect">
            <a:avLst/>
          </a:prstGeom>
          <a:solidFill>
            <a:srgbClr val="609ADA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265368" y="5085184"/>
            <a:ext cx="648072" cy="144016"/>
          </a:xfrm>
          <a:prstGeom prst="rect">
            <a:avLst/>
          </a:prstGeom>
          <a:solidFill>
            <a:srgbClr val="F78D3F">
              <a:alpha val="50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825208" y="5233748"/>
            <a:ext cx="0" cy="331711"/>
          </a:xfrm>
          <a:prstGeom prst="straightConnector1">
            <a:avLst/>
          </a:prstGeom>
          <a:ln>
            <a:solidFill>
              <a:srgbClr val="609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553400" y="5229200"/>
            <a:ext cx="0" cy="331711"/>
          </a:xfrm>
          <a:prstGeom prst="straightConnector1">
            <a:avLst/>
          </a:prstGeom>
          <a:ln>
            <a:solidFill>
              <a:srgbClr val="F78D3F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040378" y="55452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609ADA"/>
                </a:solidFill>
              </a:rPr>
              <a:t>原始資料轉換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750219" y="55330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78D3F"/>
                </a:solidFill>
              </a:rPr>
              <a:t>資料標記結果</a:t>
            </a:r>
          </a:p>
        </p:txBody>
      </p:sp>
      <p:sp>
        <p:nvSpPr>
          <p:cNvPr id="22" name="矩形 21"/>
          <p:cNvSpPr/>
          <p:nvPr/>
        </p:nvSpPr>
        <p:spPr>
          <a:xfrm>
            <a:off x="920552" y="2420888"/>
            <a:ext cx="792088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865329" y="42738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模型輸入資料概覽</a:t>
            </a:r>
          </a:p>
        </p:txBody>
      </p:sp>
    </p:spTree>
    <p:extLst>
      <p:ext uri="{BB962C8B-B14F-4D97-AF65-F5344CB8AC3E}">
        <p14:creationId xmlns:p14="http://schemas.microsoft.com/office/powerpoint/2010/main" val="14858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前處理可視</a:t>
            </a:r>
            <a:r>
              <a:rPr lang="zh-TW" altLang="en-US" dirty="0" smtClean="0"/>
              <a:t>化結果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895796"/>
            <a:ext cx="6624736" cy="31092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8" y="895796"/>
            <a:ext cx="2663949" cy="31092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2651375" y="4566026"/>
            <a:ext cx="4603251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資料標記分類佔比：</a:t>
            </a:r>
            <a:endParaRPr lang="en-US" altLang="zh-TW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A</a:t>
            </a:r>
            <a:r>
              <a:rPr lang="zh-TW" altLang="en-US" b="1" dirty="0" smtClean="0"/>
              <a:t>級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完美半成品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15</a:t>
            </a:r>
            <a:r>
              <a:rPr lang="zh-TW" altLang="en-US" b="1" dirty="0" smtClean="0"/>
              <a:t>錠，佔</a:t>
            </a:r>
            <a:r>
              <a:rPr lang="zh-TW" altLang="en-US" b="1" dirty="0" smtClean="0"/>
              <a:t>比</a:t>
            </a:r>
            <a:r>
              <a:rPr lang="en-US" altLang="zh-TW" b="1" dirty="0"/>
              <a:t>1</a:t>
            </a:r>
            <a:r>
              <a:rPr lang="en-US" altLang="zh-TW" b="1" smtClean="0"/>
              <a:t>5</a:t>
            </a:r>
            <a:r>
              <a:rPr lang="en-US" altLang="zh-TW" b="1" dirty="0" smtClean="0"/>
              <a:t>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B</a:t>
            </a:r>
            <a:r>
              <a:rPr lang="zh-TW" altLang="en-US" b="1" dirty="0" smtClean="0"/>
              <a:t>級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略帶瑕疵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r>
              <a:rPr lang="en-US" altLang="zh-TW" b="1" dirty="0" smtClean="0">
                <a:solidFill>
                  <a:srgbClr val="FF0000"/>
                </a:solidFill>
              </a:rPr>
              <a:t>83</a:t>
            </a:r>
            <a:r>
              <a:rPr lang="zh-TW" altLang="en-US" b="1" dirty="0" smtClean="0"/>
              <a:t>錠，佔</a:t>
            </a:r>
            <a:r>
              <a:rPr lang="zh-TW" altLang="en-US" b="1" dirty="0" smtClean="0"/>
              <a:t>比</a:t>
            </a:r>
            <a:r>
              <a:rPr lang="en-US" altLang="zh-TW" b="1" dirty="0" smtClean="0"/>
              <a:t>8</a:t>
            </a:r>
            <a:r>
              <a:rPr lang="en-US" altLang="zh-TW" b="1" dirty="0" smtClean="0"/>
              <a:t>5</a:t>
            </a:r>
            <a:r>
              <a:rPr lang="en-US" altLang="zh-TW" b="1" dirty="0" smtClean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與品質結果關聯性最高的前三名：</a:t>
            </a:r>
            <a:endParaRPr lang="en-US" altLang="zh-TW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擠錠溫度總和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模具溫度最大值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B050"/>
                </a:solidFill>
              </a:rPr>
              <a:t>擠錠溫度偏度</a:t>
            </a:r>
          </a:p>
        </p:txBody>
      </p:sp>
      <p:sp>
        <p:nvSpPr>
          <p:cNvPr id="12" name="矩形 11"/>
          <p:cNvSpPr/>
          <p:nvPr/>
        </p:nvSpPr>
        <p:spPr>
          <a:xfrm>
            <a:off x="272480" y="2957419"/>
            <a:ext cx="1656184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58369" y="1772816"/>
            <a:ext cx="2661067" cy="5040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484353" y="41008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標記分類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(A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B</a:t>
            </a:r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級</a:t>
            </a:r>
            <a:r>
              <a:rPr lang="en-US" altLang="zh-TW" b="1" u="sng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56383" y="41008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標記分類關聯性排序</a:t>
            </a:r>
          </a:p>
        </p:txBody>
      </p:sp>
    </p:spTree>
    <p:extLst>
      <p:ext uri="{BB962C8B-B14F-4D97-AF65-F5344CB8AC3E}">
        <p14:creationId xmlns:p14="http://schemas.microsoft.com/office/powerpoint/2010/main" val="33248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模型訓練使用工具：</a:t>
            </a:r>
            <a:r>
              <a:rPr lang="en-US" altLang="zh-TW" dirty="0" err="1" smtClean="0"/>
              <a:t>Pycaret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低代碼</a:t>
            </a:r>
            <a:r>
              <a:rPr lang="en-US" altLang="zh-TW" dirty="0" smtClean="0"/>
              <a:t>(low-code)</a:t>
            </a:r>
            <a:r>
              <a:rPr lang="zh-TW" altLang="en-US" dirty="0" smtClean="0"/>
              <a:t>自動化機器學習工具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依據準確率或召回率自動比較常見的演算法，並進行排序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模型建置工具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480550" y="6643688"/>
            <a:ext cx="425450" cy="314325"/>
          </a:xfrm>
        </p:spPr>
        <p:txBody>
          <a:bodyPr/>
          <a:lstStyle/>
          <a:p>
            <a:fld id="{8F4EACC7-37E3-43A5-A5FB-BEB9CE95D2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744</Words>
  <Application>Microsoft Office PowerPoint</Application>
  <PresentationFormat>A4 紙張 (210x297 公釐)</PresentationFormat>
  <Paragraphs>186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– 第一個模組建置</vt:lpstr>
      <vt:lpstr>PowerPoint 簡報</vt:lpstr>
      <vt:lpstr>標記資料說明</vt:lpstr>
      <vt:lpstr>資料對齊</vt:lpstr>
      <vt:lpstr>資料切分：擷取重要索引值</vt:lpstr>
      <vt:lpstr>前處理可視化套件(模型建置前)</vt:lpstr>
      <vt:lpstr>前處理可視化結果</vt:lpstr>
      <vt:lpstr>前處理可視化結果</vt:lpstr>
      <vt:lpstr>模型建置工具</vt:lpstr>
      <vt:lpstr>初步建置模型分析結果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218</cp:revision>
  <dcterms:created xsi:type="dcterms:W3CDTF">2021-12-27T02:15:00Z</dcterms:created>
  <dcterms:modified xsi:type="dcterms:W3CDTF">2022-08-15T09:53:49Z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03D6AF667C1441D79BAA0853E1D2E820</vt:lpwstr>
  </property>
  <property fmtid="{D5CDD505-2E9C-101B-9397-08002B2CF9AE}" pid="3" name="KSOProductBuildVer">
    <vt:lpwstr>1033-11.2.0.10451</vt:lpwstr>
  </property>
</Properties>
</file>