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8" r:id="rId2"/>
    <p:sldId id="276" r:id="rId3"/>
    <p:sldId id="293" r:id="rId4"/>
    <p:sldId id="294" r:id="rId5"/>
    <p:sldId id="295" r:id="rId6"/>
    <p:sldId id="296" r:id="rId7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D3F"/>
    <a:srgbClr val="656565"/>
    <a:srgbClr val="609ADA"/>
    <a:srgbClr val="F59852"/>
    <a:srgbClr val="B97AB3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1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herry-ai/xai-%E9%80%8F%E9%81%8E-lime-%E8%A7%A3%E9%87%8B%E8%A4%87%E9%9B%9C%E9%9B%A3%E6%87%82%E7%9A%84%E6%A8%A1%E5%9E%8B-23898753bea5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</a:t>
            </a:r>
            <a:r>
              <a:rPr lang="zh-TW" altLang="en-US" dirty="0"/>
              <a:t>二</a:t>
            </a:r>
            <a:r>
              <a:rPr lang="zh-TW" altLang="en-US" dirty="0" smtClean="0"/>
              <a:t>個</a:t>
            </a:r>
            <a:r>
              <a:rPr lang="zh-TW" altLang="en-US" dirty="0" smtClean="0"/>
              <a:t>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2022.08.25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標記資料說明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模型</a:t>
            </a:r>
            <a:r>
              <a:rPr lang="zh-TW" altLang="en-US" dirty="0"/>
              <a:t>分析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</a:t>
            </a:r>
            <a:r>
              <a:rPr lang="zh-TW" altLang="en-US" dirty="0"/>
              <a:t>組</a:t>
            </a:r>
            <a:r>
              <a:rPr lang="zh-TW" altLang="en-US" dirty="0" smtClean="0"/>
              <a:t>解釋結果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透過局部可解釋性模組：</a:t>
            </a:r>
            <a:r>
              <a:rPr lang="en-US" altLang="zh-TW" dirty="0" smtClean="0"/>
              <a:t>Lime(</a:t>
            </a:r>
            <a:r>
              <a:rPr lang="en-US" altLang="zh-TW" dirty="0" smtClean="0">
                <a:solidFill>
                  <a:srgbClr val="FF0000"/>
                </a:solidFill>
              </a:rPr>
              <a:t>L</a:t>
            </a:r>
            <a:r>
              <a:rPr lang="en-US" altLang="zh-TW" dirty="0" smtClean="0"/>
              <a:t>ocal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nterpretable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odel-agnostic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xplanations)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584848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  <a:hlinkClick r:id="rId2"/>
              </a:rPr>
              <a:t>參考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使用資料範圍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第一次</a:t>
            </a:r>
            <a:r>
              <a:rPr lang="zh-TW" altLang="en-US" dirty="0"/>
              <a:t>標記</a:t>
            </a:r>
            <a:r>
              <a:rPr lang="zh-TW" altLang="en-US" dirty="0" smtClean="0"/>
              <a:t>資料：</a:t>
            </a:r>
            <a:r>
              <a:rPr lang="en-US" altLang="zh-TW" dirty="0" smtClean="0"/>
              <a:t>111/5/9</a:t>
            </a:r>
            <a:r>
              <a:rPr lang="zh-TW" altLang="en-US" dirty="0" smtClean="0"/>
              <a:t>，使用一個模具，共生產</a:t>
            </a:r>
            <a:r>
              <a:rPr lang="en-US" altLang="zh-TW" dirty="0" smtClean="0">
                <a:solidFill>
                  <a:srgbClr val="FF0000"/>
                </a:solidFill>
              </a:rPr>
              <a:t>36</a:t>
            </a:r>
            <a:r>
              <a:rPr lang="zh-TW" altLang="en-US" dirty="0" smtClean="0"/>
              <a:t>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第二次標記資料：</a:t>
            </a:r>
            <a:r>
              <a:rPr lang="en-US" altLang="zh-TW" dirty="0" smtClean="0"/>
              <a:t>111/7/4</a:t>
            </a:r>
            <a:r>
              <a:rPr lang="zh-TW" altLang="en-US" dirty="0" smtClean="0"/>
              <a:t>，使用兩個模具，分別生產</a:t>
            </a:r>
            <a:r>
              <a:rPr lang="en-US" altLang="zh-TW" dirty="0">
                <a:solidFill>
                  <a:srgbClr val="FF0000"/>
                </a:solidFill>
              </a:rPr>
              <a:t>31</a:t>
            </a:r>
            <a:r>
              <a:rPr lang="zh-TW" altLang="en-US" dirty="0" smtClean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31</a:t>
            </a:r>
            <a:r>
              <a:rPr lang="zh-TW" altLang="en-US" dirty="0" smtClean="0"/>
              <a:t>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共生產</a:t>
            </a:r>
            <a:r>
              <a:rPr lang="en-US" altLang="zh-TW" dirty="0" smtClean="0">
                <a:solidFill>
                  <a:srgbClr val="FF0000"/>
                </a:solidFill>
              </a:rPr>
              <a:t>98</a:t>
            </a:r>
            <a:r>
              <a:rPr lang="zh-TW" altLang="en-US" dirty="0" smtClean="0"/>
              <a:t>錠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標記資料說明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模型分析結果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8464" y="764704"/>
            <a:ext cx="254908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tx1">
                    <a:lumMod val="75000"/>
                  </a:schemeClr>
                </a:solidFill>
              </a:rPr>
              <a:t>explained_variance_ratio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_:</a:t>
            </a:r>
          </a:p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 [0.35791650760628924, 0.17557461751690026, 0.07945347163123094, 0.06567824219260726, 0.05462428190291081, 0.04457508605980149, 0.04012583145456623, 0.036502831961990126, 0.025497527659332938, 0.02025717759455791, 0.016966606500729856, 0.01535502341259626, 0.012011882621586678, 0.010047543029377215, 0.008084608072411601, 0.0067660661450392266, 0.006007972467998723, 0.005269255031447236, 0.004351564141915397, 0.003629097598244681, 0.0027422546770023135, 0.0020899760731532832, 0.001339305434135295, 0.0011040772833036119, 0.0009375891183674148, 0.0007509394290300356, 0.0006219321894799413, 0.00041837852700705704, 0.0003630736718887858, 0.00022839225718995892, 0.00018354781562430217, 0.00015502672262951496, 0.00010400012496677542, 6.753554468986672e-05, 5.645729442092024e-05, 3.924810159781084e-05, 2.6983661186282536e-05, 2.1889856393570347e-05, 1.5219598654008747e-05, 1.3986715603131457e-05, 7.480795178522625e-06, 5.413981448725019e-06, 3.144146718896354e-06, 2.7951283882893196e-06, 1.7341766794118758e-06, 1.623938469887692e-06, 1.2520847647160618e-06, 4.935153444401027e-07, 4.015265512676754e-07, 2.9965831202989835e-07, 1.1051760655600723e-07, 8.563206158941875e-08, 5.8381135423640344e-08, 3.5688047117566294e-08, 3.170582926462981e-08, 1.2403138610825746e-08, 7.2192591340005e-09, 3.956123823530791e-09, 2.88598396233359e-09, 2.418682734905555e-09, 6.465081716272249e-10, 5.558886493479653e-10, 2.2011152680925074e-10, 1.1310413588554101e-10, 5.753175951522864e-12, 1.0142642484113037e-12, 2.97266215362931e-14, 7.91840920951743e-15, 2.2337668467151817e-16, 9.75134719027965e-18, 1.9612166742731402e-33, 1.9612166742731402e-33, 1.9612166742731402e-33, 1.9612166742731402e-33, 1.9612166742731402e-33]</a:t>
            </a:r>
          </a:p>
          <a:p>
            <a:r>
              <a:rPr lang="en-US" altLang="zh-TW" dirty="0" err="1">
                <a:solidFill>
                  <a:schemeClr val="tx1">
                    <a:lumMod val="75000"/>
                  </a:schemeClr>
                </a:solidFill>
              </a:rPr>
              <a:t>explained_variance_ratio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_ </a:t>
            </a:r>
            <a:r>
              <a:rPr lang="en-US" altLang="zh-TW" dirty="0" err="1">
                <a:solidFill>
                  <a:schemeClr val="tx1">
                    <a:lumMod val="75000"/>
                  </a:schemeClr>
                </a:solidFill>
              </a:rPr>
              <a:t>cumsum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 [0.35791650760628924, 0.5334911251231895, 0.6129445967544205, 0.6786228389470277, 0.7332471208499385, 0.77782220690974, 0.8179480383643063, 0.8544508703262964, 0.8799483979856293, 0.9002055755801872, 0.9171721820809171, 0.9325272054935134, 0.9445390881151001, 0.9545866311444773, 0.9626712392168889, 0.9694373053619282, 0.975445277829927, 0.9807145328613742, 0.9850660970032896, 0.9886951946015343, 0.9914374492785366, 0.9935274253516899, 0.9948667307858252, 0.9959708080691289, 0.9969083971874962, 0.9976593366165263, 0.9982812688060062, 0.9986996473330133, 0.9990627210049021, 0.9992911132620921, 0.9994746610777164, 0.999629687800346, 0.9997336879253128, 0.9998012234700027, 0.9998576807644236, 0.9998969288660214, 0.9999239125272077, 0.9999458023836013, 0.9999610219822553, 0.9999750086978585, 0.999982489493037, 0.9999879034744857, 0.9999910476212046, 0.9999938427495929, 0.9999955769262723, 0.9999972008647422, 0.999998452949507, 0.9999989464648514, 0.9999993479914027, 0.9999996476497147, 0.9999997581673212, 0.9999998437993828, 0.9999999021805182, 0.9999999378685652, 0.9999999695743945, 0.9999999819775331, 0.9999999891967922, 0.9999999931529161, 0.9999999960389001, 0.9999999984575828, 0.999999999104091, 0.9999999996599797, 0.9999999998800911, 0.9999999999931952, 0.9999999999989484, 0.9999999999999627, 0.9999999999999925, 1.0000000000000004, 1.0000000000000007, 1.0000000000000007, 1.0000000000000007, 1.0000000000000007, 1.0000000000000007, 1.0000000000000007, 1.0000000000000007]</a:t>
            </a:r>
            <a:endParaRPr lang="zh-TW" altLang="en-US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34237" y="612001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PCA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累積貢獻度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模型分析結果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76" y="887164"/>
            <a:ext cx="3267075" cy="3790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887164"/>
            <a:ext cx="6296025" cy="28765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722478" y="37691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矩陣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70466" y="47115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4132" y="4174058"/>
            <a:ext cx="6280357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從混淆矩陣中可以觀察出：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針對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兩級的召回率有</a:t>
            </a:r>
            <a:r>
              <a:rPr lang="en-US" altLang="zh-TW" b="1" dirty="0">
                <a:solidFill>
                  <a:srgbClr val="FF0000"/>
                </a:solidFill>
              </a:rPr>
              <a:t>91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相較於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A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級，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級的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f1-score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高出許多，表示綜合來說</a:t>
            </a:r>
            <a:r>
              <a:rPr lang="zh-TW" altLang="en-US" b="1" dirty="0">
                <a:solidFill>
                  <a:srgbClr val="FF0000"/>
                </a:solidFill>
              </a:rPr>
              <a:t>正確預測</a:t>
            </a:r>
            <a:r>
              <a:rPr lang="en-US" altLang="zh-TW" b="1" dirty="0">
                <a:solidFill>
                  <a:srgbClr val="FF0000"/>
                </a:solidFill>
              </a:rPr>
              <a:t>B</a:t>
            </a:r>
            <a:r>
              <a:rPr lang="zh-TW" altLang="en-US" b="1" dirty="0">
                <a:solidFill>
                  <a:srgbClr val="FF0000"/>
                </a:solidFill>
              </a:rPr>
              <a:t>級的機率較</a:t>
            </a:r>
            <a:r>
              <a:rPr lang="en-US" altLang="zh-TW" b="1" dirty="0">
                <a:solidFill>
                  <a:srgbClr val="FF0000"/>
                </a:solidFill>
              </a:rPr>
              <a:t>A</a:t>
            </a:r>
            <a:r>
              <a:rPr lang="zh-TW" altLang="en-US" b="1" dirty="0">
                <a:solidFill>
                  <a:srgbClr val="FF0000"/>
                </a:solidFill>
              </a:rPr>
              <a:t>級高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80792" y="5157192"/>
            <a:ext cx="6696744" cy="1341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從特徵重要性排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序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中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可以觀察出：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/>
                </a:solidFill>
              </a:rPr>
              <a:t>於已篩選出的前</a:t>
            </a:r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r>
              <a:rPr lang="zh-TW" altLang="en-US" b="1" dirty="0" smtClean="0">
                <a:solidFill>
                  <a:schemeClr val="tx1"/>
                </a:solidFill>
              </a:rPr>
              <a:t>個統計特徵中，前</a:t>
            </a:r>
            <a:r>
              <a:rPr lang="en-US" altLang="zh-TW" b="1" dirty="0" smtClean="0">
                <a:solidFill>
                  <a:schemeClr val="tx1"/>
                </a:solidFill>
              </a:rPr>
              <a:t>6</a:t>
            </a:r>
            <a:r>
              <a:rPr lang="zh-TW" altLang="en-US" b="1" dirty="0" smtClean="0">
                <a:solidFill>
                  <a:schemeClr val="tx1"/>
                </a:solidFill>
              </a:rPr>
              <a:t>大影響品質重要程度的皆為與</a:t>
            </a:r>
            <a:r>
              <a:rPr lang="zh-TW" altLang="en-US" b="1" dirty="0" smtClean="0">
                <a:solidFill>
                  <a:srgbClr val="FF0000"/>
                </a:solidFill>
              </a:rPr>
              <a:t>擠錠溫度</a:t>
            </a:r>
            <a:r>
              <a:rPr lang="zh-TW" altLang="en-US" b="1" dirty="0" smtClean="0">
                <a:solidFill>
                  <a:schemeClr val="tx1"/>
                </a:solidFill>
              </a:rPr>
              <a:t>相關的統計特徵，與現場經驗符合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/>
                </a:solidFill>
              </a:rPr>
              <a:t>其中，擠錠溫度的</a:t>
            </a:r>
            <a:r>
              <a:rPr lang="zh-TW" altLang="en-US" b="1" dirty="0" smtClean="0">
                <a:solidFill>
                  <a:srgbClr val="FF0000"/>
                </a:solidFill>
              </a:rPr>
              <a:t>平均值</a:t>
            </a:r>
            <a:r>
              <a:rPr lang="zh-TW" altLang="en-US" b="1" dirty="0" smtClean="0">
                <a:solidFill>
                  <a:schemeClr val="tx1"/>
                </a:solidFill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平方平均數</a:t>
            </a:r>
            <a:r>
              <a:rPr lang="zh-TW" altLang="en-US" b="1" dirty="0" smtClean="0">
                <a:solidFill>
                  <a:schemeClr val="tx1"/>
                </a:solidFill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中位數</a:t>
            </a:r>
            <a:r>
              <a:rPr lang="zh-TW" altLang="en-US" b="1" dirty="0" smtClean="0">
                <a:solidFill>
                  <a:schemeClr val="tx1"/>
                </a:solidFill>
              </a:rPr>
              <a:t>為影響最大的</a:t>
            </a:r>
            <a:endParaRPr lang="en-US" altLang="zh-TW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7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模組解釋結果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124744"/>
            <a:ext cx="5335315" cy="317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84" y="1124744"/>
            <a:ext cx="2232248" cy="3197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1705957" y="434839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透過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LIME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解釋一筆測試資料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512" y="4853486"/>
            <a:ext cx="8376964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從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Lime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解釋結果可以觀察出：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模組預測該筆測試資料為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級，機率為</a:t>
            </a:r>
            <a:r>
              <a:rPr lang="en-US" altLang="zh-TW" b="1" dirty="0" smtClean="0">
                <a:solidFill>
                  <a:srgbClr val="FF0000"/>
                </a:solidFill>
              </a:rPr>
              <a:t>0.79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影響最大的統計特徵為</a:t>
            </a:r>
            <a:r>
              <a:rPr lang="zh-TW" altLang="en-US" b="1" dirty="0" smtClean="0">
                <a:solidFill>
                  <a:srgbClr val="FF0000"/>
                </a:solidFill>
              </a:rPr>
              <a:t>擠錠溫度偏度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，原因為：擠錠溫度偏度值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-4.03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≤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-0.23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32564" y="43558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解釋後數據影響品質大小排序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60071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8886</TotalTime>
  <Words>586</Words>
  <Application>Microsoft Office PowerPoint</Application>
  <PresentationFormat>A4 紙張 (210x297 公釐)</PresentationFormat>
  <Paragraphs>42</Paragraphs>
  <Slides>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第二個模組建置</vt:lpstr>
      <vt:lpstr>PowerPoint 簡報</vt:lpstr>
      <vt:lpstr>標記資料說明</vt:lpstr>
      <vt:lpstr>模型分析結果</vt:lpstr>
      <vt:lpstr>模型分析結果</vt:lpstr>
      <vt:lpstr>模組解釋結果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237</cp:revision>
  <dcterms:created xsi:type="dcterms:W3CDTF">2021-12-27T02:15:00Z</dcterms:created>
  <dcterms:modified xsi:type="dcterms:W3CDTF">2022-08-29T07:28:40Z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