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276" r:id="rId3"/>
    <p:sldId id="302" r:id="rId4"/>
    <p:sldId id="293" r:id="rId5"/>
    <p:sldId id="294" r:id="rId6"/>
    <p:sldId id="295" r:id="rId7"/>
    <p:sldId id="296" r:id="rId8"/>
    <p:sldId id="297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852"/>
    <a:srgbClr val="E6E6E6"/>
    <a:srgbClr val="F78D3F"/>
    <a:srgbClr val="656565"/>
    <a:srgbClr val="609ADA"/>
    <a:srgbClr val="B97AB3"/>
    <a:srgbClr val="F16D69"/>
    <a:srgbClr val="6BA9A8"/>
    <a:srgbClr val="2E75C5"/>
    <a:srgbClr val="6AA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aohsienlo-streamlitio-first-web-app-streamlit-app-0vtd3e.streamlitapp.com/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</a:t>
            </a:r>
            <a:r>
              <a:rPr lang="zh-TW" altLang="en-US" dirty="0" smtClean="0"/>
              <a:t>一</a:t>
            </a:r>
            <a:r>
              <a:rPr lang="zh-TW" altLang="en-US" dirty="0" smtClean="0"/>
              <a:t>個戰情看板建置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2022.08.29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使用工具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戰情看版頁面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以</a:t>
            </a:r>
            <a:r>
              <a:rPr lang="zh-TW" altLang="en-US" dirty="0"/>
              <a:t>即時</a:t>
            </a:r>
            <a:r>
              <a:rPr lang="zh-TW" altLang="en-US" dirty="0" smtClean="0"/>
              <a:t>數據觀察現場運作模式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開發套件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Streamlit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為一網頁端應用程式</a:t>
            </a:r>
            <a:r>
              <a:rPr lang="en-US" altLang="zh-TW" dirty="0" smtClean="0"/>
              <a:t>(web app)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無需</a:t>
            </a:r>
            <a:r>
              <a:rPr lang="zh-TW" altLang="en-US" dirty="0" smtClean="0"/>
              <a:t>前端網頁開發經驗</a:t>
            </a:r>
            <a:r>
              <a:rPr lang="en-US" altLang="zh-TW" dirty="0" smtClean="0"/>
              <a:t>(html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為一即時</a:t>
            </a:r>
            <a:r>
              <a:rPr lang="zh-TW" altLang="en-US" dirty="0" smtClean="0">
                <a:solidFill>
                  <a:srgbClr val="FF0000"/>
                </a:solidFill>
              </a:rPr>
              <a:t>可視化</a:t>
            </a:r>
            <a:r>
              <a:rPr lang="zh-TW" altLang="en-US" dirty="0" smtClean="0"/>
              <a:t>工具，以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程式語言開發。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可部署至</a:t>
            </a:r>
            <a:r>
              <a:rPr lang="zh-TW" altLang="en-US" dirty="0" smtClean="0">
                <a:solidFill>
                  <a:srgbClr val="FF0000"/>
                </a:solidFill>
              </a:rPr>
              <a:t>網路</a:t>
            </a:r>
            <a:r>
              <a:rPr lang="zh-TW" altLang="en-US" dirty="0" smtClean="0"/>
              <a:t>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</a:t>
            </a:r>
            <a:r>
              <a:rPr lang="zh-TW" altLang="en-US" dirty="0"/>
              <a:t>可</a:t>
            </a:r>
            <a:r>
              <a:rPr lang="zh-TW" altLang="en-US" dirty="0" smtClean="0"/>
              <a:t>分享</a:t>
            </a:r>
            <a:r>
              <a:rPr lang="zh-TW" altLang="en-US" b="1" dirty="0" smtClean="0">
                <a:solidFill>
                  <a:srgbClr val="FF0000"/>
                </a:solidFill>
                <a:hlinkClick r:id="rId2"/>
              </a:rPr>
              <a:t>連結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若可視化的資料來源涉及本地資料庫或檔案等，無法使用該工具</a:t>
            </a:r>
            <a:r>
              <a:rPr lang="en-US" altLang="zh-TW" dirty="0" smtClean="0"/>
              <a:t>(</a:t>
            </a:r>
            <a:r>
              <a:rPr lang="zh-TW" altLang="en-US" dirty="0" smtClean="0"/>
              <a:t>雖然可以遠端使用資料，但會有資安問題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；若涉及網路資料來源，則無此問題。以下舉例：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本地資料庫、檔案 </a:t>
            </a:r>
            <a:r>
              <a:rPr lang="en-US" altLang="zh-TW" dirty="0" smtClean="0"/>
              <a:t>(X)</a:t>
            </a:r>
          </a:p>
          <a:p>
            <a:pPr lvl="3"/>
            <a:r>
              <a:rPr lang="zh-TW" altLang="en-US" dirty="0" smtClean="0"/>
              <a:t>雲端資料庫、檔案、訊息傳輸協定 </a:t>
            </a:r>
            <a:r>
              <a:rPr lang="en-US" altLang="zh-TW" dirty="0" smtClean="0"/>
              <a:t>(O)</a:t>
            </a:r>
          </a:p>
          <a:p>
            <a:pPr lvl="3"/>
            <a:r>
              <a:rPr lang="zh-TW" altLang="en-US" dirty="0" smtClean="0"/>
              <a:t>網頁爬蟲 </a:t>
            </a:r>
            <a:r>
              <a:rPr lang="en-US" altLang="zh-TW" dirty="0" smtClean="0"/>
              <a:t>(O)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</p:spTree>
    <p:extLst>
      <p:ext uri="{BB962C8B-B14F-4D97-AF65-F5344CB8AC3E}">
        <p14:creationId xmlns:p14="http://schemas.microsoft.com/office/powerpoint/2010/main" val="14482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戰情看版頁面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6" y="1412776"/>
            <a:ext cx="9540568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54090" y="1632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擠錠溫度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41392" y="1558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出</a:t>
            </a:r>
            <a:r>
              <a:rPr lang="zh-TW" altLang="en-US" b="1" dirty="0" smtClean="0">
                <a:solidFill>
                  <a:srgbClr val="FF0000"/>
                </a:solidFill>
              </a:rPr>
              <a:t>料</a:t>
            </a:r>
            <a:r>
              <a:rPr lang="zh-TW" altLang="en-US" b="1" dirty="0" smtClean="0">
                <a:solidFill>
                  <a:srgbClr val="FF0000"/>
                </a:solidFill>
              </a:rPr>
              <a:t>溫度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4090" y="34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油缸壓力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26478" y="3496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模具溫度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02504" y="34652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盛錠筒溫度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1392" y="1484784"/>
            <a:ext cx="4692128" cy="1728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090" y="1484784"/>
            <a:ext cx="4626902" cy="1728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472842" y="3338419"/>
            <a:ext cx="3160677" cy="17467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54090" y="3338419"/>
            <a:ext cx="3042726" cy="17467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327016" y="3338419"/>
            <a:ext cx="3066144" cy="17467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101338" y="1898065"/>
            <a:ext cx="9748205" cy="936104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第一列，共兩行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99323" y="3743749"/>
            <a:ext cx="9750220" cy="936104"/>
          </a:xfrm>
          <a:prstGeom prst="rightArrow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第二列，共三行</a:t>
            </a:r>
            <a:endParaRPr lang="en-US" altLang="zh-TW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以即時數據觀察現場運作模式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9" y="1772816"/>
            <a:ext cx="9173623" cy="36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366189" y="953344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現場工作：</a:t>
            </a:r>
            <a:r>
              <a:rPr lang="zh-TW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更換模具</a:t>
            </a:r>
            <a:endParaRPr lang="en-US" altLang="zh-TW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各項數值趨降，變為平整</a:t>
            </a:r>
            <a:endParaRPr lang="zh-TW" altLang="en-US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41392" y="4591383"/>
            <a:ext cx="515664" cy="63781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以即時數據觀察現場運作模式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8" y="1556792"/>
            <a:ext cx="9619845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5492913" y="3995772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已更換新的模具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8668" y="1811568"/>
            <a:ext cx="35702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已叫錠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非首錠，測試錠機會較高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7336" y="2180900"/>
            <a:ext cx="731688" cy="74404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7136" y="4365104"/>
            <a:ext cx="432048" cy="79208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以即時數據觀察現場運作模式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" y="1452415"/>
            <a:ext cx="9721080" cy="3920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778822" y="38343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開始擠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錠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0792" y="4224723"/>
            <a:ext cx="504056" cy="97210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45488" y="1772816"/>
            <a:ext cx="488504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041715" y="181831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開始擠錠後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溫度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上升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86218" y="2060848"/>
            <a:ext cx="606742" cy="720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48744" y="1414517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約只收集到</a:t>
            </a:r>
            <a:r>
              <a:rPr lang="en-US" altLang="zh-TW" b="1" dirty="0" smtClean="0">
                <a:solidFill>
                  <a:srgbClr val="FF0000"/>
                </a:solidFill>
              </a:rPr>
              <a:t>15</a:t>
            </a:r>
            <a:r>
              <a:rPr lang="zh-TW" altLang="en-US" b="1" dirty="0" smtClean="0">
                <a:solidFill>
                  <a:srgbClr val="FF0000"/>
                </a:solidFill>
              </a:rPr>
              <a:t>秒的資料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(※</a:t>
            </a:r>
            <a:r>
              <a:rPr lang="zh-TW" altLang="en-US" b="1" dirty="0" smtClean="0">
                <a:solidFill>
                  <a:srgbClr val="FF0000"/>
                </a:solidFill>
              </a:rPr>
              <a:t>時常發生在剛換模具後前幾錠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72" y="2502539"/>
            <a:ext cx="4421561" cy="17221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772" y="4643487"/>
            <a:ext cx="4421561" cy="168164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肘形接點 14"/>
          <p:cNvCxnSpPr/>
          <p:nvPr/>
        </p:nvCxnSpPr>
        <p:spPr>
          <a:xfrm rot="16200000" flipH="1">
            <a:off x="4209908" y="2875948"/>
            <a:ext cx="608433" cy="418392"/>
          </a:xfrm>
          <a:prstGeom prst="bentConnector3">
            <a:avLst>
              <a:gd name="adj1" fmla="val 10009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endCxn id="13" idx="1"/>
          </p:cNvCxnSpPr>
          <p:nvPr/>
        </p:nvCxnSpPr>
        <p:spPr>
          <a:xfrm rot="16200000" flipH="1">
            <a:off x="3191610" y="3932146"/>
            <a:ext cx="2665481" cy="43884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106409" y="3199235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異常狀況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66325" y="5340282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異常狀況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481392" y="3035719"/>
            <a:ext cx="288032" cy="655853"/>
          </a:xfrm>
          <a:prstGeom prst="rect">
            <a:avLst/>
          </a:prstGeom>
          <a:noFill/>
          <a:ln w="19050">
            <a:solidFill>
              <a:srgbClr val="F5985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954552" y="30158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59852"/>
                </a:solidFill>
              </a:rPr>
              <a:t>只有數秒資</a:t>
            </a:r>
            <a:r>
              <a:rPr lang="zh-TW" altLang="en-US" b="1" dirty="0">
                <a:solidFill>
                  <a:srgbClr val="F59852"/>
                </a:solidFill>
              </a:rPr>
              <a:t>料</a:t>
            </a:r>
            <a:endParaRPr lang="zh-TW" altLang="en-US" b="1" dirty="0" smtClean="0">
              <a:solidFill>
                <a:srgbClr val="F5985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5241032" y="5274846"/>
            <a:ext cx="3600400" cy="540060"/>
          </a:xfrm>
          <a:prstGeom prst="rect">
            <a:avLst/>
          </a:prstGeom>
          <a:noFill/>
          <a:ln w="19050">
            <a:solidFill>
              <a:srgbClr val="F5985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140711" y="4909512"/>
            <a:ext cx="380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59852"/>
                </a:solidFill>
              </a:rPr>
              <a:t>可能是在槽內滾動所導致</a:t>
            </a:r>
            <a:r>
              <a:rPr lang="en-US" altLang="zh-TW" b="1" dirty="0" smtClean="0">
                <a:solidFill>
                  <a:srgbClr val="F59852"/>
                </a:solidFill>
              </a:rPr>
              <a:t>(</a:t>
            </a:r>
            <a:r>
              <a:rPr lang="zh-TW" altLang="en-US" b="1" dirty="0" smtClean="0">
                <a:solidFill>
                  <a:srgbClr val="F59852"/>
                </a:solidFill>
              </a:rPr>
              <a:t>人為因素</a:t>
            </a:r>
            <a:r>
              <a:rPr lang="en-US" altLang="zh-TW" b="1" dirty="0" smtClean="0">
                <a:solidFill>
                  <a:srgbClr val="F59852"/>
                </a:solidFill>
              </a:rPr>
              <a:t>)</a:t>
            </a:r>
            <a:endParaRPr lang="zh-TW" altLang="en-US" b="1" dirty="0" smtClean="0">
              <a:solidFill>
                <a:srgbClr val="F59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以即時數據觀察現場運作模式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4" y="1556792"/>
            <a:ext cx="9515412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640632" y="2132856"/>
            <a:ext cx="648072" cy="7200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6616" y="4293096"/>
            <a:ext cx="1296144" cy="93610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98330" y="3623862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前一錠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已擠製完畢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12840" y="2132856"/>
            <a:ext cx="432048" cy="72008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776" y="4293096"/>
            <a:ext cx="504056" cy="9361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66482" y="3635313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00B050"/>
                </a:solidFill>
              </a:rPr>
              <a:t>當</a:t>
            </a:r>
            <a:r>
              <a:rPr lang="zh-TW" altLang="en-US" b="1" dirty="0">
                <a:solidFill>
                  <a:srgbClr val="00B050"/>
                </a:solidFill>
              </a:rPr>
              <a:t>前</a:t>
            </a:r>
            <a:r>
              <a:rPr lang="zh-TW" altLang="en-US" b="1" dirty="0" smtClean="0">
                <a:solidFill>
                  <a:srgbClr val="00B050"/>
                </a:solidFill>
              </a:rPr>
              <a:t>一錠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正在擠製中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4888" y="2132856"/>
            <a:ext cx="144016" cy="720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704926" y="1521659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異常資料，須被忽略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鋁錠於等待槽中滾動所導致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120315" y="2031257"/>
            <a:ext cx="937141" cy="2456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9146920" y="2031257"/>
            <a:ext cx="519869" cy="2316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050" y="3071781"/>
            <a:ext cx="4978868" cy="2775900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21" name="直線接點 20"/>
          <p:cNvCxnSpPr/>
          <p:nvPr/>
        </p:nvCxnSpPr>
        <p:spPr>
          <a:xfrm>
            <a:off x="2792760" y="5229200"/>
            <a:ext cx="1729290" cy="61848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2766482" y="3071781"/>
            <a:ext cx="1755568" cy="1221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8817</TotalTime>
  <Words>347</Words>
  <Application>Microsoft Office PowerPoint</Application>
  <PresentationFormat>A4 紙張 (210x297 公釐)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第一個戰情看板建置</vt:lpstr>
      <vt:lpstr>PowerPoint 簡報</vt:lpstr>
      <vt:lpstr>使用工具</vt:lpstr>
      <vt:lpstr>戰情看版頁面</vt:lpstr>
      <vt:lpstr>以即時數據觀察現場運作模式</vt:lpstr>
      <vt:lpstr>以即時數據觀察現場運作模式</vt:lpstr>
      <vt:lpstr>以即時數據觀察現場運作模式</vt:lpstr>
      <vt:lpstr>以即時數據觀察現場運作模式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242</cp:revision>
  <dcterms:created xsi:type="dcterms:W3CDTF">2021-12-27T02:15:00Z</dcterms:created>
  <dcterms:modified xsi:type="dcterms:W3CDTF">2022-08-29T06:20:48Z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