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8" r:id="rId2"/>
    <p:sldId id="276" r:id="rId3"/>
    <p:sldId id="290" r:id="rId4"/>
    <p:sldId id="291" r:id="rId5"/>
    <p:sldId id="292" r:id="rId6"/>
    <p:sldId id="293" r:id="rId7"/>
    <p:sldId id="294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59852"/>
    <a:srgbClr val="E6E6E6"/>
    <a:srgbClr val="F78D3F"/>
    <a:srgbClr val="656565"/>
    <a:srgbClr val="B97AB3"/>
    <a:srgbClr val="F16D69"/>
    <a:srgbClr val="6BA9A8"/>
    <a:srgbClr val="2E75C5"/>
    <a:srgbClr val="6A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8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模型再訓練與上線測試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2022.10.11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模型衡量指標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上線測試</a:t>
            </a:r>
            <a:r>
              <a:rPr lang="zh-TW" altLang="en-US" dirty="0" smtClean="0"/>
              <a:t>進度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前端可</a:t>
            </a:r>
            <a:r>
              <a:rPr lang="zh-TW" altLang="en-US" dirty="0"/>
              <a:t>視</a:t>
            </a:r>
            <a:r>
              <a:rPr lang="zh-TW" altLang="en-US" dirty="0" smtClean="0"/>
              <a:t>化</a:t>
            </a:r>
            <a:r>
              <a:rPr lang="zh-TW" altLang="en-US" dirty="0"/>
              <a:t>畫面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隨機森林模型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zh-TW" altLang="en-US" dirty="0"/>
              <a:t>衡量指標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8" y="2420888"/>
            <a:ext cx="6229350" cy="2800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2" y="789267"/>
            <a:ext cx="3276600" cy="47625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23955" y="5571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4175" y="5221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2" name="矩形 11"/>
          <p:cNvSpPr/>
          <p:nvPr/>
        </p:nvSpPr>
        <p:spPr>
          <a:xfrm>
            <a:off x="557873" y="5661248"/>
            <a:ext cx="5400600" cy="8872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針對異常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B</a:t>
            </a:r>
            <a:r>
              <a:rPr lang="en-US" altLang="zh-TW" b="1" dirty="0"/>
              <a:t>)</a:t>
            </a:r>
            <a:r>
              <a:rPr lang="zh-TW" altLang="en-US" b="1" dirty="0"/>
              <a:t>召回率為</a:t>
            </a:r>
            <a:r>
              <a:rPr lang="en-US" altLang="zh-TW" b="1" dirty="0">
                <a:solidFill>
                  <a:srgbClr val="FF0000"/>
                </a:solidFill>
              </a:rPr>
              <a:t>82</a:t>
            </a:r>
            <a:r>
              <a:rPr lang="en-US" altLang="zh-TW" b="1" dirty="0" smtClean="0">
                <a:solidFill>
                  <a:srgbClr val="FF0000"/>
                </a:solidFill>
              </a:rPr>
              <a:t>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主要影響鋁擠半成品品質的肇因為</a:t>
            </a:r>
            <a:r>
              <a:rPr lang="zh-TW" altLang="en-US" b="1" dirty="0" smtClean="0">
                <a:solidFill>
                  <a:srgbClr val="FF0000"/>
                </a:solidFill>
              </a:rPr>
              <a:t>擠錠溫度</a:t>
            </a:r>
            <a:r>
              <a:rPr lang="zh-TW" altLang="en-US" b="1" dirty="0" smtClean="0">
                <a:solidFill>
                  <a:schemeClr val="tx1"/>
                </a:solidFill>
              </a:rPr>
              <a:t>，影響佔</a:t>
            </a:r>
            <a:r>
              <a:rPr lang="zh-TW" altLang="en-US" b="1" dirty="0">
                <a:solidFill>
                  <a:schemeClr val="tx1"/>
                </a:solidFill>
              </a:rPr>
              <a:t>比</a:t>
            </a:r>
            <a:r>
              <a:rPr lang="zh-TW" altLang="en-US" b="1" dirty="0" smtClean="0">
                <a:solidFill>
                  <a:schemeClr val="tx1"/>
                </a:solidFill>
              </a:rPr>
              <a:t>高達</a:t>
            </a:r>
            <a:r>
              <a:rPr lang="en-US" altLang="zh-TW" b="1" dirty="0" smtClean="0">
                <a:solidFill>
                  <a:srgbClr val="FF0000"/>
                </a:solidFill>
              </a:rPr>
              <a:t>88%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9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伺服器</a:t>
            </a:r>
            <a:r>
              <a:rPr lang="zh-TW" altLang="en-US" dirty="0" smtClean="0"/>
              <a:t>連線方式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Anydesk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107240715/iii05076416</a:t>
            </a:r>
          </a:p>
          <a:p>
            <a:r>
              <a:rPr lang="zh-TW" altLang="en-US" dirty="0" smtClean="0"/>
              <a:t>資料存放路徑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D:\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0" y="2966318"/>
            <a:ext cx="682942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08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電腦開機時啟動程式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資料夾開啟方式：</a:t>
            </a:r>
            <a:r>
              <a:rPr lang="en-US" altLang="zh-TW" dirty="0" err="1" smtClean="0"/>
              <a:t>Win+R</a:t>
            </a:r>
            <a:r>
              <a:rPr lang="zh-TW" altLang="en-US" dirty="0" smtClean="0"/>
              <a:t>，輸入</a:t>
            </a:r>
            <a:r>
              <a:rPr lang="zh-TW" altLang="en-US" dirty="0"/>
              <a:t>shell</a:t>
            </a:r>
            <a:r>
              <a:rPr lang="zh-TW" altLang="en-US" dirty="0" smtClean="0"/>
              <a:t>:startup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420888"/>
            <a:ext cx="6648450" cy="1085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72322" y="2586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72322" y="2825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72322" y="3045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8980" y="3506738"/>
            <a:ext cx="374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程式作用簡述：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模型預測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次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發布最近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個品質結果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秒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次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格式化來自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的資料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realtime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8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實際運作狀況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972807"/>
            <a:ext cx="9577064" cy="9660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52810" y="3135467"/>
            <a:ext cx="2217274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模型預測程式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抓取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個品質程式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格式化資料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86086" y="3153742"/>
            <a:ext cx="2661819" cy="923330"/>
          </a:xfrm>
          <a:prstGeom prst="rect">
            <a:avLst/>
          </a:prstGeom>
          <a:noFill/>
          <a:ln w="28575">
            <a:solidFill>
              <a:srgbClr val="609ADA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Telegraf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資料庫外掛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tx1">
                    <a:lumMod val="75000"/>
                  </a:schemeClr>
                </a:solidFill>
              </a:rPr>
              <a:t>Influxdb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資料庫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前端可視化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9184" y="1876683"/>
            <a:ext cx="3096344" cy="11626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68824" y="1876683"/>
            <a:ext cx="3096344" cy="1162660"/>
          </a:xfrm>
          <a:prstGeom prst="rect">
            <a:avLst/>
          </a:prstGeom>
          <a:noFill/>
          <a:ln w="38100">
            <a:solidFill>
              <a:srgbClr val="609AD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71525" y="3723901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IPC</a:t>
            </a:r>
            <a:r>
              <a:rPr lang="zh-TW" altLang="en-US" b="1" dirty="0" smtClean="0"/>
              <a:t>擷取程式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371525" y="463005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MQTT</a:t>
            </a:r>
            <a:r>
              <a:rPr lang="zh-TW" altLang="en-US" b="1" dirty="0"/>
              <a:t> </a:t>
            </a:r>
            <a:r>
              <a:rPr lang="en-US" altLang="zh-TW" b="1" dirty="0"/>
              <a:t>Broker</a:t>
            </a:r>
            <a:endParaRPr lang="zh-TW" altLang="en-US" b="1" dirty="0"/>
          </a:p>
        </p:txBody>
      </p:sp>
      <p:sp>
        <p:nvSpPr>
          <p:cNvPr id="18" name="圓角矩形 17"/>
          <p:cNvSpPr/>
          <p:nvPr/>
        </p:nvSpPr>
        <p:spPr>
          <a:xfrm>
            <a:off x="3152167" y="463005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品質預測模組</a:t>
            </a:r>
            <a:endParaRPr lang="zh-TW" altLang="en-US" b="1" dirty="0"/>
          </a:p>
        </p:txBody>
      </p:sp>
      <p:sp>
        <p:nvSpPr>
          <p:cNvPr id="21" name="圓角矩形 20"/>
          <p:cNvSpPr/>
          <p:nvPr/>
        </p:nvSpPr>
        <p:spPr>
          <a:xfrm>
            <a:off x="3152167" y="5667783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Telegraf</a:t>
            </a:r>
            <a:endParaRPr lang="zh-TW" altLang="en-US" b="1" dirty="0"/>
          </a:p>
        </p:txBody>
      </p:sp>
      <p:sp>
        <p:nvSpPr>
          <p:cNvPr id="22" name="圓角矩形 21"/>
          <p:cNvSpPr/>
          <p:nvPr/>
        </p:nvSpPr>
        <p:spPr>
          <a:xfrm>
            <a:off x="5393836" y="5667783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Influxdb</a:t>
            </a:r>
            <a:endParaRPr lang="zh-TW" altLang="en-US" b="1" dirty="0"/>
          </a:p>
        </p:txBody>
      </p:sp>
      <p:sp>
        <p:nvSpPr>
          <p:cNvPr id="23" name="圓角矩形 22"/>
          <p:cNvSpPr/>
          <p:nvPr/>
        </p:nvSpPr>
        <p:spPr>
          <a:xfrm>
            <a:off x="7635505" y="5667783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Grafana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15" idx="2"/>
            <a:endCxn id="17" idx="0"/>
          </p:cNvCxnSpPr>
          <p:nvPr/>
        </p:nvCxnSpPr>
        <p:spPr>
          <a:xfrm>
            <a:off x="1307629" y="4251039"/>
            <a:ext cx="0" cy="37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7" idx="3"/>
            <a:endCxn id="18" idx="1"/>
          </p:cNvCxnSpPr>
          <p:nvPr/>
        </p:nvCxnSpPr>
        <p:spPr>
          <a:xfrm>
            <a:off x="2243733" y="4893623"/>
            <a:ext cx="908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 rot="5400000">
            <a:off x="2836249" y="3766871"/>
            <a:ext cx="12700" cy="2780642"/>
          </a:xfrm>
          <a:prstGeom prst="bentConnector3">
            <a:avLst>
              <a:gd name="adj1" fmla="val 25272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7" idx="2"/>
            <a:endCxn id="21" idx="1"/>
          </p:cNvCxnSpPr>
          <p:nvPr/>
        </p:nvCxnSpPr>
        <p:spPr>
          <a:xfrm rot="16200000" flipH="1">
            <a:off x="1842818" y="4622003"/>
            <a:ext cx="774160" cy="18445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1" idx="3"/>
            <a:endCxn id="22" idx="1"/>
          </p:cNvCxnSpPr>
          <p:nvPr/>
        </p:nvCxnSpPr>
        <p:spPr>
          <a:xfrm>
            <a:off x="5024375" y="5931352"/>
            <a:ext cx="369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2" idx="3"/>
            <a:endCxn id="23" idx="1"/>
          </p:cNvCxnSpPr>
          <p:nvPr/>
        </p:nvCxnSpPr>
        <p:spPr>
          <a:xfrm>
            <a:off x="7266044" y="5931352"/>
            <a:ext cx="369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96999" y="42866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每秒一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包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07628" y="42926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260379" y="45538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2234155" y="51904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04817" y="54427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04817" y="5684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283312" y="630553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軟體服務資料流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上線測試版本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前端可視化畫面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2" y="1412776"/>
            <a:ext cx="9680715" cy="46805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93818" y="607891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 smtClean="0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zh-TW" altLang="en-US" b="1" u="sng" dirty="0"/>
              <a:t>畫面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11272</TotalTime>
  <Words>232</Words>
  <Application>Microsoft Office PowerPoint</Application>
  <PresentationFormat>A4 紙張 (210x297 公釐)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模型再訓練與上線測試</vt:lpstr>
      <vt:lpstr>PowerPoint 簡報</vt:lpstr>
      <vt:lpstr>模型衡量指標</vt:lpstr>
      <vt:lpstr>上線測試進度</vt:lpstr>
      <vt:lpstr>上線測試進度</vt:lpstr>
      <vt:lpstr>上線測試進度</vt:lpstr>
      <vt:lpstr>前端可視化畫面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251</cp:revision>
  <dcterms:created xsi:type="dcterms:W3CDTF">2021-12-27T02:15:00Z</dcterms:created>
  <dcterms:modified xsi:type="dcterms:W3CDTF">2022-10-13T01:36:08Z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