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8" r:id="rId2"/>
    <p:sldId id="276" r:id="rId3"/>
    <p:sldId id="293" r:id="rId4"/>
    <p:sldId id="291" r:id="rId5"/>
    <p:sldId id="294" r:id="rId6"/>
    <p:sldId id="295" r:id="rId7"/>
    <p:sldId id="296" r:id="rId8"/>
    <p:sldId id="297" r:id="rId9"/>
    <p:sldId id="300" r:id="rId10"/>
    <p:sldId id="301" r:id="rId11"/>
    <p:sldId id="299" r:id="rId12"/>
    <p:sldId id="298" r:id="rId13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67292CF-5C95-42A5-9913-EC1741F49C57}">
          <p14:sldIdLst>
            <p14:sldId id="288"/>
            <p14:sldId id="276"/>
            <p14:sldId id="293"/>
            <p14:sldId id="291"/>
            <p14:sldId id="294"/>
            <p14:sldId id="295"/>
            <p14:sldId id="296"/>
            <p14:sldId id="297"/>
          </p14:sldIdLst>
        </p14:section>
        <p14:section name="1021修" id="{9C750AE1-7689-4103-981E-2707B27DB968}">
          <p14:sldIdLst>
            <p14:sldId id="300"/>
            <p14:sldId id="301"/>
            <p14:sldId id="299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6">
          <p15:clr>
            <a:srgbClr val="A4A3A4"/>
          </p15:clr>
        </p15:guide>
        <p15:guide id="2" pos="3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ADA"/>
    <a:srgbClr val="F59852"/>
    <a:srgbClr val="F78D3F"/>
    <a:srgbClr val="E6E6E6"/>
    <a:srgbClr val="656565"/>
    <a:srgbClr val="B97AB3"/>
    <a:srgbClr val="F16D69"/>
    <a:srgbClr val="6BA9A8"/>
    <a:srgbClr val="2E75C5"/>
    <a:srgbClr val="6AA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416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 hasCustomPrompt="1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 hasCustomPrompt="1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800" b="1" kern="1200">
          <a:solidFill>
            <a:srgbClr val="6AA9A8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2400" b="1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None/>
        <a:defRPr sz="1800" kern="1200">
          <a:solidFill>
            <a:srgbClr val="393939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fendouaini/article/details/10740534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旺欉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模型再訓練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第三次標記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羅紹賢  副工程師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創生處  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加值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2022.10.17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統計資料推測實際現場</a:t>
            </a:r>
            <a:r>
              <a:rPr lang="zh-TW" altLang="en-US" dirty="0" smtClean="0"/>
              <a:t>狀況</a:t>
            </a:r>
            <a:r>
              <a:rPr lang="en-US" altLang="zh-TW" dirty="0" smtClean="0"/>
              <a:t> 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9/8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61112" y="854421"/>
            <a:ext cx="3448583" cy="4320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後</a:t>
            </a:r>
            <a:r>
              <a:rPr lang="en-US" altLang="zh-TW" b="1" dirty="0"/>
              <a:t>9</a:t>
            </a:r>
            <a:r>
              <a:rPr lang="zh-TW" altLang="en-US" b="1" dirty="0" smtClean="0"/>
              <a:t>錠表面較差，少許砂粒現象</a:t>
            </a:r>
            <a:endParaRPr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592" y="1628800"/>
            <a:ext cx="4704186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592" y="3645024"/>
            <a:ext cx="4643914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82" y="1412776"/>
            <a:ext cx="4386102" cy="4309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024" y="1412775"/>
            <a:ext cx="4409557" cy="4309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字方塊 17"/>
          <p:cNvSpPr txBox="1"/>
          <p:nvPr/>
        </p:nvSpPr>
        <p:spPr>
          <a:xfrm>
            <a:off x="2216696" y="104344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609ADA"/>
                </a:solidFill>
              </a:rPr>
              <a:t>倒數第</a:t>
            </a:r>
            <a:r>
              <a:rPr lang="en-US" altLang="zh-TW" b="1" dirty="0" smtClean="0">
                <a:solidFill>
                  <a:srgbClr val="609ADA"/>
                </a:solidFill>
              </a:rPr>
              <a:t>9</a:t>
            </a:r>
            <a:r>
              <a:rPr lang="zh-TW" altLang="en-US" b="1" dirty="0" smtClean="0">
                <a:solidFill>
                  <a:srgbClr val="609ADA"/>
                </a:solidFill>
              </a:rPr>
              <a:t>錠</a:t>
            </a: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604106" y="1331475"/>
            <a:ext cx="0" cy="576064"/>
          </a:xfrm>
          <a:prstGeom prst="straightConnector1">
            <a:avLst/>
          </a:prstGeom>
          <a:ln w="12700">
            <a:solidFill>
              <a:srgbClr val="609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218645" y="5998756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針對少許砂粒現象，觀察後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9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錠與前幾錠，較難發現有較大的不同之處</a:t>
            </a:r>
          </a:p>
        </p:txBody>
      </p:sp>
    </p:spTree>
    <p:extLst>
      <p:ext uri="{BB962C8B-B14F-4D97-AF65-F5344CB8AC3E}">
        <p14:creationId xmlns:p14="http://schemas.microsoft.com/office/powerpoint/2010/main" val="22384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統計資料推測實際現場</a:t>
            </a:r>
            <a:r>
              <a:rPr lang="zh-TW" altLang="en-US" dirty="0" smtClean="0"/>
              <a:t>狀況</a:t>
            </a:r>
            <a:r>
              <a:rPr lang="en-US" altLang="zh-TW" dirty="0" smtClean="0"/>
              <a:t> 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9/22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57" y="1340768"/>
            <a:ext cx="8904686" cy="3672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704528" y="534283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資料標記表格備註：該日後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22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錠皆有</a:t>
            </a:r>
            <a:r>
              <a:rPr lang="zh-TW" altLang="en-US" b="1" dirty="0" smtClean="0"/>
              <a:t>模痕粗糙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現象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從上圖得知，於倒數第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22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錠時，模具溫度從</a:t>
            </a:r>
            <a:r>
              <a:rPr lang="en-US" altLang="zh-TW" b="1" dirty="0" smtClean="0">
                <a:solidFill>
                  <a:srgbClr val="FF0000"/>
                </a:solidFill>
              </a:rPr>
              <a:t>150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度攀升到</a:t>
            </a:r>
            <a:r>
              <a:rPr lang="en-US" altLang="zh-TW" b="1" dirty="0">
                <a:solidFill>
                  <a:srgbClr val="FF0000"/>
                </a:solidFill>
              </a:rPr>
              <a:t>3</a:t>
            </a:r>
            <a:r>
              <a:rPr lang="en-US" altLang="zh-TW" b="1" dirty="0" smtClean="0">
                <a:solidFill>
                  <a:srgbClr val="FF0000"/>
                </a:solidFill>
              </a:rPr>
              <a:t>60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度，而出料溫度亦有劇烈的降低，推測可能有</a:t>
            </a:r>
            <a:r>
              <a:rPr lang="zh-TW" altLang="en-US" b="1" dirty="0" smtClean="0">
                <a:solidFill>
                  <a:srgbClr val="609ADA"/>
                </a:solidFill>
              </a:rPr>
              <a:t>更換模具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的情況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061534" y="155679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609ADA"/>
                </a:solidFill>
              </a:rPr>
              <a:t>倒數第</a:t>
            </a:r>
            <a:r>
              <a:rPr lang="en-US" altLang="zh-TW" b="1" dirty="0" smtClean="0">
                <a:solidFill>
                  <a:srgbClr val="609ADA"/>
                </a:solidFill>
              </a:rPr>
              <a:t>22</a:t>
            </a:r>
            <a:r>
              <a:rPr lang="zh-TW" altLang="en-US" b="1" dirty="0" smtClean="0">
                <a:solidFill>
                  <a:srgbClr val="609ADA"/>
                </a:solidFill>
              </a:rPr>
              <a:t>錠</a:t>
            </a:r>
          </a:p>
        </p:txBody>
      </p:sp>
      <p:cxnSp>
        <p:nvCxnSpPr>
          <p:cNvPr id="9" name="直線單箭頭接點 8"/>
          <p:cNvCxnSpPr/>
          <p:nvPr/>
        </p:nvCxnSpPr>
        <p:spPr>
          <a:xfrm>
            <a:off x="4448944" y="1844824"/>
            <a:ext cx="0" cy="261320"/>
          </a:xfrm>
          <a:prstGeom prst="straightConnector1">
            <a:avLst/>
          </a:prstGeom>
          <a:ln w="12700">
            <a:solidFill>
              <a:srgbClr val="609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808984" y="4221088"/>
            <a:ext cx="0" cy="386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393160" y="854421"/>
            <a:ext cx="3016535" cy="4320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後</a:t>
            </a:r>
            <a:r>
              <a:rPr lang="en-US" altLang="zh-TW" b="1" dirty="0" smtClean="0"/>
              <a:t>22</a:t>
            </a:r>
            <a:r>
              <a:rPr lang="zh-TW" altLang="en-US" b="1" dirty="0" smtClean="0"/>
              <a:t>錠表面有模痕粗糙現象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540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直排文字版面配置區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觀察到的實際狀況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依前幾次的標記資料來看，通常剛開始生產都是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B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級，生產約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至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錠後，則會連續生產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或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B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級</a:t>
            </a:r>
            <a:r>
              <a:rPr lang="zh-TW" altLang="en-US" dirty="0">
                <a:solidFill>
                  <a:srgbClr val="FF0000"/>
                </a:solidFill>
              </a:rPr>
              <a:t>直到結束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在不更換模具的情況下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每個鋁錠從叫錠後至生產前的時間</a:t>
            </a:r>
            <a:r>
              <a:rPr lang="zh-TW" altLang="en-US" dirty="0">
                <a:solidFill>
                  <a:srgbClr val="FF0000"/>
                </a:solidFill>
              </a:rPr>
              <a:t>不固定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dirty="0" smtClean="0"/>
              <a:t>其他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針對「模型的輸出需要提供使用者實際的建議」，是否於資料收集時，須額外考量</a:t>
            </a:r>
            <a:r>
              <a:rPr lang="zh-TW" altLang="en-US" u="sng" dirty="0" smtClean="0"/>
              <a:t>參數調整難易度</a:t>
            </a:r>
            <a:r>
              <a:rPr lang="zh-TW" altLang="en-US" dirty="0" smtClean="0"/>
              <a:t>、</a:t>
            </a:r>
            <a:r>
              <a:rPr lang="zh-TW" altLang="en-US" u="sng" dirty="0" smtClean="0"/>
              <a:t>參數影響標的重要程度</a:t>
            </a:r>
            <a:r>
              <a:rPr lang="zh-TW" altLang="en-US" dirty="0" smtClean="0"/>
              <a:t>、</a:t>
            </a:r>
            <a:r>
              <a:rPr lang="zh-TW" altLang="en-US" u="sng" dirty="0" smtClean="0"/>
              <a:t>參數轉換特徵對應現場實際狀況描述</a:t>
            </a:r>
            <a:r>
              <a:rPr lang="zh-TW" altLang="en-US" dirty="0" smtClean="0"/>
              <a:t>等等</a:t>
            </a:r>
            <a:r>
              <a:rPr lang="zh-TW" altLang="en-US" dirty="0"/>
              <a:t>？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討論議題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68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資</a:t>
            </a:r>
            <a:r>
              <a:rPr lang="zh-TW" altLang="en-US" dirty="0"/>
              <a:t>料</a:t>
            </a:r>
            <a:r>
              <a:rPr lang="zh-TW" altLang="en-US" dirty="0" smtClean="0"/>
              <a:t>使用範圍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模型衡量指標與結果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可解釋模型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en-US" altLang="zh-TW" dirty="0" smtClean="0"/>
              <a:t>XAI</a:t>
            </a:r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偏度分析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小結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統計資料推測實際現場狀況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/>
              <a:t>討論議題</a:t>
            </a:r>
            <a:endParaRPr lang="en-US" altLang="zh-TW" dirty="0" smtClean="0"/>
          </a:p>
        </p:txBody>
      </p:sp>
      <p:sp>
        <p:nvSpPr>
          <p:cNvPr id="7" name="標題 3"/>
          <p:cNvSpPr txBox="1"/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三次標記資料，共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個時間</a:t>
            </a:r>
            <a:r>
              <a:rPr lang="zh-TW" altLang="en-US" dirty="0"/>
              <a:t>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5/9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7/4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9/5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9/8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9/22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10/5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10/7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資料使用範圍</a:t>
            </a:r>
          </a:p>
        </p:txBody>
      </p:sp>
    </p:spTree>
    <p:extLst>
      <p:ext uri="{BB962C8B-B14F-4D97-AF65-F5344CB8AC3E}">
        <p14:creationId xmlns:p14="http://schemas.microsoft.com/office/powerpoint/2010/main" val="36713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排文字版面配置區 7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隨機森林模型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</a:t>
            </a:r>
            <a:r>
              <a:rPr lang="zh-TW" altLang="en-US" dirty="0"/>
              <a:t>衡量指標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367879" y="564015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特徵重要性排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42776" y="51817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混淆矩陣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7" y="2231803"/>
            <a:ext cx="6322715" cy="294995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716" y="1484784"/>
            <a:ext cx="3018820" cy="41740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56856" y="3532660"/>
            <a:ext cx="648072" cy="321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43842" y="2070904"/>
            <a:ext cx="2733693" cy="134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4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排文字版面配置區 7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隨機森林模型</a:t>
            </a:r>
            <a:endParaRPr lang="en-US" altLang="zh-TW" dirty="0" smtClean="0"/>
          </a:p>
          <a:p>
            <a:pPr marL="542925" lvl="1" indent="-285750"/>
            <a:r>
              <a:rPr lang="zh-TW" altLang="en-US" dirty="0"/>
              <a:t>針對異常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B</a:t>
            </a:r>
            <a:r>
              <a:rPr lang="en-US" altLang="zh-TW" dirty="0"/>
              <a:t>)</a:t>
            </a:r>
            <a:r>
              <a:rPr lang="zh-TW" altLang="en-US" dirty="0"/>
              <a:t>召回率為</a:t>
            </a:r>
            <a:r>
              <a:rPr lang="en-US" altLang="zh-TW" dirty="0">
                <a:solidFill>
                  <a:srgbClr val="FF0000"/>
                </a:solidFill>
              </a:rPr>
              <a:t>85%</a:t>
            </a:r>
            <a:r>
              <a:rPr lang="zh-TW" altLang="en-US" dirty="0">
                <a:solidFill>
                  <a:schemeClr val="tx1"/>
                </a:solidFill>
              </a:rPr>
              <a:t>，達成預期規劃指標</a:t>
            </a:r>
            <a:endParaRPr lang="en-US" altLang="zh-TW" dirty="0">
              <a:solidFill>
                <a:schemeClr val="tx1"/>
              </a:solidFill>
            </a:endParaRPr>
          </a:p>
          <a:p>
            <a:pPr marL="542925" lvl="1" indent="-285750"/>
            <a:r>
              <a:rPr lang="zh-TW" altLang="en-US" dirty="0">
                <a:solidFill>
                  <a:schemeClr val="tx1"/>
                </a:solidFill>
              </a:rPr>
              <a:t>主要影響鋁擠半成品品質的肇因為</a:t>
            </a:r>
            <a:r>
              <a:rPr lang="zh-TW" altLang="en-US" dirty="0">
                <a:solidFill>
                  <a:srgbClr val="FF0000"/>
                </a:solidFill>
              </a:rPr>
              <a:t>擠錠溫、模溫、盛錠筒</a:t>
            </a:r>
            <a:r>
              <a:rPr lang="zh-TW" altLang="en-US" dirty="0" smtClean="0">
                <a:solidFill>
                  <a:srgbClr val="FF0000"/>
                </a:solidFill>
              </a:rPr>
              <a:t>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542925" lvl="1" indent="-285750"/>
            <a:r>
              <a:rPr lang="zh-TW" altLang="en-US" dirty="0" smtClean="0">
                <a:solidFill>
                  <a:schemeClr val="tx1"/>
                </a:solidFill>
              </a:rPr>
              <a:t>推測</a:t>
            </a:r>
            <a:r>
              <a:rPr lang="zh-TW" altLang="en-US" dirty="0">
                <a:solidFill>
                  <a:schemeClr val="tx1"/>
                </a:solidFill>
              </a:rPr>
              <a:t>有</a:t>
            </a:r>
            <a:r>
              <a:rPr lang="zh-TW" altLang="en-US" dirty="0" smtClean="0">
                <a:solidFill>
                  <a:schemeClr val="tx1"/>
                </a:solidFill>
              </a:rPr>
              <a:t>此</a:t>
            </a:r>
            <a:r>
              <a:rPr lang="zh-TW" altLang="en-US" dirty="0">
                <a:solidFill>
                  <a:schemeClr val="tx1"/>
                </a:solidFill>
              </a:rPr>
              <a:t>肇</a:t>
            </a:r>
            <a:r>
              <a:rPr lang="zh-TW" altLang="en-US" dirty="0" smtClean="0">
                <a:solidFill>
                  <a:schemeClr val="tx1"/>
                </a:solidFill>
              </a:rPr>
              <a:t>因</a:t>
            </a:r>
            <a:r>
              <a:rPr lang="zh-TW" altLang="en-US" dirty="0">
                <a:solidFill>
                  <a:schemeClr val="tx1"/>
                </a:solidFill>
              </a:rPr>
              <a:t>改變</a:t>
            </a:r>
            <a:r>
              <a:rPr lang="zh-TW" altLang="en-US" dirty="0" smtClean="0">
                <a:solidFill>
                  <a:schemeClr val="tx1"/>
                </a:solidFill>
              </a:rPr>
              <a:t>的</a:t>
            </a:r>
            <a:r>
              <a:rPr lang="zh-TW" altLang="en-US" dirty="0">
                <a:solidFill>
                  <a:schemeClr val="tx1"/>
                </a:solidFill>
              </a:rPr>
              <a:t>原因為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19150" lvl="2" indent="-285750"/>
            <a:r>
              <a:rPr lang="zh-TW" altLang="en-US" dirty="0" smtClean="0">
                <a:solidFill>
                  <a:schemeClr val="tx1"/>
                </a:solidFill>
              </a:rPr>
              <a:t>中途</a:t>
            </a:r>
            <a:r>
              <a:rPr lang="zh-TW" altLang="en-US" dirty="0">
                <a:solidFill>
                  <a:schemeClr val="tx1"/>
                </a:solidFill>
              </a:rPr>
              <a:t>有更換</a:t>
            </a:r>
            <a:r>
              <a:rPr lang="en-US" altLang="zh-TW" dirty="0">
                <a:solidFill>
                  <a:schemeClr val="tx1"/>
                </a:solidFill>
              </a:rPr>
              <a:t>CAR-09</a:t>
            </a:r>
            <a:r>
              <a:rPr lang="zh-TW" altLang="en-US" dirty="0">
                <a:solidFill>
                  <a:schemeClr val="tx1"/>
                </a:solidFill>
              </a:rPr>
              <a:t>模具，且第三次標記資料大多數為</a:t>
            </a:r>
            <a:r>
              <a:rPr lang="en-US" altLang="zh-TW" dirty="0">
                <a:solidFill>
                  <a:schemeClr val="tx1"/>
                </a:solidFill>
              </a:rPr>
              <a:t>A</a:t>
            </a:r>
            <a:r>
              <a:rPr lang="zh-TW" altLang="en-US" dirty="0">
                <a:solidFill>
                  <a:schemeClr val="tx1"/>
                </a:solidFill>
              </a:rPr>
              <a:t>級，而前兩次標記資料大多數為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r>
              <a:rPr lang="zh-TW" altLang="en-US" dirty="0">
                <a:solidFill>
                  <a:schemeClr val="tx1"/>
                </a:solidFill>
              </a:rPr>
              <a:t>級，因此可能導致</a:t>
            </a:r>
            <a:r>
              <a:rPr lang="zh-TW" altLang="en-US" b="1" dirty="0">
                <a:solidFill>
                  <a:srgbClr val="FF0000"/>
                </a:solidFill>
              </a:rPr>
              <a:t>第三次的模具溫度資料與前兩次差異較大</a:t>
            </a:r>
            <a:r>
              <a:rPr lang="zh-TW" altLang="en-US" dirty="0">
                <a:solidFill>
                  <a:schemeClr val="tx1"/>
                </a:solidFill>
              </a:rPr>
              <a:t>，使其影響品質更</a:t>
            </a:r>
            <a:r>
              <a:rPr lang="zh-TW" altLang="en-US" dirty="0" smtClean="0">
                <a:solidFill>
                  <a:schemeClr val="tx1"/>
                </a:solidFill>
              </a:rPr>
              <a:t>大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註：特徵重要性排前為影響品質較大的，而非模型預測結果的建議方向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/>
              <a:t>後續建議修正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同步考慮往後數位化資料標記欄位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增加標記欄位：模具編號、模具已生產錠數、盛錠筒相關欄位等等，以此將同型號模具</a:t>
            </a:r>
            <a:r>
              <a:rPr lang="en-US" altLang="zh-TW" dirty="0" smtClean="0"/>
              <a:t>(CAR-09)</a:t>
            </a:r>
            <a:r>
              <a:rPr lang="zh-TW" altLang="en-US" dirty="0" smtClean="0"/>
              <a:t>更細節的部份區分開來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</a:t>
            </a:r>
            <a:r>
              <a:rPr lang="zh-TW" altLang="en-US" dirty="0"/>
              <a:t>衡量指標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2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排文字版面配置區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解釋</a:t>
            </a:r>
            <a:r>
              <a:rPr lang="zh-TW" altLang="en-US" dirty="0"/>
              <a:t>測試資料中的其中一筆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可解釋模型</a:t>
            </a:r>
            <a:r>
              <a:rPr lang="en-US" altLang="zh-TW" dirty="0"/>
              <a:t>(XAI)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73" y="2204864"/>
            <a:ext cx="8855853" cy="28628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525072" y="2204864"/>
            <a:ext cx="2195679" cy="2862858"/>
          </a:xfrm>
          <a:prstGeom prst="rect">
            <a:avLst/>
          </a:prstGeom>
          <a:solidFill>
            <a:srgbClr val="609ADA">
              <a:alpha val="4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92760" y="2204864"/>
            <a:ext cx="2771743" cy="2862858"/>
          </a:xfrm>
          <a:prstGeom prst="rect">
            <a:avLst/>
          </a:prstGeom>
          <a:solidFill>
            <a:srgbClr val="609ADA">
              <a:alpha val="4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78D3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45288" y="2212342"/>
            <a:ext cx="1849423" cy="2862858"/>
          </a:xfrm>
          <a:prstGeom prst="rect">
            <a:avLst/>
          </a:prstGeom>
          <a:solidFill>
            <a:srgbClr val="609ADA">
              <a:alpha val="4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5400000">
            <a:off x="1401614" y="4918174"/>
            <a:ext cx="478036" cy="432048"/>
          </a:xfrm>
          <a:prstGeom prst="rightArrow">
            <a:avLst/>
          </a:prstGeom>
          <a:solidFill>
            <a:srgbClr val="609ADA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5400000">
            <a:off x="3939613" y="4918174"/>
            <a:ext cx="478036" cy="432048"/>
          </a:xfrm>
          <a:prstGeom prst="rightArrow">
            <a:avLst/>
          </a:prstGeom>
          <a:solidFill>
            <a:srgbClr val="609ADA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5400000">
            <a:off x="8323082" y="4881902"/>
            <a:ext cx="478036" cy="432048"/>
          </a:xfrm>
          <a:prstGeom prst="rightArrow">
            <a:avLst/>
          </a:prstGeom>
          <a:solidFill>
            <a:srgbClr val="609ADA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30441" y="5418024"/>
            <a:ext cx="118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預測結果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altLang="zh-TW" b="1" dirty="0" smtClean="0">
                <a:solidFill>
                  <a:srgbClr val="609ADA"/>
                </a:solidFill>
              </a:rPr>
              <a:t>A</a:t>
            </a:r>
            <a:r>
              <a:rPr lang="zh-TW" altLang="en-US" b="1" dirty="0" smtClean="0">
                <a:solidFill>
                  <a:srgbClr val="609ADA"/>
                </a:solidFill>
              </a:rPr>
              <a:t>級</a:t>
            </a:r>
            <a:r>
              <a:rPr lang="en-US" altLang="zh-TW" b="1" dirty="0" smtClean="0">
                <a:solidFill>
                  <a:srgbClr val="609ADA"/>
                </a:solidFill>
              </a:rPr>
              <a:t>(0.61)</a:t>
            </a:r>
            <a:endParaRPr lang="zh-TW" altLang="en-US" b="1" dirty="0" smtClean="0">
              <a:solidFill>
                <a:srgbClr val="609ADA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56856" y="5403661"/>
            <a:ext cx="2249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預測緣由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b="1" dirty="0" smtClean="0">
                <a:solidFill>
                  <a:srgbClr val="609ADA"/>
                </a:solidFill>
              </a:rPr>
              <a:t>擠錠溫偏度大於</a:t>
            </a:r>
            <a:r>
              <a:rPr lang="en-US" altLang="zh-TW" b="1" dirty="0" smtClean="0">
                <a:solidFill>
                  <a:srgbClr val="609ADA"/>
                </a:solidFill>
              </a:rPr>
              <a:t>-7.8</a:t>
            </a:r>
            <a:r>
              <a:rPr lang="zh-TW" altLang="en-US" b="1" dirty="0" smtClean="0">
                <a:solidFill>
                  <a:srgbClr val="609ADA"/>
                </a:solidFill>
              </a:rPr>
              <a:t>，且對品質影響較大</a:t>
            </a:r>
            <a:endParaRPr lang="en-US" altLang="zh-TW" b="1" dirty="0" smtClean="0">
              <a:solidFill>
                <a:srgbClr val="609ADA"/>
              </a:solidFill>
            </a:endParaRPr>
          </a:p>
          <a:p>
            <a:r>
              <a:rPr lang="zh-TW" altLang="en-US" b="1" dirty="0" smtClean="0">
                <a:solidFill>
                  <a:srgbClr val="609ADA"/>
                </a:solidFill>
              </a:rPr>
              <a:t>故判為</a:t>
            </a:r>
            <a:r>
              <a:rPr lang="en-US" altLang="zh-TW" b="1" dirty="0" smtClean="0">
                <a:solidFill>
                  <a:srgbClr val="609ADA"/>
                </a:solidFill>
              </a:rPr>
              <a:t>A</a:t>
            </a:r>
            <a:r>
              <a:rPr lang="zh-TW" altLang="en-US" b="1" dirty="0" smtClean="0">
                <a:solidFill>
                  <a:srgbClr val="609ADA"/>
                </a:solidFill>
              </a:rPr>
              <a:t>級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653007" y="53722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該筆資料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實際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值</a:t>
            </a:r>
            <a:endParaRPr lang="zh-TW" altLang="en-US" b="1" dirty="0" smtClean="0">
              <a:solidFill>
                <a:srgbClr val="609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可解釋模型</a:t>
            </a:r>
            <a:r>
              <a:rPr lang="en-US" altLang="zh-TW" dirty="0" smtClean="0"/>
              <a:t>(</a:t>
            </a:r>
            <a:r>
              <a:rPr lang="zh-TW" altLang="en-US" dirty="0" smtClean="0"/>
              <a:t>偏度分析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 descr="https://img-blog.csdnimg.cn/202007171207283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8840"/>
            <a:ext cx="73152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72480" y="7647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hlinkClick r:id="rId3"/>
              </a:rPr>
              <a:t>圖片來源</a:t>
            </a:r>
            <a:endParaRPr lang="zh-TW" alt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860393" y="118281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偏度為零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常態分佈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05128" y="14883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偏度為負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左偏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極值出現在值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較小的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數據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中</a:t>
            </a:r>
            <a:endParaRPr lang="zh-TW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36576" y="14847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偏度為正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右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偏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極值出現在值較大的數據中</a:t>
            </a:r>
          </a:p>
        </p:txBody>
      </p:sp>
      <p:sp>
        <p:nvSpPr>
          <p:cNvPr id="5" name="矩形 4"/>
          <p:cNvSpPr/>
          <p:nvPr/>
        </p:nvSpPr>
        <p:spPr>
          <a:xfrm>
            <a:off x="7612583" y="403733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溫度高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39850" y="403733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溫度低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4077" y="2123196"/>
            <a:ext cx="2519405" cy="262789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10800000">
            <a:off x="5466264" y="2938918"/>
            <a:ext cx="668390" cy="572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311589" y="2643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調整方向</a:t>
            </a:r>
          </a:p>
        </p:txBody>
      </p:sp>
      <p:sp>
        <p:nvSpPr>
          <p:cNvPr id="12" name="矩形 11"/>
          <p:cNvSpPr/>
          <p:nvPr/>
        </p:nvSpPr>
        <p:spPr>
          <a:xfrm>
            <a:off x="156692" y="5121672"/>
            <a:ext cx="9592616" cy="1152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鋁錠之擠錠溫度幾乎皆為</a:t>
            </a:r>
            <a:r>
              <a:rPr lang="zh-TW" altLang="en-US" b="1" dirty="0">
                <a:solidFill>
                  <a:srgbClr val="00B050"/>
                </a:solidFill>
              </a:rPr>
              <a:t>負偏</a:t>
            </a:r>
            <a:r>
              <a:rPr lang="zh-TW" altLang="en-US" b="1" dirty="0" smtClean="0">
                <a:solidFill>
                  <a:srgbClr val="00B050"/>
                </a:solidFill>
              </a:rPr>
              <a:t>態</a:t>
            </a:r>
            <a:r>
              <a:rPr lang="zh-TW" altLang="en-US" b="1" dirty="0"/>
              <a:t>，</a:t>
            </a:r>
            <a:r>
              <a:rPr lang="zh-TW" altLang="en-US" b="1" dirty="0" smtClean="0"/>
              <a:t>即</a:t>
            </a:r>
            <a:r>
              <a:rPr lang="zh-TW" altLang="en-US" b="1" dirty="0"/>
              <a:t>叫錠後</a:t>
            </a:r>
            <a:r>
              <a:rPr lang="zh-TW" altLang="en-US" b="1" dirty="0" smtClean="0"/>
              <a:t>，</a:t>
            </a:r>
            <a:r>
              <a:rPr lang="zh-TW" altLang="en-US" b="1" dirty="0" smtClean="0">
                <a:solidFill>
                  <a:srgbClr val="00B050"/>
                </a:solidFill>
              </a:rPr>
              <a:t>一</a:t>
            </a:r>
            <a:r>
              <a:rPr lang="zh-TW" altLang="en-US" b="1" dirty="0">
                <a:solidFill>
                  <a:srgbClr val="00B050"/>
                </a:solidFill>
              </a:rPr>
              <a:t>開始降溫速度比較</a:t>
            </a:r>
            <a:r>
              <a:rPr lang="zh-TW" altLang="en-US" b="1" dirty="0" smtClean="0">
                <a:solidFill>
                  <a:srgbClr val="00B050"/>
                </a:solidFill>
              </a:rPr>
              <a:t>快</a:t>
            </a:r>
            <a:r>
              <a:rPr lang="en-US" altLang="zh-TW" b="1" dirty="0" smtClean="0">
                <a:solidFill>
                  <a:srgbClr val="00B050"/>
                </a:solidFill>
              </a:rPr>
              <a:t>(</a:t>
            </a:r>
            <a:r>
              <a:rPr lang="zh-TW" altLang="en-US" b="1" dirty="0" smtClean="0">
                <a:solidFill>
                  <a:srgbClr val="00B050"/>
                </a:solidFill>
              </a:rPr>
              <a:t>剛出爐接觸到空氣</a:t>
            </a:r>
            <a:r>
              <a:rPr lang="en-US" altLang="zh-TW" b="1" dirty="0" smtClean="0">
                <a:solidFill>
                  <a:srgbClr val="00B050"/>
                </a:solidFill>
              </a:rPr>
              <a:t>)</a:t>
            </a:r>
            <a:r>
              <a:rPr lang="zh-TW" altLang="en-US" b="1" dirty="0" smtClean="0">
                <a:solidFill>
                  <a:srgbClr val="00B050"/>
                </a:solidFill>
              </a:rPr>
              <a:t>，</a:t>
            </a:r>
            <a:r>
              <a:rPr lang="zh-TW" altLang="en-US" b="1" dirty="0">
                <a:solidFill>
                  <a:srgbClr val="00B050"/>
                </a:solidFill>
              </a:rPr>
              <a:t>後來則緩慢</a:t>
            </a:r>
            <a:r>
              <a:rPr lang="zh-TW" altLang="en-US" b="1" dirty="0" smtClean="0">
                <a:solidFill>
                  <a:srgbClr val="00B050"/>
                </a:solidFill>
              </a:rPr>
              <a:t>下降</a:t>
            </a:r>
            <a:r>
              <a:rPr lang="en-US" altLang="zh-TW" b="1" dirty="0" smtClean="0">
                <a:solidFill>
                  <a:srgbClr val="00B050"/>
                </a:solidFill>
              </a:rPr>
              <a:t>(</a:t>
            </a:r>
            <a:r>
              <a:rPr lang="zh-TW" altLang="en-US" b="1" dirty="0" smtClean="0">
                <a:solidFill>
                  <a:srgbClr val="00B050"/>
                </a:solidFill>
              </a:rPr>
              <a:t>生產前凹槽處溫度較高</a:t>
            </a:r>
            <a:r>
              <a:rPr lang="en-US" altLang="zh-TW" b="1" dirty="0" smtClean="0">
                <a:solidFill>
                  <a:srgbClr val="00B050"/>
                </a:solidFill>
              </a:rPr>
              <a:t>)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依前頁該筆資料來看，當鋁錠叫錠後至開始生產前，「使鋁錠降溫速度趨於一致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」或「使進爐前溫度相同」，可使生產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A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級的機會增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加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311589" y="2448779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altLang="zh-TW" sz="1200" dirty="0"/>
              <a:t>-5.33 </a:t>
            </a:r>
            <a:r>
              <a:rPr lang="zh-TW" altLang="en-US" sz="1200" dirty="0"/>
              <a:t>← </a:t>
            </a:r>
            <a:r>
              <a:rPr lang="en-US" altLang="zh-TW" sz="1200" dirty="0"/>
              <a:t>-7.8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8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464" y="1251596"/>
            <a:ext cx="9592616" cy="1949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牛頓冷卻定律：</a:t>
            </a:r>
            <a:r>
              <a:rPr lang="zh-TW" altLang="en-US" b="1" dirty="0" smtClean="0"/>
              <a:t>「</a:t>
            </a:r>
            <a:r>
              <a:rPr lang="zh-TW" altLang="en-US" b="1" dirty="0"/>
              <a:t>一冷卻體之冷卻速率與</a:t>
            </a:r>
            <a:r>
              <a:rPr lang="en-US" altLang="zh-TW" b="1" dirty="0"/>
              <a:t>『</a:t>
            </a:r>
            <a:r>
              <a:rPr lang="zh-TW" altLang="en-US" b="1" dirty="0"/>
              <a:t>該物溫度及室溫之溫差</a:t>
            </a:r>
            <a:r>
              <a:rPr lang="en-US" altLang="zh-TW" b="1" dirty="0"/>
              <a:t>』</a:t>
            </a:r>
            <a:r>
              <a:rPr lang="zh-TW" altLang="en-US" b="1" dirty="0"/>
              <a:t>成正比</a:t>
            </a:r>
            <a:r>
              <a:rPr lang="zh-TW" altLang="en-US" b="1" dirty="0" smtClean="0"/>
              <a:t>」。</a:t>
            </a:r>
            <a:endParaRPr lang="en-US" altLang="zh-TW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在絕大部分情況下，室溫幾乎不會劇烈變化，可認知室溫為一穩定值，而為了固定冷卻體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鋁錠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與室溫之差，則考慮冷卻體溫度即可。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結論：由上述可知，為了固定鋁錠</a:t>
            </a:r>
            <a:r>
              <a:rPr lang="zh-TW" altLang="en-US" b="1" dirty="0" smtClean="0">
                <a:solidFill>
                  <a:srgbClr val="FF0000"/>
                </a:solidFill>
              </a:rPr>
              <a:t>進爐生產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的溫度，須考慮</a:t>
            </a:r>
            <a:r>
              <a:rPr lang="zh-TW" altLang="en-US" b="1" dirty="0" smtClean="0">
                <a:solidFill>
                  <a:srgbClr val="FF0000"/>
                </a:solidFill>
              </a:rPr>
              <a:t>冷卻體初始溫度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</a:rPr>
              <a:t>室溫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</a:rPr>
              <a:t>至進爐前時間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三個因素。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464" y="3369963"/>
            <a:ext cx="9592616" cy="24236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目前的模型無法根據上方結論預測結果並建議之，原因有三：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尚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不清楚冷卻體初始溫度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後可於油壓剪機台擷取出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。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尚不清楚至進爐前時間，該時間為從油壓剪機台出爐後，至進爐開始生產前這段時間。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已有考慮進爐生產前冷卻體溫度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為擠錠溫度最大值，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b="1" dirty="0" err="1">
                <a:solidFill>
                  <a:schemeClr val="tx1">
                    <a:lumMod val="75000"/>
                  </a:schemeClr>
                </a:solidFill>
              </a:rPr>
              <a:t>ingot_max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，在第一、二次標記資料的模型中也屬於影響較大的因子之一，但加入第三次標記資料後，其重要性被模具溫度相關特徵趕超過去。後續則繼續收集更多數據，期望能佐證</a:t>
            </a:r>
            <a:r>
              <a:rPr lang="zh-TW" altLang="en-US" b="1" dirty="0" smtClean="0">
                <a:solidFill>
                  <a:srgbClr val="FF0000"/>
                </a:solidFill>
              </a:rPr>
              <a:t>進爐前溫度是否與鋁錠品質有高度相關</a:t>
            </a:r>
            <a:r>
              <a:rPr lang="zh-TW" altLang="en-US" b="1" dirty="0" smtClean="0">
                <a:solidFill>
                  <a:schemeClr val="tx1"/>
                </a:solidFill>
              </a:rPr>
              <a:t>，若有，可考慮透過上方結果調整數據收集方向，以此豐富鋁錠生產履歷。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6616" y="5883728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額外提問：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「在夏天或是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廠內溫度較高時，生產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A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級的機會是否比較高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？」</a:t>
            </a:r>
            <a:endParaRPr lang="zh-TW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zh-TW" altLang="en-US" dirty="0"/>
              <a:t>統計資料推測實際現場</a:t>
            </a:r>
            <a:r>
              <a:rPr lang="zh-TW" altLang="en-US" dirty="0" smtClean="0"/>
              <a:t>狀況 </a:t>
            </a:r>
            <a:r>
              <a:rPr lang="en-US" altLang="zh-TW" dirty="0" smtClean="0"/>
              <a:t>- 9/5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340768"/>
            <a:ext cx="9361040" cy="3938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128464" y="5445224"/>
            <a:ext cx="964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以整體趨勢來看，隨著生產持續進行，模具與盛錠筒溫度會持續往上升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模具溫度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從一開始的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310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度，緩慢上升至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347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度後換模，而在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342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度時鋁錠開始出現異常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</a:rPr>
              <a:t>盛錠</a:t>
            </a:r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</a:rPr>
              <a:t>筒溫度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從一開始的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422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度，緩慢上升至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427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度，而在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426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度時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鋁錠開始出現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異常</a:t>
            </a:r>
            <a:endParaRPr lang="en-US" altLang="zh-TW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1534" y="16288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609ADA"/>
                </a:solidFill>
              </a:rPr>
              <a:t>倒數第</a:t>
            </a:r>
            <a:r>
              <a:rPr lang="en-US" altLang="zh-TW" b="1" dirty="0" smtClean="0">
                <a:solidFill>
                  <a:srgbClr val="609ADA"/>
                </a:solidFill>
              </a:rPr>
              <a:t>13</a:t>
            </a:r>
            <a:r>
              <a:rPr lang="zh-TW" altLang="en-US" b="1" dirty="0" smtClean="0">
                <a:solidFill>
                  <a:srgbClr val="609ADA"/>
                </a:solidFill>
              </a:rPr>
              <a:t>錠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448944" y="1916832"/>
            <a:ext cx="0" cy="576064"/>
          </a:xfrm>
          <a:prstGeom prst="straightConnector1">
            <a:avLst/>
          </a:prstGeom>
          <a:ln w="12700">
            <a:solidFill>
              <a:srgbClr val="609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584" y="1340768"/>
            <a:ext cx="4621518" cy="1914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3072" y="3429000"/>
            <a:ext cx="4591705" cy="19145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6897216" y="848916"/>
            <a:ext cx="2736304" cy="4320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後</a:t>
            </a:r>
            <a:r>
              <a:rPr lang="en-US" altLang="zh-TW" b="1" dirty="0" smtClean="0"/>
              <a:t>13</a:t>
            </a:r>
            <a:r>
              <a:rPr lang="zh-TW" altLang="en-US" b="1" dirty="0" smtClean="0"/>
              <a:t>錠表面略有模痕線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99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14860</TotalTime>
  <Words>1091</Words>
  <Application>Microsoft Office PowerPoint</Application>
  <PresentationFormat>A4 紙張 (210x297 公釐)</PresentationFormat>
  <Paragraphs>93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旺欉 – 模型再訓練(第三次標記)</vt:lpstr>
      <vt:lpstr>PowerPoint 簡報</vt:lpstr>
      <vt:lpstr>資料使用範圍</vt:lpstr>
      <vt:lpstr>模型衡量指標</vt:lpstr>
      <vt:lpstr>模型衡量指標</vt:lpstr>
      <vt:lpstr>可解釋模型(XAI)</vt:lpstr>
      <vt:lpstr>可解釋模型(偏度分析)</vt:lpstr>
      <vt:lpstr>小結</vt:lpstr>
      <vt:lpstr>統計資料推測實際現場狀況 - 9/5</vt:lpstr>
      <vt:lpstr>統計資料推測實際現場狀況 – 9/8</vt:lpstr>
      <vt:lpstr>統計資料推測實際現場狀況 – 9/22</vt:lpstr>
      <vt:lpstr>討論議題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288</cp:revision>
  <dcterms:created xsi:type="dcterms:W3CDTF">2021-12-27T02:15:00Z</dcterms:created>
  <dcterms:modified xsi:type="dcterms:W3CDTF">2022-10-28T07:52:18Z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03D6AF667C1441D79BAA0853E1D2E820</vt:lpwstr>
  </property>
  <property fmtid="{D5CDD505-2E9C-101B-9397-08002B2CF9AE}" pid="3" name="KSOProductBuildVer">
    <vt:lpwstr>1033-11.2.0.10451</vt:lpwstr>
  </property>
</Properties>
</file>