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4" r:id="rId1"/>
  </p:sldMasterIdLst>
  <p:notesMasterIdLst>
    <p:notesMasterId r:id="rId6"/>
  </p:notesMasterIdLst>
  <p:handoutMasterIdLst>
    <p:handoutMasterId r:id="rId7"/>
  </p:handoutMasterIdLst>
  <p:sldIdLst>
    <p:sldId id="288" r:id="rId2"/>
    <p:sldId id="276" r:id="rId3"/>
    <p:sldId id="289" r:id="rId4"/>
    <p:sldId id="290" r:id="rId5"/>
  </p:sldIdLst>
  <p:sldSz cx="9906000" cy="6858000" type="A4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 userDrawn="1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9ADA"/>
    <a:srgbClr val="F78D3F"/>
    <a:srgbClr val="F59852"/>
    <a:srgbClr val="F16D69"/>
    <a:srgbClr val="6BA9A8"/>
    <a:srgbClr val="B97AB3"/>
    <a:srgbClr val="2E75C5"/>
    <a:srgbClr val="6AACB2"/>
    <a:srgbClr val="F06663"/>
    <a:srgbClr val="C4C4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 autoAdjust="0"/>
  </p:normalViewPr>
  <p:slideViewPr>
    <p:cSldViewPr showGuides="1">
      <p:cViewPr varScale="1">
        <p:scale>
          <a:sx n="69" d="100"/>
          <a:sy n="69" d="100"/>
        </p:scale>
        <p:origin x="1056" y="32"/>
      </p:cViewPr>
      <p:guideLst>
        <p:guide orient="horz" pos="391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F5AB9-3463-4E65-AFD3-5431B79ADFDC}" type="datetimeFigureOut">
              <a:rPr lang="zh-TW" altLang="en-US" smtClean="0"/>
              <a:t>2022/10/28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0C45D-A6E0-411D-9D9F-B22D9F5136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107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FF680-7B6B-4655-B6A1-33A8AD0AE8B4}" type="datetimeFigureOut">
              <a:rPr lang="zh-TW" altLang="en-US" smtClean="0"/>
              <a:t>2022/10/28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E9FB9-4D1E-4A88-8F87-B34AFE1690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953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28"/>
            <a:ext cx="9906000" cy="683917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632520" y="2708920"/>
            <a:ext cx="8640960" cy="720080"/>
          </a:xfrm>
        </p:spPr>
        <p:txBody>
          <a:bodyPr/>
          <a:lstStyle>
            <a:lvl1pPr>
              <a:defRPr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封面</a:t>
            </a:r>
            <a:endParaRPr lang="zh-TW" altLang="en-US" dirty="0"/>
          </a:p>
        </p:txBody>
      </p:sp>
      <p:sp>
        <p:nvSpPr>
          <p:cNvPr id="6" name="副標題 2"/>
          <p:cNvSpPr>
            <a:spLocks noGrp="1"/>
          </p:cNvSpPr>
          <p:nvPr>
            <p:ph type="subTitle" idx="1"/>
          </p:nvPr>
        </p:nvSpPr>
        <p:spPr>
          <a:xfrm>
            <a:off x="1352600" y="3789040"/>
            <a:ext cx="7200800" cy="10801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2" t="12815" r="5750" b="17466"/>
          <a:stretch/>
        </p:blipFill>
        <p:spPr>
          <a:xfrm>
            <a:off x="8841432" y="6479122"/>
            <a:ext cx="920550" cy="38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531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8560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15277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382483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92560" y="1628800"/>
            <a:ext cx="8280920" cy="468052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525868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181850" y="548680"/>
            <a:ext cx="2091630" cy="5760640"/>
          </a:xfrm>
        </p:spPr>
        <p:txBody>
          <a:bodyPr vert="eaVert"/>
          <a:lstStyle>
            <a:lvl1pPr>
              <a:defRPr sz="3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44487" y="836712"/>
            <a:ext cx="6684963" cy="5472608"/>
          </a:xfrm>
        </p:spPr>
        <p:txBody>
          <a:bodyPr vert="eaVert"/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699005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標題及橫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直排文字版面配置區 2"/>
          <p:cNvSpPr>
            <a:spLocks noGrp="1"/>
          </p:cNvSpPr>
          <p:nvPr>
            <p:ph type="body" orient="vert" idx="1"/>
          </p:nvPr>
        </p:nvSpPr>
        <p:spPr bwMode="black">
          <a:xfrm>
            <a:off x="920552" y="1268760"/>
            <a:ext cx="8064896" cy="4896544"/>
          </a:xfrm>
        </p:spPr>
        <p:txBody>
          <a:bodyPr vert="horz"/>
          <a:lstStyle>
            <a:lvl1pPr>
              <a:defRPr>
                <a:solidFill>
                  <a:srgbClr val="50939A"/>
                </a:solidFill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7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920552" y="208006"/>
            <a:ext cx="8136904" cy="5474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213693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32520" y="2708921"/>
            <a:ext cx="8640960" cy="716838"/>
          </a:xfrm>
        </p:spPr>
        <p:txBody>
          <a:bodyPr/>
          <a:lstStyle>
            <a:lvl1pPr>
              <a:defRPr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52600" y="3789040"/>
            <a:ext cx="7200800" cy="10801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93365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5918" y="5797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1136576" y="1340768"/>
            <a:ext cx="7776864" cy="4968552"/>
          </a:xfrm>
        </p:spPr>
        <p:txBody>
          <a:bodyPr/>
          <a:lstStyle>
            <a:lvl1pPr marL="457200" marR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 b="1">
                <a:solidFill>
                  <a:srgbClr val="6AA9A8"/>
                </a:solidFill>
              </a:defRPr>
            </a:lvl1pPr>
            <a:lvl2pPr marL="70485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  <a:defRPr b="0">
                <a:solidFill>
                  <a:schemeClr val="bg2">
                    <a:lumMod val="25000"/>
                  </a:schemeClr>
                </a:solidFill>
              </a:defRPr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 marL="99060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 marL="125730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rgbClr val="888888"/>
                </a:solidFill>
              </a:defRPr>
            </a:lvl5pPr>
          </a:lstStyle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marL="1257300" marR="0" lvl="3" indent="-2667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zh-TW" altLang="en-US" dirty="0" smtClean="0"/>
              <a:t>第四層</a:t>
            </a:r>
          </a:p>
          <a:p>
            <a:pPr marL="1524000" marR="0" lvl="4" indent="-2667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0" lang="zh-TW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57785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8894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6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352600" y="1628800"/>
            <a:ext cx="7200800" cy="4752528"/>
          </a:xfrm>
        </p:spPr>
        <p:txBody>
          <a:bodyPr vert="eaVert"/>
          <a:lstStyle>
            <a:lvl1pPr marL="342900" indent="-342900">
              <a:buFont typeface="Wingdings" panose="05000000000000000000" pitchFamily="2" charset="2"/>
              <a:buChar char="l"/>
              <a:defRPr/>
            </a:lvl1pPr>
            <a:lvl2pPr marL="714375" indent="-352425">
              <a:buFont typeface="Wingdings" panose="05000000000000000000" pitchFamily="2" charset="2"/>
              <a:buChar char="u"/>
              <a:defRPr b="0"/>
            </a:lvl2pPr>
            <a:lvl3pPr marL="990600" indent="-276225">
              <a:buFont typeface="Wingdings" panose="05000000000000000000" pitchFamily="2" charset="2"/>
              <a:buChar char="p"/>
              <a:defRPr/>
            </a:lvl3pPr>
            <a:lvl4pPr marL="1257300" indent="-266700">
              <a:buFont typeface="Wingdings" panose="05000000000000000000" pitchFamily="2" charset="2"/>
              <a:buChar char="n"/>
              <a:defRPr/>
            </a:lvl4pPr>
            <a:lvl5pPr>
              <a:defRPr>
                <a:solidFill>
                  <a:srgbClr val="888888"/>
                </a:solidFill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2930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08024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10" name="內容版面配置區 6"/>
          <p:cNvSpPr>
            <a:spLocks noGrp="1"/>
          </p:cNvSpPr>
          <p:nvPr>
            <p:ph sz="quarter" idx="13"/>
          </p:nvPr>
        </p:nvSpPr>
        <p:spPr>
          <a:xfrm>
            <a:off x="631825" y="1268759"/>
            <a:ext cx="4111947" cy="5039965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l"/>
              <a:defRPr/>
            </a:lvl1pPr>
            <a:lvl2pPr marL="714375" indent="-352425">
              <a:buFont typeface="Wingdings" panose="05000000000000000000" pitchFamily="2" charset="2"/>
              <a:buChar char="u"/>
              <a:defRPr b="0"/>
            </a:lvl2pPr>
            <a:lvl3pPr marL="990600" indent="-276225">
              <a:buFont typeface="Wingdings" panose="05000000000000000000" pitchFamily="2" charset="2"/>
              <a:buChar char="p"/>
              <a:defRPr/>
            </a:lvl3pPr>
            <a:lvl4pPr marL="1257300" indent="-266700">
              <a:buFont typeface="Wingdings" panose="05000000000000000000" pitchFamily="2" charset="2"/>
              <a:buChar char="n"/>
              <a:defRPr/>
            </a:lvl4pPr>
            <a:lvl5pPr marL="1543050" indent="-285750">
              <a:buFont typeface="Wingdings" panose="05000000000000000000" pitchFamily="2" charset="2"/>
              <a:buChar char="Ø"/>
              <a:defRPr>
                <a:solidFill>
                  <a:srgbClr val="888888"/>
                </a:solidFill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11" name="內容版面配置區 6"/>
          <p:cNvSpPr>
            <a:spLocks noGrp="1"/>
          </p:cNvSpPr>
          <p:nvPr>
            <p:ph sz="quarter" idx="14"/>
          </p:nvPr>
        </p:nvSpPr>
        <p:spPr>
          <a:xfrm>
            <a:off x="5139910" y="1254387"/>
            <a:ext cx="4111947" cy="5039965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l"/>
              <a:defRPr/>
            </a:lvl1pPr>
            <a:lvl2pPr marL="714375" indent="-352425">
              <a:buFont typeface="Wingdings" panose="05000000000000000000" pitchFamily="2" charset="2"/>
              <a:buChar char="u"/>
              <a:defRPr b="0"/>
            </a:lvl2pPr>
            <a:lvl3pPr marL="990600" indent="-276225">
              <a:buFont typeface="Wingdings" panose="05000000000000000000" pitchFamily="2" charset="2"/>
              <a:buChar char="p"/>
              <a:defRPr/>
            </a:lvl3pPr>
            <a:lvl4pPr marL="1257300" indent="-266700">
              <a:buFont typeface="Wingdings" panose="05000000000000000000" pitchFamily="2" charset="2"/>
              <a:buChar char="n"/>
              <a:defRPr/>
            </a:lvl4pPr>
            <a:lvl5pPr marL="1543050" indent="-285750">
              <a:buFont typeface="Wingdings" panose="05000000000000000000" pitchFamily="2" charset="2"/>
              <a:buChar char="Ø"/>
              <a:defRPr>
                <a:solidFill>
                  <a:srgbClr val="888888"/>
                </a:solidFill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1219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4016897" y="1025352"/>
            <a:ext cx="5259982" cy="5400600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l"/>
              <a:defRPr sz="2800"/>
            </a:lvl1pPr>
            <a:lvl2pPr marL="714375" indent="-352425">
              <a:buFont typeface="Wingdings" panose="05000000000000000000" pitchFamily="2" charset="2"/>
              <a:buChar char="u"/>
              <a:defRPr sz="2400" b="0"/>
            </a:lvl2pPr>
            <a:lvl3pPr marL="990600" indent="-276225">
              <a:buFont typeface="Wingdings" panose="05000000000000000000" pitchFamily="2" charset="2"/>
              <a:buChar char="p"/>
              <a:defRPr sz="2000"/>
            </a:lvl3pPr>
            <a:lvl4pPr marL="1257300" indent="-266700">
              <a:buFont typeface="Wingdings" panose="05000000000000000000" pitchFamily="2" charset="2"/>
              <a:buChar char="n"/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9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2520" y="1025352"/>
            <a:ext cx="3193928" cy="54006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7751702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4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3833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32520" y="1052736"/>
            <a:ext cx="4968552" cy="5328592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lang="zh-TW" altLang="en-US" sz="2800" b="1" kern="1200" dirty="0" smtClean="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lang="zh-TW" altLang="en-US" sz="2800" b="1" kern="1200" dirty="0" smtClean="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lang="zh-TW" altLang="en-US" sz="2800" b="1" kern="1200" dirty="0" smtClean="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lang="zh-TW" altLang="en-US" sz="2800" b="1" kern="1200" dirty="0" smtClean="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lang="zh-TW" altLang="en-US" sz="2800" b="1" kern="1200" dirty="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5745088" y="1052736"/>
            <a:ext cx="3528392" cy="53285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按一下編輯文字樣式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2008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548763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68679" y="130324"/>
            <a:ext cx="8611999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zh-TW" altLang="en-US" dirty="0" smtClean="0"/>
              <a:t>標題 </a:t>
            </a:r>
            <a:r>
              <a:rPr lang="en-US" altLang="zh-TW" dirty="0" smtClean="0"/>
              <a:t>36</a:t>
            </a:r>
            <a:r>
              <a:rPr lang="zh-TW" altLang="en-US" dirty="0" smtClean="0"/>
              <a:t>號 粗體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 bwMode="ltGray">
          <a:xfrm>
            <a:off x="1352599" y="1628800"/>
            <a:ext cx="7200801" cy="4736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第一層 </a:t>
            </a:r>
            <a:r>
              <a:rPr lang="en-US" altLang="zh-TW" dirty="0" smtClean="0"/>
              <a:t>28</a:t>
            </a:r>
            <a:r>
              <a:rPr lang="zh-TW" altLang="en-US" dirty="0" smtClean="0"/>
              <a:t>號 粗體</a:t>
            </a:r>
          </a:p>
          <a:p>
            <a:pPr lvl="1"/>
            <a:r>
              <a:rPr lang="zh-TW" altLang="en-US" dirty="0" smtClean="0"/>
              <a:t>第二層 </a:t>
            </a:r>
            <a:r>
              <a:rPr lang="en-US" altLang="zh-TW" dirty="0" smtClean="0"/>
              <a:t>24</a:t>
            </a:r>
            <a:r>
              <a:rPr lang="zh-TW" altLang="en-US" dirty="0" smtClean="0"/>
              <a:t>號 </a:t>
            </a:r>
          </a:p>
          <a:p>
            <a:pPr lvl="2"/>
            <a:r>
              <a:rPr lang="zh-TW" altLang="en-US" dirty="0" smtClean="0"/>
              <a:t>第三層 </a:t>
            </a:r>
            <a:r>
              <a:rPr lang="en-US" altLang="zh-TW" dirty="0" smtClean="0"/>
              <a:t>20</a:t>
            </a:r>
            <a:r>
              <a:rPr lang="zh-TW" altLang="en-US" dirty="0" smtClean="0"/>
              <a:t>號</a:t>
            </a:r>
          </a:p>
          <a:p>
            <a:pPr lvl="3"/>
            <a:r>
              <a:rPr lang="zh-TW" altLang="en-US" dirty="0" smtClean="0"/>
              <a:t>第四層 </a:t>
            </a:r>
            <a:r>
              <a:rPr lang="en-US" altLang="zh-TW" dirty="0" smtClean="0"/>
              <a:t>18</a:t>
            </a:r>
            <a:r>
              <a:rPr lang="zh-TW" altLang="en-US" dirty="0" smtClean="0"/>
              <a:t>號</a:t>
            </a: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 userDrawn="1"/>
        </p:nvPicPr>
        <p:blipFill rotWithShape="1"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2" t="12815" r="5750" b="17466"/>
          <a:stretch/>
        </p:blipFill>
        <p:spPr>
          <a:xfrm>
            <a:off x="8841432" y="6287668"/>
            <a:ext cx="920550" cy="38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91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57" r:id="rId6"/>
    <p:sldLayoutId id="2147483671" r:id="rId7"/>
    <p:sldLayoutId id="2147483670" r:id="rId8"/>
    <p:sldLayoutId id="2147483673" r:id="rId9"/>
    <p:sldLayoutId id="2147483675" r:id="rId10"/>
    <p:sldLayoutId id="2147483676" r:id="rId11"/>
    <p:sldLayoutId id="2147483678" r:id="rId12"/>
    <p:sldLayoutId id="2147483679" r:id="rId13"/>
    <p:sldLayoutId id="2147483680" r:id="rId14"/>
    <p:sldLayoutId id="2147483681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zh-TW" altLang="en-US" sz="3600" b="1" kern="1200" spc="300" dirty="0">
          <a:solidFill>
            <a:srgbClr val="002060"/>
          </a:solidFill>
          <a:latin typeface="Microsoft YaHei UI" pitchFamily="34" charset="-122"/>
          <a:ea typeface="Microsoft YaHei UI" pitchFamily="34" charset="-122"/>
          <a:cs typeface="+mj-cs"/>
        </a:defRPr>
      </a:lvl1pPr>
    </p:titleStyle>
    <p:bodyStyle>
      <a:lvl1pPr marL="457200" marR="0" indent="-4572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Tx/>
        <a:buFont typeface="Arial" panose="020B0604020202020204" pitchFamily="34" charset="0"/>
        <a:buChar char="•"/>
        <a:tabLst/>
        <a:defRPr sz="2800" b="1" kern="1200">
          <a:solidFill>
            <a:srgbClr val="6AA9A8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14375" marR="0" indent="-352425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Tx/>
        <a:buFont typeface="Arial" pitchFamily="34" charset="0"/>
        <a:buChar char="–"/>
        <a:tabLst/>
        <a:defRPr sz="2400" b="1" kern="1200">
          <a:solidFill>
            <a:schemeClr val="bg2">
              <a:lumMod val="25000"/>
            </a:schemeClr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990600" marR="0" indent="-276225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Tx/>
        <a:buFont typeface="Arial" pitchFamily="34" charset="0"/>
        <a:buChar char="•"/>
        <a:tabLst/>
        <a:defRPr sz="2000" kern="1200">
          <a:solidFill>
            <a:schemeClr val="bg2">
              <a:lumMod val="25000"/>
            </a:schemeClr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257300" marR="0" indent="-2667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Tx/>
        <a:buFont typeface="Arial" pitchFamily="34" charset="0"/>
        <a:buChar char="–"/>
        <a:tabLst/>
        <a:defRPr sz="1800" kern="1200">
          <a:solidFill>
            <a:schemeClr val="bg2">
              <a:lumMod val="25000"/>
            </a:schemeClr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1257300" marR="0" indent="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Tx/>
        <a:buFont typeface="Arial" pitchFamily="34" charset="0"/>
        <a:buNone/>
        <a:tabLst/>
        <a:defRPr sz="1800" kern="1200">
          <a:solidFill>
            <a:srgbClr val="393939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旺欉</a:t>
            </a:r>
            <a:r>
              <a:rPr lang="en-US" altLang="zh-TW" dirty="0" smtClean="0"/>
              <a:t>KPI</a:t>
            </a:r>
            <a:r>
              <a:rPr lang="zh-TW" altLang="en-US" dirty="0" smtClean="0"/>
              <a:t>佐證</a:t>
            </a:r>
            <a:r>
              <a:rPr lang="zh-TW" altLang="en-US" dirty="0" smtClean="0"/>
              <a:t>資料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52600" y="3933056"/>
            <a:ext cx="7200800" cy="1800200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  <a:spcBef>
                <a:spcPct val="10000"/>
              </a:spcBef>
              <a:spcAft>
                <a:spcPts val="0"/>
              </a:spcAft>
              <a:defRPr/>
            </a:pPr>
            <a:r>
              <a:rPr lang="zh-TW" altLang="en-US" sz="2200" b="0" dirty="0" smtClean="0">
                <a:latin typeface="Microsoft YaHei UI" pitchFamily="34" charset="-122"/>
                <a:ea typeface="Microsoft YaHei UI" pitchFamily="34" charset="-122"/>
              </a:rPr>
              <a:t>姓名：羅紹賢  職稱：副工程師</a:t>
            </a:r>
            <a:r>
              <a:rPr lang="zh-TW" altLang="en-US" sz="2200" b="0" dirty="0">
                <a:latin typeface="Microsoft YaHei UI" pitchFamily="34" charset="-122"/>
                <a:ea typeface="Microsoft YaHei UI" pitchFamily="34" charset="-122"/>
              </a:rPr>
              <a:t>　</a:t>
            </a:r>
          </a:p>
          <a:p>
            <a:pPr lvl="0">
              <a:lnSpc>
                <a:spcPct val="150000"/>
              </a:lnSpc>
              <a:spcBef>
                <a:spcPct val="10000"/>
              </a:spcBef>
              <a:spcAft>
                <a:spcPts val="0"/>
              </a:spcAft>
              <a:defRPr/>
            </a:pPr>
            <a:r>
              <a:rPr lang="zh-TW" altLang="en-US" sz="2200" b="0" dirty="0">
                <a:latin typeface="Microsoft YaHei UI" pitchFamily="34" charset="-122"/>
                <a:ea typeface="Microsoft YaHei UI" pitchFamily="34" charset="-122"/>
              </a:rPr>
              <a:t>創生處 </a:t>
            </a:r>
            <a:r>
              <a:rPr lang="zh-TW" altLang="en-US" sz="2200" b="0" dirty="0" smtClean="0">
                <a:latin typeface="Microsoft YaHei UI" pitchFamily="34" charset="-122"/>
                <a:ea typeface="Microsoft YaHei UI" pitchFamily="34" charset="-122"/>
              </a:rPr>
              <a:t> 技術加值 </a:t>
            </a:r>
            <a:r>
              <a:rPr lang="zh-TW" altLang="en-US" sz="2200" b="0" dirty="0">
                <a:latin typeface="Microsoft YaHei UI" pitchFamily="34" charset="-122"/>
                <a:ea typeface="Microsoft YaHei UI" pitchFamily="34" charset="-122"/>
              </a:rPr>
              <a:t>組</a:t>
            </a:r>
            <a:endParaRPr lang="en-US" altLang="zh-TW" sz="2200" b="0" dirty="0">
              <a:latin typeface="Microsoft YaHei UI" pitchFamily="34" charset="-122"/>
              <a:ea typeface="Microsoft YaHei UI" pitchFamily="34" charset="-122"/>
            </a:endParaRPr>
          </a:p>
          <a:p>
            <a:pPr lvl="0">
              <a:lnSpc>
                <a:spcPct val="150000"/>
              </a:lnSpc>
              <a:spcBef>
                <a:spcPct val="10000"/>
              </a:spcBef>
              <a:spcAft>
                <a:spcPts val="0"/>
              </a:spcAft>
              <a:defRPr/>
            </a:pPr>
            <a:r>
              <a:rPr lang="en-US" altLang="zh-TW" sz="2200" b="0" dirty="0" smtClean="0">
                <a:latin typeface="Microsoft YaHei UI" pitchFamily="34" charset="-122"/>
                <a:ea typeface="Microsoft YaHei UI" pitchFamily="34" charset="-122"/>
              </a:rPr>
              <a:t>2022.10.31</a:t>
            </a:r>
            <a:endParaRPr lang="en-US" altLang="zh-TW" sz="2200" b="0" dirty="0">
              <a:latin typeface="Microsoft YaHei UI" pitchFamily="34" charset="-122"/>
              <a:ea typeface="Microsoft YaHei UI" pitchFamily="34" charset="-122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006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</a:t>
            </a:fld>
            <a:endParaRPr lang="zh-TW" altLang="en-US"/>
          </a:p>
        </p:txBody>
      </p:sp>
      <p:sp>
        <p:nvSpPr>
          <p:cNvPr id="5" name="直排文字版面配置區 1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lang="en-US" altLang="zh-TW" dirty="0" smtClean="0"/>
              <a:t>KPI</a:t>
            </a:r>
            <a:endParaRPr lang="en-US" altLang="zh-TW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buClr>
                <a:schemeClr val="accent1"/>
              </a:buClr>
            </a:pPr>
            <a:r>
              <a:rPr lang="zh-TW" altLang="en-US" dirty="0"/>
              <a:t>佐證資料</a:t>
            </a:r>
            <a:endParaRPr lang="en-US" altLang="zh-TW" dirty="0"/>
          </a:p>
        </p:txBody>
      </p:sp>
      <p:sp>
        <p:nvSpPr>
          <p:cNvPr id="7" name="標題 3"/>
          <p:cNvSpPr txBox="1">
            <a:spLocks/>
          </p:cNvSpPr>
          <p:nvPr/>
        </p:nvSpPr>
        <p:spPr bwMode="ltGray">
          <a:xfrm>
            <a:off x="632520" y="269732"/>
            <a:ext cx="8640960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zh-TW" altLang="en-US" sz="3600" b="1" kern="1200" spc="3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lvl="0">
              <a:defRPr/>
            </a:pPr>
            <a:r>
              <a:rPr lang="zh-TW" altLang="en-US" dirty="0">
                <a:solidFill>
                  <a:srgbClr val="002060"/>
                </a:solidFill>
              </a:rPr>
              <a:t>大綱</a:t>
            </a:r>
          </a:p>
        </p:txBody>
      </p:sp>
    </p:spTree>
    <p:extLst>
      <p:ext uri="{BB962C8B-B14F-4D97-AF65-F5344CB8AC3E}">
        <p14:creationId xmlns:p14="http://schemas.microsoft.com/office/powerpoint/2010/main" val="126731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排文字版面配置區 3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數據標記</a:t>
            </a:r>
            <a:endParaRPr lang="en-US" altLang="zh-TW" dirty="0" smtClean="0"/>
          </a:p>
          <a:p>
            <a:pPr marL="771525" lvl="1" indent="-514350">
              <a:buFont typeface="+mj-lt"/>
              <a:buAutoNum type="arabicPeriod"/>
            </a:pPr>
            <a:r>
              <a:rPr lang="zh-TW" altLang="en-US" dirty="0" smtClean="0">
                <a:solidFill>
                  <a:schemeClr val="tx2"/>
                </a:solidFill>
              </a:rPr>
              <a:t>須提供現場標記硬體設備一套</a:t>
            </a:r>
            <a:endParaRPr lang="en-US" altLang="zh-TW" dirty="0" smtClean="0">
              <a:solidFill>
                <a:schemeClr val="tx2"/>
              </a:solidFill>
            </a:endParaRPr>
          </a:p>
          <a:p>
            <a:pPr marL="771525" lvl="1" indent="-514350">
              <a:buFont typeface="+mj-lt"/>
              <a:buAutoNum type="arabicPeriod"/>
            </a:pPr>
            <a:r>
              <a:rPr lang="zh-TW" altLang="en-US" dirty="0" smtClean="0"/>
              <a:t>標記數據</a:t>
            </a:r>
            <a:r>
              <a:rPr lang="en-US" altLang="zh-TW" dirty="0" smtClean="0"/>
              <a:t>300</a:t>
            </a:r>
            <a:r>
              <a:rPr lang="zh-TW" altLang="en-US" dirty="0" smtClean="0"/>
              <a:t>組鋁錠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訓練完成之</a:t>
            </a:r>
            <a:r>
              <a:rPr lang="en-US" altLang="zh-TW" dirty="0" smtClean="0"/>
              <a:t>AI</a:t>
            </a:r>
            <a:r>
              <a:rPr lang="zh-TW" altLang="en-US" dirty="0" smtClean="0"/>
              <a:t>模組</a:t>
            </a:r>
            <a:endParaRPr lang="en-US" altLang="zh-TW" dirty="0" smtClean="0"/>
          </a:p>
          <a:p>
            <a:pPr marL="771525" lvl="1" indent="-514350">
              <a:buFont typeface="+mj-lt"/>
              <a:buAutoNum type="arabicPeriod"/>
            </a:pPr>
            <a:r>
              <a:rPr lang="zh-TW" altLang="en-US" dirty="0" smtClean="0"/>
              <a:t>模組準確率</a:t>
            </a:r>
            <a:r>
              <a:rPr lang="en-US" altLang="zh-TW" dirty="0" smtClean="0"/>
              <a:t>80%</a:t>
            </a:r>
            <a:r>
              <a:rPr lang="zh-TW" altLang="en-US" dirty="0" smtClean="0"/>
              <a:t>以上</a:t>
            </a:r>
            <a:endParaRPr lang="en-US" altLang="zh-TW" dirty="0" smtClean="0"/>
          </a:p>
          <a:p>
            <a:pPr marL="771525" lvl="1" indent="-514350">
              <a:buFont typeface="+mj-lt"/>
              <a:buAutoNum type="arabicPeriod"/>
            </a:pPr>
            <a:r>
              <a:rPr lang="zh-TW" altLang="en-US" dirty="0" smtClean="0"/>
              <a:t>以</a:t>
            </a:r>
            <a:r>
              <a:rPr lang="en-US" altLang="zh-TW" dirty="0" smtClean="0"/>
              <a:t>CART</a:t>
            </a:r>
            <a:r>
              <a:rPr lang="zh-TW" altLang="en-US" dirty="0" smtClean="0"/>
              <a:t>或</a:t>
            </a:r>
            <a:r>
              <a:rPr lang="en-US" altLang="zh-TW" dirty="0" smtClean="0"/>
              <a:t>Random</a:t>
            </a:r>
            <a:r>
              <a:rPr lang="zh-TW" altLang="en-US" dirty="0" smtClean="0"/>
              <a:t> </a:t>
            </a:r>
            <a:r>
              <a:rPr lang="en-US" altLang="zh-TW" dirty="0" smtClean="0"/>
              <a:t>forest</a:t>
            </a:r>
            <a:r>
              <a:rPr lang="zh-TW" altLang="en-US" dirty="0" smtClean="0"/>
              <a:t>演算法為主</a:t>
            </a:r>
            <a:endParaRPr lang="en-US" altLang="zh-TW" dirty="0" smtClean="0"/>
          </a:p>
          <a:p>
            <a:pPr marL="771525" lvl="1" indent="-514350">
              <a:buFont typeface="+mj-lt"/>
              <a:buAutoNum type="arabicPeriod"/>
            </a:pPr>
            <a:r>
              <a:rPr lang="zh-TW" altLang="en-US" dirty="0" smtClean="0"/>
              <a:t>模組輸入為：擠錠溫度、盛錠筒溫度、擠模溫度、主缸油壓等數值</a:t>
            </a:r>
            <a:endParaRPr lang="en-US" altLang="zh-TW" dirty="0" smtClean="0"/>
          </a:p>
          <a:p>
            <a:pPr marL="771525" lvl="1" indent="-514350">
              <a:buFont typeface="+mj-lt"/>
              <a:buAutoNum type="arabicPeriod"/>
            </a:pPr>
            <a:r>
              <a:rPr lang="zh-TW" altLang="en-US" dirty="0" smtClean="0"/>
              <a:t>模組輸出為：預測擠出產品品級狀況</a:t>
            </a:r>
            <a:endParaRPr lang="en-US" altLang="zh-TW" dirty="0" smtClean="0"/>
          </a:p>
          <a:p>
            <a:pPr marL="257175" lvl="1" indent="0">
              <a:buNone/>
            </a:pPr>
            <a:r>
              <a:rPr lang="en-US" altLang="zh-TW" dirty="0" smtClean="0"/>
              <a:t>(</a:t>
            </a:r>
            <a:r>
              <a:rPr lang="zh-TW" altLang="en-US" dirty="0" smtClean="0"/>
              <a:t>除灰底外之佐證資料皆於下頁簡報呈現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KPI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294967295"/>
          </p:nvPr>
        </p:nvSpPr>
        <p:spPr>
          <a:xfrm>
            <a:off x="9480550" y="6643688"/>
            <a:ext cx="425450" cy="314325"/>
          </a:xfrm>
        </p:spPr>
        <p:txBody>
          <a:bodyPr/>
          <a:lstStyle/>
          <a:p>
            <a:fld id="{8F4EACC7-37E3-43A5-A5FB-BEB9CE95D266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9200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accent1"/>
              </a:buClr>
            </a:pPr>
            <a:r>
              <a:rPr lang="zh-TW" altLang="en-US" dirty="0"/>
              <a:t>佐證資料</a:t>
            </a: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90" y="842434"/>
            <a:ext cx="4482882" cy="23768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3435" y="848486"/>
            <a:ext cx="4482882" cy="23815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890" y="3691167"/>
            <a:ext cx="4973341" cy="29361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214" y="4456656"/>
            <a:ext cx="4414016" cy="772570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</p:pic>
      <p:sp>
        <p:nvSpPr>
          <p:cNvPr id="8" name="矩形 7"/>
          <p:cNvSpPr/>
          <p:nvPr/>
        </p:nvSpPr>
        <p:spPr>
          <a:xfrm>
            <a:off x="5073435" y="2909947"/>
            <a:ext cx="4482882" cy="1575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60890" y="2895628"/>
            <a:ext cx="4482882" cy="1718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885220" y="3084391"/>
            <a:ext cx="790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第一、二次標記資料共</a:t>
            </a:r>
            <a:r>
              <a:rPr lang="en-US" altLang="zh-TW" b="1" dirty="0" smtClean="0">
                <a:solidFill>
                  <a:srgbClr val="FF0000"/>
                </a:solidFill>
              </a:rPr>
              <a:t>98</a:t>
            </a:r>
            <a:r>
              <a:rPr lang="zh-TW" altLang="en-US" b="1" dirty="0" smtClean="0">
                <a:solidFill>
                  <a:srgbClr val="FF0000"/>
                </a:solidFill>
              </a:rPr>
              <a:t>鋁錠、第三次則有</a:t>
            </a:r>
            <a:r>
              <a:rPr lang="en-US" altLang="zh-TW" b="1" dirty="0" smtClean="0">
                <a:solidFill>
                  <a:srgbClr val="FF0000"/>
                </a:solidFill>
              </a:rPr>
              <a:t>314</a:t>
            </a:r>
            <a:r>
              <a:rPr lang="zh-TW" altLang="en-US" b="1" dirty="0" smtClean="0">
                <a:solidFill>
                  <a:srgbClr val="FF0000"/>
                </a:solidFill>
              </a:rPr>
              <a:t>鋁錠，總共</a:t>
            </a:r>
            <a:r>
              <a:rPr lang="en-US" altLang="zh-TW" b="1" dirty="0" smtClean="0">
                <a:solidFill>
                  <a:srgbClr val="FF0000"/>
                </a:solidFill>
              </a:rPr>
              <a:t>412</a:t>
            </a:r>
            <a:r>
              <a:rPr lang="zh-TW" altLang="en-US" b="1" dirty="0">
                <a:solidFill>
                  <a:srgbClr val="FF0000"/>
                </a:solidFill>
              </a:rPr>
              <a:t>組</a:t>
            </a:r>
            <a:r>
              <a:rPr lang="zh-TW" altLang="en-US" b="1" dirty="0" smtClean="0">
                <a:solidFill>
                  <a:srgbClr val="FF0000"/>
                </a:solidFill>
              </a:rPr>
              <a:t>鋁錠資料</a:t>
            </a: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5762" y="4077072"/>
            <a:ext cx="3971774" cy="12767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05762" y="5347632"/>
            <a:ext cx="3971774" cy="8532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矩形 14"/>
          <p:cNvSpPr/>
          <p:nvPr/>
        </p:nvSpPr>
        <p:spPr>
          <a:xfrm>
            <a:off x="416496" y="1123908"/>
            <a:ext cx="8995443" cy="1662101"/>
          </a:xfrm>
          <a:prstGeom prst="rect">
            <a:avLst/>
          </a:prstGeom>
          <a:solidFill>
            <a:srgbClr val="F78D3F">
              <a:alpha val="40000"/>
            </a:srgb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solidFill>
                  <a:schemeClr val="accent3">
                    <a:lumMod val="75000"/>
                  </a:schemeClr>
                </a:solidFill>
              </a:rPr>
              <a:t>模組輸入資料</a:t>
            </a:r>
            <a:endParaRPr lang="en-US" altLang="zh-TW" sz="280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algn="ctr"/>
            <a:r>
              <a:rPr lang="en-US" altLang="zh-TW" sz="2800" b="1" dirty="0" smtClean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zh-TW" altLang="en-US" sz="2800" b="1" dirty="0" smtClean="0">
                <a:solidFill>
                  <a:schemeClr val="accent3">
                    <a:lumMod val="75000"/>
                  </a:schemeClr>
                </a:solidFill>
              </a:rPr>
              <a:t>包含</a:t>
            </a:r>
            <a:r>
              <a:rPr lang="zh-TW" altLang="en-US" sz="2800" b="1" dirty="0">
                <a:solidFill>
                  <a:schemeClr val="accent3">
                    <a:lumMod val="75000"/>
                  </a:schemeClr>
                </a:solidFill>
              </a:rPr>
              <a:t>擠錠溫度、盛錠筒溫度、擠模溫度、主缸</a:t>
            </a:r>
            <a:r>
              <a:rPr lang="zh-TW" altLang="en-US" sz="2800" b="1" dirty="0" smtClean="0">
                <a:solidFill>
                  <a:schemeClr val="accent3">
                    <a:lumMod val="75000"/>
                  </a:schemeClr>
                </a:solidFill>
              </a:rPr>
              <a:t>油壓</a:t>
            </a:r>
            <a:r>
              <a:rPr lang="en-US" altLang="zh-TW" sz="2800" b="1" dirty="0" smtClean="0">
                <a:solidFill>
                  <a:schemeClr val="accent3">
                    <a:lumMod val="75000"/>
                  </a:schemeClr>
                </a:solidFill>
              </a:rPr>
              <a:t>)</a:t>
            </a:r>
            <a:endParaRPr lang="zh-TW" altLang="en-US" sz="28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9105" y="3901874"/>
            <a:ext cx="4965126" cy="17551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/>
          <p:cNvCxnSpPr/>
          <p:nvPr/>
        </p:nvCxnSpPr>
        <p:spPr>
          <a:xfrm flipH="1" flipV="1">
            <a:off x="260891" y="4077390"/>
            <a:ext cx="260890" cy="379266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 flipV="1">
            <a:off x="4970230" y="4164415"/>
            <a:ext cx="271298" cy="410647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319656" y="4185519"/>
            <a:ext cx="4750219" cy="2380769"/>
          </a:xfrm>
          <a:prstGeom prst="rect">
            <a:avLst/>
          </a:prstGeom>
          <a:solidFill>
            <a:srgbClr val="F78D3F">
              <a:alpha val="40000"/>
            </a:srgb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solidFill>
                  <a:schemeClr val="accent3">
                    <a:lumMod val="75000"/>
                  </a:schemeClr>
                </a:solidFill>
              </a:rPr>
              <a:t>模組訓練與</a:t>
            </a:r>
            <a:r>
              <a:rPr lang="zh-TW" altLang="en-US" sz="2800" b="1" dirty="0">
                <a:solidFill>
                  <a:schemeClr val="accent3">
                    <a:lumMod val="75000"/>
                  </a:schemeClr>
                </a:solidFill>
              </a:rPr>
              <a:t>儲存</a:t>
            </a:r>
          </a:p>
        </p:txBody>
      </p:sp>
      <p:sp>
        <p:nvSpPr>
          <p:cNvPr id="29" name="文字方塊 28"/>
          <p:cNvSpPr txBox="1"/>
          <p:nvPr/>
        </p:nvSpPr>
        <p:spPr>
          <a:xfrm>
            <a:off x="865011" y="3487288"/>
            <a:ext cx="5416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accent6">
                    <a:lumMod val="75000"/>
                  </a:schemeClr>
                </a:solidFill>
              </a:rPr>
              <a:t>最佳演算法：</a:t>
            </a:r>
            <a:r>
              <a:rPr lang="en-US" altLang="zh-TW" b="1" dirty="0" smtClean="0">
                <a:solidFill>
                  <a:schemeClr val="accent6">
                    <a:lumMod val="75000"/>
                  </a:schemeClr>
                </a:solidFill>
              </a:rPr>
              <a:t>LGBM(</a:t>
            </a:r>
            <a:r>
              <a:rPr lang="zh-TW" altLang="en-US" b="1" dirty="0" smtClean="0">
                <a:solidFill>
                  <a:schemeClr val="accent6">
                    <a:lumMod val="75000"/>
                  </a:schemeClr>
                </a:solidFill>
              </a:rPr>
              <a:t>因準確率較</a:t>
            </a:r>
            <a:r>
              <a:rPr lang="en-US" altLang="zh-TW" b="1" dirty="0" smtClean="0">
                <a:solidFill>
                  <a:schemeClr val="accent6">
                    <a:lumMod val="75000"/>
                  </a:schemeClr>
                </a:solidFill>
              </a:rPr>
              <a:t>Random forest</a:t>
            </a:r>
            <a:r>
              <a:rPr lang="zh-TW" altLang="en-US" b="1" dirty="0" smtClean="0">
                <a:solidFill>
                  <a:schemeClr val="accent6">
                    <a:lumMod val="75000"/>
                  </a:schemeClr>
                </a:solidFill>
              </a:rPr>
              <a:t>佳</a:t>
            </a:r>
            <a:r>
              <a:rPr lang="en-US" altLang="zh-TW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31" name="向右箭號 30"/>
          <p:cNvSpPr/>
          <p:nvPr/>
        </p:nvSpPr>
        <p:spPr>
          <a:xfrm rot="5400000">
            <a:off x="14613" y="3260848"/>
            <a:ext cx="1238724" cy="502490"/>
          </a:xfrm>
          <a:prstGeom prst="rightArrow">
            <a:avLst/>
          </a:prstGeom>
          <a:solidFill>
            <a:srgbClr val="00B050">
              <a:alpha val="60000"/>
            </a:srgb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向右箭號 32"/>
          <p:cNvSpPr/>
          <p:nvPr/>
        </p:nvSpPr>
        <p:spPr>
          <a:xfrm>
            <a:off x="5118382" y="3925595"/>
            <a:ext cx="914737" cy="502490"/>
          </a:xfrm>
          <a:prstGeom prst="rightArrow">
            <a:avLst/>
          </a:prstGeom>
          <a:solidFill>
            <a:srgbClr val="00B050">
              <a:alpha val="60000"/>
            </a:srgb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5961112" y="4124613"/>
            <a:ext cx="3712099" cy="2013068"/>
          </a:xfrm>
          <a:prstGeom prst="rect">
            <a:avLst/>
          </a:prstGeom>
          <a:solidFill>
            <a:srgbClr val="F78D3F">
              <a:alpha val="40000"/>
            </a:srgb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solidFill>
                  <a:schemeClr val="accent3">
                    <a:lumMod val="75000"/>
                  </a:schemeClr>
                </a:solidFill>
              </a:rPr>
              <a:t>模組載入與預測</a:t>
            </a:r>
            <a:endParaRPr lang="zh-TW" altLang="en-US" sz="28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047513" y="3705792"/>
            <a:ext cx="601232" cy="425663"/>
          </a:xfrm>
          <a:prstGeom prst="rect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8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464596" y="4077072"/>
            <a:ext cx="1890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solidFill>
                  <a:srgbClr val="609ADA"/>
                </a:solidFill>
              </a:rPr>
              <a:t>準確率達</a:t>
            </a:r>
            <a:r>
              <a:rPr lang="en-US" altLang="zh-TW" b="1" dirty="0" smtClean="0">
                <a:solidFill>
                  <a:srgbClr val="609ADA"/>
                </a:solidFill>
              </a:rPr>
              <a:t>93.08%</a:t>
            </a:r>
            <a:endParaRPr lang="zh-TW" altLang="en-US" dirty="0">
              <a:solidFill>
                <a:srgbClr val="609ADA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854534" y="5712018"/>
            <a:ext cx="1330714" cy="488884"/>
          </a:xfrm>
          <a:prstGeom prst="rect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8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667630" y="6188075"/>
            <a:ext cx="31951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b="1" dirty="0" smtClean="0">
                <a:solidFill>
                  <a:srgbClr val="609ADA"/>
                </a:solidFill>
              </a:rPr>
              <a:t>預測結果：</a:t>
            </a:r>
            <a:r>
              <a:rPr lang="en-US" altLang="zh-TW" sz="1400" b="1" dirty="0" smtClean="0">
                <a:solidFill>
                  <a:srgbClr val="609ADA"/>
                </a:solidFill>
              </a:rPr>
              <a:t>1</a:t>
            </a:r>
            <a:r>
              <a:rPr lang="zh-TW" altLang="en-US" sz="1400" b="1" dirty="0" smtClean="0">
                <a:solidFill>
                  <a:srgbClr val="609ADA"/>
                </a:solidFill>
              </a:rPr>
              <a:t>類</a:t>
            </a:r>
            <a:r>
              <a:rPr lang="en-US" altLang="zh-TW" sz="1400" b="1" dirty="0" smtClean="0">
                <a:solidFill>
                  <a:srgbClr val="609ADA"/>
                </a:solidFill>
              </a:rPr>
              <a:t>(A</a:t>
            </a:r>
            <a:r>
              <a:rPr lang="zh-TW" altLang="en-US" sz="1400" b="1" dirty="0" smtClean="0">
                <a:solidFill>
                  <a:srgbClr val="609ADA"/>
                </a:solidFill>
              </a:rPr>
              <a:t>級為</a:t>
            </a:r>
            <a:r>
              <a:rPr lang="en-US" altLang="zh-TW" sz="1400" b="1" dirty="0" smtClean="0">
                <a:solidFill>
                  <a:srgbClr val="609ADA"/>
                </a:solidFill>
              </a:rPr>
              <a:t>0</a:t>
            </a:r>
            <a:r>
              <a:rPr lang="zh-TW" altLang="en-US" sz="1400" b="1" dirty="0" smtClean="0">
                <a:solidFill>
                  <a:srgbClr val="609ADA"/>
                </a:solidFill>
              </a:rPr>
              <a:t>類、</a:t>
            </a:r>
            <a:r>
              <a:rPr lang="en-US" altLang="zh-TW" sz="1400" b="1" dirty="0" smtClean="0">
                <a:solidFill>
                  <a:srgbClr val="609ADA"/>
                </a:solidFill>
              </a:rPr>
              <a:t>B</a:t>
            </a:r>
            <a:r>
              <a:rPr lang="zh-TW" altLang="en-US" sz="1400" b="1" smtClean="0">
                <a:solidFill>
                  <a:srgbClr val="609ADA"/>
                </a:solidFill>
              </a:rPr>
              <a:t>級為</a:t>
            </a:r>
            <a:r>
              <a:rPr lang="en-US" altLang="zh-TW" sz="1400" b="1" dirty="0" smtClean="0">
                <a:solidFill>
                  <a:srgbClr val="609ADA"/>
                </a:solidFill>
              </a:rPr>
              <a:t>1</a:t>
            </a:r>
            <a:r>
              <a:rPr lang="zh-TW" altLang="en-US" sz="1400" b="1" dirty="0" smtClean="0">
                <a:solidFill>
                  <a:srgbClr val="609ADA"/>
                </a:solidFill>
              </a:rPr>
              <a:t>類</a:t>
            </a:r>
            <a:r>
              <a:rPr lang="en-US" altLang="zh-TW" sz="1400" b="1" dirty="0" smtClean="0">
                <a:solidFill>
                  <a:srgbClr val="609ADA"/>
                </a:solidFill>
              </a:rPr>
              <a:t>)</a:t>
            </a:r>
            <a:endParaRPr lang="zh-TW" altLang="en-US" sz="1400" dirty="0">
              <a:solidFill>
                <a:srgbClr val="609AD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753394"/>
      </p:ext>
    </p:extLst>
  </p:cSld>
  <p:clrMapOvr>
    <a:masterClrMapping/>
  </p:clrMapOvr>
</p:sld>
</file>

<file path=ppt/theme/theme1.xml><?xml version="1.0" encoding="utf-8"?>
<a:theme xmlns:a="http://schemas.openxmlformats.org/drawingml/2006/main" name="2020簡報範本_light">
  <a:themeElements>
    <a:clrScheme name="2022">
      <a:dk1>
        <a:srgbClr val="393939"/>
      </a:dk1>
      <a:lt1>
        <a:srgbClr val="FFFFFF"/>
      </a:lt1>
      <a:dk2>
        <a:srgbClr val="AFAFAF"/>
      </a:dk2>
      <a:lt2>
        <a:srgbClr val="E7E7E7"/>
      </a:lt2>
      <a:accent1>
        <a:srgbClr val="6AACB2"/>
      </a:accent1>
      <a:accent2>
        <a:srgbClr val="2BBBD8"/>
      </a:accent2>
      <a:accent3>
        <a:srgbClr val="F78D3F"/>
      </a:accent3>
      <a:accent4>
        <a:srgbClr val="FFC000"/>
      </a:accent4>
      <a:accent5>
        <a:srgbClr val="9E5DE5"/>
      </a:accent5>
      <a:accent6>
        <a:srgbClr val="7187F7"/>
      </a:accent6>
      <a:hlink>
        <a:srgbClr val="F0591B"/>
      </a:hlink>
      <a:folHlink>
        <a:srgbClr val="2A2A2A"/>
      </a:folHlink>
    </a:clrScheme>
    <a:fontScheme name="2020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a:style>
    </a:sp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簡報2" id="{EA4097B7-5B42-4B7F-9650-C58EC5690E57}" vid="{FB551F90-715F-41A3-8BF9-4D68180117E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</TotalTime>
  <Words>199</Words>
  <Application>Microsoft Office PowerPoint</Application>
  <PresentationFormat>A4 紙張 (210x297 公釐)</PresentationFormat>
  <Paragraphs>30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Microsoft YaHei UI</vt:lpstr>
      <vt:lpstr>微軟正黑體</vt:lpstr>
      <vt:lpstr>新細明體</vt:lpstr>
      <vt:lpstr>Arial</vt:lpstr>
      <vt:lpstr>Calibri</vt:lpstr>
      <vt:lpstr>Wingdings</vt:lpstr>
      <vt:lpstr>2020簡報範本_light</vt:lpstr>
      <vt:lpstr>旺欉KPI佐證資料</vt:lpstr>
      <vt:lpstr>PowerPoint 簡報</vt:lpstr>
      <vt:lpstr>KPI</vt:lpstr>
      <vt:lpstr>佐證資料</vt:lpstr>
    </vt:vector>
  </TitlesOfParts>
  <Manager/>
  <Company>Dynabook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資策會2022簡報範本</dc:title>
  <dc:creator>黃瑋萱 Wei Xuan Huang</dc:creator>
  <cp:lastModifiedBy>羅紹賢 Shao Hsien Lo</cp:lastModifiedBy>
  <cp:revision>29</cp:revision>
  <dcterms:created xsi:type="dcterms:W3CDTF">2021-12-27T02:15:28Z</dcterms:created>
  <dcterms:modified xsi:type="dcterms:W3CDTF">2022-10-28T06:51:07Z</dcterms:modified>
  <cp:category/>
</cp:coreProperties>
</file>