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4" r:id="rId1"/>
    <p:sldMasterId id="2147483677" r:id="rId2"/>
  </p:sldMasterIdLst>
  <p:notesMasterIdLst>
    <p:notesMasterId r:id="rId45"/>
  </p:notesMasterIdLst>
  <p:handoutMasterIdLst>
    <p:handoutMasterId r:id="rId46"/>
  </p:handoutMasterIdLst>
  <p:sldIdLst>
    <p:sldId id="276" r:id="rId3"/>
    <p:sldId id="277" r:id="rId4"/>
    <p:sldId id="264" r:id="rId5"/>
    <p:sldId id="319" r:id="rId6"/>
    <p:sldId id="295" r:id="rId7"/>
    <p:sldId id="266" r:id="rId8"/>
    <p:sldId id="303" r:id="rId9"/>
    <p:sldId id="278" r:id="rId10"/>
    <p:sldId id="302" r:id="rId11"/>
    <p:sldId id="299" r:id="rId12"/>
    <p:sldId id="328" r:id="rId13"/>
    <p:sldId id="329" r:id="rId14"/>
    <p:sldId id="330" r:id="rId15"/>
    <p:sldId id="300" r:id="rId16"/>
    <p:sldId id="296" r:id="rId17"/>
    <p:sldId id="297" r:id="rId18"/>
    <p:sldId id="326" r:id="rId19"/>
    <p:sldId id="327" r:id="rId20"/>
    <p:sldId id="331" r:id="rId21"/>
    <p:sldId id="332" r:id="rId22"/>
    <p:sldId id="333" r:id="rId23"/>
    <p:sldId id="304" r:id="rId24"/>
    <p:sldId id="279" r:id="rId25"/>
    <p:sldId id="293" r:id="rId26"/>
    <p:sldId id="321" r:id="rId27"/>
    <p:sldId id="305" r:id="rId28"/>
    <p:sldId id="320" r:id="rId29"/>
    <p:sldId id="306" r:id="rId30"/>
    <p:sldId id="282" r:id="rId31"/>
    <p:sldId id="307" r:id="rId32"/>
    <p:sldId id="310" r:id="rId33"/>
    <p:sldId id="269" r:id="rId34"/>
    <p:sldId id="309" r:id="rId35"/>
    <p:sldId id="289" r:id="rId36"/>
    <p:sldId id="298" r:id="rId37"/>
    <p:sldId id="290" r:id="rId38"/>
    <p:sldId id="291" r:id="rId39"/>
    <p:sldId id="284" r:id="rId40"/>
    <p:sldId id="301" r:id="rId41"/>
    <p:sldId id="317" r:id="rId42"/>
    <p:sldId id="322" r:id="rId43"/>
    <p:sldId id="318" r:id="rId44"/>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提醒事項" id="{2C37F3ED-72AE-4BE4-81A3-544A0B11E8E8}">
          <p14:sldIdLst>
            <p14:sldId id="276"/>
            <p14:sldId id="277"/>
          </p14:sldIdLst>
        </p14:section>
        <p14:section name="提案簡報格式" id="{FE646966-609A-4B8E-9E97-A63F26BE9E58}">
          <p14:sldIdLst>
            <p14:sldId id="264"/>
            <p14:sldId id="319"/>
          </p14:sldIdLst>
        </p14:section>
        <p14:section name="計畫審查意見修正回覆表" id="{D951B434-513F-4FF3-A003-2F60C69A00D9}">
          <p14:sldIdLst>
            <p14:sldId id="295"/>
          </p14:sldIdLst>
        </p14:section>
        <p14:section name="簡報大綱" id="{393C1514-ADB7-4AC3-BEB9-02D9649547D2}">
          <p14:sldIdLst>
            <p14:sldId id="266"/>
          </p14:sldIdLst>
        </p14:section>
        <p14:section name="一、計畫目標" id="{A15E0C79-3797-4DF2-92DD-DF7F300DFF26}">
          <p14:sldIdLst>
            <p14:sldId id="303"/>
            <p14:sldId id="278"/>
          </p14:sldIdLst>
        </p14:section>
        <p14:section name="二、計畫構想" id="{4C8587E2-2A4E-43B1-9B4F-18C6E5F8524A}">
          <p14:sldIdLst>
            <p14:sldId id="302"/>
            <p14:sldId id="299"/>
            <p14:sldId id="328"/>
            <p14:sldId id="329"/>
            <p14:sldId id="330"/>
            <p14:sldId id="300"/>
            <p14:sldId id="296"/>
            <p14:sldId id="297"/>
            <p14:sldId id="326"/>
            <p14:sldId id="327"/>
            <p14:sldId id="331"/>
            <p14:sldId id="332"/>
            <p14:sldId id="333"/>
          </p14:sldIdLst>
        </p14:section>
        <p14:section name="三、產業化之策略規劃" id="{886C09B3-2461-46AC-85F1-1D56170F9D89}">
          <p14:sldIdLst>
            <p14:sldId id="304"/>
            <p14:sldId id="279"/>
            <p14:sldId id="293"/>
            <p14:sldId id="321"/>
          </p14:sldIdLst>
        </p14:section>
        <p14:section name="四、產業化之預期效益" id="{807876AD-EFFF-47CD-8658-B6CD37BAEBAC}">
          <p14:sldIdLst>
            <p14:sldId id="305"/>
            <p14:sldId id="320"/>
          </p14:sldIdLst>
        </p14:section>
        <p14:section name="五、計畫實施策略／方法" id="{62C5A26E-AADB-4AFA-882D-48BAF2AE46A3}">
          <p14:sldIdLst>
            <p14:sldId id="306"/>
            <p14:sldId id="282"/>
          </p14:sldIdLst>
        </p14:section>
        <p14:section name="六、執行與創新實現力" id="{F127CE55-4404-4F5E-8520-CF01C9480197}">
          <p14:sldIdLst>
            <p14:sldId id="307"/>
            <p14:sldId id="310"/>
          </p14:sldIdLst>
        </p14:section>
        <p14:section name="附件" id="{485CEEEB-78A1-4720-9A2C-83BEC8640804}">
          <p14:sldIdLst>
            <p14:sldId id="269"/>
          </p14:sldIdLst>
        </p14:section>
        <p14:section name="項目一、提案摘要" id="{8D74B6E5-CF88-4027-83D3-170822866E5D}">
          <p14:sldIdLst>
            <p14:sldId id="309"/>
          </p14:sldIdLst>
        </p14:section>
        <p14:section name="項目二、人力及經費需求" id="{B43ED1FD-55EA-412D-9DD6-5FBCD372035D}">
          <p14:sldIdLst>
            <p14:sldId id="289"/>
            <p14:sldId id="298"/>
            <p14:sldId id="290"/>
          </p14:sldIdLst>
        </p14:section>
        <p14:section name="項目三、智慧財產布局分析" id="{43D31C33-77ED-4C33-84E7-DB335FEE1487}">
          <p14:sldIdLst>
            <p14:sldId id="291"/>
          </p14:sldIdLst>
        </p14:section>
        <p14:section name="項目四、執行進度及查核點" id="{5B81BF8C-8478-4CE1-BE3D-C5DB1E86492F}">
          <p14:sldIdLst>
            <p14:sldId id="284"/>
            <p14:sldId id="301"/>
          </p14:sldIdLst>
        </p14:section>
        <p14:section name="項目五、預期成果(KPI)產出表" id="{6FB56112-A138-4B50-8A43-C8A17C52259E}">
          <p14:sldIdLst>
            <p14:sldId id="317"/>
          </p14:sldIdLst>
        </p14:section>
        <p14:section name="項目六、驗證規劃" id="{AB8A40D7-17F2-44D3-BDAF-DA2644701D34}">
          <p14:sldIdLst>
            <p14:sldId id="322"/>
          </p14:sldIdLst>
        </p14:section>
        <p14:section name="封底" id="{9CC33A6B-0804-4DDC-BC82-C64307AD3FA6}">
          <p14:sldIdLst>
            <p14:sldId id="318"/>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吳佩青 Lina Wu" initials="吳佩青" lastIdx="5" clrIdx="0">
    <p:extLst>
      <p:ext uri="{19B8F6BF-5375-455C-9EA6-DF929625EA0E}">
        <p15:presenceInfo xmlns:p15="http://schemas.microsoft.com/office/powerpoint/2012/main" userId="S-1-5-21-251493676-3791668545-4241854357-462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A"/>
    <a:srgbClr val="00007A"/>
    <a:srgbClr val="393939"/>
    <a:srgbClr val="FFFFFF"/>
    <a:srgbClr val="888888"/>
    <a:srgbClr val="E6E6E6"/>
    <a:srgbClr val="323E1A"/>
    <a:srgbClr val="00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654" autoAdjust="0"/>
  </p:normalViewPr>
  <p:slideViewPr>
    <p:cSldViewPr showGuides="1">
      <p:cViewPr varScale="1">
        <p:scale>
          <a:sx n="95" d="100"/>
          <a:sy n="95" d="100"/>
        </p:scale>
        <p:origin x="1758" y="66"/>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數列 1</c:v>
                </c:pt>
              </c:strCache>
            </c:strRef>
          </c:tx>
          <c:spPr>
            <a:solidFill>
              <a:schemeClr val="accent1"/>
            </a:solidFill>
            <a:ln>
              <a:noFill/>
            </a:ln>
            <a:effectLst/>
          </c:spPr>
          <c:invertIfNegative val="0"/>
          <c:cat>
            <c:strRef>
              <c:f>工作表1!$A$2:$A$5</c:f>
              <c:strCache>
                <c:ptCount val="4"/>
                <c:pt idx="0">
                  <c:v>類別 1</c:v>
                </c:pt>
                <c:pt idx="1">
                  <c:v>類別 2</c:v>
                </c:pt>
                <c:pt idx="2">
                  <c:v>類別 3</c:v>
                </c:pt>
                <c:pt idx="3">
                  <c:v>類別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F70-44BC-89D4-EB2DC8B79390}"/>
            </c:ext>
          </c:extLst>
        </c:ser>
        <c:ser>
          <c:idx val="1"/>
          <c:order val="1"/>
          <c:tx>
            <c:strRef>
              <c:f>工作表1!$C$1</c:f>
              <c:strCache>
                <c:ptCount val="1"/>
                <c:pt idx="0">
                  <c:v>數列 2</c:v>
                </c:pt>
              </c:strCache>
            </c:strRef>
          </c:tx>
          <c:spPr>
            <a:solidFill>
              <a:schemeClr val="accent2"/>
            </a:solidFill>
            <a:ln>
              <a:noFill/>
            </a:ln>
            <a:effectLst/>
          </c:spPr>
          <c:invertIfNegative val="0"/>
          <c:cat>
            <c:strRef>
              <c:f>工作表1!$A$2:$A$5</c:f>
              <c:strCache>
                <c:ptCount val="4"/>
                <c:pt idx="0">
                  <c:v>類別 1</c:v>
                </c:pt>
                <c:pt idx="1">
                  <c:v>類別 2</c:v>
                </c:pt>
                <c:pt idx="2">
                  <c:v>類別 3</c:v>
                </c:pt>
                <c:pt idx="3">
                  <c:v>類別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F70-44BC-89D4-EB2DC8B79390}"/>
            </c:ext>
          </c:extLst>
        </c:ser>
        <c:ser>
          <c:idx val="2"/>
          <c:order val="2"/>
          <c:tx>
            <c:strRef>
              <c:f>工作表1!$D$1</c:f>
              <c:strCache>
                <c:ptCount val="1"/>
                <c:pt idx="0">
                  <c:v>數列 3</c:v>
                </c:pt>
              </c:strCache>
            </c:strRef>
          </c:tx>
          <c:spPr>
            <a:solidFill>
              <a:schemeClr val="accent3"/>
            </a:solidFill>
            <a:ln>
              <a:noFill/>
            </a:ln>
            <a:effectLst/>
          </c:spPr>
          <c:invertIfNegative val="0"/>
          <c:cat>
            <c:strRef>
              <c:f>工作表1!$A$2:$A$5</c:f>
              <c:strCache>
                <c:ptCount val="4"/>
                <c:pt idx="0">
                  <c:v>類別 1</c:v>
                </c:pt>
                <c:pt idx="1">
                  <c:v>類別 2</c:v>
                </c:pt>
                <c:pt idx="2">
                  <c:v>類別 3</c:v>
                </c:pt>
                <c:pt idx="3">
                  <c:v>類別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F70-44BC-89D4-EB2DC8B79390}"/>
            </c:ext>
          </c:extLst>
        </c:ser>
        <c:dLbls>
          <c:showLegendKey val="0"/>
          <c:showVal val="0"/>
          <c:showCatName val="0"/>
          <c:showSerName val="0"/>
          <c:showPercent val="0"/>
          <c:showBubbleSize val="0"/>
        </c:dLbls>
        <c:gapWidth val="219"/>
        <c:overlap val="-27"/>
        <c:axId val="721546704"/>
        <c:axId val="543306008"/>
      </c:barChart>
      <c:catAx>
        <c:axId val="721546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43306008"/>
        <c:crosses val="autoZero"/>
        <c:auto val="1"/>
        <c:lblAlgn val="ctr"/>
        <c:lblOffset val="100"/>
        <c:noMultiLvlLbl val="0"/>
      </c:catAx>
      <c:valAx>
        <c:axId val="543306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21546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數列 1</c:v>
                </c:pt>
              </c:strCache>
            </c:strRef>
          </c:tx>
          <c:spPr>
            <a:solidFill>
              <a:schemeClr val="accent1"/>
            </a:solidFill>
            <a:ln>
              <a:noFill/>
            </a:ln>
            <a:effectLst/>
          </c:spPr>
          <c:invertIfNegative val="0"/>
          <c:cat>
            <c:strRef>
              <c:f>工作表1!$A$2:$A$5</c:f>
              <c:strCache>
                <c:ptCount val="4"/>
                <c:pt idx="0">
                  <c:v>類別 1</c:v>
                </c:pt>
                <c:pt idx="1">
                  <c:v>類別 2</c:v>
                </c:pt>
                <c:pt idx="2">
                  <c:v>類別 3</c:v>
                </c:pt>
                <c:pt idx="3">
                  <c:v>類別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F70-44BC-89D4-EB2DC8B79390}"/>
            </c:ext>
          </c:extLst>
        </c:ser>
        <c:ser>
          <c:idx val="1"/>
          <c:order val="1"/>
          <c:tx>
            <c:strRef>
              <c:f>工作表1!$C$1</c:f>
              <c:strCache>
                <c:ptCount val="1"/>
                <c:pt idx="0">
                  <c:v>數列 2</c:v>
                </c:pt>
              </c:strCache>
            </c:strRef>
          </c:tx>
          <c:spPr>
            <a:solidFill>
              <a:schemeClr val="accent2"/>
            </a:solidFill>
            <a:ln>
              <a:noFill/>
            </a:ln>
            <a:effectLst/>
          </c:spPr>
          <c:invertIfNegative val="0"/>
          <c:cat>
            <c:strRef>
              <c:f>工作表1!$A$2:$A$5</c:f>
              <c:strCache>
                <c:ptCount val="4"/>
                <c:pt idx="0">
                  <c:v>類別 1</c:v>
                </c:pt>
                <c:pt idx="1">
                  <c:v>類別 2</c:v>
                </c:pt>
                <c:pt idx="2">
                  <c:v>類別 3</c:v>
                </c:pt>
                <c:pt idx="3">
                  <c:v>類別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F70-44BC-89D4-EB2DC8B79390}"/>
            </c:ext>
          </c:extLst>
        </c:ser>
        <c:ser>
          <c:idx val="2"/>
          <c:order val="2"/>
          <c:tx>
            <c:strRef>
              <c:f>工作表1!$D$1</c:f>
              <c:strCache>
                <c:ptCount val="1"/>
                <c:pt idx="0">
                  <c:v>數列 3</c:v>
                </c:pt>
              </c:strCache>
            </c:strRef>
          </c:tx>
          <c:spPr>
            <a:solidFill>
              <a:schemeClr val="accent3"/>
            </a:solidFill>
            <a:ln>
              <a:noFill/>
            </a:ln>
            <a:effectLst/>
          </c:spPr>
          <c:invertIfNegative val="0"/>
          <c:cat>
            <c:strRef>
              <c:f>工作表1!$A$2:$A$5</c:f>
              <c:strCache>
                <c:ptCount val="4"/>
                <c:pt idx="0">
                  <c:v>類別 1</c:v>
                </c:pt>
                <c:pt idx="1">
                  <c:v>類別 2</c:v>
                </c:pt>
                <c:pt idx="2">
                  <c:v>類別 3</c:v>
                </c:pt>
                <c:pt idx="3">
                  <c:v>類別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F70-44BC-89D4-EB2DC8B79390}"/>
            </c:ext>
          </c:extLst>
        </c:ser>
        <c:dLbls>
          <c:showLegendKey val="0"/>
          <c:showVal val="0"/>
          <c:showCatName val="0"/>
          <c:showSerName val="0"/>
          <c:showPercent val="0"/>
          <c:showBubbleSize val="0"/>
        </c:dLbls>
        <c:gapWidth val="219"/>
        <c:overlap val="-27"/>
        <c:axId val="721546704"/>
        <c:axId val="543306008"/>
      </c:barChart>
      <c:catAx>
        <c:axId val="721546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543306008"/>
        <c:crosses val="autoZero"/>
        <c:auto val="1"/>
        <c:lblAlgn val="ctr"/>
        <c:lblOffset val="100"/>
        <c:noMultiLvlLbl val="0"/>
      </c:catAx>
      <c:valAx>
        <c:axId val="543306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21546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t>2022/11/1</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t>2022/11/1</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F9E9FB9-4D1E-4A88-8F87-B34AFE16905A}" type="slidenum">
              <a:rPr lang="zh-TW" altLang="en-US" smtClean="0"/>
              <a:t>7</a:t>
            </a:fld>
            <a:endParaRPr lang="zh-TW" altLang="en-US"/>
          </a:p>
        </p:txBody>
      </p:sp>
    </p:spTree>
    <p:extLst>
      <p:ext uri="{BB962C8B-B14F-4D97-AF65-F5344CB8AC3E}">
        <p14:creationId xmlns:p14="http://schemas.microsoft.com/office/powerpoint/2010/main" val="70650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 Be </a:t>
            </a:r>
            <a:r>
              <a:rPr lang="zh-TW" altLang="en-US" dirty="0"/>
              <a:t>的部分加入一些名詞</a:t>
            </a:r>
            <a:endParaRPr lang="en-US" altLang="zh-TW" dirty="0"/>
          </a:p>
          <a:p>
            <a:endParaRPr lang="en-US" altLang="zh-TW" dirty="0"/>
          </a:p>
          <a:p>
            <a:r>
              <a:rPr lang="en-US" altLang="zh-TW" dirty="0"/>
              <a:t>1.</a:t>
            </a:r>
            <a:r>
              <a:rPr lang="zh-TW" altLang="en-US" dirty="0"/>
              <a:t>地到雲通訊</a:t>
            </a:r>
            <a:r>
              <a:rPr lang="en-US" altLang="zh-TW" dirty="0"/>
              <a:t>:AMQP</a:t>
            </a:r>
            <a:r>
              <a:rPr lang="zh-TW" altLang="en-US" dirty="0"/>
              <a:t>、</a:t>
            </a:r>
            <a:r>
              <a:rPr lang="en-US" altLang="zh-TW" dirty="0"/>
              <a:t>MQTT</a:t>
            </a:r>
            <a:r>
              <a:rPr lang="zh-TW" altLang="en-US" dirty="0"/>
              <a:t>、</a:t>
            </a:r>
            <a:r>
              <a:rPr lang="en-US" altLang="zh-TW" dirty="0"/>
              <a:t>HTTP</a:t>
            </a:r>
            <a:r>
              <a:rPr lang="zh-TW" altLang="en-US" dirty="0"/>
              <a:t>、</a:t>
            </a:r>
            <a:r>
              <a:rPr lang="en-US" altLang="zh-TW" dirty="0"/>
              <a:t>Other</a:t>
            </a:r>
          </a:p>
          <a:p>
            <a:r>
              <a:rPr lang="en-US" altLang="zh-TW" dirty="0"/>
              <a:t>2.</a:t>
            </a:r>
            <a:r>
              <a:rPr lang="zh-TW" altLang="en-US" dirty="0"/>
              <a:t>機台端部分補上一些通訊協定模式</a:t>
            </a:r>
            <a:r>
              <a:rPr lang="en-US" altLang="zh-TW" dirty="0"/>
              <a:t>(TCP/IP</a:t>
            </a:r>
            <a:r>
              <a:rPr lang="zh-TW" altLang="en-US" dirty="0"/>
              <a:t>、</a:t>
            </a:r>
            <a:r>
              <a:rPr lang="en-US" altLang="zh-TW" dirty="0"/>
              <a:t>OPC UA</a:t>
            </a:r>
            <a:r>
              <a:rPr lang="zh-TW" altLang="en-US" dirty="0"/>
              <a:t>、</a:t>
            </a:r>
            <a:r>
              <a:rPr lang="en-US" altLang="zh-TW" dirty="0"/>
              <a:t>MT Connect</a:t>
            </a:r>
            <a:r>
              <a:rPr lang="zh-TW" altLang="en-US" dirty="0"/>
              <a:t>、</a:t>
            </a:r>
            <a:r>
              <a:rPr lang="en-US" altLang="zh-TW" dirty="0" err="1"/>
              <a:t>Umati</a:t>
            </a:r>
            <a:r>
              <a:rPr lang="en-US" altLang="zh-TW" dirty="0"/>
              <a:t>) </a:t>
            </a:r>
            <a:r>
              <a:rPr lang="zh-TW" altLang="en-US" dirty="0"/>
              <a:t>呈現地到雲的通訊完整性，其實這一端也要作產業規範</a:t>
            </a:r>
            <a:r>
              <a:rPr lang="en-US" altLang="zh-TW" dirty="0"/>
              <a:t>(</a:t>
            </a:r>
            <a:r>
              <a:rPr lang="zh-TW" altLang="en-US" dirty="0"/>
              <a:t>設備製造商出機的通訊規範</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69CC46DB-D806-427C-A5CC-4F0A4B1AF51F}" type="slidenum">
              <a:rPr lang="zh-TW" altLang="en-US" smtClean="0"/>
              <a:t>17</a:t>
            </a:fld>
            <a:endParaRPr lang="zh-TW" altLang="en-US"/>
          </a:p>
        </p:txBody>
      </p:sp>
    </p:spTree>
    <p:extLst>
      <p:ext uri="{BB962C8B-B14F-4D97-AF65-F5344CB8AC3E}">
        <p14:creationId xmlns:p14="http://schemas.microsoft.com/office/powerpoint/2010/main" val="1901917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632520" y="2708920"/>
            <a:ext cx="8640960" cy="720080"/>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dirty="0" smtClean="0"/>
              <a:t>封面</a:t>
            </a:r>
            <a:endParaRPr lang="zh-TW" altLang="en-US" dirty="0"/>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pic>
        <p:nvPicPr>
          <p:cNvPr id="3" name="圖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828"/>
            <a:ext cx="9906000" cy="6820344"/>
          </a:xfrm>
          <a:prstGeom prst="rect">
            <a:avLst/>
          </a:prstGeom>
        </p:spPr>
      </p:pic>
    </p:spTree>
    <p:extLst>
      <p:ext uri="{BB962C8B-B14F-4D97-AF65-F5344CB8AC3E}">
        <p14:creationId xmlns:p14="http://schemas.microsoft.com/office/powerpoint/2010/main" val="35545312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527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封面">
    <p:bg>
      <p:bgRef idx="1001">
        <a:schemeClr val="bg1"/>
      </p:bgRef>
    </p:bg>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535"/>
            <a:ext cx="9906000" cy="6811465"/>
          </a:xfrm>
          <a:prstGeom prst="rect">
            <a:avLst/>
          </a:prstGeom>
        </p:spPr>
      </p:pic>
      <p:sp>
        <p:nvSpPr>
          <p:cNvPr id="2" name="標題 1"/>
          <p:cNvSpPr>
            <a:spLocks noGrp="1"/>
          </p:cNvSpPr>
          <p:nvPr>
            <p:ph type="title" hasCustomPrompt="1"/>
          </p:nvPr>
        </p:nvSpPr>
        <p:spPr>
          <a:xfrm>
            <a:off x="632520" y="2708920"/>
            <a:ext cx="8640960" cy="720080"/>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dirty="0" smtClean="0"/>
              <a:t>封面</a:t>
            </a:r>
            <a:endParaRPr lang="zh-TW" altLang="en-US" dirty="0"/>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pic>
        <p:nvPicPr>
          <p:cNvPr id="5" name="圖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828"/>
            <a:ext cx="9906000" cy="6820344"/>
          </a:xfrm>
          <a:prstGeom prst="rect">
            <a:avLst/>
          </a:prstGeom>
        </p:spPr>
      </p:pic>
    </p:spTree>
    <p:extLst>
      <p:ext uri="{BB962C8B-B14F-4D97-AF65-F5344CB8AC3E}">
        <p14:creationId xmlns:p14="http://schemas.microsoft.com/office/powerpoint/2010/main" val="1491046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32520" y="2708921"/>
            <a:ext cx="8640960" cy="716838"/>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Tree>
    <p:extLst>
      <p:ext uri="{BB962C8B-B14F-4D97-AF65-F5344CB8AC3E}">
        <p14:creationId xmlns:p14="http://schemas.microsoft.com/office/powerpoint/2010/main" val="3469645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6" name="內容版面配置區 2"/>
          <p:cNvSpPr>
            <a:spLocks noGrp="1"/>
          </p:cNvSpPr>
          <p:nvPr>
            <p:ph idx="1"/>
          </p:nvPr>
        </p:nvSpPr>
        <p:spPr>
          <a:xfrm>
            <a:off x="1136576" y="1340768"/>
            <a:ext cx="7776864" cy="4968552"/>
          </a:xfrm>
        </p:spPr>
        <p:txBody>
          <a:bodyPr/>
          <a:lstStyle>
            <a:lvl1pPr marL="342900" indent="-342900">
              <a:lnSpc>
                <a:spcPct val="100000"/>
              </a:lnSpc>
              <a:spcBef>
                <a:spcPts val="600"/>
              </a:spcBef>
              <a:spcAft>
                <a:spcPts val="600"/>
              </a:spcAft>
              <a:buFont typeface="Wingdings" panose="05000000000000000000" pitchFamily="2" charset="2"/>
              <a:buChar char="l"/>
              <a:defRPr sz="2800" b="1">
                <a:solidFill>
                  <a:srgbClr val="393939"/>
                </a:solidFill>
              </a:defRPr>
            </a:lvl1pPr>
            <a:lvl2pPr marL="704850" indent="-342900">
              <a:lnSpc>
                <a:spcPct val="100000"/>
              </a:lnSpc>
              <a:spcBef>
                <a:spcPts val="600"/>
              </a:spcBef>
              <a:spcAft>
                <a:spcPts val="600"/>
              </a:spcAft>
              <a:buFont typeface="Wingdings" panose="05000000000000000000" pitchFamily="2" charset="2"/>
              <a:buChar char="u"/>
              <a:defRPr b="0">
                <a:solidFill>
                  <a:srgbClr val="393939"/>
                </a:solidFill>
              </a:defRPr>
            </a:lvl2pPr>
            <a:lvl3pPr marL="1076325" indent="-266700">
              <a:lnSpc>
                <a:spcPct val="100000"/>
              </a:lnSpc>
              <a:spcBef>
                <a:spcPts val="600"/>
              </a:spcBef>
              <a:spcAft>
                <a:spcPts val="600"/>
              </a:spcAft>
              <a:buFont typeface="Wingdings" panose="05000000000000000000" pitchFamily="2" charset="2"/>
              <a:buChar char="p"/>
              <a:defRPr>
                <a:solidFill>
                  <a:srgbClr val="393939"/>
                </a:solidFill>
              </a:defRPr>
            </a:lvl3pPr>
            <a:lvl4pPr marL="1343025" indent="-180975">
              <a:lnSpc>
                <a:spcPct val="100000"/>
              </a:lnSpc>
              <a:spcBef>
                <a:spcPts val="600"/>
              </a:spcBef>
              <a:spcAft>
                <a:spcPts val="600"/>
              </a:spcAft>
              <a:buFont typeface="Wingdings" panose="05000000000000000000" pitchFamily="2" charset="2"/>
              <a:buChar char="n"/>
              <a:defRPr>
                <a:solidFill>
                  <a:srgbClr val="393939"/>
                </a:solidFill>
              </a:defRPr>
            </a:lvl4pPr>
            <a:lvl5pPr marL="1619250" indent="-276225">
              <a:lnSpc>
                <a:spcPct val="100000"/>
              </a:lnSpc>
              <a:spcBef>
                <a:spcPts val="600"/>
              </a:spcBef>
              <a:spcAft>
                <a:spcPts val="600"/>
              </a:spcAft>
              <a:tabLst>
                <a:tab pos="7981950" algn="l"/>
              </a:tabLst>
              <a:defRPr>
                <a:solidFill>
                  <a:srgbClr val="393939"/>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Tree>
    <p:extLst>
      <p:ext uri="{BB962C8B-B14F-4D97-AF65-F5344CB8AC3E}">
        <p14:creationId xmlns:p14="http://schemas.microsoft.com/office/powerpoint/2010/main" val="6397302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9025431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標題及直排文字">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6" name="直排文字版面配置區 2"/>
          <p:cNvSpPr>
            <a:spLocks noGrp="1"/>
          </p:cNvSpPr>
          <p:nvPr>
            <p:ph type="body" orient="vert" idx="1"/>
          </p:nvPr>
        </p:nvSpPr>
        <p:spPr>
          <a:xfrm>
            <a:off x="1352600" y="1628800"/>
            <a:ext cx="7200800" cy="4752528"/>
          </a:xfrm>
        </p:spPr>
        <p:txBody>
          <a:bodyPr vert="eaVert"/>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Tree>
    <p:extLst>
      <p:ext uri="{BB962C8B-B14F-4D97-AF65-F5344CB8AC3E}">
        <p14:creationId xmlns:p14="http://schemas.microsoft.com/office/powerpoint/2010/main" val="417947212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只有標題">
    <p:spTree>
      <p:nvGrpSpPr>
        <p:cNvPr id="1" name=""/>
        <p:cNvGrpSpPr/>
        <p:nvPr/>
      </p:nvGrpSpPr>
      <p:grpSpPr>
        <a:xfrm>
          <a:off x="0" y="0"/>
          <a:ext cx="0" cy="0"/>
          <a:chOff x="0" y="0"/>
          <a:chExt cx="0" cy="0"/>
        </a:xfrm>
      </p:grpSpPr>
      <p:sp>
        <p:nvSpPr>
          <p:cNvPr id="8"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10" name="內容版面配置區 6"/>
          <p:cNvSpPr>
            <a:spLocks noGrp="1"/>
          </p:cNvSpPr>
          <p:nvPr>
            <p:ph sz="quarter" idx="13"/>
          </p:nvPr>
        </p:nvSpPr>
        <p:spPr>
          <a:xfrm>
            <a:off x="631825" y="1268759"/>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11" name="內容版面配置區 6"/>
          <p:cNvSpPr>
            <a:spLocks noGrp="1"/>
          </p:cNvSpPr>
          <p:nvPr>
            <p:ph sz="quarter" idx="14"/>
          </p:nvPr>
        </p:nvSpPr>
        <p:spPr>
          <a:xfrm>
            <a:off x="5139910" y="1254387"/>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Tree>
    <p:extLst>
      <p:ext uri="{BB962C8B-B14F-4D97-AF65-F5344CB8AC3E}">
        <p14:creationId xmlns:p14="http://schemas.microsoft.com/office/powerpoint/2010/main" val="23870563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含標題的內容">
    <p:spTree>
      <p:nvGrpSpPr>
        <p:cNvPr id="1" name=""/>
        <p:cNvGrpSpPr/>
        <p:nvPr/>
      </p:nvGrpSpPr>
      <p:grpSpPr>
        <a:xfrm>
          <a:off x="0" y="0"/>
          <a:ext cx="0" cy="0"/>
          <a:chOff x="0" y="0"/>
          <a:chExt cx="0" cy="0"/>
        </a:xfrm>
      </p:grpSpPr>
      <p:sp>
        <p:nvSpPr>
          <p:cNvPr id="7"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6" name="內容版面配置區 2"/>
          <p:cNvSpPr>
            <a:spLocks noGrp="1"/>
          </p:cNvSpPr>
          <p:nvPr>
            <p:ph idx="1"/>
          </p:nvPr>
        </p:nvSpPr>
        <p:spPr>
          <a:xfrm>
            <a:off x="4016897" y="908720"/>
            <a:ext cx="5259982" cy="5400600"/>
          </a:xfrm>
        </p:spPr>
        <p:txBody>
          <a:bodyPr/>
          <a:lstStyle>
            <a:lvl1pPr marL="342900" indent="-342900">
              <a:buFont typeface="Wingdings" panose="05000000000000000000" pitchFamily="2" charset="2"/>
              <a:buChar char="l"/>
              <a:defRPr sz="2800"/>
            </a:lvl1pPr>
            <a:lvl2pPr marL="714375" indent="-352425">
              <a:buFont typeface="Wingdings" panose="05000000000000000000" pitchFamily="2" charset="2"/>
              <a:buChar char="u"/>
              <a:defRPr sz="2400" b="0"/>
            </a:lvl2pPr>
            <a:lvl3pPr marL="990600" indent="-276225">
              <a:buFont typeface="Wingdings" panose="05000000000000000000" pitchFamily="2" charset="2"/>
              <a:buChar char="p"/>
              <a:defRPr sz="2000"/>
            </a:lvl3pPr>
            <a:lvl4pPr marL="1257300" indent="-266700">
              <a:buFont typeface="Wingdings" panose="05000000000000000000" pitchFamily="2" charset="2"/>
              <a:buChar char="n"/>
              <a:defRPr sz="1800"/>
            </a:lvl4pPr>
            <a:lvl5pPr>
              <a:defRPr sz="18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9" name="文字版面配置區 3"/>
          <p:cNvSpPr>
            <a:spLocks noGrp="1"/>
          </p:cNvSpPr>
          <p:nvPr>
            <p:ph type="body" sz="half" idx="2"/>
          </p:nvPr>
        </p:nvSpPr>
        <p:spPr>
          <a:xfrm>
            <a:off x="632520" y="908720"/>
            <a:ext cx="3193928" cy="5400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Tree>
    <p:extLst>
      <p:ext uri="{BB962C8B-B14F-4D97-AF65-F5344CB8AC3E}">
        <p14:creationId xmlns:p14="http://schemas.microsoft.com/office/powerpoint/2010/main" val="97804566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4"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3328453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632520" y="980728"/>
            <a:ext cx="4968552" cy="5328592"/>
          </a:xfrm>
        </p:spPr>
        <p:txBody>
          <a:bodyPr>
            <a:normAutofit/>
          </a:bodyPr>
          <a:lstStyle>
            <a:lvl1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1pPr>
            <a:lvl2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2pPr>
            <a:lvl3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3pPr>
            <a:lvl4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4pPr>
            <a:lvl5pPr algn="l" defTabSz="914400" rtl="0" eaLnBrk="1" latinLnBrk="0" hangingPunct="1">
              <a:lnSpc>
                <a:spcPct val="100000"/>
              </a:lnSpc>
              <a:spcBef>
                <a:spcPts val="600"/>
              </a:spcBef>
              <a:spcAft>
                <a:spcPts val="600"/>
              </a:spcAft>
              <a:defRPr lang="zh-TW" altLang="en-US" sz="2800" b="1" kern="1200" dirty="0">
                <a:solidFill>
                  <a:srgbClr val="393939"/>
                </a:solidFill>
                <a:latin typeface="微軟正黑體" pitchFamily="34" charset="-120"/>
                <a:ea typeface="微軟正黑體" pitchFamily="34" charset="-120"/>
                <a:cs typeface="+mn-cs"/>
              </a:defRPr>
            </a:lvl5pPr>
            <a:lvl6pPr>
              <a:defRPr sz="1800"/>
            </a:lvl6pPr>
            <a:lvl7pPr>
              <a:defRPr sz="1800"/>
            </a:lvl7pPr>
            <a:lvl8pPr>
              <a:defRPr sz="1800"/>
            </a:lvl8pPr>
            <a:lvl9pPr>
              <a:defRPr sz="1800"/>
            </a:lvl9pPr>
          </a:lstStyle>
          <a:p>
            <a:pPr lvl="0"/>
            <a:r>
              <a:rPr lang="zh-TW" altLang="en-US" smtClean="0"/>
              <a:t>編輯母片文字樣式</a:t>
            </a:r>
          </a:p>
        </p:txBody>
      </p:sp>
      <p:sp>
        <p:nvSpPr>
          <p:cNvPr id="4" name="內容版面配置區 3"/>
          <p:cNvSpPr>
            <a:spLocks noGrp="1"/>
          </p:cNvSpPr>
          <p:nvPr>
            <p:ph sz="half" idx="2" hasCustomPrompt="1"/>
          </p:nvPr>
        </p:nvSpPr>
        <p:spPr>
          <a:xfrm>
            <a:off x="5745088" y="980728"/>
            <a:ext cx="3528392" cy="53285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按一下編輯文字樣式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3695921840"/>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32520" y="2708921"/>
            <a:ext cx="8640960" cy="716838"/>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Tree>
    <p:extLst>
      <p:ext uri="{BB962C8B-B14F-4D97-AF65-F5344CB8AC3E}">
        <p14:creationId xmlns:p14="http://schemas.microsoft.com/office/powerpoint/2010/main" val="1219336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graphicFrame>
        <p:nvGraphicFramePr>
          <p:cNvPr id="3" name="圖表 2"/>
          <p:cNvGraphicFramePr/>
          <p:nvPr userDrawn="1">
            <p:extLst>
              <p:ext uri="{D42A27DB-BD31-4B8C-83A1-F6EECF244321}">
                <p14:modId xmlns:p14="http://schemas.microsoft.com/office/powerpoint/2010/main" val="3115980721"/>
              </p:ext>
            </p:extLst>
          </p:nvPr>
        </p:nvGraphicFramePr>
        <p:xfrm>
          <a:off x="1651000" y="1227666"/>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4353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94358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513" y="4800600"/>
            <a:ext cx="5943600" cy="566738"/>
          </a:xfrm>
        </p:spPr>
        <p:txBody>
          <a:bodyPr anchor="b"/>
          <a:lstStyle>
            <a:lvl1pPr algn="l">
              <a:defRPr sz="2000"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dirty="0"/>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Tree>
    <p:extLst>
      <p:ext uri="{BB962C8B-B14F-4D97-AF65-F5344CB8AC3E}">
        <p14:creationId xmlns:p14="http://schemas.microsoft.com/office/powerpoint/2010/main" val="3878045256"/>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992560" y="1628800"/>
            <a:ext cx="8280920" cy="468052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989864217"/>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81850" y="548680"/>
            <a:ext cx="2091630" cy="5760640"/>
          </a:xfrm>
        </p:spPr>
        <p:txBody>
          <a:bodyPr vert="eaVert"/>
          <a:lstStyle>
            <a:lvl1pPr>
              <a:defRPr sz="3200">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直排文字版面配置區 2"/>
          <p:cNvSpPr>
            <a:spLocks noGrp="1"/>
          </p:cNvSpPr>
          <p:nvPr>
            <p:ph type="body" orient="vert" idx="1"/>
          </p:nvPr>
        </p:nvSpPr>
        <p:spPr>
          <a:xfrm>
            <a:off x="344487" y="836712"/>
            <a:ext cx="6684963" cy="547260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836563441"/>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5099"/>
            <a:ext cx="9905999" cy="7003100"/>
          </a:xfrm>
          <a:prstGeom prst="rect">
            <a:avLst/>
          </a:prstGeom>
        </p:spPr>
      </p:pic>
    </p:spTree>
    <p:extLst>
      <p:ext uri="{BB962C8B-B14F-4D97-AF65-F5344CB8AC3E}">
        <p14:creationId xmlns:p14="http://schemas.microsoft.com/office/powerpoint/2010/main" val="66105116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28" name="手繪多邊形: 圖案 27">
            <a:extLst>
              <a:ext uri="{FF2B5EF4-FFF2-40B4-BE49-F238E27FC236}">
                <a16:creationId xmlns:a16="http://schemas.microsoft.com/office/drawing/2014/main" id="{BF63CBFF-5C1E-49A1-A8E2-47B3824469B9}"/>
              </a:ext>
            </a:extLst>
          </p:cNvPr>
          <p:cNvSpPr/>
          <p:nvPr userDrawn="1"/>
        </p:nvSpPr>
        <p:spPr>
          <a:xfrm>
            <a:off x="0" y="6262765"/>
            <a:ext cx="698225" cy="595237"/>
          </a:xfrm>
          <a:custGeom>
            <a:avLst/>
            <a:gdLst>
              <a:gd name="connsiteX0" fmla="*/ 0 w 859354"/>
              <a:gd name="connsiteY0" fmla="*/ 0 h 595237"/>
              <a:gd name="connsiteX1" fmla="*/ 41389 w 859354"/>
              <a:gd name="connsiteY1" fmla="*/ 830 h 595237"/>
              <a:gd name="connsiteX2" fmla="*/ 288834 w 859354"/>
              <a:gd name="connsiteY2" fmla="*/ 168460 h 595237"/>
              <a:gd name="connsiteX3" fmla="*/ 527514 w 859354"/>
              <a:gd name="connsiteY3" fmla="*/ 201333 h 595237"/>
              <a:gd name="connsiteX4" fmla="*/ 637271 w 859354"/>
              <a:gd name="connsiteY4" fmla="*/ 412405 h 595237"/>
              <a:gd name="connsiteX5" fmla="*/ 654692 w 859354"/>
              <a:gd name="connsiteY5" fmla="*/ 412405 h 595237"/>
              <a:gd name="connsiteX6" fmla="*/ 857822 w 859354"/>
              <a:gd name="connsiteY6" fmla="*/ 579967 h 595237"/>
              <a:gd name="connsiteX7" fmla="*/ 859354 w 859354"/>
              <a:gd name="connsiteY7" fmla="*/ 595237 h 595237"/>
              <a:gd name="connsiteX8" fmla="*/ 258669 w 859354"/>
              <a:gd name="connsiteY8" fmla="*/ 595237 h 595237"/>
              <a:gd name="connsiteX9" fmla="*/ 258669 w 859354"/>
              <a:gd name="connsiteY9" fmla="*/ 594349 h 595237"/>
              <a:gd name="connsiteX10" fmla="*/ 378444 w 859354"/>
              <a:gd name="connsiteY10" fmla="*/ 517880 h 595237"/>
              <a:gd name="connsiteX11" fmla="*/ 363588 w 859354"/>
              <a:gd name="connsiteY11" fmla="*/ 380949 h 595237"/>
              <a:gd name="connsiteX12" fmla="*/ 267882 w 859354"/>
              <a:gd name="connsiteY12" fmla="*/ 328558 h 595237"/>
              <a:gd name="connsiteX13" fmla="*/ 267881 w 859354"/>
              <a:gd name="connsiteY13" fmla="*/ 328558 h 595237"/>
              <a:gd name="connsiteX14" fmla="*/ 267881 w 859354"/>
              <a:gd name="connsiteY14" fmla="*/ 328558 h 595237"/>
              <a:gd name="connsiteX15" fmla="*/ 229887 w 859354"/>
              <a:gd name="connsiteY15" fmla="*/ 329378 h 595237"/>
              <a:gd name="connsiteX16" fmla="*/ 229887 w 859354"/>
              <a:gd name="connsiteY16" fmla="*/ 327599 h 595237"/>
              <a:gd name="connsiteX17" fmla="*/ 101756 w 859354"/>
              <a:gd name="connsiteY17" fmla="*/ 172885 h 595237"/>
              <a:gd name="connsiteX18" fmla="*/ 46076 w 859354"/>
              <a:gd name="connsiteY18" fmla="*/ 169425 h 595237"/>
              <a:gd name="connsiteX19" fmla="*/ 46076 w 859354"/>
              <a:gd name="connsiteY19" fmla="*/ 169425 h 595237"/>
              <a:gd name="connsiteX20" fmla="*/ 46075 w 859354"/>
              <a:gd name="connsiteY20" fmla="*/ 169425 h 595237"/>
              <a:gd name="connsiteX21" fmla="*/ 0 w 859354"/>
              <a:gd name="connsiteY21" fmla="*/ 181482 h 595237"/>
              <a:gd name="connsiteX22" fmla="*/ 0 w 859354"/>
              <a:gd name="connsiteY22" fmla="*/ 0 h 59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9354" h="595237">
                <a:moveTo>
                  <a:pt x="0" y="0"/>
                </a:moveTo>
                <a:lnTo>
                  <a:pt x="41389" y="830"/>
                </a:lnTo>
                <a:cubicBezTo>
                  <a:pt x="144450" y="11454"/>
                  <a:pt x="239182" y="72440"/>
                  <a:pt x="288834" y="168460"/>
                </a:cubicBezTo>
                <a:cubicBezTo>
                  <a:pt x="368975" y="140778"/>
                  <a:pt x="457826" y="152890"/>
                  <a:pt x="527514" y="201333"/>
                </a:cubicBezTo>
                <a:cubicBezTo>
                  <a:pt x="595460" y="249776"/>
                  <a:pt x="637271" y="327629"/>
                  <a:pt x="637271" y="412405"/>
                </a:cubicBezTo>
                <a:cubicBezTo>
                  <a:pt x="642498" y="412405"/>
                  <a:pt x="649467" y="412405"/>
                  <a:pt x="654692" y="412405"/>
                </a:cubicBezTo>
                <a:cubicBezTo>
                  <a:pt x="755306" y="412405"/>
                  <a:pt x="838576" y="485258"/>
                  <a:pt x="857822" y="579967"/>
                </a:cubicBezTo>
                <a:lnTo>
                  <a:pt x="859354" y="595237"/>
                </a:lnTo>
                <a:lnTo>
                  <a:pt x="258669" y="595237"/>
                </a:lnTo>
                <a:lnTo>
                  <a:pt x="258669" y="594349"/>
                </a:lnTo>
                <a:cubicBezTo>
                  <a:pt x="309736" y="591681"/>
                  <a:pt x="356160" y="562339"/>
                  <a:pt x="378444" y="517880"/>
                </a:cubicBezTo>
                <a:cubicBezTo>
                  <a:pt x="399798" y="473422"/>
                  <a:pt x="394227" y="420961"/>
                  <a:pt x="363588" y="380949"/>
                </a:cubicBezTo>
                <a:cubicBezTo>
                  <a:pt x="339912" y="351607"/>
                  <a:pt x="305268" y="332767"/>
                  <a:pt x="267882" y="328558"/>
                </a:cubicBezTo>
                <a:lnTo>
                  <a:pt x="267881" y="328558"/>
                </a:lnTo>
                <a:lnTo>
                  <a:pt x="267881" y="328558"/>
                </a:lnTo>
                <a:lnTo>
                  <a:pt x="229887" y="329378"/>
                </a:lnTo>
                <a:lnTo>
                  <a:pt x="229887" y="327599"/>
                </a:lnTo>
                <a:cubicBezTo>
                  <a:pt x="229887" y="253798"/>
                  <a:pt x="176035" y="189779"/>
                  <a:pt x="101756" y="172885"/>
                </a:cubicBezTo>
                <a:cubicBezTo>
                  <a:pt x="83187" y="168661"/>
                  <a:pt x="64385" y="167605"/>
                  <a:pt x="46076" y="169425"/>
                </a:cubicBezTo>
                <a:lnTo>
                  <a:pt x="46076" y="169425"/>
                </a:lnTo>
                <a:lnTo>
                  <a:pt x="46075" y="169425"/>
                </a:lnTo>
                <a:lnTo>
                  <a:pt x="0" y="181482"/>
                </a:lnTo>
                <a:lnTo>
                  <a:pt x="0" y="0"/>
                </a:lnTo>
                <a:close/>
              </a:path>
            </a:pathLst>
          </a:custGeom>
          <a:gradFill>
            <a:gsLst>
              <a:gs pos="0">
                <a:schemeClr val="accent3">
                  <a:lumMod val="20000"/>
                  <a:lumOff val="80000"/>
                  <a:alpha val="50000"/>
                </a:schemeClr>
              </a:gs>
              <a:gs pos="100000">
                <a:srgbClr val="00B0F0"/>
              </a:gs>
            </a:gsLst>
            <a:lin ang="0" scaled="1"/>
          </a:gradFill>
          <a:ln w="9525" cap="flat">
            <a:noFill/>
            <a:prstDash val="solid"/>
            <a:miter/>
          </a:ln>
        </p:spPr>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lvl="0"/>
            <a:endParaRPr lang="zh-TW" altLang="en-US" sz="1463">
              <a:solidFill>
                <a:schemeClr val="tx1"/>
              </a:solidFill>
            </a:endParaRPr>
          </a:p>
        </p:txBody>
      </p:sp>
      <p:grpSp>
        <p:nvGrpSpPr>
          <p:cNvPr id="8" name="群組 7">
            <a:extLst>
              <a:ext uri="{FF2B5EF4-FFF2-40B4-BE49-F238E27FC236}">
                <a16:creationId xmlns:a16="http://schemas.microsoft.com/office/drawing/2014/main" id="{98219FA3-1748-4591-AFB3-FAA1499F825A}"/>
              </a:ext>
            </a:extLst>
          </p:cNvPr>
          <p:cNvGrpSpPr/>
          <p:nvPr userDrawn="1"/>
        </p:nvGrpSpPr>
        <p:grpSpPr>
          <a:xfrm>
            <a:off x="706190" y="1009089"/>
            <a:ext cx="8128595" cy="108000"/>
            <a:chOff x="894556" y="1021789"/>
            <a:chExt cx="10004425" cy="137963"/>
          </a:xfrm>
        </p:grpSpPr>
        <p:sp>
          <p:nvSpPr>
            <p:cNvPr id="4" name="矩形: 圓角 3">
              <a:extLst>
                <a:ext uri="{FF2B5EF4-FFF2-40B4-BE49-F238E27FC236}">
                  <a16:creationId xmlns:a16="http://schemas.microsoft.com/office/drawing/2014/main" id="{D0B81764-2827-47B3-A45B-C86BE2937149}"/>
                </a:ext>
              </a:extLst>
            </p:cNvPr>
            <p:cNvSpPr/>
            <p:nvPr userDrawn="1"/>
          </p:nvSpPr>
          <p:spPr>
            <a:xfrm>
              <a:off x="894556" y="1021790"/>
              <a:ext cx="9354344" cy="137962"/>
            </a:xfrm>
            <a:prstGeom prst="roundRect">
              <a:avLst>
                <a:gd name="adj" fmla="val 50000"/>
              </a:avLst>
            </a:prstGeom>
            <a:gradFill flip="none" rotWithShape="1">
              <a:gsLst>
                <a:gs pos="0">
                  <a:schemeClr val="accent1">
                    <a:lumMod val="75000"/>
                  </a:schemeClr>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63"/>
            </a:p>
          </p:txBody>
        </p:sp>
        <p:sp>
          <p:nvSpPr>
            <p:cNvPr id="7" name="矩形: 圓角 6">
              <a:extLst>
                <a:ext uri="{FF2B5EF4-FFF2-40B4-BE49-F238E27FC236}">
                  <a16:creationId xmlns:a16="http://schemas.microsoft.com/office/drawing/2014/main" id="{DD584A81-5DC9-4BA3-8BF5-F959168CC6A6}"/>
                </a:ext>
              </a:extLst>
            </p:cNvPr>
            <p:cNvSpPr/>
            <p:nvPr userDrawn="1"/>
          </p:nvSpPr>
          <p:spPr>
            <a:xfrm>
              <a:off x="10308867" y="1021790"/>
              <a:ext cx="361514" cy="137961"/>
            </a:xfrm>
            <a:prstGeom prst="roundRect">
              <a:avLst>
                <a:gd name="adj" fmla="val 50000"/>
              </a:avLst>
            </a:prstGeom>
            <a:gradFill flip="none" rotWithShape="1">
              <a:gsLst>
                <a:gs pos="0">
                  <a:srgbClr val="FFC000"/>
                </a:gs>
                <a:gs pos="100000">
                  <a:srgbClr val="FF66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463"/>
            </a:p>
          </p:txBody>
        </p:sp>
        <p:sp>
          <p:nvSpPr>
            <p:cNvPr id="9" name="矩形: 圓角 8">
              <a:extLst>
                <a:ext uri="{FF2B5EF4-FFF2-40B4-BE49-F238E27FC236}">
                  <a16:creationId xmlns:a16="http://schemas.microsoft.com/office/drawing/2014/main" id="{236A1BB0-1F84-4E3B-83E8-C30808BC6344}"/>
                </a:ext>
              </a:extLst>
            </p:cNvPr>
            <p:cNvSpPr/>
            <p:nvPr userDrawn="1"/>
          </p:nvSpPr>
          <p:spPr>
            <a:xfrm>
              <a:off x="10754160" y="1021789"/>
              <a:ext cx="144821" cy="137961"/>
            </a:xfrm>
            <a:prstGeom prst="roundRect">
              <a:avLst>
                <a:gd name="adj" fmla="val 50000"/>
              </a:avLst>
            </a:prstGeom>
            <a:gradFill flip="none" rotWithShape="1">
              <a:gsLst>
                <a:gs pos="0">
                  <a:srgbClr val="FF6600"/>
                </a:gs>
                <a:gs pos="100000">
                  <a:srgbClr val="FF66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463"/>
            </a:p>
          </p:txBody>
        </p:sp>
      </p:grpSp>
      <p:sp>
        <p:nvSpPr>
          <p:cNvPr id="11" name="橢圓 10">
            <a:extLst>
              <a:ext uri="{FF2B5EF4-FFF2-40B4-BE49-F238E27FC236}">
                <a16:creationId xmlns:a16="http://schemas.microsoft.com/office/drawing/2014/main" id="{5FD16AE5-DCE8-4184-8787-BF3EEC442885}"/>
              </a:ext>
            </a:extLst>
          </p:cNvPr>
          <p:cNvSpPr/>
          <p:nvPr userDrawn="1"/>
        </p:nvSpPr>
        <p:spPr>
          <a:xfrm>
            <a:off x="247005" y="6346825"/>
            <a:ext cx="268288" cy="330200"/>
          </a:xfrm>
          <a:prstGeom prst="ellipse">
            <a:avLst/>
          </a:prstGeom>
          <a:gradFill flip="none" rotWithShape="1">
            <a:gsLst>
              <a:gs pos="0">
                <a:schemeClr val="accent1">
                  <a:lumMod val="75000"/>
                </a:schemeClr>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463" dirty="0"/>
          </a:p>
        </p:txBody>
      </p:sp>
      <p:sp>
        <p:nvSpPr>
          <p:cNvPr id="27" name="手繪多邊形: 圖案 26">
            <a:extLst>
              <a:ext uri="{FF2B5EF4-FFF2-40B4-BE49-F238E27FC236}">
                <a16:creationId xmlns:a16="http://schemas.microsoft.com/office/drawing/2014/main" id="{C33EC1F8-A007-4C77-A413-F7D2A14FAA77}"/>
              </a:ext>
            </a:extLst>
          </p:cNvPr>
          <p:cNvSpPr/>
          <p:nvPr userDrawn="1"/>
        </p:nvSpPr>
        <p:spPr>
          <a:xfrm>
            <a:off x="0" y="6432188"/>
            <a:ext cx="317900" cy="425812"/>
          </a:xfrm>
          <a:custGeom>
            <a:avLst/>
            <a:gdLst>
              <a:gd name="connsiteX0" fmla="*/ 46075 w 391262"/>
              <a:gd name="connsiteY0" fmla="*/ 0 h 425812"/>
              <a:gd name="connsiteX1" fmla="*/ 101754 w 391262"/>
              <a:gd name="connsiteY1" fmla="*/ 3460 h 425812"/>
              <a:gd name="connsiteX2" fmla="*/ 229885 w 391262"/>
              <a:gd name="connsiteY2" fmla="*/ 158174 h 425812"/>
              <a:gd name="connsiteX3" fmla="*/ 229885 w 391262"/>
              <a:gd name="connsiteY3" fmla="*/ 159953 h 425812"/>
              <a:gd name="connsiteX4" fmla="*/ 229886 w 391262"/>
              <a:gd name="connsiteY4" fmla="*/ 159953 h 425812"/>
              <a:gd name="connsiteX5" fmla="*/ 229886 w 391262"/>
              <a:gd name="connsiteY5" fmla="*/ 159953 h 425812"/>
              <a:gd name="connsiteX6" fmla="*/ 267880 w 391262"/>
              <a:gd name="connsiteY6" fmla="*/ 159133 h 425812"/>
              <a:gd name="connsiteX7" fmla="*/ 304047 w 391262"/>
              <a:gd name="connsiteY7" fmla="*/ 168066 h 425812"/>
              <a:gd name="connsiteX8" fmla="*/ 363586 w 391262"/>
              <a:gd name="connsiteY8" fmla="*/ 211524 h 425812"/>
              <a:gd name="connsiteX9" fmla="*/ 378442 w 391262"/>
              <a:gd name="connsiteY9" fmla="*/ 348455 h 425812"/>
              <a:gd name="connsiteX10" fmla="*/ 258667 w 391262"/>
              <a:gd name="connsiteY10" fmla="*/ 424924 h 425812"/>
              <a:gd name="connsiteX11" fmla="*/ 258667 w 391262"/>
              <a:gd name="connsiteY11" fmla="*/ 425812 h 425812"/>
              <a:gd name="connsiteX12" fmla="*/ 0 w 391262"/>
              <a:gd name="connsiteY12" fmla="*/ 425812 h 425812"/>
              <a:gd name="connsiteX13" fmla="*/ 0 w 391262"/>
              <a:gd name="connsiteY13" fmla="*/ 12057 h 425812"/>
              <a:gd name="connsiteX14" fmla="*/ 46075 w 391262"/>
              <a:gd name="connsiteY14" fmla="*/ 0 h 4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262" h="425812">
                <a:moveTo>
                  <a:pt x="46075" y="0"/>
                </a:moveTo>
                <a:lnTo>
                  <a:pt x="101754" y="3460"/>
                </a:lnTo>
                <a:cubicBezTo>
                  <a:pt x="176033" y="20354"/>
                  <a:pt x="229885" y="84373"/>
                  <a:pt x="229885" y="158174"/>
                </a:cubicBezTo>
                <a:cubicBezTo>
                  <a:pt x="229885" y="158174"/>
                  <a:pt x="229885" y="159063"/>
                  <a:pt x="229885" y="159953"/>
                </a:cubicBezTo>
                <a:lnTo>
                  <a:pt x="229886" y="159953"/>
                </a:lnTo>
                <a:lnTo>
                  <a:pt x="229886" y="159953"/>
                </a:lnTo>
                <a:lnTo>
                  <a:pt x="267880" y="159133"/>
                </a:lnTo>
                <a:lnTo>
                  <a:pt x="304047" y="168066"/>
                </a:lnTo>
                <a:cubicBezTo>
                  <a:pt x="327143" y="177069"/>
                  <a:pt x="347802" y="191962"/>
                  <a:pt x="363586" y="211524"/>
                </a:cubicBezTo>
                <a:cubicBezTo>
                  <a:pt x="394225" y="251536"/>
                  <a:pt x="399796" y="303997"/>
                  <a:pt x="378442" y="348455"/>
                </a:cubicBezTo>
                <a:cubicBezTo>
                  <a:pt x="356158" y="392914"/>
                  <a:pt x="309734" y="422256"/>
                  <a:pt x="258667" y="424924"/>
                </a:cubicBezTo>
                <a:lnTo>
                  <a:pt x="258667" y="425812"/>
                </a:lnTo>
                <a:lnTo>
                  <a:pt x="0" y="425812"/>
                </a:lnTo>
                <a:lnTo>
                  <a:pt x="0" y="12057"/>
                </a:lnTo>
                <a:lnTo>
                  <a:pt x="46075" y="0"/>
                </a:lnTo>
                <a:close/>
              </a:path>
            </a:pathLst>
          </a:custGeom>
          <a:gradFill>
            <a:gsLst>
              <a:gs pos="0">
                <a:schemeClr val="accent3">
                  <a:lumMod val="20000"/>
                  <a:lumOff val="80000"/>
                </a:schemeClr>
              </a:gs>
              <a:gs pos="100000">
                <a:srgbClr val="00B0F0"/>
              </a:gs>
            </a:gsLst>
            <a:lin ang="0" scaled="1"/>
          </a:gradFill>
          <a:ln w="9525" cap="flat">
            <a:noFill/>
            <a:prstDash val="solid"/>
            <a:miter/>
          </a:ln>
        </p:spPr>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lvl="0"/>
            <a:endParaRPr lang="zh-TW" altLang="en-US" sz="1463">
              <a:solidFill>
                <a:schemeClr val="tx1"/>
              </a:solidFill>
            </a:endParaRPr>
          </a:p>
        </p:txBody>
      </p:sp>
      <p:sp>
        <p:nvSpPr>
          <p:cNvPr id="16" name="投影片編號版面配置區 5">
            <a:extLst>
              <a:ext uri="{FF2B5EF4-FFF2-40B4-BE49-F238E27FC236}">
                <a16:creationId xmlns:a16="http://schemas.microsoft.com/office/drawing/2014/main" id="{B4AB03DD-B138-4426-AA55-37A3D9979FBF}"/>
              </a:ext>
            </a:extLst>
          </p:cNvPr>
          <p:cNvSpPr>
            <a:spLocks noGrp="1"/>
          </p:cNvSpPr>
          <p:nvPr>
            <p:ph type="sldNum" sz="quarter" idx="4"/>
          </p:nvPr>
        </p:nvSpPr>
        <p:spPr>
          <a:xfrm>
            <a:off x="-1771640" y="6329363"/>
            <a:ext cx="2228850" cy="365125"/>
          </a:xfrm>
          <a:prstGeom prst="rect">
            <a:avLst/>
          </a:prstGeom>
        </p:spPr>
        <p:txBody>
          <a:bodyPr vert="horz" lIns="91440" tIns="45720" rIns="91440" bIns="45720" rtlCol="0" anchor="ctr"/>
          <a:lstStyle>
            <a:lvl1pPr algn="r">
              <a:defRPr sz="650" b="1">
                <a:solidFill>
                  <a:schemeClr val="bg1"/>
                </a:solidFill>
                <a:latin typeface="+mn-ea"/>
                <a:ea typeface="+mn-ea"/>
              </a:defRPr>
            </a:lvl1pPr>
          </a:lstStyle>
          <a:p>
            <a:fld id="{67686394-A506-4F44-853A-923C96A6A0BF}" type="slidenum">
              <a:rPr lang="zh-TW" altLang="en-US" smtClean="0"/>
              <a:pPr/>
              <a:t>‹#›</a:t>
            </a:fld>
            <a:endParaRPr lang="zh-TW" altLang="en-US" dirty="0"/>
          </a:p>
        </p:txBody>
      </p:sp>
      <p:sp>
        <p:nvSpPr>
          <p:cNvPr id="2" name="文字方塊 1"/>
          <p:cNvSpPr txBox="1"/>
          <p:nvPr userDrawn="1"/>
        </p:nvSpPr>
        <p:spPr>
          <a:xfrm>
            <a:off x="310555" y="6404379"/>
            <a:ext cx="300082" cy="192360"/>
          </a:xfrm>
          <a:prstGeom prst="rect">
            <a:avLst/>
          </a:prstGeom>
          <a:noFill/>
        </p:spPr>
        <p:txBody>
          <a:bodyPr wrap="none" rtlCol="0">
            <a:spAutoFit/>
          </a:bodyPr>
          <a:lstStyle/>
          <a:p>
            <a:r>
              <a:rPr lang="en-US" altLang="zh-TW" sz="650" dirty="0">
                <a:solidFill>
                  <a:schemeClr val="bg1"/>
                </a:solidFill>
              </a:rPr>
              <a:t>/13</a:t>
            </a:r>
            <a:endParaRPr lang="zh-TW" altLang="en-US" sz="650" dirty="0">
              <a:solidFill>
                <a:schemeClr val="bg1"/>
              </a:solidFill>
            </a:endParaRPr>
          </a:p>
        </p:txBody>
      </p:sp>
    </p:spTree>
    <p:extLst>
      <p:ext uri="{BB962C8B-B14F-4D97-AF65-F5344CB8AC3E}">
        <p14:creationId xmlns:p14="http://schemas.microsoft.com/office/powerpoint/2010/main" val="2155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32520" y="980728"/>
            <a:ext cx="8640960" cy="4968552"/>
          </a:xfrm>
        </p:spPr>
        <p:txBody>
          <a:bodyPr/>
          <a:lstStyle>
            <a:lvl1pPr marL="342900" indent="-342900">
              <a:lnSpc>
                <a:spcPct val="100000"/>
              </a:lnSpc>
              <a:spcBef>
                <a:spcPts val="600"/>
              </a:spcBef>
              <a:spcAft>
                <a:spcPts val="600"/>
              </a:spcAft>
              <a:buFont typeface="Wingdings" panose="05000000000000000000" pitchFamily="2" charset="2"/>
              <a:buChar char="l"/>
              <a:defRPr sz="2800" b="1">
                <a:solidFill>
                  <a:srgbClr val="393939"/>
                </a:solidFill>
              </a:defRPr>
            </a:lvl1pPr>
            <a:lvl2pPr marL="704850" indent="-342900">
              <a:lnSpc>
                <a:spcPct val="100000"/>
              </a:lnSpc>
              <a:spcBef>
                <a:spcPts val="600"/>
              </a:spcBef>
              <a:spcAft>
                <a:spcPts val="600"/>
              </a:spcAft>
              <a:buFont typeface="Wingdings" panose="05000000000000000000" pitchFamily="2" charset="2"/>
              <a:buChar char="u"/>
              <a:defRPr b="0">
                <a:solidFill>
                  <a:srgbClr val="393939"/>
                </a:solidFill>
              </a:defRPr>
            </a:lvl2pPr>
            <a:lvl3pPr marL="1076325" indent="-266700">
              <a:lnSpc>
                <a:spcPct val="100000"/>
              </a:lnSpc>
              <a:spcBef>
                <a:spcPts val="600"/>
              </a:spcBef>
              <a:spcAft>
                <a:spcPts val="600"/>
              </a:spcAft>
              <a:buFont typeface="Wingdings" panose="05000000000000000000" pitchFamily="2" charset="2"/>
              <a:buChar char="p"/>
              <a:defRPr>
                <a:solidFill>
                  <a:srgbClr val="393939"/>
                </a:solidFill>
              </a:defRPr>
            </a:lvl3pPr>
            <a:lvl4pPr marL="1343025" indent="-180975">
              <a:lnSpc>
                <a:spcPct val="100000"/>
              </a:lnSpc>
              <a:spcBef>
                <a:spcPts val="600"/>
              </a:spcBef>
              <a:spcAft>
                <a:spcPts val="600"/>
              </a:spcAft>
              <a:buFont typeface="Wingdings" panose="05000000000000000000" pitchFamily="2" charset="2"/>
              <a:buChar char="n"/>
              <a:defRPr>
                <a:solidFill>
                  <a:srgbClr val="393939"/>
                </a:solidFill>
              </a:defRPr>
            </a:lvl4pPr>
            <a:lvl5pPr marL="1619250" indent="-276225">
              <a:lnSpc>
                <a:spcPct val="100000"/>
              </a:lnSpc>
              <a:spcBef>
                <a:spcPts val="600"/>
              </a:spcBef>
              <a:spcAft>
                <a:spcPts val="600"/>
              </a:spcAft>
              <a:tabLst>
                <a:tab pos="7981950" algn="l"/>
              </a:tabLst>
              <a:defRPr>
                <a:solidFill>
                  <a:srgbClr val="393939"/>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5" name="標題版面配置區 1"/>
          <p:cNvSpPr>
            <a:spLocks noGrp="1"/>
          </p:cNvSpPr>
          <p:nvPr>
            <p:ph type="title"/>
          </p:nvPr>
        </p:nvSpPr>
        <p:spPr bwMode="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endParaRPr lang="zh-TW" altLang="en-US" dirty="0"/>
          </a:p>
        </p:txBody>
      </p:sp>
    </p:spTree>
    <p:extLst>
      <p:ext uri="{BB962C8B-B14F-4D97-AF65-F5344CB8AC3E}">
        <p14:creationId xmlns:p14="http://schemas.microsoft.com/office/powerpoint/2010/main" val="157785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1352600" y="1628800"/>
            <a:ext cx="7200800" cy="4752528"/>
          </a:xfrm>
        </p:spPr>
        <p:txBody>
          <a:bodyPr vert="eaVert"/>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5"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18729306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631825" y="1268759"/>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8"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10" name="內容版面配置區 6"/>
          <p:cNvSpPr>
            <a:spLocks noGrp="1"/>
          </p:cNvSpPr>
          <p:nvPr>
            <p:ph sz="quarter" idx="14"/>
          </p:nvPr>
        </p:nvSpPr>
        <p:spPr>
          <a:xfrm>
            <a:off x="5139910" y="1254387"/>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Tree>
    <p:extLst>
      <p:ext uri="{BB962C8B-B14F-4D97-AF65-F5344CB8AC3E}">
        <p14:creationId xmlns:p14="http://schemas.microsoft.com/office/powerpoint/2010/main" val="3591219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16897" y="908720"/>
            <a:ext cx="5259982" cy="5400600"/>
          </a:xfrm>
        </p:spPr>
        <p:txBody>
          <a:bodyPr/>
          <a:lstStyle>
            <a:lvl1pPr marL="342900" indent="-342900">
              <a:buFont typeface="Wingdings" panose="05000000000000000000" pitchFamily="2" charset="2"/>
              <a:buChar char="l"/>
              <a:defRPr sz="2800"/>
            </a:lvl1pPr>
            <a:lvl2pPr marL="714375" indent="-352425">
              <a:buFont typeface="Wingdings" panose="05000000000000000000" pitchFamily="2" charset="2"/>
              <a:buChar char="u"/>
              <a:defRPr sz="2400" b="0"/>
            </a:lvl2pPr>
            <a:lvl3pPr marL="990600" indent="-276225">
              <a:buFont typeface="Wingdings" panose="05000000000000000000" pitchFamily="2" charset="2"/>
              <a:buChar char="p"/>
              <a:defRPr sz="2000"/>
            </a:lvl3pPr>
            <a:lvl4pPr marL="1257300" indent="-266700">
              <a:buFont typeface="Wingdings" panose="05000000000000000000" pitchFamily="2" charset="2"/>
              <a:buChar char="n"/>
              <a:defRPr sz="1800"/>
            </a:lvl4pPr>
            <a:lvl5pPr>
              <a:defRPr sz="18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文字版面配置區 3"/>
          <p:cNvSpPr>
            <a:spLocks noGrp="1"/>
          </p:cNvSpPr>
          <p:nvPr>
            <p:ph type="body" sz="half" idx="2"/>
          </p:nvPr>
        </p:nvSpPr>
        <p:spPr>
          <a:xfrm>
            <a:off x="632520" y="908720"/>
            <a:ext cx="3193928" cy="5400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7"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11775170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4"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0"/>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graphicFrame>
        <p:nvGraphicFramePr>
          <p:cNvPr id="6" name="圖表 5"/>
          <p:cNvGraphicFramePr/>
          <p:nvPr userDrawn="1">
            <p:extLst>
              <p:ext uri="{D42A27DB-BD31-4B8C-83A1-F6EECF244321}">
                <p14:modId xmlns:p14="http://schemas.microsoft.com/office/powerpoint/2010/main" val="3115980721"/>
              </p:ext>
            </p:extLst>
          </p:nvPr>
        </p:nvGraphicFramePr>
        <p:xfrm>
          <a:off x="1651000" y="1227666"/>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85606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3.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bwMode="gray">
          <a:xfrm>
            <a:off x="661480" y="0"/>
            <a:ext cx="8611999" cy="692696"/>
          </a:xfrm>
          <a:prstGeom prst="rect">
            <a:avLst/>
          </a:prstGeom>
        </p:spPr>
        <p:txBody>
          <a:bodyPr vert="horz" lIns="91440" tIns="45720" rIns="91440" bIns="45720" rtlCol="0" anchor="ctr">
            <a:noAutofit/>
          </a:bodyPr>
          <a:lstStyle/>
          <a:p>
            <a:pPr lvl="0"/>
            <a:r>
              <a:rPr lang="zh-TW" altLang="en-US" dirty="0" smtClean="0"/>
              <a:t>標題 </a:t>
            </a:r>
            <a:r>
              <a:rPr lang="en-US" altLang="zh-TW" dirty="0" smtClean="0"/>
              <a:t>36</a:t>
            </a:r>
            <a:r>
              <a:rPr lang="zh-TW" altLang="en-US" dirty="0" smtClean="0"/>
              <a:t>號 粗體</a:t>
            </a:r>
            <a:endParaRPr lang="zh-TW" altLang="en-US" dirty="0"/>
          </a:p>
        </p:txBody>
      </p:sp>
      <p:sp>
        <p:nvSpPr>
          <p:cNvPr id="3" name="文字版面配置區 2"/>
          <p:cNvSpPr>
            <a:spLocks noGrp="1"/>
          </p:cNvSpPr>
          <p:nvPr>
            <p:ph type="body" idx="1"/>
          </p:nvPr>
        </p:nvSpPr>
        <p:spPr bwMode="gray">
          <a:xfrm>
            <a:off x="1352599" y="1628800"/>
            <a:ext cx="7200801" cy="4736258"/>
          </a:xfrm>
          <a:prstGeom prst="rect">
            <a:avLst/>
          </a:prstGeom>
        </p:spPr>
        <p:txBody>
          <a:bodyPr vert="horz" lIns="91440" tIns="45720" rIns="91440" bIns="45720" rtlCol="0">
            <a:normAutofit/>
          </a:bodyPr>
          <a:lstStyle/>
          <a:p>
            <a:pPr lvl="0"/>
            <a:r>
              <a:rPr lang="zh-TW" altLang="en-US" dirty="0" smtClean="0"/>
              <a:t>第一層 </a:t>
            </a:r>
            <a:r>
              <a:rPr lang="en-US" altLang="zh-TW" dirty="0" smtClean="0"/>
              <a:t>28</a:t>
            </a:r>
            <a:r>
              <a:rPr lang="zh-TW" altLang="en-US" dirty="0" smtClean="0"/>
              <a:t>號 粗體</a:t>
            </a:r>
          </a:p>
          <a:p>
            <a:pPr lvl="1"/>
            <a:r>
              <a:rPr lang="zh-TW" altLang="en-US" dirty="0" smtClean="0"/>
              <a:t>第二層 </a:t>
            </a:r>
            <a:r>
              <a:rPr lang="en-US" altLang="zh-TW" dirty="0" smtClean="0"/>
              <a:t>24</a:t>
            </a:r>
            <a:r>
              <a:rPr lang="zh-TW" altLang="en-US" dirty="0" smtClean="0"/>
              <a:t>號 </a:t>
            </a:r>
          </a:p>
          <a:p>
            <a:pPr lvl="2"/>
            <a:r>
              <a:rPr lang="zh-TW" altLang="en-US" dirty="0" smtClean="0"/>
              <a:t>第三層 </a:t>
            </a:r>
            <a:r>
              <a:rPr lang="en-US" altLang="zh-TW" dirty="0" smtClean="0"/>
              <a:t>20</a:t>
            </a:r>
            <a:r>
              <a:rPr lang="zh-TW" altLang="en-US" dirty="0" smtClean="0"/>
              <a:t>號</a:t>
            </a:r>
          </a:p>
          <a:p>
            <a:pPr lvl="3"/>
            <a:r>
              <a:rPr lang="zh-TW" altLang="en-US" dirty="0" smtClean="0"/>
              <a:t>第四層 </a:t>
            </a:r>
            <a:r>
              <a:rPr lang="en-US" altLang="zh-TW" dirty="0" smtClean="0"/>
              <a:t>18</a:t>
            </a:r>
            <a:r>
              <a:rPr lang="zh-TW" altLang="en-US" dirty="0" smtClean="0"/>
              <a:t>號</a:t>
            </a:r>
          </a:p>
          <a:p>
            <a:pPr lvl="4"/>
            <a:r>
              <a:rPr lang="zh-TW" altLang="en-US" dirty="0" smtClean="0"/>
              <a:t>第五層 </a:t>
            </a:r>
            <a:r>
              <a:rPr lang="en-US" altLang="zh-TW" dirty="0" smtClean="0"/>
              <a:t>18</a:t>
            </a:r>
            <a:r>
              <a:rPr lang="zh-TW" altLang="en-US" dirty="0" smtClean="0"/>
              <a:t>號</a:t>
            </a:r>
            <a:endParaRPr lang="zh-TW" altLang="en-US" dirty="0"/>
          </a:p>
        </p:txBody>
      </p:sp>
      <p:sp>
        <p:nvSpPr>
          <p:cNvPr id="5" name="矩形 4"/>
          <p:cNvSpPr/>
          <p:nvPr userDrawn="1"/>
        </p:nvSpPr>
        <p:spPr bwMode="ltGray">
          <a:xfrm>
            <a:off x="4808984" y="6641254"/>
            <a:ext cx="372218" cy="189195"/>
          </a:xfrm>
          <a:prstGeom prst="rect">
            <a:avLst/>
          </a:prstGeom>
        </p:spPr>
        <p:txBody>
          <a:bodyPr wrap="none">
            <a:spAutoFit/>
          </a:bodyPr>
          <a:lstStyle/>
          <a:p>
            <a:fld id="{8F4EACC7-37E3-43A5-A5FB-BEB9CE95D266}" type="slidenum">
              <a:rPr lang="zh-TW" altLang="en-US" sz="1200" smtClean="0">
                <a:solidFill>
                  <a:schemeClr val="bg1"/>
                </a:solidFill>
              </a:rPr>
              <a:pPr/>
              <a:t>‹#›</a:t>
            </a:fld>
            <a:endParaRPr lang="zh-TW" altLang="en-US" sz="1200" dirty="0">
              <a:solidFill>
                <a:schemeClr val="bg1"/>
              </a:solidFill>
            </a:endParaRPr>
          </a:p>
        </p:txBody>
      </p:sp>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57" r:id="rId6"/>
    <p:sldLayoutId id="2147483671" r:id="rId7"/>
    <p:sldLayoutId id="2147483670" r:id="rId8"/>
    <p:sldLayoutId id="2147483675" r:id="rId9"/>
    <p:sldLayoutId id="2147483676" r:id="rId10"/>
  </p:sldLayoutIdLst>
  <p:timing>
    <p:tnLst>
      <p:par>
        <p:cTn id="1" dur="indefinite" restart="never" nodeType="tmRoot"/>
      </p:par>
    </p:tnLst>
  </p:timing>
  <p:hf hdr="0" ftr="0" dt="0"/>
  <p:txStyles>
    <p:titleStyle>
      <a:lvl1pPr algn="ctr" defTabSz="914400" rtl="0" eaLnBrk="1" latinLnBrk="0" hangingPunct="1">
        <a:spcBef>
          <a:spcPct val="0"/>
        </a:spcBef>
        <a:buNone/>
        <a:defRPr lang="zh-TW" altLang="en-US" sz="3600" b="1" kern="1200" spc="300" dirty="0">
          <a:solidFill>
            <a:srgbClr val="393939"/>
          </a:solidFill>
          <a:latin typeface="Microsoft YaHei UI" pitchFamily="34" charset="-122"/>
          <a:ea typeface="Microsoft YaHei UI" pitchFamily="34" charset="-122"/>
          <a:cs typeface="+mj-cs"/>
        </a:defRPr>
      </a:lvl1pPr>
    </p:titleStyle>
    <p:body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393939"/>
          </a:solidFill>
          <a:latin typeface="微軟正黑體" pitchFamily="34" charset="-120"/>
          <a:ea typeface="微軟正黑體" pitchFamily="34" charset="-120"/>
          <a:cs typeface="+mn-cs"/>
        </a:defRPr>
      </a:lvl2pPr>
      <a:lvl3pPr marL="990600" indent="-276225"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257300" indent="-266700"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524000" indent="-266700" algn="l" defTabSz="914400" rtl="0" eaLnBrk="1" latinLnBrk="0" hangingPunct="1">
        <a:lnSpc>
          <a:spcPct val="100000"/>
        </a:lnSpc>
        <a:spcBef>
          <a:spcPts val="600"/>
        </a:spcBef>
        <a:spcAft>
          <a:spcPts val="600"/>
        </a:spcAft>
        <a:buClr>
          <a:schemeClr val="accent5"/>
        </a:buClr>
        <a:buFont typeface="Arial" pitchFamily="34" charset="0"/>
        <a:buChar char="»"/>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bwMode="ltGray">
          <a:xfrm>
            <a:off x="661480" y="0"/>
            <a:ext cx="8611999" cy="692696"/>
          </a:xfrm>
          <a:prstGeom prst="rect">
            <a:avLst/>
          </a:prstGeom>
        </p:spPr>
        <p:txBody>
          <a:bodyPr vert="horz" lIns="91440" tIns="45720" rIns="91440" bIns="45720" rtlCol="0" anchor="ctr">
            <a:noAutofit/>
          </a:bodyPr>
          <a:lstStyle/>
          <a:p>
            <a:pPr lvl="0"/>
            <a:r>
              <a:rPr lang="zh-TW" altLang="en-US" dirty="0" smtClean="0"/>
              <a:t>標題 </a:t>
            </a:r>
            <a:r>
              <a:rPr lang="en-US" altLang="zh-TW" dirty="0" smtClean="0"/>
              <a:t>36</a:t>
            </a:r>
            <a:r>
              <a:rPr lang="zh-TW" altLang="en-US" dirty="0" smtClean="0"/>
              <a:t>號 粗體</a:t>
            </a:r>
            <a:endParaRPr lang="zh-TW" altLang="en-US" dirty="0"/>
          </a:p>
        </p:txBody>
      </p:sp>
      <p:sp>
        <p:nvSpPr>
          <p:cNvPr id="3" name="文字版面配置區 2"/>
          <p:cNvSpPr>
            <a:spLocks noGrp="1"/>
          </p:cNvSpPr>
          <p:nvPr>
            <p:ph type="body" idx="1"/>
          </p:nvPr>
        </p:nvSpPr>
        <p:spPr bwMode="ltGray">
          <a:xfrm>
            <a:off x="1352599" y="1628800"/>
            <a:ext cx="7200801" cy="4736258"/>
          </a:xfrm>
          <a:prstGeom prst="rect">
            <a:avLst/>
          </a:prstGeom>
        </p:spPr>
        <p:txBody>
          <a:bodyPr vert="horz" lIns="91440" tIns="45720" rIns="91440" bIns="45720" rtlCol="0">
            <a:normAutofit/>
          </a:bodyPr>
          <a:lstStyle/>
          <a:p>
            <a:pPr lvl="0"/>
            <a:r>
              <a:rPr lang="zh-TW" altLang="en-US" dirty="0" smtClean="0"/>
              <a:t>第一層 </a:t>
            </a:r>
            <a:r>
              <a:rPr lang="en-US" altLang="zh-TW" dirty="0" smtClean="0"/>
              <a:t>28</a:t>
            </a:r>
            <a:r>
              <a:rPr lang="zh-TW" altLang="en-US" dirty="0" smtClean="0"/>
              <a:t>號 粗體</a:t>
            </a:r>
          </a:p>
          <a:p>
            <a:pPr lvl="1"/>
            <a:r>
              <a:rPr lang="zh-TW" altLang="en-US" dirty="0" smtClean="0"/>
              <a:t>第二層 </a:t>
            </a:r>
            <a:r>
              <a:rPr lang="en-US" altLang="zh-TW" dirty="0" smtClean="0"/>
              <a:t>24</a:t>
            </a:r>
            <a:r>
              <a:rPr lang="zh-TW" altLang="en-US" dirty="0" smtClean="0"/>
              <a:t>號 </a:t>
            </a:r>
          </a:p>
          <a:p>
            <a:pPr lvl="2"/>
            <a:r>
              <a:rPr lang="zh-TW" altLang="en-US" dirty="0" smtClean="0"/>
              <a:t>第三層 </a:t>
            </a:r>
            <a:r>
              <a:rPr lang="en-US" altLang="zh-TW" dirty="0" smtClean="0"/>
              <a:t>20</a:t>
            </a:r>
            <a:r>
              <a:rPr lang="zh-TW" altLang="en-US" dirty="0" smtClean="0"/>
              <a:t>號</a:t>
            </a:r>
          </a:p>
          <a:p>
            <a:pPr lvl="3"/>
            <a:r>
              <a:rPr lang="zh-TW" altLang="en-US" dirty="0" smtClean="0"/>
              <a:t>第四層 </a:t>
            </a:r>
            <a:r>
              <a:rPr lang="en-US" altLang="zh-TW" dirty="0" smtClean="0"/>
              <a:t>18</a:t>
            </a:r>
            <a:r>
              <a:rPr lang="zh-TW" altLang="en-US" dirty="0" smtClean="0"/>
              <a:t>號</a:t>
            </a:r>
          </a:p>
          <a:p>
            <a:pPr lvl="4"/>
            <a:r>
              <a:rPr lang="zh-TW" altLang="en-US" dirty="0" smtClean="0"/>
              <a:t>第五層 </a:t>
            </a:r>
            <a:r>
              <a:rPr lang="en-US" altLang="zh-TW" dirty="0" smtClean="0"/>
              <a:t>18</a:t>
            </a:r>
            <a:r>
              <a:rPr lang="zh-TW" altLang="en-US" dirty="0" smtClean="0"/>
              <a:t>號</a:t>
            </a:r>
            <a:endParaRPr lang="zh-TW" altLang="en-US" dirty="0"/>
          </a:p>
        </p:txBody>
      </p:sp>
      <p:sp>
        <p:nvSpPr>
          <p:cNvPr id="6" name="矩形 5"/>
          <p:cNvSpPr/>
          <p:nvPr/>
        </p:nvSpPr>
        <p:spPr>
          <a:xfrm>
            <a:off x="4808984" y="6641254"/>
            <a:ext cx="372218" cy="18919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8F4EACC7-37E3-43A5-A5FB-BEB9CE95D266}" type="slidenum">
              <a:rPr kumimoji="0" lang="zh-TW" altLang="en-US" sz="1200" b="0" i="0" u="none" strike="noStrike" kern="0" cap="none" spc="0" normalizeH="0" baseline="0" noProof="0" smtClean="0">
                <a:ln>
                  <a:noFill/>
                </a:ln>
                <a:solidFill>
                  <a:srgbClr val="FFFFF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0" cap="none" spc="0" normalizeH="0" baseline="0" noProof="0" dirty="0" smtClean="0">
              <a:ln>
                <a:noFill/>
              </a:ln>
              <a:solidFill>
                <a:srgbClr val="FFFFFF"/>
              </a:solidFill>
              <a:effectLst/>
              <a:uLnTx/>
              <a:uFillTx/>
            </a:endParaRPr>
          </a:p>
        </p:txBody>
      </p:sp>
      <p:sp>
        <p:nvSpPr>
          <p:cNvPr id="5" name="矩形 4"/>
          <p:cNvSpPr/>
          <p:nvPr userDrawn="1"/>
        </p:nvSpPr>
        <p:spPr bwMode="ltGray">
          <a:xfrm>
            <a:off x="4808984" y="6641254"/>
            <a:ext cx="372218" cy="189195"/>
          </a:xfrm>
          <a:prstGeom prst="rect">
            <a:avLst/>
          </a:prstGeom>
        </p:spPr>
        <p:txBody>
          <a:bodyPr wrap="none">
            <a:spAutoFit/>
          </a:bodyPr>
          <a:lstStyle/>
          <a:p>
            <a:fld id="{8F4EACC7-37E3-43A5-A5FB-BEB9CE95D266}" type="slidenum">
              <a:rPr lang="zh-TW" altLang="en-US" sz="1200" smtClean="0">
                <a:solidFill>
                  <a:schemeClr val="bg1"/>
                </a:solidFill>
              </a:rPr>
              <a:pPr/>
              <a:t>‹#›</a:t>
            </a:fld>
            <a:endParaRPr lang="zh-TW" altLang="en-US" sz="1200" dirty="0">
              <a:solidFill>
                <a:schemeClr val="bg1"/>
              </a:solidFill>
            </a:endParaRPr>
          </a:p>
        </p:txBody>
      </p:sp>
    </p:spTree>
    <p:extLst>
      <p:ext uri="{BB962C8B-B14F-4D97-AF65-F5344CB8AC3E}">
        <p14:creationId xmlns:p14="http://schemas.microsoft.com/office/powerpoint/2010/main" val="15704699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710" r:id="rId16"/>
  </p:sldLayoutIdLst>
  <p:timing>
    <p:tnLst>
      <p:par>
        <p:cTn id="1" dur="indefinite" restart="never" nodeType="tmRoot"/>
      </p:par>
    </p:tnLst>
  </p:timing>
  <p:hf hdr="0" ftr="0" dt="0"/>
  <p:txStyles>
    <p:titleStyle>
      <a:lvl1pPr algn="ctr" defTabSz="914400" rtl="0" eaLnBrk="1" latinLnBrk="0" hangingPunct="1">
        <a:spcBef>
          <a:spcPct val="0"/>
        </a:spcBef>
        <a:buNone/>
        <a:defRPr lang="zh-TW" altLang="en-US" sz="3600" b="1" kern="1200" spc="300" dirty="0">
          <a:solidFill>
            <a:srgbClr val="393939"/>
          </a:solidFill>
          <a:latin typeface="Microsoft YaHei UI" pitchFamily="34" charset="-122"/>
          <a:ea typeface="Microsoft YaHei UI" pitchFamily="34" charset="-122"/>
          <a:cs typeface="+mj-cs"/>
        </a:defRPr>
      </a:lvl1pPr>
    </p:titleStyle>
    <p:body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1" kern="1200">
          <a:solidFill>
            <a:srgbClr val="393939"/>
          </a:solidFill>
          <a:latin typeface="微軟正黑體" pitchFamily="34" charset="-120"/>
          <a:ea typeface="微軟正黑體" pitchFamily="34" charset="-120"/>
          <a:cs typeface="+mn-cs"/>
        </a:defRPr>
      </a:lvl2pPr>
      <a:lvl3pPr marL="990600" indent="-276225"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257300" indent="-266700"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524000" indent="-266700" algn="l" defTabSz="914400" rtl="0" eaLnBrk="1" latinLnBrk="0" hangingPunct="1">
        <a:lnSpc>
          <a:spcPct val="100000"/>
        </a:lnSpc>
        <a:spcBef>
          <a:spcPts val="600"/>
        </a:spcBef>
        <a:spcAft>
          <a:spcPts val="600"/>
        </a:spcAft>
        <a:buClr>
          <a:schemeClr val="accent5"/>
        </a:buClr>
        <a:buFont typeface="Arial" pitchFamily="34" charset="0"/>
        <a:buChar char="»"/>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6.xml"/><Relationship Id="rId6" Type="http://schemas.openxmlformats.org/officeDocument/2006/relationships/image" Target="../media/image14.png"/><Relationship Id="rId11" Type="http://schemas.openxmlformats.org/officeDocument/2006/relationships/image" Target="../media/image19.gif"/><Relationship Id="rId5" Type="http://schemas.openxmlformats.org/officeDocument/2006/relationships/image" Target="../media/image13.jpe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jpe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3.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jpeg"/><Relationship Id="rId9"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hyperlink" Target="mailto:xxxooo@iii.org.tw" TargetMode="External"/><Relationship Id="rId2" Type="http://schemas.openxmlformats.org/officeDocument/2006/relationships/image" Target="../media/image6.jpg"/><Relationship Id="rId1" Type="http://schemas.openxmlformats.org/officeDocument/2006/relationships/slideLayout" Target="../slideLayouts/slideLayout11.xml"/><Relationship Id="rId4" Type="http://schemas.openxmlformats.org/officeDocument/2006/relationships/hyperlink" Target="http://www.iii.org.t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提醒</a:t>
            </a:r>
            <a:r>
              <a:rPr lang="zh-TW" altLang="en-US" dirty="0" smtClean="0"/>
              <a:t>事項 </a:t>
            </a:r>
            <a:r>
              <a:rPr lang="en-US" altLang="zh-TW" dirty="0" smtClean="0"/>
              <a:t>– </a:t>
            </a:r>
            <a:r>
              <a:rPr lang="zh-TW" altLang="en-US" dirty="0" smtClean="0"/>
              <a:t>簡報</a:t>
            </a:r>
            <a:r>
              <a:rPr lang="zh-TW" altLang="en-US" dirty="0"/>
              <a:t>製作注意事項</a:t>
            </a:r>
          </a:p>
        </p:txBody>
      </p:sp>
      <p:sp>
        <p:nvSpPr>
          <p:cNvPr id="5" name="內容版面配置區 4"/>
          <p:cNvSpPr>
            <a:spLocks noGrp="1"/>
          </p:cNvSpPr>
          <p:nvPr>
            <p:ph idx="1"/>
          </p:nvPr>
        </p:nvSpPr>
        <p:spPr>
          <a:xfrm>
            <a:off x="416496" y="645804"/>
            <a:ext cx="9073008" cy="5904656"/>
          </a:xfrm>
        </p:spPr>
        <p:txBody>
          <a:bodyPr>
            <a:noAutofit/>
          </a:bodyPr>
          <a:lstStyle/>
          <a:p>
            <a:pPr marL="360363" indent="-360363">
              <a:spcBef>
                <a:spcPts val="300"/>
              </a:spcBef>
              <a:spcAft>
                <a:spcPts val="300"/>
              </a:spcAft>
              <a:buClr>
                <a:schemeClr val="tx1">
                  <a:lumMod val="50000"/>
                </a:schemeClr>
              </a:buClr>
              <a:buFont typeface="+mj-lt"/>
              <a:buAutoNum type="arabicPeriod"/>
            </a:pPr>
            <a:r>
              <a:rPr lang="zh-TW" altLang="en-US" sz="2400" dirty="0"/>
              <a:t>簡報內容</a:t>
            </a:r>
            <a:r>
              <a:rPr lang="en-US" altLang="zh-TW" sz="2400" dirty="0"/>
              <a:t>(</a:t>
            </a:r>
            <a:r>
              <a:rPr lang="zh-TW" altLang="en-US" sz="2400" dirty="0"/>
              <a:t>不</a:t>
            </a:r>
            <a:r>
              <a:rPr lang="zh-TW" altLang="en-US" sz="2400" dirty="0" smtClean="0"/>
              <a:t>含意見回覆、大綱</a:t>
            </a:r>
            <a:r>
              <a:rPr lang="zh-TW" altLang="en-US" sz="2400" dirty="0"/>
              <a:t>、附件</a:t>
            </a:r>
            <a:r>
              <a:rPr lang="en-US" altLang="zh-TW" sz="2400" dirty="0"/>
              <a:t>)</a:t>
            </a:r>
            <a:r>
              <a:rPr lang="zh-TW" altLang="en-US" sz="2400" dirty="0"/>
              <a:t>請以</a:t>
            </a:r>
            <a:r>
              <a:rPr lang="en-US" altLang="zh-TW" sz="2400" dirty="0">
                <a:solidFill>
                  <a:schemeClr val="accent3"/>
                </a:solidFill>
              </a:rPr>
              <a:t>15</a:t>
            </a:r>
            <a:r>
              <a:rPr lang="zh-TW" altLang="en-US" sz="2400" dirty="0">
                <a:solidFill>
                  <a:schemeClr val="accent3"/>
                </a:solidFill>
              </a:rPr>
              <a:t>頁</a:t>
            </a:r>
            <a:r>
              <a:rPr lang="zh-TW" altLang="en-US" sz="2400" dirty="0"/>
              <a:t>為限，請編頁碼</a:t>
            </a:r>
          </a:p>
          <a:p>
            <a:pPr marL="360363" indent="-360363">
              <a:spcBef>
                <a:spcPts val="300"/>
              </a:spcBef>
              <a:spcAft>
                <a:spcPts val="300"/>
              </a:spcAft>
              <a:buClr>
                <a:schemeClr val="tx1">
                  <a:lumMod val="50000"/>
                </a:schemeClr>
              </a:buClr>
              <a:buFont typeface="+mj-lt"/>
              <a:buAutoNum type="arabicPeriod"/>
            </a:pPr>
            <a:r>
              <a:rPr lang="zh-TW" altLang="en-US" sz="2400" dirty="0"/>
              <a:t>字元大小不得小於</a:t>
            </a:r>
            <a:r>
              <a:rPr lang="en-US" altLang="zh-TW" sz="2400" dirty="0"/>
              <a:t>24</a:t>
            </a:r>
            <a:r>
              <a:rPr lang="zh-TW" altLang="en-US" sz="2400" dirty="0"/>
              <a:t>點</a:t>
            </a:r>
            <a:r>
              <a:rPr lang="zh-TW" altLang="en-US" sz="2400" dirty="0" smtClean="0"/>
              <a:t>，「三</a:t>
            </a:r>
            <a:r>
              <a:rPr lang="zh-TW" altLang="en-US" sz="2400" dirty="0"/>
              <a:t>、產業化</a:t>
            </a:r>
            <a:r>
              <a:rPr lang="zh-TW" altLang="en-US" sz="2400" dirty="0" smtClean="0"/>
              <a:t>之策略規畫 </a:t>
            </a:r>
            <a:r>
              <a:rPr lang="en-US" altLang="zh-TW" sz="2400" dirty="0" smtClean="0"/>
              <a:t>– </a:t>
            </a:r>
            <a:r>
              <a:rPr lang="en-US" altLang="zh-TW" sz="2400" dirty="0"/>
              <a:t>BMC</a:t>
            </a:r>
            <a:r>
              <a:rPr lang="zh-TW" altLang="en-US" sz="2400" dirty="0"/>
              <a:t>或</a:t>
            </a:r>
            <a:r>
              <a:rPr lang="en-US" altLang="zh-TW" sz="2400" dirty="0"/>
              <a:t>Lean Canvas</a:t>
            </a:r>
            <a:r>
              <a:rPr lang="zh-TW" altLang="en-US" sz="2400" dirty="0"/>
              <a:t>之構想</a:t>
            </a:r>
            <a:r>
              <a:rPr lang="zh-TW" altLang="en-US" sz="2400" dirty="0" smtClean="0"/>
              <a:t>說明」頁面除外</a:t>
            </a:r>
            <a:endParaRPr lang="en-US" altLang="zh-TW" sz="2400" dirty="0"/>
          </a:p>
          <a:p>
            <a:pPr marL="360363" indent="-360363">
              <a:spcBef>
                <a:spcPts val="300"/>
              </a:spcBef>
              <a:spcAft>
                <a:spcPts val="300"/>
              </a:spcAft>
              <a:buClr>
                <a:schemeClr val="tx1">
                  <a:lumMod val="50000"/>
                </a:schemeClr>
              </a:buClr>
              <a:buFont typeface="+mj-lt"/>
              <a:buAutoNum type="arabicPeriod"/>
            </a:pPr>
            <a:r>
              <a:rPr lang="zh-TW" altLang="en-US" sz="2400" dirty="0"/>
              <a:t>請以精簡、濃縮為原則，重點條列說明或圖表表達</a:t>
            </a:r>
          </a:p>
          <a:p>
            <a:pPr marL="360363" indent="-360363">
              <a:spcBef>
                <a:spcPts val="300"/>
              </a:spcBef>
              <a:spcAft>
                <a:spcPts val="300"/>
              </a:spcAft>
              <a:buClr>
                <a:schemeClr val="tx1">
                  <a:lumMod val="50000"/>
                </a:schemeClr>
              </a:buClr>
              <a:buFont typeface="+mj-lt"/>
              <a:buAutoNum type="arabicPeriod"/>
            </a:pPr>
            <a:r>
              <a:rPr lang="zh-TW" altLang="en-US" sz="2400" dirty="0"/>
              <a:t>請遵循</a:t>
            </a:r>
            <a:r>
              <a:rPr lang="en-US" altLang="zh-TW" sz="2400" dirty="0"/>
              <a:t>WHY</a:t>
            </a:r>
            <a:r>
              <a:rPr lang="zh-TW" altLang="en-US" sz="2400" dirty="0"/>
              <a:t>、</a:t>
            </a:r>
            <a:r>
              <a:rPr lang="en-US" altLang="zh-TW" sz="2400" dirty="0"/>
              <a:t>WHAT</a:t>
            </a:r>
            <a:r>
              <a:rPr lang="zh-TW" altLang="en-US" sz="2400" dirty="0"/>
              <a:t>、</a:t>
            </a:r>
            <a:r>
              <a:rPr lang="en-US" altLang="zh-TW" sz="2400" dirty="0"/>
              <a:t>HOW</a:t>
            </a:r>
            <a:r>
              <a:rPr lang="zh-TW" altLang="en-US" sz="2400" dirty="0"/>
              <a:t>、成果效益之表達邏輯</a:t>
            </a:r>
          </a:p>
          <a:p>
            <a:pPr marL="360363" indent="-360363">
              <a:spcBef>
                <a:spcPts val="300"/>
              </a:spcBef>
              <a:spcAft>
                <a:spcPts val="300"/>
              </a:spcAft>
              <a:buClr>
                <a:schemeClr val="tx1">
                  <a:lumMod val="50000"/>
                </a:schemeClr>
              </a:buClr>
              <a:buFont typeface="+mj-lt"/>
              <a:buAutoNum type="arabicPeriod"/>
            </a:pPr>
            <a:r>
              <a:rPr lang="zh-TW" altLang="en-US" sz="2400" dirty="0"/>
              <a:t>請多註明</a:t>
            </a:r>
            <a:r>
              <a:rPr lang="en-US" altLang="zh-TW" sz="2400" dirty="0"/>
              <a:t>Reference</a:t>
            </a:r>
            <a:r>
              <a:rPr lang="zh-TW" altLang="en-US" sz="2400" dirty="0"/>
              <a:t>，以支持分析論述</a:t>
            </a:r>
            <a:endParaRPr lang="en-US" altLang="zh-TW" sz="2400" dirty="0"/>
          </a:p>
          <a:p>
            <a:pPr marL="360363" indent="-360363">
              <a:spcBef>
                <a:spcPts val="300"/>
              </a:spcBef>
              <a:spcAft>
                <a:spcPts val="300"/>
              </a:spcAft>
              <a:buClr>
                <a:schemeClr val="tx1">
                  <a:lumMod val="50000"/>
                </a:schemeClr>
              </a:buClr>
              <a:buFont typeface="+mj-lt"/>
              <a:buAutoNum type="arabicPeriod"/>
            </a:pPr>
            <a:r>
              <a:rPr lang="zh-TW" altLang="en-US" sz="2400" dirty="0"/>
              <a:t>提案報告時間分配建議</a:t>
            </a:r>
            <a:r>
              <a:rPr lang="zh-TW" altLang="en-US" sz="2000" dirty="0"/>
              <a:t> </a:t>
            </a:r>
            <a:r>
              <a:rPr lang="en-US" altLang="zh-TW" sz="1800" b="0" dirty="0"/>
              <a:t>(</a:t>
            </a:r>
            <a:r>
              <a:rPr lang="en-US" altLang="zh-TW" sz="1800" b="0" dirty="0" smtClean="0"/>
              <a:t>optional</a:t>
            </a:r>
            <a:r>
              <a:rPr lang="zh-TW" altLang="en-US" sz="1800" b="0" dirty="0" smtClean="0"/>
              <a:t>；總時間</a:t>
            </a:r>
            <a:r>
              <a:rPr lang="en-US" altLang="zh-TW" sz="1800" b="0" dirty="0" smtClean="0"/>
              <a:t>15</a:t>
            </a:r>
            <a:r>
              <a:rPr lang="zh-TW" altLang="en-US" sz="1800" b="0" dirty="0" smtClean="0"/>
              <a:t>分鐘為暫訂，依會議公告為準</a:t>
            </a:r>
            <a:r>
              <a:rPr lang="en-US" altLang="zh-TW" sz="1800" b="0" dirty="0" smtClean="0"/>
              <a:t>)</a:t>
            </a:r>
            <a:endParaRPr lang="en-US" altLang="zh-TW" sz="2000" b="0" dirty="0"/>
          </a:p>
        </p:txBody>
      </p:sp>
      <p:sp>
        <p:nvSpPr>
          <p:cNvPr id="3" name="矩形 2"/>
          <p:cNvSpPr/>
          <p:nvPr/>
        </p:nvSpPr>
        <p:spPr>
          <a:xfrm>
            <a:off x="864096" y="3645024"/>
            <a:ext cx="5889104" cy="2693045"/>
          </a:xfrm>
          <a:prstGeom prst="rect">
            <a:avLst/>
          </a:prstGeom>
        </p:spPr>
        <p:txBody>
          <a:bodyPr wrap="square">
            <a:spAutoFit/>
          </a:bodyPr>
          <a:lstStyle/>
          <a:p>
            <a:pPr>
              <a:spcBef>
                <a:spcPts val="300"/>
              </a:spcBef>
              <a:tabLst>
                <a:tab pos="3759200" algn="l"/>
              </a:tabLst>
            </a:pPr>
            <a:r>
              <a:rPr lang="zh-TW" altLang="en-US" sz="2200" dirty="0"/>
              <a:t>計畫審查意見修正回覆</a:t>
            </a:r>
            <a:r>
              <a:rPr lang="zh-TW" altLang="en-US" sz="2200" dirty="0" smtClean="0"/>
              <a:t>表</a:t>
            </a:r>
            <a:r>
              <a:rPr lang="en-US" altLang="zh-TW" sz="2200" dirty="0" smtClean="0"/>
              <a:t>	1~2 </a:t>
            </a:r>
            <a:r>
              <a:rPr lang="zh-TW" altLang="en-US" sz="2200" dirty="0" smtClean="0"/>
              <a:t>分鐘</a:t>
            </a:r>
            <a:endParaRPr lang="en-US" altLang="zh-TW" sz="2200" dirty="0" smtClean="0"/>
          </a:p>
          <a:p>
            <a:pPr>
              <a:spcBef>
                <a:spcPts val="300"/>
              </a:spcBef>
              <a:tabLst>
                <a:tab pos="3759200" algn="l"/>
              </a:tabLst>
            </a:pPr>
            <a:r>
              <a:rPr lang="zh-TW" altLang="en-US" sz="2200" dirty="0" smtClean="0"/>
              <a:t>一</a:t>
            </a:r>
            <a:r>
              <a:rPr lang="zh-TW" altLang="en-US" sz="2200" dirty="0"/>
              <a:t>、計畫</a:t>
            </a:r>
            <a:r>
              <a:rPr lang="zh-TW" altLang="en-US" sz="2200" dirty="0" smtClean="0"/>
              <a:t>目標</a:t>
            </a:r>
            <a:r>
              <a:rPr lang="en-US" altLang="zh-TW" sz="2200" dirty="0" smtClean="0"/>
              <a:t>	1</a:t>
            </a:r>
            <a:r>
              <a:rPr lang="zh-TW" altLang="en-US" sz="2200" dirty="0" smtClean="0"/>
              <a:t> 分鐘</a:t>
            </a:r>
            <a:endParaRPr lang="en-US" altLang="zh-TW" sz="2200" dirty="0"/>
          </a:p>
          <a:p>
            <a:pPr>
              <a:spcBef>
                <a:spcPts val="300"/>
              </a:spcBef>
              <a:tabLst>
                <a:tab pos="3759200" algn="l"/>
              </a:tabLst>
            </a:pPr>
            <a:r>
              <a:rPr lang="zh-TW" altLang="en-US" sz="2200" dirty="0"/>
              <a:t>二、計畫</a:t>
            </a:r>
            <a:r>
              <a:rPr lang="zh-TW" altLang="en-US" sz="2200" dirty="0" smtClean="0"/>
              <a:t>構想</a:t>
            </a:r>
            <a:r>
              <a:rPr lang="en-US" altLang="zh-TW" sz="2200" dirty="0" smtClean="0"/>
              <a:t>	4</a:t>
            </a:r>
            <a:r>
              <a:rPr lang="zh-TW" altLang="en-US" sz="2200" dirty="0" smtClean="0"/>
              <a:t> 分鐘</a:t>
            </a:r>
            <a:endParaRPr lang="en-US" altLang="zh-TW" sz="2200" dirty="0"/>
          </a:p>
          <a:p>
            <a:pPr>
              <a:spcBef>
                <a:spcPts val="300"/>
              </a:spcBef>
              <a:tabLst>
                <a:tab pos="3759200" algn="l"/>
              </a:tabLst>
            </a:pPr>
            <a:r>
              <a:rPr lang="zh-TW" altLang="en-US" sz="2200" dirty="0"/>
              <a:t>三、產業化</a:t>
            </a:r>
            <a:r>
              <a:rPr lang="zh-TW" altLang="en-US" sz="2200" dirty="0" smtClean="0"/>
              <a:t>之策略規畫</a:t>
            </a:r>
            <a:r>
              <a:rPr lang="en-US" altLang="zh-TW" sz="2200" dirty="0" smtClean="0"/>
              <a:t>	</a:t>
            </a:r>
            <a:r>
              <a:rPr lang="en-US" altLang="zh-TW" sz="2200" dirty="0"/>
              <a:t>4</a:t>
            </a:r>
            <a:r>
              <a:rPr lang="zh-TW" altLang="en-US" sz="2200" dirty="0" smtClean="0"/>
              <a:t> 分鐘</a:t>
            </a:r>
            <a:endParaRPr lang="en-US" altLang="zh-TW" sz="2200" dirty="0"/>
          </a:p>
          <a:p>
            <a:pPr>
              <a:spcBef>
                <a:spcPts val="300"/>
              </a:spcBef>
              <a:tabLst>
                <a:tab pos="3759200" algn="l"/>
              </a:tabLst>
            </a:pPr>
            <a:r>
              <a:rPr lang="zh-TW" altLang="en-US" sz="2200" dirty="0"/>
              <a:t>四、預期產業效益</a:t>
            </a:r>
            <a:r>
              <a:rPr lang="en-US" altLang="zh-TW" sz="2200" dirty="0" smtClean="0"/>
              <a:t>	2 </a:t>
            </a:r>
            <a:r>
              <a:rPr lang="zh-TW" altLang="en-US" sz="2200" dirty="0" smtClean="0"/>
              <a:t>分鐘</a:t>
            </a:r>
            <a:endParaRPr lang="en-US" altLang="zh-TW" sz="2200" dirty="0"/>
          </a:p>
          <a:p>
            <a:pPr>
              <a:spcBef>
                <a:spcPts val="300"/>
              </a:spcBef>
              <a:tabLst>
                <a:tab pos="3759200" algn="l"/>
              </a:tabLst>
            </a:pPr>
            <a:r>
              <a:rPr lang="zh-TW" altLang="en-US" sz="2200" dirty="0"/>
              <a:t>五、計畫實施策略</a:t>
            </a:r>
            <a:r>
              <a:rPr lang="en-US" altLang="zh-TW" sz="2200" dirty="0"/>
              <a:t>/</a:t>
            </a:r>
            <a:r>
              <a:rPr lang="zh-TW" altLang="en-US" sz="2200" dirty="0" smtClean="0"/>
              <a:t>方法</a:t>
            </a:r>
            <a:r>
              <a:rPr lang="en-US" altLang="zh-TW" sz="2200" dirty="0" smtClean="0"/>
              <a:t>	1 </a:t>
            </a:r>
            <a:r>
              <a:rPr lang="zh-TW" altLang="en-US" sz="2200" dirty="0" smtClean="0"/>
              <a:t>分鐘</a:t>
            </a:r>
            <a:endParaRPr lang="en-US" altLang="zh-TW" sz="2200" dirty="0"/>
          </a:p>
          <a:p>
            <a:pPr>
              <a:spcBef>
                <a:spcPts val="300"/>
              </a:spcBef>
              <a:tabLst>
                <a:tab pos="3759200" algn="l"/>
              </a:tabLst>
            </a:pPr>
            <a:r>
              <a:rPr lang="zh-TW" altLang="en-US" sz="2200" dirty="0" smtClean="0"/>
              <a:t>六、計畫可行性分析</a:t>
            </a:r>
            <a:r>
              <a:rPr lang="en-US" altLang="zh-TW" sz="2200" dirty="0" smtClean="0"/>
              <a:t>	1</a:t>
            </a:r>
            <a:r>
              <a:rPr lang="zh-TW" altLang="en-US" sz="2200" dirty="0" smtClean="0"/>
              <a:t> 分鐘</a:t>
            </a:r>
            <a:endParaRPr lang="en-US" altLang="zh-TW" sz="2200" dirty="0"/>
          </a:p>
        </p:txBody>
      </p:sp>
      <p:sp>
        <p:nvSpPr>
          <p:cNvPr id="6" name="矩形 5"/>
          <p:cNvSpPr/>
          <p:nvPr/>
        </p:nvSpPr>
        <p:spPr>
          <a:xfrm>
            <a:off x="1" y="6471926"/>
            <a:ext cx="9906000" cy="307777"/>
          </a:xfrm>
          <a:prstGeom prst="rect">
            <a:avLst/>
          </a:prstGeom>
        </p:spPr>
        <p:txBody>
          <a:bodyPr wrap="square">
            <a:spAutoFit/>
          </a:bodyPr>
          <a:lstStyle/>
          <a:p>
            <a:r>
              <a:rPr lang="en-US"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a:t>
            </a:r>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上述</a:t>
            </a:r>
            <a:r>
              <a:rPr lang="zh-TW" altLang="zh-TW" sz="1400" b="1" dirty="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時程及作業，若因應數位產業</a:t>
            </a:r>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署異</a:t>
            </a:r>
            <a:r>
              <a:rPr lang="zh-TW" altLang="zh-TW" sz="1400" b="1" dirty="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動相關時程、計畫書或簡報格式或提報審查形式等，將盡早告知提案部門主管及</a:t>
            </a:r>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團隊</a:t>
            </a:r>
            <a:endParaRPr lang="zh-TW" altLang="en-US" sz="1400" b="1" dirty="0">
              <a:solidFill>
                <a:schemeClr val="accent3">
                  <a:lumMod val="50000"/>
                </a:schemeClr>
              </a:solidFill>
            </a:endParaRPr>
          </a:p>
        </p:txBody>
      </p:sp>
    </p:spTree>
    <p:extLst>
      <p:ext uri="{BB962C8B-B14F-4D97-AF65-F5344CB8AC3E}">
        <p14:creationId xmlns:p14="http://schemas.microsoft.com/office/powerpoint/2010/main" val="3437058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二、計畫構想 </a:t>
            </a:r>
            <a:r>
              <a:rPr lang="en-US" altLang="zh-TW" sz="1800" dirty="0" smtClean="0"/>
              <a:t>(1/4)</a:t>
            </a:r>
            <a:endParaRPr lang="zh-TW" altLang="en-US" dirty="0"/>
          </a:p>
        </p:txBody>
      </p:sp>
      <p:sp>
        <p:nvSpPr>
          <p:cNvPr id="2" name="內容版面配置區 1"/>
          <p:cNvSpPr>
            <a:spLocks noGrp="1"/>
          </p:cNvSpPr>
          <p:nvPr>
            <p:ph idx="1"/>
          </p:nvPr>
        </p:nvSpPr>
        <p:spPr/>
        <p:txBody>
          <a:bodyPr>
            <a:noAutofit/>
          </a:bodyPr>
          <a:lstStyle/>
          <a:p>
            <a:r>
              <a:rPr lang="zh-TW" altLang="zh-TW" dirty="0" smtClean="0"/>
              <a:t>產業與技術發展分析</a:t>
            </a:r>
            <a:endParaRPr lang="en-US" altLang="zh-TW" dirty="0" smtClean="0"/>
          </a:p>
          <a:p>
            <a:pPr marL="0" indent="0">
              <a:lnSpc>
                <a:spcPct val="110000"/>
              </a:lnSpc>
              <a:buNone/>
            </a:pPr>
            <a:r>
              <a:rPr lang="zh-TW" altLang="en-US" sz="2400" i="1" dirty="0">
                <a:solidFill>
                  <a:schemeClr val="bg2"/>
                </a:solidFill>
              </a:rPr>
              <a:t>請說明產業未來發展情境分析、產業上中下游關聯</a:t>
            </a:r>
            <a:r>
              <a:rPr lang="zh-TW" altLang="en-US" sz="2400" i="1" dirty="0" smtClean="0">
                <a:solidFill>
                  <a:schemeClr val="bg2"/>
                </a:solidFill>
              </a:rPr>
              <a:t>圖、國內產業待解決的問題、產業競爭分析</a:t>
            </a:r>
            <a:endParaRPr lang="zh-TW" altLang="en-US" sz="2400" i="1" dirty="0">
              <a:solidFill>
                <a:schemeClr val="bg2"/>
              </a:solidFill>
            </a:endParaRPr>
          </a:p>
        </p:txBody>
      </p:sp>
      <p:sp>
        <p:nvSpPr>
          <p:cNvPr id="7" name="矩形 6"/>
          <p:cNvSpPr/>
          <p:nvPr/>
        </p:nvSpPr>
        <p:spPr>
          <a:xfrm>
            <a:off x="7886294" y="169940"/>
            <a:ext cx="1872208"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a:solidFill>
                  <a:schemeClr val="accent3"/>
                </a:solidFill>
              </a:rPr>
              <a:t>提案重要性</a:t>
            </a:r>
            <a:r>
              <a:rPr lang="zh-TW" altLang="en-US" b="1" dirty="0" smtClean="0">
                <a:solidFill>
                  <a:schemeClr val="accent3"/>
                </a:solidFill>
              </a:rPr>
              <a:t>、</a:t>
            </a:r>
            <a:r>
              <a:rPr lang="en-US" altLang="zh-TW" b="1" dirty="0" smtClean="0">
                <a:solidFill>
                  <a:schemeClr val="accent3"/>
                </a:solidFill>
              </a:rPr>
              <a:t/>
            </a:r>
            <a:br>
              <a:rPr lang="en-US" altLang="zh-TW" b="1" dirty="0" smtClean="0">
                <a:solidFill>
                  <a:schemeClr val="accent3"/>
                </a:solidFill>
              </a:rPr>
            </a:br>
            <a:r>
              <a:rPr lang="zh-TW" altLang="en-US" b="1" dirty="0">
                <a:solidFill>
                  <a:schemeClr val="accent3"/>
                </a:solidFill>
              </a:rPr>
              <a:t>市場商</a:t>
            </a:r>
            <a:r>
              <a:rPr lang="zh-TW" altLang="en-US" b="1" dirty="0" smtClean="0">
                <a:solidFill>
                  <a:schemeClr val="accent3"/>
                </a:solidFill>
              </a:rPr>
              <a:t>機突圍</a:t>
            </a:r>
            <a:r>
              <a:rPr lang="zh-TW" altLang="en-US" b="1" dirty="0">
                <a:solidFill>
                  <a:schemeClr val="accent3"/>
                </a:solidFill>
              </a:rPr>
              <a:t>力</a:t>
            </a:r>
          </a:p>
        </p:txBody>
      </p:sp>
      <p:sp>
        <p:nvSpPr>
          <p:cNvPr id="6" name="矩形 5"/>
          <p:cNvSpPr/>
          <p:nvPr/>
        </p:nvSpPr>
        <p:spPr>
          <a:xfrm>
            <a:off x="1496616" y="2348880"/>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dirty="0" smtClean="0"/>
              <a:t>宛臻 把下方格式調一下</a:t>
            </a:r>
            <a:endParaRPr lang="en-US" altLang="zh-TW" dirty="0" smtClean="0"/>
          </a:p>
          <a:p>
            <a:pPr algn="ctr"/>
            <a:r>
              <a:rPr lang="zh-TW" altLang="en-US" dirty="0"/>
              <a:t>最好可以</a:t>
            </a:r>
            <a:r>
              <a:rPr lang="zh-TW" altLang="en-US" dirty="0" smtClean="0"/>
              <a:t>加上</a:t>
            </a:r>
            <a:r>
              <a:rPr lang="en-US" altLang="zh-TW" dirty="0" smtClean="0"/>
              <a:t>ESG</a:t>
            </a:r>
            <a:r>
              <a:rPr lang="zh-TW" altLang="en-US" dirty="0" smtClean="0"/>
              <a:t> 到裡面去 </a:t>
            </a:r>
            <a:endParaRPr lang="en-US" altLang="zh-TW" dirty="0" smtClean="0"/>
          </a:p>
          <a:p>
            <a:pPr algn="ctr"/>
            <a:endParaRPr lang="zh-TW" altLang="en-US" dirty="0"/>
          </a:p>
        </p:txBody>
      </p:sp>
    </p:spTree>
    <p:extLst>
      <p:ext uri="{BB962C8B-B14F-4D97-AF65-F5344CB8AC3E}">
        <p14:creationId xmlns:p14="http://schemas.microsoft.com/office/powerpoint/2010/main" val="1655494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圓角 77">
            <a:extLst>
              <a:ext uri="{FF2B5EF4-FFF2-40B4-BE49-F238E27FC236}">
                <a16:creationId xmlns:a16="http://schemas.microsoft.com/office/drawing/2014/main" id="{AD32DBFF-1935-4EA3-B888-BCB9528CF927}"/>
              </a:ext>
            </a:extLst>
          </p:cNvPr>
          <p:cNvSpPr/>
          <p:nvPr/>
        </p:nvSpPr>
        <p:spPr>
          <a:xfrm>
            <a:off x="691053" y="1635228"/>
            <a:ext cx="8833589" cy="49769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63" b="0" i="0" u="none" strike="noStrike" kern="1200" cap="none" spc="0" normalizeH="0" baseline="0" noProof="0">
              <a:ln>
                <a:noFill/>
              </a:ln>
              <a:solidFill>
                <a:srgbClr val="FFFFFF"/>
              </a:solidFill>
              <a:effectLst/>
              <a:uLnTx/>
              <a:uFillTx/>
              <a:latin typeface="Arial"/>
              <a:ea typeface="微軟正黑體"/>
              <a:cs typeface="+mn-cs"/>
            </a:endParaRPr>
          </a:p>
        </p:txBody>
      </p:sp>
      <p:sp>
        <p:nvSpPr>
          <p:cNvPr id="77" name="矩形: 圓角 76">
            <a:extLst>
              <a:ext uri="{FF2B5EF4-FFF2-40B4-BE49-F238E27FC236}">
                <a16:creationId xmlns:a16="http://schemas.microsoft.com/office/drawing/2014/main" id="{9AD4AFC5-7BC0-4461-BDCD-C40B1E39FA02}"/>
              </a:ext>
            </a:extLst>
          </p:cNvPr>
          <p:cNvSpPr/>
          <p:nvPr/>
        </p:nvSpPr>
        <p:spPr>
          <a:xfrm>
            <a:off x="824437" y="2330308"/>
            <a:ext cx="8314225" cy="751344"/>
          </a:xfrm>
          <a:prstGeom prst="roundRect">
            <a:avLst>
              <a:gd name="adj" fmla="val 17712"/>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00" b="0" i="0" u="none" strike="noStrike" kern="1200" cap="none" spc="0" normalizeH="0" baseline="0" noProof="0">
              <a:ln>
                <a:noFill/>
              </a:ln>
              <a:solidFill>
                <a:srgbClr val="FFFFFF"/>
              </a:solidFill>
              <a:effectLst/>
              <a:uLnTx/>
              <a:uFillTx/>
              <a:latin typeface="Arial"/>
              <a:ea typeface="微軟正黑體"/>
              <a:cs typeface="+mn-cs"/>
            </a:endParaRPr>
          </a:p>
        </p:txBody>
      </p:sp>
      <p:sp>
        <p:nvSpPr>
          <p:cNvPr id="2" name="標題 1">
            <a:extLst>
              <a:ext uri="{FF2B5EF4-FFF2-40B4-BE49-F238E27FC236}">
                <a16:creationId xmlns:a16="http://schemas.microsoft.com/office/drawing/2014/main" id="{54927CBE-7636-4B11-A701-49C770EB0740}"/>
              </a:ext>
            </a:extLst>
          </p:cNvPr>
          <p:cNvSpPr txBox="1">
            <a:spLocks/>
          </p:cNvSpPr>
          <p:nvPr/>
        </p:nvSpPr>
        <p:spPr bwMode="auto">
          <a:xfrm>
            <a:off x="0" y="689748"/>
            <a:ext cx="9906000" cy="7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TW" altLang="en-US" sz="3575" b="1" i="0" u="none" strike="noStrike" kern="1200" cap="none" spc="0" normalizeH="0" baseline="0" noProof="0" dirty="0">
                <a:ln>
                  <a:noFill/>
                </a:ln>
                <a:solidFill>
                  <a:srgbClr val="393939">
                    <a:lumMod val="75000"/>
                    <a:lumOff val="25000"/>
                  </a:srgbClr>
                </a:solidFill>
                <a:effectLst/>
                <a:uLnTx/>
                <a:uFillTx/>
                <a:latin typeface="微軟正黑體"/>
                <a:ea typeface="微軟正黑體"/>
                <a:cs typeface="Times New Roman" panose="02020603050405020304" pitchFamily="18" charset="0"/>
              </a:rPr>
              <a:t>三、產業數位轉型</a:t>
            </a:r>
          </a:p>
        </p:txBody>
      </p:sp>
      <p:sp>
        <p:nvSpPr>
          <p:cNvPr id="42" name="矩形 41">
            <a:extLst>
              <a:ext uri="{FF2B5EF4-FFF2-40B4-BE49-F238E27FC236}">
                <a16:creationId xmlns:a16="http://schemas.microsoft.com/office/drawing/2014/main" id="{1903EFD4-F735-4523-8480-4A3EE8DCDF4E}"/>
              </a:ext>
            </a:extLst>
          </p:cNvPr>
          <p:cNvSpPr/>
          <p:nvPr/>
        </p:nvSpPr>
        <p:spPr>
          <a:xfrm>
            <a:off x="824437" y="1630033"/>
            <a:ext cx="8884444"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dirty="0">
                <a:ln>
                  <a:noFill/>
                </a:ln>
                <a:solidFill>
                  <a:srgbClr val="0070C0"/>
                </a:solidFill>
                <a:effectLst/>
                <a:uLnTx/>
                <a:uFillTx/>
                <a:latin typeface="微軟正黑體"/>
                <a:ea typeface="微軟正黑體"/>
                <a:cs typeface="Times New Roman" panose="02020603050405020304" pitchFamily="18" charset="0"/>
              </a:rPr>
              <a:t>2.</a:t>
            </a:r>
            <a:r>
              <a:rPr kumimoji="0" lang="zh-TW" altLang="en-US" sz="2600" b="1" i="0" u="none" strike="noStrike" kern="1200" cap="none" spc="0" normalizeH="0" baseline="0" noProof="0" dirty="0">
                <a:ln>
                  <a:noFill/>
                </a:ln>
                <a:solidFill>
                  <a:srgbClr val="0070C0"/>
                </a:solidFill>
                <a:effectLst/>
                <a:uLnTx/>
                <a:uFillTx/>
                <a:latin typeface="微軟正黑體"/>
                <a:ea typeface="微軟正黑體"/>
                <a:cs typeface="Times New Roman" panose="02020603050405020304" pitchFamily="18" charset="0"/>
              </a:rPr>
              <a:t>國內數位轉型發展現況</a:t>
            </a:r>
            <a:r>
              <a:rPr kumimoji="0" lang="en-US" altLang="zh-TW" sz="2600" b="1" i="0" u="none" strike="noStrike" kern="1200" cap="none" spc="0" normalizeH="0" baseline="0" noProof="0" dirty="0">
                <a:ln>
                  <a:noFill/>
                </a:ln>
                <a:solidFill>
                  <a:srgbClr val="0070C0"/>
                </a:solidFill>
                <a:effectLst/>
                <a:uLnTx/>
                <a:uFillTx/>
                <a:latin typeface="微軟正黑體"/>
                <a:ea typeface="微軟正黑體"/>
                <a:cs typeface="Times New Roman" panose="02020603050405020304" pitchFamily="18" charset="0"/>
              </a:rPr>
              <a:t> </a:t>
            </a:r>
            <a:endParaRPr kumimoji="0" lang="zh-TW" altLang="en-US" sz="2600" b="1" i="0" u="none" strike="noStrike" kern="1200" cap="none" spc="0" normalizeH="0" baseline="0" noProof="0" dirty="0">
              <a:ln>
                <a:noFill/>
              </a:ln>
              <a:solidFill>
                <a:srgbClr val="0070C0"/>
              </a:solidFill>
              <a:effectLst/>
              <a:uLnTx/>
              <a:uFillTx/>
              <a:latin typeface="微軟正黑體"/>
              <a:ea typeface="微軟正黑體"/>
              <a:cs typeface="Times New Roman" panose="02020603050405020304" pitchFamily="18" charset="0"/>
            </a:endParaRPr>
          </a:p>
        </p:txBody>
      </p:sp>
      <p:sp>
        <p:nvSpPr>
          <p:cNvPr id="32" name="文字方塊 31">
            <a:extLst>
              <a:ext uri="{FF2B5EF4-FFF2-40B4-BE49-F238E27FC236}">
                <a16:creationId xmlns:a16="http://schemas.microsoft.com/office/drawing/2014/main" id="{CD5F2F21-8B90-4EE3-9003-8D3A0DE867E9}"/>
              </a:ext>
            </a:extLst>
          </p:cNvPr>
          <p:cNvSpPr txBox="1"/>
          <p:nvPr/>
        </p:nvSpPr>
        <p:spPr>
          <a:xfrm>
            <a:off x="7457411" y="5701076"/>
            <a:ext cx="1858201" cy="2235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85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資料來源：</a:t>
            </a:r>
            <a:r>
              <a:rPr kumimoji="0" lang="en-US" altLang="zh-TW" sz="85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2019</a:t>
            </a:r>
            <a:r>
              <a:rPr kumimoji="0" lang="zh-TW" altLang="en-US" sz="85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年中小企業白皮書</a:t>
            </a:r>
          </a:p>
        </p:txBody>
      </p:sp>
      <p:sp>
        <p:nvSpPr>
          <p:cNvPr id="33" name="矩形 32">
            <a:extLst>
              <a:ext uri="{FF2B5EF4-FFF2-40B4-BE49-F238E27FC236}">
                <a16:creationId xmlns:a16="http://schemas.microsoft.com/office/drawing/2014/main" id="{BC00601A-0ABC-46AE-920A-A70EBF8468EC}"/>
              </a:ext>
            </a:extLst>
          </p:cNvPr>
          <p:cNvSpPr/>
          <p:nvPr/>
        </p:nvSpPr>
        <p:spPr>
          <a:xfrm>
            <a:off x="968562" y="2371520"/>
            <a:ext cx="8170100" cy="6924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950" b="1"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製造業為我國重要就業、進出口產業，透過數位科技創造商業模式、支援營運決策、提升顧客體驗等價值的創造，數位轉型仍需更強化提升。</a:t>
            </a:r>
          </a:p>
        </p:txBody>
      </p:sp>
      <p:grpSp>
        <p:nvGrpSpPr>
          <p:cNvPr id="3" name="群組 2">
            <a:extLst>
              <a:ext uri="{FF2B5EF4-FFF2-40B4-BE49-F238E27FC236}">
                <a16:creationId xmlns:a16="http://schemas.microsoft.com/office/drawing/2014/main" id="{218D1E37-43A0-4E0B-82D6-654378F03F62}"/>
              </a:ext>
            </a:extLst>
          </p:cNvPr>
          <p:cNvGrpSpPr/>
          <p:nvPr/>
        </p:nvGrpSpPr>
        <p:grpSpPr>
          <a:xfrm>
            <a:off x="1440779" y="3504950"/>
            <a:ext cx="7081541" cy="2038156"/>
            <a:chOff x="1771815" y="2693032"/>
            <a:chExt cx="8715743" cy="2508500"/>
          </a:xfrm>
        </p:grpSpPr>
        <p:sp>
          <p:nvSpPr>
            <p:cNvPr id="34" name="矩形 33">
              <a:extLst>
                <a:ext uri="{FF2B5EF4-FFF2-40B4-BE49-F238E27FC236}">
                  <a16:creationId xmlns:a16="http://schemas.microsoft.com/office/drawing/2014/main" id="{3CD55B9C-3B16-4EC3-AE92-BD6C2D66B95F}"/>
                </a:ext>
              </a:extLst>
            </p:cNvPr>
            <p:cNvSpPr/>
            <p:nvPr/>
          </p:nvSpPr>
          <p:spPr>
            <a:xfrm>
              <a:off x="1771815" y="3742246"/>
              <a:ext cx="1838005" cy="482972"/>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950" b="1" i="0" u="none" strike="noStrike" kern="1200" cap="none" spc="0" normalizeH="0" baseline="0" noProof="0" dirty="0">
                  <a:ln>
                    <a:noFill/>
                  </a:ln>
                  <a:solidFill>
                    <a:srgbClr val="393939">
                      <a:lumMod val="75000"/>
                      <a:lumOff val="25000"/>
                    </a:srgbClr>
                  </a:solidFill>
                  <a:effectLst/>
                  <a:uLnTx/>
                  <a:uFillTx/>
                  <a:latin typeface="微軟正黑體" panose="020B0604030504040204" pitchFamily="34" charset="-120"/>
                  <a:ea typeface="微軟正黑體" panose="020B0604030504040204" pitchFamily="34" charset="-120"/>
                  <a:cs typeface="+mn-cs"/>
                </a:rPr>
                <a:t>臺灣製造業</a:t>
              </a:r>
            </a:p>
          </p:txBody>
        </p:sp>
        <p:sp>
          <p:nvSpPr>
            <p:cNvPr id="35" name="矩形 34">
              <a:extLst>
                <a:ext uri="{FF2B5EF4-FFF2-40B4-BE49-F238E27FC236}">
                  <a16:creationId xmlns:a16="http://schemas.microsoft.com/office/drawing/2014/main" id="{669C0486-F3DB-408B-88EE-C04CB8CFCCAF}"/>
                </a:ext>
              </a:extLst>
            </p:cNvPr>
            <p:cNvSpPr/>
            <p:nvPr/>
          </p:nvSpPr>
          <p:spPr>
            <a:xfrm>
              <a:off x="3439126" y="2745767"/>
              <a:ext cx="1838005" cy="482972"/>
            </a:xfrm>
            <a:prstGeom prst="rect">
              <a:avLst/>
            </a:prstGeom>
            <a:solidFill>
              <a:schemeClr val="bg1"/>
            </a:solidFill>
          </p:spPr>
          <p:txBody>
            <a:bodyPr wrap="squar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950" b="1" i="0" u="none" strike="noStrike" kern="1200" cap="none" spc="0" normalizeH="0" baseline="0" noProof="0" dirty="0">
                  <a:ln>
                    <a:noFill/>
                  </a:ln>
                  <a:solidFill>
                    <a:srgbClr val="393939">
                      <a:lumMod val="75000"/>
                      <a:lumOff val="25000"/>
                    </a:srgbClr>
                  </a:solidFill>
                  <a:effectLst/>
                  <a:uLnTx/>
                  <a:uFillTx/>
                  <a:latin typeface="微軟正黑體" panose="020B0604030504040204" pitchFamily="34" charset="-120"/>
                  <a:ea typeface="微軟正黑體" panose="020B0604030504040204" pitchFamily="34" charset="-120"/>
                  <a:cs typeface="+mn-cs"/>
                </a:rPr>
                <a:t>就業人口</a:t>
              </a:r>
            </a:p>
          </p:txBody>
        </p:sp>
        <p:sp>
          <p:nvSpPr>
            <p:cNvPr id="36" name="矩形 35">
              <a:extLst>
                <a:ext uri="{FF2B5EF4-FFF2-40B4-BE49-F238E27FC236}">
                  <a16:creationId xmlns:a16="http://schemas.microsoft.com/office/drawing/2014/main" id="{F0A3ACBE-DF48-4F76-A7BE-CC57C80B1BEF}"/>
                </a:ext>
              </a:extLst>
            </p:cNvPr>
            <p:cNvSpPr/>
            <p:nvPr/>
          </p:nvSpPr>
          <p:spPr>
            <a:xfrm>
              <a:off x="5260026" y="2693032"/>
              <a:ext cx="1838005" cy="482972"/>
            </a:xfrm>
            <a:prstGeom prst="rect">
              <a:avLst/>
            </a:prstGeom>
            <a:solidFill>
              <a:schemeClr val="bg1"/>
            </a:solidFill>
          </p:spPr>
          <p:txBody>
            <a:bodyPr wrap="squar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950" b="1" i="0" u="none" strike="noStrike" kern="1200" cap="none" spc="0" normalizeH="0" baseline="0" noProof="0" dirty="0">
                  <a:ln>
                    <a:noFill/>
                  </a:ln>
                  <a:solidFill>
                    <a:srgbClr val="393939">
                      <a:lumMod val="75000"/>
                      <a:lumOff val="25000"/>
                    </a:srgbClr>
                  </a:solidFill>
                  <a:effectLst/>
                  <a:uLnTx/>
                  <a:uFillTx/>
                  <a:latin typeface="微軟正黑體" panose="020B0604030504040204" pitchFamily="34" charset="-120"/>
                  <a:ea typeface="微軟正黑體" panose="020B0604030504040204" pitchFamily="34" charset="-120"/>
                  <a:cs typeface="+mn-cs"/>
                </a:rPr>
                <a:t>出口額</a:t>
              </a:r>
            </a:p>
          </p:txBody>
        </p:sp>
        <p:sp>
          <p:nvSpPr>
            <p:cNvPr id="37" name="矩形 36">
              <a:extLst>
                <a:ext uri="{FF2B5EF4-FFF2-40B4-BE49-F238E27FC236}">
                  <a16:creationId xmlns:a16="http://schemas.microsoft.com/office/drawing/2014/main" id="{758D49C2-4513-4A42-B460-05374FF025AB}"/>
                </a:ext>
              </a:extLst>
            </p:cNvPr>
            <p:cNvSpPr/>
            <p:nvPr/>
          </p:nvSpPr>
          <p:spPr>
            <a:xfrm>
              <a:off x="7250203" y="2693032"/>
              <a:ext cx="1838005" cy="482972"/>
            </a:xfrm>
            <a:prstGeom prst="rect">
              <a:avLst/>
            </a:prstGeom>
            <a:solidFill>
              <a:schemeClr val="bg1"/>
            </a:solidFill>
          </p:spPr>
          <p:txBody>
            <a:bodyPr wrap="squar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950" b="1" i="0" u="none" strike="noStrike" kern="1200" cap="none" spc="0" normalizeH="0" baseline="0" noProof="0" dirty="0">
                  <a:ln>
                    <a:noFill/>
                  </a:ln>
                  <a:solidFill>
                    <a:srgbClr val="393939">
                      <a:lumMod val="75000"/>
                      <a:lumOff val="25000"/>
                    </a:srgbClr>
                  </a:solidFill>
                  <a:effectLst/>
                  <a:uLnTx/>
                  <a:uFillTx/>
                  <a:latin typeface="微軟正黑體" panose="020B0604030504040204" pitchFamily="34" charset="-120"/>
                  <a:ea typeface="微軟正黑體" panose="020B0604030504040204" pitchFamily="34" charset="-120"/>
                  <a:cs typeface="+mn-cs"/>
                </a:rPr>
                <a:t>數位轉型</a:t>
              </a:r>
            </a:p>
          </p:txBody>
        </p:sp>
        <p:sp>
          <p:nvSpPr>
            <p:cNvPr id="38" name="矩形 37">
              <a:extLst>
                <a:ext uri="{FF2B5EF4-FFF2-40B4-BE49-F238E27FC236}">
                  <a16:creationId xmlns:a16="http://schemas.microsoft.com/office/drawing/2014/main" id="{63CDC3F5-E04F-4785-8EE2-BB317C34D7F2}"/>
                </a:ext>
              </a:extLst>
            </p:cNvPr>
            <p:cNvSpPr/>
            <p:nvPr/>
          </p:nvSpPr>
          <p:spPr>
            <a:xfrm>
              <a:off x="3669685" y="3706167"/>
              <a:ext cx="1342681" cy="1098525"/>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dirty="0">
                  <a:ln>
                    <a:noFill/>
                  </a:ln>
                  <a:solidFill>
                    <a:srgbClr val="EC262C"/>
                  </a:solidFill>
                  <a:effectLst/>
                  <a:uLnTx/>
                  <a:uFillTx/>
                  <a:latin typeface="微軟正黑體" panose="020B0604030504040204" pitchFamily="34" charset="-120"/>
                  <a:ea typeface="微軟正黑體" panose="020B0604030504040204" pitchFamily="34" charset="-120"/>
                  <a:cs typeface="+mn-cs"/>
                </a:rPr>
                <a:t>225</a:t>
              </a:r>
              <a:r>
                <a:rPr kumimoji="0" lang="zh-TW" altLang="en-US" sz="2600" b="1" i="0" u="none" strike="noStrike" kern="1200" cap="none" spc="0" normalizeH="0" baseline="0" noProof="0" dirty="0">
                  <a:ln>
                    <a:noFill/>
                  </a:ln>
                  <a:solidFill>
                    <a:srgbClr val="EC262C"/>
                  </a:solidFill>
                  <a:effectLst/>
                  <a:uLnTx/>
                  <a:uFillTx/>
                  <a:latin typeface="微軟正黑體" panose="020B0604030504040204" pitchFamily="34" charset="-120"/>
                  <a:ea typeface="微軟正黑體" panose="020B0604030504040204" pitchFamily="34" charset="-120"/>
                  <a:cs typeface="+mn-cs"/>
                </a:rPr>
                <a:t>萬</a:t>
              </a:r>
              <a:endParaRPr kumimoji="0" lang="zh-TW" altLang="en-US" sz="2600" b="1" i="0" u="none" strike="noStrike" kern="1200" cap="none" spc="0" normalizeH="0" baseline="-25000" noProof="0" dirty="0">
                <a:ln>
                  <a:noFill/>
                </a:ln>
                <a:solidFill>
                  <a:srgbClr val="EC262C"/>
                </a:solidFill>
                <a:effectLst/>
                <a:uLnTx/>
                <a:uFillTx/>
                <a:latin typeface="微軟正黑體" panose="020B0604030504040204" pitchFamily="34" charset="-120"/>
                <a:ea typeface="微軟正黑體" panose="020B0604030504040204" pitchFamily="34" charset="-120"/>
                <a:cs typeface="+mn-cs"/>
              </a:endParaRPr>
            </a:p>
          </p:txBody>
        </p:sp>
        <p:sp>
          <p:nvSpPr>
            <p:cNvPr id="39" name="矩形 38">
              <a:extLst>
                <a:ext uri="{FF2B5EF4-FFF2-40B4-BE49-F238E27FC236}">
                  <a16:creationId xmlns:a16="http://schemas.microsoft.com/office/drawing/2014/main" id="{4DFD26FD-51F0-4480-8832-16DD5D3AF0D6}"/>
                </a:ext>
              </a:extLst>
            </p:cNvPr>
            <p:cNvSpPr/>
            <p:nvPr/>
          </p:nvSpPr>
          <p:spPr>
            <a:xfrm>
              <a:off x="4897864" y="3922114"/>
              <a:ext cx="329669" cy="338554"/>
            </a:xfrm>
            <a:prstGeom prst="rect">
              <a:avLst/>
            </a:prstGeom>
            <a:solidFill>
              <a:schemeClr val="bg1"/>
            </a:solidFill>
          </p:spPr>
          <p:txBody>
            <a:bodyPr wrap="square" lIns="0" rIns="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300" b="1" i="0" u="none" strike="noStrike" kern="1200" cap="none" spc="0" normalizeH="0" baseline="0" noProof="0" dirty="0">
                  <a:ln>
                    <a:noFill/>
                  </a:ln>
                  <a:solidFill>
                    <a:srgbClr val="EC262C"/>
                  </a:solidFill>
                  <a:effectLst/>
                  <a:uLnTx/>
                  <a:uFillTx/>
                  <a:latin typeface="微軟正黑體" panose="020B0604030504040204" pitchFamily="34" charset="-120"/>
                  <a:ea typeface="微軟正黑體" panose="020B0604030504040204" pitchFamily="34" charset="-120"/>
                  <a:cs typeface="+mn-cs"/>
                </a:rPr>
                <a:t>人</a:t>
              </a:r>
              <a:endParaRPr kumimoji="0" lang="zh-TW" altLang="en-US" sz="1300" b="1" i="0" u="none" strike="noStrike" kern="1200" cap="none" spc="0" normalizeH="0" baseline="-25000" noProof="0" dirty="0">
                <a:ln>
                  <a:noFill/>
                </a:ln>
                <a:solidFill>
                  <a:srgbClr val="EC262C"/>
                </a:solidFill>
                <a:effectLst/>
                <a:uLnTx/>
                <a:uFillTx/>
                <a:latin typeface="微軟正黑體" panose="020B0604030504040204" pitchFamily="34" charset="-120"/>
                <a:ea typeface="微軟正黑體" panose="020B0604030504040204" pitchFamily="34" charset="-120"/>
                <a:cs typeface="+mn-cs"/>
              </a:endParaRPr>
            </a:p>
          </p:txBody>
        </p:sp>
        <p:sp>
          <p:nvSpPr>
            <p:cNvPr id="40" name="矩形 39">
              <a:extLst>
                <a:ext uri="{FF2B5EF4-FFF2-40B4-BE49-F238E27FC236}">
                  <a16:creationId xmlns:a16="http://schemas.microsoft.com/office/drawing/2014/main" id="{EDF3FBCE-0BD2-43E4-9438-2C9DCB0F9DCC}"/>
                </a:ext>
              </a:extLst>
            </p:cNvPr>
            <p:cNvSpPr/>
            <p:nvPr/>
          </p:nvSpPr>
          <p:spPr>
            <a:xfrm>
              <a:off x="5424659" y="3695055"/>
              <a:ext cx="1342681" cy="606084"/>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a:ln>
                    <a:noFill/>
                  </a:ln>
                  <a:solidFill>
                    <a:srgbClr val="EC262C"/>
                  </a:solidFill>
                  <a:effectLst/>
                  <a:uLnTx/>
                  <a:uFillTx/>
                  <a:latin typeface="微軟正黑體" panose="020B0604030504040204" pitchFamily="34" charset="-120"/>
                  <a:ea typeface="微軟正黑體" panose="020B0604030504040204" pitchFamily="34" charset="-120"/>
                  <a:cs typeface="+mn-cs"/>
                </a:rPr>
                <a:t>1</a:t>
              </a:r>
              <a:r>
                <a:rPr kumimoji="0" lang="zh-TW" altLang="en-US" sz="2600" b="1" i="0" u="none" strike="noStrike" kern="1200" cap="none" spc="0" normalizeH="0" baseline="0" noProof="0">
                  <a:ln>
                    <a:noFill/>
                  </a:ln>
                  <a:solidFill>
                    <a:srgbClr val="EC262C"/>
                  </a:solidFill>
                  <a:effectLst/>
                  <a:uLnTx/>
                  <a:uFillTx/>
                  <a:latin typeface="微軟正黑體" panose="020B0604030504040204" pitchFamily="34" charset="-120"/>
                  <a:ea typeface="微軟正黑體" panose="020B0604030504040204" pitchFamily="34" charset="-120"/>
                  <a:cs typeface="+mn-cs"/>
                </a:rPr>
                <a:t>兆</a:t>
              </a:r>
              <a:endParaRPr kumimoji="0" lang="zh-TW" altLang="en-US" sz="2600" b="1" i="0" u="none" strike="noStrike" kern="1200" cap="none" spc="0" normalizeH="0" baseline="-25000" noProof="0" dirty="0">
                <a:ln>
                  <a:noFill/>
                </a:ln>
                <a:solidFill>
                  <a:srgbClr val="EC262C"/>
                </a:solidFill>
                <a:effectLst/>
                <a:uLnTx/>
                <a:uFillTx/>
                <a:latin typeface="微軟正黑體" panose="020B0604030504040204" pitchFamily="34" charset="-120"/>
                <a:ea typeface="微軟正黑體" panose="020B0604030504040204" pitchFamily="34" charset="-120"/>
                <a:cs typeface="+mn-cs"/>
              </a:endParaRPr>
            </a:p>
          </p:txBody>
        </p:sp>
        <p:sp>
          <p:nvSpPr>
            <p:cNvPr id="45" name="矩形 44">
              <a:extLst>
                <a:ext uri="{FF2B5EF4-FFF2-40B4-BE49-F238E27FC236}">
                  <a16:creationId xmlns:a16="http://schemas.microsoft.com/office/drawing/2014/main" id="{608B8847-79EE-47AC-AD6A-DD0D64666234}"/>
                </a:ext>
              </a:extLst>
            </p:cNvPr>
            <p:cNvSpPr/>
            <p:nvPr/>
          </p:nvSpPr>
          <p:spPr>
            <a:xfrm>
              <a:off x="6461578" y="3888914"/>
              <a:ext cx="468000" cy="338554"/>
            </a:xfrm>
            <a:prstGeom prst="rect">
              <a:avLst/>
            </a:prstGeom>
            <a:solidFill>
              <a:schemeClr val="bg1"/>
            </a:solidFill>
          </p:spPr>
          <p:txBody>
            <a:bodyPr wrap="square" lIns="0" rIns="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300" b="1" i="0" u="none" strike="noStrike" kern="1200" cap="none" spc="0" normalizeH="0" baseline="0" noProof="0" dirty="0">
                  <a:ln>
                    <a:noFill/>
                  </a:ln>
                  <a:solidFill>
                    <a:srgbClr val="EC262C"/>
                  </a:solidFill>
                  <a:effectLst/>
                  <a:uLnTx/>
                  <a:uFillTx/>
                  <a:latin typeface="微軟正黑體" panose="020B0604030504040204" pitchFamily="34" charset="-120"/>
                  <a:ea typeface="微軟正黑體" panose="020B0604030504040204" pitchFamily="34" charset="-120"/>
                  <a:cs typeface="+mn-cs"/>
                </a:rPr>
                <a:t>NTD</a:t>
              </a:r>
              <a:endParaRPr kumimoji="0" lang="zh-TW" altLang="en-US" sz="1300" b="1" i="0" u="none" strike="noStrike" kern="1200" cap="none" spc="0" normalizeH="0" baseline="-25000" noProof="0" dirty="0">
                <a:ln>
                  <a:noFill/>
                </a:ln>
                <a:solidFill>
                  <a:srgbClr val="EC262C"/>
                </a:solidFill>
                <a:effectLst/>
                <a:uLnTx/>
                <a:uFillTx/>
                <a:latin typeface="微軟正黑體" panose="020B0604030504040204" pitchFamily="34" charset="-120"/>
                <a:ea typeface="微軟正黑體" panose="020B0604030504040204" pitchFamily="34" charset="-120"/>
                <a:cs typeface="+mn-cs"/>
              </a:endParaRPr>
            </a:p>
          </p:txBody>
        </p:sp>
        <p:sp>
          <p:nvSpPr>
            <p:cNvPr id="46" name="矩形 45">
              <a:extLst>
                <a:ext uri="{FF2B5EF4-FFF2-40B4-BE49-F238E27FC236}">
                  <a16:creationId xmlns:a16="http://schemas.microsoft.com/office/drawing/2014/main" id="{59D4B240-D163-4B59-A9E0-AB60E3BED84B}"/>
                </a:ext>
              </a:extLst>
            </p:cNvPr>
            <p:cNvSpPr/>
            <p:nvPr/>
          </p:nvSpPr>
          <p:spPr>
            <a:xfrm>
              <a:off x="1771815" y="4203911"/>
              <a:ext cx="1505820" cy="598271"/>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(146.6</a:t>
              </a:r>
              <a:r>
                <a:rPr kumimoji="0" lang="zh-TW" altLang="en-US"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萬家中小企業，製造占</a:t>
              </a:r>
              <a:r>
                <a:rPr kumimoji="0" lang="en-US" altLang="zh-TW"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97.7</a:t>
              </a: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a:t>
              </a:r>
              <a:endPar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endParaRPr>
            </a:p>
          </p:txBody>
        </p:sp>
        <p:sp>
          <p:nvSpPr>
            <p:cNvPr id="47" name="矩形 46">
              <a:extLst>
                <a:ext uri="{FF2B5EF4-FFF2-40B4-BE49-F238E27FC236}">
                  <a16:creationId xmlns:a16="http://schemas.microsoft.com/office/drawing/2014/main" id="{70003ADD-7771-4E52-ACCB-C9327C7EEC3C}"/>
                </a:ext>
              </a:extLst>
            </p:cNvPr>
            <p:cNvSpPr/>
            <p:nvPr/>
          </p:nvSpPr>
          <p:spPr>
            <a:xfrm>
              <a:off x="1794281" y="4187724"/>
              <a:ext cx="1505820" cy="598271"/>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(146.6</a:t>
              </a:r>
              <a:r>
                <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萬家中小企業，製造占</a:t>
              </a: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97.7%)</a:t>
              </a:r>
              <a:endPar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endParaRPr>
            </a:p>
          </p:txBody>
        </p:sp>
        <p:sp>
          <p:nvSpPr>
            <p:cNvPr id="55" name="矩形 54">
              <a:extLst>
                <a:ext uri="{FF2B5EF4-FFF2-40B4-BE49-F238E27FC236}">
                  <a16:creationId xmlns:a16="http://schemas.microsoft.com/office/drawing/2014/main" id="{33BEFA21-5B56-40C0-BF2E-5BE8582C403E}"/>
                </a:ext>
              </a:extLst>
            </p:cNvPr>
            <p:cNvSpPr/>
            <p:nvPr/>
          </p:nvSpPr>
          <p:spPr>
            <a:xfrm>
              <a:off x="7527894" y="3961849"/>
              <a:ext cx="2650036" cy="275184"/>
            </a:xfrm>
            <a:prstGeom prst="rect">
              <a:avLst/>
            </a:prstGeom>
            <a:solidFill>
              <a:schemeClr val="bg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(3.4</a:t>
              </a:r>
              <a:r>
                <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萬家中小企業透過數位提升管理決策</a:t>
              </a: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a:t>
              </a:r>
              <a:endPar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endParaRPr>
            </a:p>
          </p:txBody>
        </p:sp>
        <p:sp>
          <p:nvSpPr>
            <p:cNvPr id="70" name="矩形 69">
              <a:extLst>
                <a:ext uri="{FF2B5EF4-FFF2-40B4-BE49-F238E27FC236}">
                  <a16:creationId xmlns:a16="http://schemas.microsoft.com/office/drawing/2014/main" id="{DFA961AD-4439-4A57-846E-DD0B9FF299ED}"/>
                </a:ext>
              </a:extLst>
            </p:cNvPr>
            <p:cNvSpPr/>
            <p:nvPr/>
          </p:nvSpPr>
          <p:spPr>
            <a:xfrm>
              <a:off x="7548529" y="4764805"/>
              <a:ext cx="2939029" cy="436727"/>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(3</a:t>
              </a:r>
              <a:r>
                <a:rPr kumimoji="0" lang="zh-TW" altLang="en-US"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萬家中小企業導入</a:t>
              </a:r>
              <a:r>
                <a:rPr kumimoji="0" lang="en-US" altLang="zh-TW"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ERP</a:t>
              </a:r>
              <a:r>
                <a:rPr kumimoji="0" lang="zh-TW" altLang="en-US"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a:t>
              </a:r>
              <a:r>
                <a:rPr kumimoji="0" lang="en-US" altLang="zh-TW"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CRM</a:t>
              </a:r>
              <a:r>
                <a:rPr kumimoji="0" lang="zh-TW" altLang="en-US"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、雲端運算或巨量資料分析等系統</a:t>
              </a:r>
              <a:r>
                <a:rPr kumimoji="0" lang="en-US" altLang="zh-TW" sz="853" b="0" i="0" u="none" strike="noStrike" kern="1200" cap="none" spc="0" normalizeH="0" baseline="0" noProof="0">
                  <a:ln>
                    <a:noFill/>
                  </a:ln>
                  <a:solidFill>
                    <a:srgbClr val="393939"/>
                  </a:solidFill>
                  <a:effectLst/>
                  <a:uLnTx/>
                  <a:uFillTx/>
                  <a:latin typeface="微軟正黑體" panose="020B0604030504040204" pitchFamily="34" charset="-120"/>
                  <a:ea typeface="微軟正黑體" panose="020B0604030504040204" pitchFamily="34" charset="-120"/>
                  <a:cs typeface="+mn-cs"/>
                </a:rPr>
                <a:t>)</a:t>
              </a:r>
              <a:endPar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endParaRPr>
            </a:p>
          </p:txBody>
        </p:sp>
        <p:sp>
          <p:nvSpPr>
            <p:cNvPr id="73" name="矩形 72">
              <a:extLst>
                <a:ext uri="{FF2B5EF4-FFF2-40B4-BE49-F238E27FC236}">
                  <a16:creationId xmlns:a16="http://schemas.microsoft.com/office/drawing/2014/main" id="{B014A2A1-269C-4B37-8922-DA71904C3F75}"/>
                </a:ext>
              </a:extLst>
            </p:cNvPr>
            <p:cNvSpPr/>
            <p:nvPr/>
          </p:nvSpPr>
          <p:spPr>
            <a:xfrm>
              <a:off x="3670122" y="4228672"/>
              <a:ext cx="1505820" cy="275184"/>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a:t>
              </a:r>
              <a:r>
                <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全球就業</a:t>
              </a: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1,152</a:t>
              </a:r>
              <a:r>
                <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萬人</a:t>
              </a: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a:t>
              </a:r>
              <a:endPar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endParaRPr>
            </a:p>
          </p:txBody>
        </p:sp>
        <p:sp>
          <p:nvSpPr>
            <p:cNvPr id="74" name="矩形 73">
              <a:extLst>
                <a:ext uri="{FF2B5EF4-FFF2-40B4-BE49-F238E27FC236}">
                  <a16:creationId xmlns:a16="http://schemas.microsoft.com/office/drawing/2014/main" id="{7A921789-F3D5-4A4D-A995-C7B8B82271A9}"/>
                </a:ext>
              </a:extLst>
            </p:cNvPr>
            <p:cNvSpPr/>
            <p:nvPr/>
          </p:nvSpPr>
          <p:spPr>
            <a:xfrm>
              <a:off x="5381948" y="4265941"/>
              <a:ext cx="1892799" cy="436727"/>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a:t>
              </a:r>
              <a:r>
                <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中小企業總出口額</a:t>
              </a: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1.45</a:t>
              </a:r>
              <a:r>
                <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兆元，</a:t>
              </a:r>
              <a:endPar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製造業佔</a:t>
              </a:r>
              <a:r>
                <a:rPr kumimoji="0" lang="en-US" altLang="zh-TW"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rPr>
                <a:t>68.9%)</a:t>
              </a:r>
              <a:endParaRPr kumimoji="0" lang="zh-TW" altLang="en-US" sz="85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n-cs"/>
              </a:endParaRPr>
            </a:p>
          </p:txBody>
        </p:sp>
        <p:sp>
          <p:nvSpPr>
            <p:cNvPr id="75" name="矩形 74">
              <a:extLst>
                <a:ext uri="{FF2B5EF4-FFF2-40B4-BE49-F238E27FC236}">
                  <a16:creationId xmlns:a16="http://schemas.microsoft.com/office/drawing/2014/main" id="{CCB61D98-7B9F-431B-BCD3-62EE864B36A9}"/>
                </a:ext>
              </a:extLst>
            </p:cNvPr>
            <p:cNvSpPr/>
            <p:nvPr/>
          </p:nvSpPr>
          <p:spPr>
            <a:xfrm>
              <a:off x="7365656" y="3356246"/>
              <a:ext cx="1620494" cy="72919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3250" b="1" i="0" u="none" strike="noStrike" kern="1200" cap="none" spc="0" normalizeH="0" baseline="0" noProof="0" dirty="0">
                  <a:ln>
                    <a:noFill/>
                  </a:ln>
                  <a:solidFill>
                    <a:srgbClr val="539F55"/>
                  </a:solidFill>
                  <a:effectLst/>
                  <a:uLnTx/>
                  <a:uFillTx/>
                  <a:latin typeface="微軟正黑體" panose="020B0604030504040204" pitchFamily="34" charset="-120"/>
                  <a:ea typeface="微軟正黑體" panose="020B0604030504040204" pitchFamily="34" charset="-120"/>
                  <a:cs typeface="+mn-cs"/>
                </a:rPr>
                <a:t>2.7%</a:t>
              </a:r>
              <a:endParaRPr kumimoji="0" lang="zh-TW" altLang="en-US" sz="3250" b="1" i="0" u="none" strike="noStrike" kern="1200" cap="none" spc="0" normalizeH="0" baseline="-25000" noProof="0" dirty="0">
                <a:ln>
                  <a:noFill/>
                </a:ln>
                <a:solidFill>
                  <a:srgbClr val="539F55"/>
                </a:solidFill>
                <a:effectLst/>
                <a:uLnTx/>
                <a:uFillTx/>
                <a:latin typeface="微軟正黑體" panose="020B0604030504040204" pitchFamily="34" charset="-120"/>
                <a:ea typeface="微軟正黑體" panose="020B0604030504040204" pitchFamily="34" charset="-120"/>
                <a:cs typeface="+mn-cs"/>
              </a:endParaRPr>
            </a:p>
          </p:txBody>
        </p:sp>
        <p:sp>
          <p:nvSpPr>
            <p:cNvPr id="76" name="矩形 75">
              <a:extLst>
                <a:ext uri="{FF2B5EF4-FFF2-40B4-BE49-F238E27FC236}">
                  <a16:creationId xmlns:a16="http://schemas.microsoft.com/office/drawing/2014/main" id="{6DCEEBB0-1CC0-4D41-AE12-395AF2356280}"/>
                </a:ext>
              </a:extLst>
            </p:cNvPr>
            <p:cNvSpPr/>
            <p:nvPr/>
          </p:nvSpPr>
          <p:spPr>
            <a:xfrm>
              <a:off x="7365655" y="4159091"/>
              <a:ext cx="1620494" cy="72919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3250" b="1" i="0" u="none" strike="noStrike" kern="1200" cap="none" spc="0" normalizeH="0" baseline="0" noProof="0" dirty="0">
                  <a:ln>
                    <a:noFill/>
                  </a:ln>
                  <a:solidFill>
                    <a:srgbClr val="539F55"/>
                  </a:solidFill>
                  <a:effectLst/>
                  <a:uLnTx/>
                  <a:uFillTx/>
                  <a:latin typeface="微軟正黑體" panose="020B0604030504040204" pitchFamily="34" charset="-120"/>
                  <a:ea typeface="微軟正黑體" panose="020B0604030504040204" pitchFamily="34" charset="-120"/>
                  <a:cs typeface="+mn-cs"/>
                </a:rPr>
                <a:t>2.4%</a:t>
              </a:r>
              <a:endParaRPr kumimoji="0" lang="zh-TW" altLang="en-US" sz="3250" b="1" i="0" u="none" strike="noStrike" kern="1200" cap="none" spc="0" normalizeH="0" baseline="-25000" noProof="0" dirty="0">
                <a:ln>
                  <a:noFill/>
                </a:ln>
                <a:solidFill>
                  <a:srgbClr val="539F55"/>
                </a:solidFill>
                <a:effectLst/>
                <a:uLnTx/>
                <a:uFillTx/>
                <a:latin typeface="微軟正黑體" panose="020B0604030504040204" pitchFamily="34" charset="-120"/>
                <a:ea typeface="微軟正黑體" panose="020B0604030504040204" pitchFamily="34" charset="-120"/>
                <a:cs typeface="+mn-cs"/>
              </a:endParaRPr>
            </a:p>
          </p:txBody>
        </p:sp>
      </p:grpSp>
      <p:sp>
        <p:nvSpPr>
          <p:cNvPr id="4" name="投影片編號版面配置區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686394-A506-4F44-853A-923C96A6A0BF}" type="slidenum">
              <a:rPr kumimoji="0" lang="zh-TW" altLang="en-US" sz="650" b="1" i="0" u="none" strike="noStrike" kern="1200" cap="none" spc="0" normalizeH="0" baseline="0" noProof="0" smtClean="0">
                <a:ln>
                  <a:noFill/>
                </a:ln>
                <a:solidFill>
                  <a:srgbClr val="FFFFFF"/>
                </a:solidFill>
                <a:effectLst/>
                <a:uLnTx/>
                <a:uFillTx/>
                <a:latin typeface="微軟正黑體"/>
                <a:ea typeface="微軟正黑體"/>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65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6" name="矩形 5">
            <a:extLst>
              <a:ext uri="{FF2B5EF4-FFF2-40B4-BE49-F238E27FC236}">
                <a16:creationId xmlns:a16="http://schemas.microsoft.com/office/drawing/2014/main" id="{6270432B-DE07-4992-8905-614E2BC8613A}"/>
              </a:ext>
            </a:extLst>
          </p:cNvPr>
          <p:cNvSpPr/>
          <p:nvPr/>
        </p:nvSpPr>
        <p:spPr>
          <a:xfrm>
            <a:off x="5985774" y="3428999"/>
            <a:ext cx="2479448" cy="2237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63" b="0" i="0" u="none" strike="noStrike" kern="1200" cap="none" spc="0" normalizeH="0" baseline="0" noProof="0" dirty="0">
              <a:ln>
                <a:noFill/>
              </a:ln>
              <a:solidFill>
                <a:srgbClr val="FFFFFF"/>
              </a:solidFill>
              <a:effectLst/>
              <a:uLnTx/>
              <a:uFillTx/>
              <a:latin typeface="Arial"/>
              <a:ea typeface="微軟正黑體"/>
              <a:cs typeface="+mn-cs"/>
            </a:endParaRPr>
          </a:p>
        </p:txBody>
      </p:sp>
    </p:spTree>
    <p:extLst>
      <p:ext uri="{BB962C8B-B14F-4D97-AF65-F5344CB8AC3E}">
        <p14:creationId xmlns:p14="http://schemas.microsoft.com/office/powerpoint/2010/main" val="15870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927CBE-7636-4B11-A701-49C770EB0740}"/>
              </a:ext>
            </a:extLst>
          </p:cNvPr>
          <p:cNvSpPr txBox="1">
            <a:spLocks/>
          </p:cNvSpPr>
          <p:nvPr/>
        </p:nvSpPr>
        <p:spPr bwMode="auto">
          <a:xfrm>
            <a:off x="0" y="689748"/>
            <a:ext cx="9906000" cy="7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TW" altLang="en-US" sz="3575" b="1" i="0" u="none" strike="noStrike" kern="1200" cap="none" spc="0" normalizeH="0" baseline="0" noProof="0" dirty="0">
                <a:ln>
                  <a:noFill/>
                </a:ln>
                <a:solidFill>
                  <a:srgbClr val="393939">
                    <a:lumMod val="75000"/>
                    <a:lumOff val="25000"/>
                  </a:srgbClr>
                </a:solidFill>
                <a:effectLst/>
                <a:uLnTx/>
                <a:uFillTx/>
                <a:latin typeface="微軟正黑體"/>
                <a:ea typeface="微軟正黑體"/>
                <a:cs typeface="Times New Roman" panose="02020603050405020304" pitchFamily="18" charset="0"/>
              </a:rPr>
              <a:t>三、產業數位轉型</a:t>
            </a:r>
          </a:p>
        </p:txBody>
      </p:sp>
      <p:grpSp>
        <p:nvGrpSpPr>
          <p:cNvPr id="3" name="群組 2">
            <a:extLst>
              <a:ext uri="{FF2B5EF4-FFF2-40B4-BE49-F238E27FC236}">
                <a16:creationId xmlns:a16="http://schemas.microsoft.com/office/drawing/2014/main" id="{A6FFFF85-50B0-4E77-A352-E0E5ED14AB75}"/>
              </a:ext>
            </a:extLst>
          </p:cNvPr>
          <p:cNvGrpSpPr/>
          <p:nvPr/>
        </p:nvGrpSpPr>
        <p:grpSpPr>
          <a:xfrm>
            <a:off x="691054" y="1630033"/>
            <a:ext cx="9017828" cy="502888"/>
            <a:chOff x="850527" y="1214886"/>
            <a:chExt cx="11098865" cy="618939"/>
          </a:xfrm>
        </p:grpSpPr>
        <p:sp>
          <p:nvSpPr>
            <p:cNvPr id="43" name="矩形: 圓角 42">
              <a:extLst>
                <a:ext uri="{FF2B5EF4-FFF2-40B4-BE49-F238E27FC236}">
                  <a16:creationId xmlns:a16="http://schemas.microsoft.com/office/drawing/2014/main" id="{63E7B79B-0CC3-484A-9D3B-4B6726BED892}"/>
                </a:ext>
              </a:extLst>
            </p:cNvPr>
            <p:cNvSpPr/>
            <p:nvPr/>
          </p:nvSpPr>
          <p:spPr>
            <a:xfrm>
              <a:off x="850527" y="1221280"/>
              <a:ext cx="10872110" cy="61254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63" b="0" i="0" u="none" strike="noStrike" kern="1200" cap="none" spc="0" normalizeH="0" baseline="0" noProof="0">
                <a:ln>
                  <a:noFill/>
                </a:ln>
                <a:solidFill>
                  <a:srgbClr val="FFFFFF"/>
                </a:solidFill>
                <a:effectLst/>
                <a:uLnTx/>
                <a:uFillTx/>
                <a:latin typeface="Arial"/>
                <a:ea typeface="微軟正黑體"/>
                <a:cs typeface="+mn-cs"/>
              </a:endParaRPr>
            </a:p>
          </p:txBody>
        </p:sp>
        <p:sp>
          <p:nvSpPr>
            <p:cNvPr id="44" name="矩形 43">
              <a:extLst>
                <a:ext uri="{FF2B5EF4-FFF2-40B4-BE49-F238E27FC236}">
                  <a16:creationId xmlns:a16="http://schemas.microsoft.com/office/drawing/2014/main" id="{635F8AEA-F6C6-41BE-B7A8-FFBBF2A9C1A7}"/>
                </a:ext>
              </a:extLst>
            </p:cNvPr>
            <p:cNvSpPr/>
            <p:nvPr/>
          </p:nvSpPr>
          <p:spPr>
            <a:xfrm>
              <a:off x="1014692" y="1214886"/>
              <a:ext cx="10934700" cy="6060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dirty="0">
                  <a:ln>
                    <a:noFill/>
                  </a:ln>
                  <a:solidFill>
                    <a:srgbClr val="0070C0"/>
                  </a:solidFill>
                  <a:effectLst/>
                  <a:uLnTx/>
                  <a:uFillTx/>
                  <a:latin typeface="微軟正黑體"/>
                  <a:ea typeface="微軟正黑體"/>
                  <a:cs typeface="Times New Roman" panose="02020603050405020304" pitchFamily="18" charset="0"/>
                </a:rPr>
                <a:t>3.</a:t>
              </a:r>
              <a:r>
                <a:rPr kumimoji="0" lang="zh-TW" altLang="en-US" sz="2600" b="1" i="0" u="none" strike="noStrike" kern="1200" cap="none" spc="0" normalizeH="0" baseline="0" noProof="0">
                  <a:ln>
                    <a:noFill/>
                  </a:ln>
                  <a:solidFill>
                    <a:srgbClr val="0070C0"/>
                  </a:solidFill>
                  <a:effectLst/>
                  <a:uLnTx/>
                  <a:uFillTx/>
                  <a:latin typeface="微軟正黑體"/>
                  <a:ea typeface="微軟正黑體"/>
                  <a:cs typeface="Times New Roman" panose="02020603050405020304" pitchFamily="18" charset="0"/>
                </a:rPr>
                <a:t>國際雲端服務</a:t>
              </a:r>
              <a:r>
                <a:rPr kumimoji="0" lang="zh-TW" altLang="en-US" sz="2600" b="1" i="0" u="none" strike="noStrike" kern="1200" cap="none" spc="0" normalizeH="0" baseline="0" noProof="0" dirty="0">
                  <a:ln>
                    <a:noFill/>
                  </a:ln>
                  <a:solidFill>
                    <a:srgbClr val="0070C0"/>
                  </a:solidFill>
                  <a:effectLst/>
                  <a:uLnTx/>
                  <a:uFillTx/>
                  <a:latin typeface="微軟正黑體"/>
                  <a:ea typeface="微軟正黑體"/>
                  <a:cs typeface="Times New Roman" panose="02020603050405020304" pitchFamily="18" charset="0"/>
                </a:rPr>
                <a:t>發展趨勢</a:t>
              </a:r>
            </a:p>
          </p:txBody>
        </p:sp>
      </p:grpSp>
      <p:pic>
        <p:nvPicPr>
          <p:cNvPr id="16" name="Picture 3">
            <a:extLst>
              <a:ext uri="{FF2B5EF4-FFF2-40B4-BE49-F238E27FC236}">
                <a16:creationId xmlns:a16="http://schemas.microsoft.com/office/drawing/2014/main" id="{40748733-ACE6-404D-89F6-4B02A3EB3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651" y="2182642"/>
            <a:ext cx="7309290" cy="308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群組 16">
            <a:extLst>
              <a:ext uri="{FF2B5EF4-FFF2-40B4-BE49-F238E27FC236}">
                <a16:creationId xmlns:a16="http://schemas.microsoft.com/office/drawing/2014/main" id="{5E80CA9F-F522-4C58-B4EE-72065AC842D1}"/>
              </a:ext>
            </a:extLst>
          </p:cNvPr>
          <p:cNvGrpSpPr/>
          <p:nvPr/>
        </p:nvGrpSpPr>
        <p:grpSpPr>
          <a:xfrm>
            <a:off x="691053" y="5207545"/>
            <a:ext cx="8227888" cy="624595"/>
            <a:chOff x="979553" y="4872890"/>
            <a:chExt cx="10126631" cy="768732"/>
          </a:xfrm>
        </p:grpSpPr>
        <p:sp>
          <p:nvSpPr>
            <p:cNvPr id="18" name="矩形: 圓角 17">
              <a:extLst>
                <a:ext uri="{FF2B5EF4-FFF2-40B4-BE49-F238E27FC236}">
                  <a16:creationId xmlns:a16="http://schemas.microsoft.com/office/drawing/2014/main" id="{6328317E-CF17-44CA-805C-39D4F4DDCB2B}"/>
                </a:ext>
              </a:extLst>
            </p:cNvPr>
            <p:cNvSpPr/>
            <p:nvPr/>
          </p:nvSpPr>
          <p:spPr>
            <a:xfrm>
              <a:off x="979553" y="4872890"/>
              <a:ext cx="8521250" cy="747425"/>
            </a:xfrm>
            <a:prstGeom prst="roundRect">
              <a:avLst>
                <a:gd name="adj" fmla="val 1771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00" b="0" i="0" u="none" strike="noStrike" kern="1200" cap="none" spc="0" normalizeH="0" baseline="0" noProof="0">
                <a:ln>
                  <a:noFill/>
                </a:ln>
                <a:solidFill>
                  <a:srgbClr val="FFFFFF"/>
                </a:solidFill>
                <a:effectLst/>
                <a:uLnTx/>
                <a:uFillTx/>
                <a:latin typeface="Arial"/>
                <a:ea typeface="微軟正黑體"/>
                <a:cs typeface="+mn-cs"/>
              </a:endParaRPr>
            </a:p>
          </p:txBody>
        </p:sp>
        <p:sp>
          <p:nvSpPr>
            <p:cNvPr id="19" name="矩形 18">
              <a:extLst>
                <a:ext uri="{FF2B5EF4-FFF2-40B4-BE49-F238E27FC236}">
                  <a16:creationId xmlns:a16="http://schemas.microsoft.com/office/drawing/2014/main" id="{3C99B8A4-55B9-44AE-8AE9-FB52A23CD9B5}"/>
                </a:ext>
              </a:extLst>
            </p:cNvPr>
            <p:cNvSpPr/>
            <p:nvPr/>
          </p:nvSpPr>
          <p:spPr>
            <a:xfrm>
              <a:off x="1085814" y="4912428"/>
              <a:ext cx="10020370" cy="72919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TW" altLang="en-US" sz="1625" b="1"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國際雲端服務趨勢</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TW" altLang="en-US" sz="146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調查顯示</a:t>
              </a:r>
              <a:r>
                <a:rPr kumimoji="0" lang="en-US" altLang="zh-TW" sz="1625"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60%</a:t>
              </a:r>
              <a:r>
                <a:rPr kumimoji="0" lang="zh-TW" altLang="en-US" sz="1463" b="0" i="0" u="none" strike="noStrike" kern="1200" cap="none" spc="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製造業者或軟體開發商已準備將製造系統相關軟體轉移至雲端環境</a:t>
              </a:r>
            </a:p>
          </p:txBody>
        </p:sp>
      </p:grpSp>
      <p:sp>
        <p:nvSpPr>
          <p:cNvPr id="20" name="文字方塊 19">
            <a:extLst>
              <a:ext uri="{FF2B5EF4-FFF2-40B4-BE49-F238E27FC236}">
                <a16:creationId xmlns:a16="http://schemas.microsoft.com/office/drawing/2014/main" id="{9840530E-8F3C-40C7-BC26-CA80933498F5}"/>
              </a:ext>
            </a:extLst>
          </p:cNvPr>
          <p:cNvSpPr txBox="1"/>
          <p:nvPr/>
        </p:nvSpPr>
        <p:spPr>
          <a:xfrm>
            <a:off x="7150034" y="5814827"/>
            <a:ext cx="2408032" cy="2174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81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資料來源：</a:t>
            </a:r>
            <a:r>
              <a:rPr kumimoji="0" lang="en-US" altLang="zh-TW" sz="81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IDC(</a:t>
            </a:r>
            <a:r>
              <a:rPr kumimoji="0" lang="zh-TW" altLang="en-US" sz="81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國際數據資訊有限公司</a:t>
            </a:r>
            <a:r>
              <a:rPr kumimoji="0" lang="en-US" altLang="zh-TW" sz="81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a:t>
            </a:r>
            <a:r>
              <a:rPr kumimoji="0" lang="zh-TW" altLang="en-US" sz="81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調查報告</a:t>
            </a:r>
          </a:p>
        </p:txBody>
      </p:sp>
      <p:cxnSp>
        <p:nvCxnSpPr>
          <p:cNvPr id="12" name="直線接點 11"/>
          <p:cNvCxnSpPr/>
          <p:nvPr/>
        </p:nvCxnSpPr>
        <p:spPr>
          <a:xfrm flipV="1">
            <a:off x="6964913" y="2417762"/>
            <a:ext cx="0" cy="2598385"/>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4" name="投影片編號版面配置區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686394-A506-4F44-853A-923C96A6A0BF}" type="slidenum">
              <a:rPr kumimoji="0" lang="zh-TW" altLang="en-US" sz="650" b="1" i="0" u="none" strike="noStrike" kern="1200" cap="none" spc="0" normalizeH="0" baseline="0" noProof="0" smtClean="0">
                <a:ln>
                  <a:noFill/>
                </a:ln>
                <a:solidFill>
                  <a:srgbClr val="FFFFFF"/>
                </a:solidFill>
                <a:effectLst/>
                <a:uLnTx/>
                <a:uFillTx/>
                <a:latin typeface="微軟正黑體"/>
                <a:ea typeface="微軟正黑體"/>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650" b="1" i="0" u="none" strike="noStrike" kern="1200" cap="none" spc="0" normalizeH="0" baseline="0" noProof="0" dirty="0">
              <a:ln>
                <a:noFill/>
              </a:ln>
              <a:solidFill>
                <a:srgbClr val="FFFFFF"/>
              </a:solidFill>
              <a:effectLst/>
              <a:uLnTx/>
              <a:uFillTx/>
              <a:latin typeface="微軟正黑體"/>
              <a:ea typeface="微軟正黑體"/>
              <a:cs typeface="+mn-cs"/>
            </a:endParaRPr>
          </a:p>
        </p:txBody>
      </p:sp>
    </p:spTree>
    <p:extLst>
      <p:ext uri="{BB962C8B-B14F-4D97-AF65-F5344CB8AC3E}">
        <p14:creationId xmlns:p14="http://schemas.microsoft.com/office/powerpoint/2010/main" val="400394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圓角 5">
            <a:extLst>
              <a:ext uri="{FF2B5EF4-FFF2-40B4-BE49-F238E27FC236}">
                <a16:creationId xmlns:a16="http://schemas.microsoft.com/office/drawing/2014/main" id="{E11CD64A-7BDA-41B4-B3FA-3F695189BCF2}"/>
              </a:ext>
            </a:extLst>
          </p:cNvPr>
          <p:cNvSpPr/>
          <p:nvPr/>
        </p:nvSpPr>
        <p:spPr>
          <a:xfrm>
            <a:off x="727387" y="2358873"/>
            <a:ext cx="4308163" cy="2804134"/>
          </a:xfrm>
          <a:prstGeom prst="roundRect">
            <a:avLst>
              <a:gd name="adj" fmla="val 4757"/>
            </a:avLst>
          </a:prstGeom>
          <a:solidFill>
            <a:schemeClr val="accent4">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63" b="0" i="0" u="none" strike="noStrike" kern="1200" cap="none" spc="0" normalizeH="0" baseline="0" noProof="0">
              <a:ln>
                <a:noFill/>
              </a:ln>
              <a:solidFill>
                <a:srgbClr val="FFFFFF"/>
              </a:solidFill>
              <a:effectLst/>
              <a:uLnTx/>
              <a:uFillTx/>
              <a:latin typeface="Arial"/>
              <a:ea typeface="微軟正黑體"/>
              <a:cs typeface="+mn-cs"/>
            </a:endParaRPr>
          </a:p>
        </p:txBody>
      </p:sp>
      <p:sp>
        <p:nvSpPr>
          <p:cNvPr id="2" name="標題 1">
            <a:extLst>
              <a:ext uri="{FF2B5EF4-FFF2-40B4-BE49-F238E27FC236}">
                <a16:creationId xmlns:a16="http://schemas.microsoft.com/office/drawing/2014/main" id="{54927CBE-7636-4B11-A701-49C770EB0740}"/>
              </a:ext>
            </a:extLst>
          </p:cNvPr>
          <p:cNvSpPr txBox="1">
            <a:spLocks/>
          </p:cNvSpPr>
          <p:nvPr/>
        </p:nvSpPr>
        <p:spPr bwMode="auto">
          <a:xfrm>
            <a:off x="0" y="689748"/>
            <a:ext cx="9906000" cy="7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TW" altLang="en-US" sz="3575" b="1" i="0" u="none" strike="noStrike" kern="1200" cap="none" spc="0" normalizeH="0" baseline="0" noProof="0" dirty="0">
                <a:ln>
                  <a:noFill/>
                </a:ln>
                <a:solidFill>
                  <a:srgbClr val="393939">
                    <a:lumMod val="75000"/>
                    <a:lumOff val="25000"/>
                  </a:srgbClr>
                </a:solidFill>
                <a:effectLst/>
                <a:uLnTx/>
                <a:uFillTx/>
                <a:latin typeface="微軟正黑體"/>
                <a:ea typeface="微軟正黑體"/>
                <a:cs typeface="Times New Roman" panose="02020603050405020304" pitchFamily="18" charset="0"/>
              </a:rPr>
              <a:t>三、產業數位轉型</a:t>
            </a:r>
          </a:p>
        </p:txBody>
      </p:sp>
      <p:grpSp>
        <p:nvGrpSpPr>
          <p:cNvPr id="3" name="群組 2">
            <a:extLst>
              <a:ext uri="{FF2B5EF4-FFF2-40B4-BE49-F238E27FC236}">
                <a16:creationId xmlns:a16="http://schemas.microsoft.com/office/drawing/2014/main" id="{A6FFFF85-50B0-4E77-A352-E0E5ED14AB75}"/>
              </a:ext>
            </a:extLst>
          </p:cNvPr>
          <p:cNvGrpSpPr/>
          <p:nvPr/>
        </p:nvGrpSpPr>
        <p:grpSpPr>
          <a:xfrm>
            <a:off x="691054" y="1630033"/>
            <a:ext cx="9017828" cy="502888"/>
            <a:chOff x="850527" y="1214886"/>
            <a:chExt cx="11098865" cy="618939"/>
          </a:xfrm>
        </p:grpSpPr>
        <p:sp>
          <p:nvSpPr>
            <p:cNvPr id="43" name="矩形: 圓角 42">
              <a:extLst>
                <a:ext uri="{FF2B5EF4-FFF2-40B4-BE49-F238E27FC236}">
                  <a16:creationId xmlns:a16="http://schemas.microsoft.com/office/drawing/2014/main" id="{63E7B79B-0CC3-484A-9D3B-4B6726BED892}"/>
                </a:ext>
              </a:extLst>
            </p:cNvPr>
            <p:cNvSpPr/>
            <p:nvPr/>
          </p:nvSpPr>
          <p:spPr>
            <a:xfrm>
              <a:off x="850527" y="1221280"/>
              <a:ext cx="10872110" cy="61254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63" b="0" i="0" u="none" strike="noStrike" kern="1200" cap="none" spc="0" normalizeH="0" baseline="0" noProof="0">
                <a:ln>
                  <a:noFill/>
                </a:ln>
                <a:solidFill>
                  <a:srgbClr val="FFFFFF"/>
                </a:solidFill>
                <a:effectLst/>
                <a:uLnTx/>
                <a:uFillTx/>
                <a:latin typeface="Arial"/>
                <a:ea typeface="微軟正黑體"/>
                <a:cs typeface="+mn-cs"/>
              </a:endParaRPr>
            </a:p>
          </p:txBody>
        </p:sp>
        <p:sp>
          <p:nvSpPr>
            <p:cNvPr id="44" name="矩形 43">
              <a:extLst>
                <a:ext uri="{FF2B5EF4-FFF2-40B4-BE49-F238E27FC236}">
                  <a16:creationId xmlns:a16="http://schemas.microsoft.com/office/drawing/2014/main" id="{635F8AEA-F6C6-41BE-B7A8-FFBBF2A9C1A7}"/>
                </a:ext>
              </a:extLst>
            </p:cNvPr>
            <p:cNvSpPr/>
            <p:nvPr/>
          </p:nvSpPr>
          <p:spPr>
            <a:xfrm>
              <a:off x="1014692" y="1214886"/>
              <a:ext cx="10934700" cy="6060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dirty="0">
                  <a:ln>
                    <a:noFill/>
                  </a:ln>
                  <a:solidFill>
                    <a:srgbClr val="0070C0"/>
                  </a:solidFill>
                  <a:effectLst/>
                  <a:uLnTx/>
                  <a:uFillTx/>
                  <a:latin typeface="微軟正黑體"/>
                  <a:ea typeface="微軟正黑體"/>
                  <a:cs typeface="Times New Roman" panose="02020603050405020304" pitchFamily="18" charset="0"/>
                </a:rPr>
                <a:t>4.</a:t>
              </a:r>
              <a:r>
                <a:rPr kumimoji="0" lang="zh-TW" altLang="en-US" sz="2600" b="1" i="0" u="none" strike="noStrike" kern="1200" cap="none" spc="0" normalizeH="0" baseline="0" noProof="0" dirty="0">
                  <a:ln>
                    <a:noFill/>
                  </a:ln>
                  <a:solidFill>
                    <a:srgbClr val="0070C0"/>
                  </a:solidFill>
                  <a:effectLst/>
                  <a:uLnTx/>
                  <a:uFillTx/>
                  <a:latin typeface="微軟正黑體"/>
                  <a:ea typeface="微軟正黑體"/>
                  <a:cs typeface="Times New Roman" panose="02020603050405020304" pitchFamily="18" charset="0"/>
                </a:rPr>
                <a:t>國內製造業應用雲端服務現況</a:t>
              </a:r>
            </a:p>
          </p:txBody>
        </p:sp>
      </p:grpSp>
      <p:sp>
        <p:nvSpPr>
          <p:cNvPr id="20" name="文字方塊 19">
            <a:extLst>
              <a:ext uri="{FF2B5EF4-FFF2-40B4-BE49-F238E27FC236}">
                <a16:creationId xmlns:a16="http://schemas.microsoft.com/office/drawing/2014/main" id="{9840530E-8F3C-40C7-BC26-CA80933498F5}"/>
              </a:ext>
            </a:extLst>
          </p:cNvPr>
          <p:cNvSpPr txBox="1"/>
          <p:nvPr/>
        </p:nvSpPr>
        <p:spPr>
          <a:xfrm>
            <a:off x="7480350" y="5900115"/>
            <a:ext cx="2284600" cy="2174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81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資料來源：</a:t>
            </a:r>
            <a:r>
              <a:rPr kumimoji="0" lang="en-US" altLang="zh-TW" sz="813" b="0" i="0" u="none" strike="noStrike" kern="1200" cap="none" spc="0" normalizeH="0" baseline="0" noProof="0" dirty="0" err="1">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iThome</a:t>
            </a:r>
            <a:r>
              <a:rPr kumimoji="0" lang="en-US" altLang="zh-TW" sz="81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 2019</a:t>
            </a:r>
            <a:r>
              <a:rPr kumimoji="0" lang="zh-TW" altLang="en-US" sz="813" b="0" i="0" u="none" strike="noStrike" kern="1200" cap="none" spc="0" normalizeH="0" baseline="0" noProof="0" dirty="0">
                <a:ln>
                  <a:noFill/>
                </a:ln>
                <a:solidFill>
                  <a:srgbClr val="393939">
                    <a:lumMod val="65000"/>
                    <a:lumOff val="35000"/>
                  </a:srgbClr>
                </a:solidFill>
                <a:effectLst/>
                <a:uLnTx/>
                <a:uFillTx/>
                <a:latin typeface="微軟正黑體" panose="020B0604030504040204" pitchFamily="34" charset="-120"/>
                <a:ea typeface="微軟正黑體" panose="020B0604030504040204" pitchFamily="34" charset="-120"/>
                <a:cs typeface="+mn-cs"/>
              </a:rPr>
              <a:t>臺灣企業雲端大調查</a:t>
            </a:r>
          </a:p>
        </p:txBody>
      </p:sp>
      <p:sp>
        <p:nvSpPr>
          <p:cNvPr id="13" name="文字方塊 12">
            <a:extLst>
              <a:ext uri="{FF2B5EF4-FFF2-40B4-BE49-F238E27FC236}">
                <a16:creationId xmlns:a16="http://schemas.microsoft.com/office/drawing/2014/main" id="{0074A2E2-AFAE-4C80-A41E-3964860AEBD8}"/>
              </a:ext>
            </a:extLst>
          </p:cNvPr>
          <p:cNvSpPr txBox="1"/>
          <p:nvPr/>
        </p:nvSpPr>
        <p:spPr>
          <a:xfrm>
            <a:off x="832992" y="5501016"/>
            <a:ext cx="3684857" cy="4924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950" b="1" i="0" u="none" strike="noStrike" kern="1200" cap="none" spc="0" normalizeH="0" baseline="0" noProof="0" dirty="0">
                <a:ln>
                  <a:noFill/>
                </a:ln>
                <a:solidFill>
                  <a:srgbClr val="FF0000"/>
                </a:solidFill>
                <a:effectLst/>
                <a:uLnTx/>
                <a:uFillTx/>
                <a:latin typeface="Arial"/>
                <a:ea typeface="微軟正黑體"/>
                <a:cs typeface="+mn-cs"/>
              </a:rPr>
              <a:t>雲服務並用</a:t>
            </a:r>
            <a:r>
              <a:rPr kumimoji="0" lang="zh-TW" altLang="en-US" sz="1950" b="0" i="0" u="none" strike="noStrike" kern="1200" cap="none" spc="0" normalizeH="0" baseline="0" noProof="0" dirty="0">
                <a:ln>
                  <a:noFill/>
                </a:ln>
                <a:solidFill>
                  <a:srgbClr val="393939"/>
                </a:solidFill>
                <a:effectLst/>
                <a:uLnTx/>
                <a:uFillTx/>
                <a:latin typeface="Arial"/>
                <a:ea typeface="微軟正黑體"/>
                <a:cs typeface="+mn-cs"/>
              </a:rPr>
              <a:t>比例最低，僅</a:t>
            </a:r>
            <a:r>
              <a:rPr kumimoji="0" lang="en-US" altLang="zh-TW" sz="2600" b="1" i="0" u="none" strike="noStrike" kern="1200" cap="none" spc="0" normalizeH="0" baseline="0" noProof="0" dirty="0">
                <a:ln>
                  <a:noFill/>
                </a:ln>
                <a:solidFill>
                  <a:srgbClr val="FF0000"/>
                </a:solidFill>
                <a:effectLst/>
                <a:uLnTx/>
                <a:uFillTx/>
                <a:latin typeface="Arial"/>
                <a:ea typeface="微軟正黑體"/>
                <a:cs typeface="+mn-cs"/>
              </a:rPr>
              <a:t>5.5%</a:t>
            </a:r>
            <a:endParaRPr kumimoji="0" lang="zh-TW" altLang="en-US" sz="1950" b="1" i="0" u="none" strike="noStrike" kern="1200" cap="none" spc="0" normalizeH="0" baseline="0" noProof="0" dirty="0">
              <a:ln>
                <a:noFill/>
              </a:ln>
              <a:solidFill>
                <a:srgbClr val="FF0000"/>
              </a:solidFill>
              <a:effectLst/>
              <a:uLnTx/>
              <a:uFillTx/>
              <a:latin typeface="Arial"/>
              <a:ea typeface="微軟正黑體"/>
              <a:cs typeface="+mn-cs"/>
            </a:endParaRPr>
          </a:p>
        </p:txBody>
      </p:sp>
      <p:pic>
        <p:nvPicPr>
          <p:cNvPr id="16" name="Picture 2" descr="https://s4.itho.me/sites/default/files/images/949-33-600-2.png">
            <a:extLst>
              <a:ext uri="{FF2B5EF4-FFF2-40B4-BE49-F238E27FC236}">
                <a16:creationId xmlns:a16="http://schemas.microsoft.com/office/drawing/2014/main" id="{F297A139-D76C-4260-BEF8-44ADDD4BFFD9}"/>
              </a:ext>
            </a:extLst>
          </p:cNvPr>
          <p:cNvPicPr>
            <a:picLocks noChangeAspect="1" noChangeArrowheads="1"/>
          </p:cNvPicPr>
          <p:nvPr/>
        </p:nvPicPr>
        <p:blipFill rotWithShape="1">
          <a:blip r:embed="rId2">
            <a:clrChange>
              <a:clrFrom>
                <a:srgbClr val="9FD9F6"/>
              </a:clrFrom>
              <a:clrTo>
                <a:srgbClr val="9FD9F6">
                  <a:alpha val="0"/>
                </a:srgbClr>
              </a:clrTo>
            </a:clrChange>
            <a:extLst>
              <a:ext uri="{28A0092B-C50C-407E-A947-70E740481C1C}">
                <a14:useLocalDpi xmlns:a14="http://schemas.microsoft.com/office/drawing/2010/main" val="0"/>
              </a:ext>
            </a:extLst>
          </a:blip>
          <a:srcRect b="13303"/>
          <a:stretch/>
        </p:blipFill>
        <p:spPr bwMode="auto">
          <a:xfrm>
            <a:off x="829516" y="2437387"/>
            <a:ext cx="3938799" cy="2618020"/>
          </a:xfrm>
          <a:prstGeom prst="rect">
            <a:avLst/>
          </a:prstGeom>
          <a:noFill/>
          <a:ln>
            <a:noFill/>
          </a:ln>
        </p:spPr>
      </p:pic>
      <p:sp>
        <p:nvSpPr>
          <p:cNvPr id="19" name="文字方塊 18">
            <a:extLst>
              <a:ext uri="{FF2B5EF4-FFF2-40B4-BE49-F238E27FC236}">
                <a16:creationId xmlns:a16="http://schemas.microsoft.com/office/drawing/2014/main" id="{96F03134-F72D-4B9D-B54B-8250C46B6892}"/>
              </a:ext>
            </a:extLst>
          </p:cNvPr>
          <p:cNvSpPr txBox="1"/>
          <p:nvPr/>
        </p:nvSpPr>
        <p:spPr>
          <a:xfrm>
            <a:off x="5211513" y="2152840"/>
            <a:ext cx="4308163"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dirty="0">
                <a:ln>
                  <a:noFill/>
                </a:ln>
                <a:solidFill>
                  <a:srgbClr val="FF0000"/>
                </a:solidFill>
                <a:effectLst/>
                <a:uLnTx/>
                <a:uFillTx/>
                <a:latin typeface="Arial"/>
                <a:ea typeface="微軟正黑體"/>
                <a:cs typeface="+mn-cs"/>
              </a:rPr>
              <a:t>50%</a:t>
            </a:r>
            <a:r>
              <a:rPr kumimoji="0" lang="zh-TW" altLang="en-US" sz="1950" b="0" i="0" u="none" strike="noStrike" kern="1200" cap="none" spc="0" normalizeH="0" baseline="0" noProof="0" dirty="0">
                <a:ln>
                  <a:noFill/>
                </a:ln>
                <a:solidFill>
                  <a:srgbClr val="393939"/>
                </a:solidFill>
                <a:effectLst/>
                <a:uLnTx/>
                <a:uFillTx/>
                <a:latin typeface="Arial"/>
                <a:ea typeface="微軟正黑體"/>
                <a:cs typeface="+mn-cs"/>
              </a:rPr>
              <a:t>的企業，雲端技術能力不足</a:t>
            </a:r>
            <a:endParaRPr kumimoji="0" lang="zh-TW" altLang="en-US" sz="1950" b="1" i="0" u="none" strike="noStrike" kern="1200" cap="none" spc="0" normalizeH="0" baseline="0" noProof="0" dirty="0">
              <a:ln>
                <a:noFill/>
              </a:ln>
              <a:solidFill>
                <a:srgbClr val="FF0000"/>
              </a:solidFill>
              <a:effectLst/>
              <a:uLnTx/>
              <a:uFillTx/>
              <a:latin typeface="Arial"/>
              <a:ea typeface="微軟正黑體"/>
              <a:cs typeface="+mn-cs"/>
            </a:endParaRPr>
          </a:p>
        </p:txBody>
      </p:sp>
      <p:grpSp>
        <p:nvGrpSpPr>
          <p:cNvPr id="9" name="群組 8">
            <a:extLst>
              <a:ext uri="{FF2B5EF4-FFF2-40B4-BE49-F238E27FC236}">
                <a16:creationId xmlns:a16="http://schemas.microsoft.com/office/drawing/2014/main" id="{1E9DC566-15BF-48F6-A2C2-3879C7928170}"/>
              </a:ext>
            </a:extLst>
          </p:cNvPr>
          <p:cNvGrpSpPr/>
          <p:nvPr/>
        </p:nvGrpSpPr>
        <p:grpSpPr>
          <a:xfrm>
            <a:off x="5211513" y="2627970"/>
            <a:ext cx="4308163" cy="3326369"/>
            <a:chOff x="6414169" y="2443116"/>
            <a:chExt cx="5302355" cy="4093993"/>
          </a:xfrm>
        </p:grpSpPr>
        <p:grpSp>
          <p:nvGrpSpPr>
            <p:cNvPr id="4" name="群組 3">
              <a:extLst>
                <a:ext uri="{FF2B5EF4-FFF2-40B4-BE49-F238E27FC236}">
                  <a16:creationId xmlns:a16="http://schemas.microsoft.com/office/drawing/2014/main" id="{25F3A047-BFCB-45FC-A1E8-2C5AF8D33DFD}"/>
                </a:ext>
              </a:extLst>
            </p:cNvPr>
            <p:cNvGrpSpPr/>
            <p:nvPr/>
          </p:nvGrpSpPr>
          <p:grpSpPr>
            <a:xfrm>
              <a:off x="6414169" y="2443116"/>
              <a:ext cx="5302355" cy="4093993"/>
              <a:chOff x="6419998" y="2174575"/>
              <a:chExt cx="5302355" cy="4093993"/>
            </a:xfrm>
          </p:grpSpPr>
          <p:sp>
            <p:nvSpPr>
              <p:cNvPr id="17" name="矩形: 圓角 16">
                <a:extLst>
                  <a:ext uri="{FF2B5EF4-FFF2-40B4-BE49-F238E27FC236}">
                    <a16:creationId xmlns:a16="http://schemas.microsoft.com/office/drawing/2014/main" id="{0C0BF64E-D9BC-44F0-BEB4-2E7EA7510D53}"/>
                  </a:ext>
                </a:extLst>
              </p:cNvPr>
              <p:cNvSpPr/>
              <p:nvPr/>
            </p:nvSpPr>
            <p:spPr>
              <a:xfrm>
                <a:off x="6419998" y="2202428"/>
                <a:ext cx="5302355" cy="4066140"/>
              </a:xfrm>
              <a:prstGeom prst="roundRect">
                <a:avLst>
                  <a:gd name="adj" fmla="val 4757"/>
                </a:avLst>
              </a:prstGeom>
              <a:solidFill>
                <a:schemeClr val="accent4">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63" b="0" i="0" u="none" strike="noStrike" kern="1200" cap="none" spc="0" normalizeH="0" baseline="0" noProof="0">
                  <a:ln>
                    <a:noFill/>
                  </a:ln>
                  <a:solidFill>
                    <a:srgbClr val="FFFFFF"/>
                  </a:solidFill>
                  <a:effectLst/>
                  <a:uLnTx/>
                  <a:uFillTx/>
                  <a:latin typeface="Arial"/>
                  <a:ea typeface="微軟正黑體"/>
                  <a:cs typeface="+mn-cs"/>
                </a:endParaRPr>
              </a:p>
            </p:txBody>
          </p:sp>
          <p:pic>
            <p:nvPicPr>
              <p:cNvPr id="18" name="Picture 4" descr="https://s4.itho.me/sites/default/files/images/949-33-600-4.png">
                <a:extLst>
                  <a:ext uri="{FF2B5EF4-FFF2-40B4-BE49-F238E27FC236}">
                    <a16:creationId xmlns:a16="http://schemas.microsoft.com/office/drawing/2014/main" id="{356E332F-A156-402C-ABDD-0713F73B51AB}"/>
                  </a:ext>
                </a:extLst>
              </p:cNvPr>
              <p:cNvPicPr>
                <a:picLocks noChangeAspect="1" noChangeArrowheads="1"/>
              </p:cNvPicPr>
              <p:nvPr/>
            </p:nvPicPr>
            <p:blipFill rotWithShape="1">
              <a:blip r:embed="rId3">
                <a:clrChange>
                  <a:clrFrom>
                    <a:srgbClr val="9FD9F6"/>
                  </a:clrFrom>
                  <a:clrTo>
                    <a:srgbClr val="9FD9F6">
                      <a:alpha val="0"/>
                    </a:srgbClr>
                  </a:clrTo>
                </a:clrChange>
                <a:extLst>
                  <a:ext uri="{28A0092B-C50C-407E-A947-70E740481C1C}">
                    <a14:useLocalDpi xmlns:a14="http://schemas.microsoft.com/office/drawing/2010/main" val="0"/>
                  </a:ext>
                </a:extLst>
              </a:blip>
              <a:srcRect r="3333" b="8776"/>
              <a:stretch/>
            </p:blipFill>
            <p:spPr bwMode="auto">
              <a:xfrm>
                <a:off x="6482042" y="2174575"/>
                <a:ext cx="5240311" cy="3890307"/>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26" name="Picture 4" descr="https://s4.itho.me/sites/default/files/images/949-33-600-4.png">
              <a:extLst>
                <a:ext uri="{FF2B5EF4-FFF2-40B4-BE49-F238E27FC236}">
                  <a16:creationId xmlns:a16="http://schemas.microsoft.com/office/drawing/2014/main" id="{A3C3110C-A651-4D80-A078-3DB1AC119729}"/>
                </a:ext>
              </a:extLst>
            </p:cNvPr>
            <p:cNvPicPr>
              <a:picLocks noChangeAspect="1" noChangeArrowheads="1"/>
            </p:cNvPicPr>
            <p:nvPr/>
          </p:nvPicPr>
          <p:blipFill rotWithShape="1">
            <a:blip r:embed="rId3">
              <a:clrChange>
                <a:clrFrom>
                  <a:srgbClr val="9FD9F6"/>
                </a:clrFrom>
                <a:clrTo>
                  <a:srgbClr val="9FD9F6">
                    <a:alpha val="0"/>
                  </a:srgbClr>
                </a:clrTo>
              </a:clrChange>
              <a:extLst>
                <a:ext uri="{28A0092B-C50C-407E-A947-70E740481C1C}">
                  <a14:useLocalDpi xmlns:a14="http://schemas.microsoft.com/office/drawing/2010/main" val="0"/>
                </a:ext>
              </a:extLst>
            </a:blip>
            <a:srcRect t="91224" r="40283" b="2549"/>
            <a:stretch/>
          </p:blipFill>
          <p:spPr bwMode="auto">
            <a:xfrm>
              <a:off x="6565114" y="6271561"/>
              <a:ext cx="3237282" cy="26554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 name="群組 7">
            <a:extLst>
              <a:ext uri="{FF2B5EF4-FFF2-40B4-BE49-F238E27FC236}">
                <a16:creationId xmlns:a16="http://schemas.microsoft.com/office/drawing/2014/main" id="{715E8ED9-0EBB-4F47-A6F7-F74073C01985}"/>
              </a:ext>
            </a:extLst>
          </p:cNvPr>
          <p:cNvGrpSpPr/>
          <p:nvPr/>
        </p:nvGrpSpPr>
        <p:grpSpPr>
          <a:xfrm>
            <a:off x="4011409" y="4260104"/>
            <a:ext cx="3468942" cy="1332645"/>
            <a:chOff x="4903107" y="4414338"/>
            <a:chExt cx="4269467" cy="1640179"/>
          </a:xfrm>
        </p:grpSpPr>
        <p:sp>
          <p:nvSpPr>
            <p:cNvPr id="22" name="雲朵形圖說文字 6">
              <a:extLst>
                <a:ext uri="{FF2B5EF4-FFF2-40B4-BE49-F238E27FC236}">
                  <a16:creationId xmlns:a16="http://schemas.microsoft.com/office/drawing/2014/main" id="{365D1493-5884-4A61-9B68-F7A804759083}"/>
                </a:ext>
              </a:extLst>
            </p:cNvPr>
            <p:cNvSpPr/>
            <p:nvPr/>
          </p:nvSpPr>
          <p:spPr>
            <a:xfrm>
              <a:off x="4903107" y="4414338"/>
              <a:ext cx="4269467" cy="1640179"/>
            </a:xfrm>
            <a:prstGeom prst="cloudCallout">
              <a:avLst>
                <a:gd name="adj1" fmla="val -36685"/>
                <a:gd name="adj2" fmla="val 56666"/>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950" b="0" i="0" u="none" strike="noStrike" kern="1200" cap="none" spc="0" normalizeH="0" baseline="0" noProof="0" dirty="0">
                <a:ln>
                  <a:noFill/>
                </a:ln>
                <a:solidFill>
                  <a:srgbClr val="393939"/>
                </a:solidFill>
                <a:effectLst/>
                <a:uLnTx/>
                <a:uFillTx/>
                <a:latin typeface="Arial"/>
                <a:ea typeface="微軟正黑體"/>
                <a:cs typeface="+mn-cs"/>
              </a:endParaRPr>
            </a:p>
          </p:txBody>
        </p:sp>
        <p:sp>
          <p:nvSpPr>
            <p:cNvPr id="23" name="文字方塊 22">
              <a:extLst>
                <a:ext uri="{FF2B5EF4-FFF2-40B4-BE49-F238E27FC236}">
                  <a16:creationId xmlns:a16="http://schemas.microsoft.com/office/drawing/2014/main" id="{33EC5B80-B487-4703-BCBC-B4862C350DA3}"/>
                </a:ext>
              </a:extLst>
            </p:cNvPr>
            <p:cNvSpPr txBox="1"/>
            <p:nvPr/>
          </p:nvSpPr>
          <p:spPr>
            <a:xfrm>
              <a:off x="5249305" y="4726597"/>
              <a:ext cx="3542269" cy="103697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25" b="0" i="0" u="none" strike="noStrike" kern="1200" cap="none" spc="0" normalizeH="0" baseline="0" noProof="0" dirty="0">
                  <a:ln>
                    <a:noFill/>
                  </a:ln>
                  <a:solidFill>
                    <a:srgbClr val="393939"/>
                  </a:solidFill>
                  <a:effectLst/>
                  <a:uLnTx/>
                  <a:uFillTx/>
                  <a:latin typeface="Arial"/>
                  <a:ea typeface="微軟正黑體"/>
                  <a:cs typeface="+mn-cs"/>
                </a:rPr>
                <a:t>產業缺乏</a:t>
              </a:r>
              <a:r>
                <a:rPr kumimoji="0" lang="zh-TW" altLang="en-US" sz="1625" b="1" i="0" u="none" strike="noStrike" kern="1200" cap="none" spc="0" normalizeH="0" baseline="0" noProof="0" dirty="0">
                  <a:ln>
                    <a:noFill/>
                  </a:ln>
                  <a:solidFill>
                    <a:srgbClr val="FF0000"/>
                  </a:solidFill>
                  <a:effectLst/>
                  <a:uLnTx/>
                  <a:uFillTx/>
                  <a:latin typeface="Arial"/>
                  <a:ea typeface="微軟正黑體"/>
                  <a:cs typeface="+mn-cs"/>
                </a:rPr>
                <a:t>跨雲服務</a:t>
              </a:r>
              <a:r>
                <a:rPr kumimoji="0" lang="zh-TW" altLang="en-US" sz="1625" b="0" i="0" u="none" strike="noStrike" kern="1200" cap="none" spc="0" normalizeH="0" baseline="0" noProof="0" dirty="0">
                  <a:ln>
                    <a:noFill/>
                  </a:ln>
                  <a:solidFill>
                    <a:srgbClr val="393939"/>
                  </a:solidFill>
                  <a:effectLst/>
                  <a:uLnTx/>
                  <a:uFillTx/>
                  <a:latin typeface="Arial"/>
                  <a:ea typeface="微軟正黑體"/>
                  <a:cs typeface="+mn-cs"/>
                </a:rPr>
                <a:t>的</a:t>
              </a:r>
              <a:r>
                <a:rPr kumimoji="0" lang="zh-TW" altLang="en-US" sz="1625" b="1" i="0" u="none" strike="noStrike" kern="1200" cap="none" spc="0" normalizeH="0" baseline="0" noProof="0" dirty="0">
                  <a:ln>
                    <a:noFill/>
                  </a:ln>
                  <a:solidFill>
                    <a:srgbClr val="FF0000"/>
                  </a:solidFill>
                  <a:effectLst/>
                  <a:uLnTx/>
                  <a:uFillTx/>
                  <a:latin typeface="Arial"/>
                  <a:ea typeface="微軟正黑體"/>
                  <a:cs typeface="+mn-cs"/>
                </a:rPr>
                <a:t>整合技術</a:t>
              </a:r>
              <a:r>
                <a:rPr kumimoji="0" lang="zh-TW" altLang="en-US" sz="1625" b="0" i="0" u="none" strike="noStrike" kern="1200" cap="none" spc="0" normalizeH="0" baseline="0" noProof="0" dirty="0">
                  <a:ln>
                    <a:noFill/>
                  </a:ln>
                  <a:solidFill>
                    <a:srgbClr val="393939"/>
                  </a:solidFill>
                  <a:effectLst/>
                  <a:uLnTx/>
                  <a:uFillTx/>
                  <a:latin typeface="Arial"/>
                  <a:ea typeface="微軟正黑體"/>
                  <a:cs typeface="+mn-cs"/>
                </a:rPr>
                <a:t>能力，需訂定</a:t>
              </a:r>
              <a:r>
                <a:rPr kumimoji="0" lang="en-US" altLang="zh-TW" sz="1625" b="0" i="0" u="none" strike="noStrike" kern="1200" cap="none" spc="0" normalizeH="0" baseline="0" noProof="0" dirty="0">
                  <a:ln>
                    <a:noFill/>
                  </a:ln>
                  <a:solidFill>
                    <a:srgbClr val="393939"/>
                  </a:solidFill>
                  <a:effectLst/>
                  <a:uLnTx/>
                  <a:uFillTx/>
                  <a:latin typeface="Arial"/>
                  <a:ea typeface="微軟正黑體"/>
                  <a:cs typeface="+mn-cs"/>
                </a:rPr>
                <a:t>SaaS</a:t>
              </a:r>
              <a:r>
                <a:rPr kumimoji="0" lang="zh-TW" altLang="en-US" sz="1625" b="1" i="0" u="none" strike="noStrike" kern="1200" cap="none" spc="0" normalizeH="0" baseline="0" noProof="0" dirty="0">
                  <a:ln>
                    <a:noFill/>
                  </a:ln>
                  <a:solidFill>
                    <a:srgbClr val="FF0000"/>
                  </a:solidFill>
                  <a:effectLst/>
                  <a:uLnTx/>
                  <a:uFillTx/>
                  <a:latin typeface="Arial"/>
                  <a:ea typeface="微軟正黑體"/>
                  <a:cs typeface="+mn-cs"/>
                </a:rPr>
                <a:t>格式標準</a:t>
              </a:r>
              <a:r>
                <a:rPr kumimoji="0" lang="zh-TW" altLang="en-US" sz="1625" b="0" i="0" u="none" strike="noStrike" kern="1200" cap="none" spc="0" normalizeH="0" baseline="0" noProof="0" dirty="0">
                  <a:ln>
                    <a:noFill/>
                  </a:ln>
                  <a:solidFill>
                    <a:srgbClr val="393939"/>
                  </a:solidFill>
                  <a:effectLst/>
                  <a:uLnTx/>
                  <a:uFillTx/>
                  <a:latin typeface="Arial"/>
                  <a:ea typeface="微軟正黑體"/>
                  <a:cs typeface="+mn-cs"/>
                </a:rPr>
                <a:t>，</a:t>
              </a:r>
              <a:r>
                <a:rPr kumimoji="0" lang="zh-TW" altLang="en-US" sz="1625" b="1" i="0" u="none" strike="noStrike" kern="1200" cap="none" spc="0" normalizeH="0" baseline="0" noProof="0" dirty="0">
                  <a:ln>
                    <a:noFill/>
                  </a:ln>
                  <a:solidFill>
                    <a:srgbClr val="FF0000"/>
                  </a:solidFill>
                  <a:effectLst/>
                  <a:uLnTx/>
                  <a:uFillTx/>
                  <a:latin typeface="Arial"/>
                  <a:ea typeface="微軟正黑體"/>
                  <a:cs typeface="+mn-cs"/>
                </a:rPr>
                <a:t>加速</a:t>
              </a:r>
              <a:r>
                <a:rPr kumimoji="0" lang="zh-TW" altLang="en-US" sz="1625" b="0" i="0" u="none" strike="noStrike" kern="1200" cap="none" spc="0" normalizeH="0" baseline="0" noProof="0" dirty="0">
                  <a:ln>
                    <a:noFill/>
                  </a:ln>
                  <a:solidFill>
                    <a:srgbClr val="393939"/>
                  </a:solidFill>
                  <a:effectLst/>
                  <a:uLnTx/>
                  <a:uFillTx/>
                  <a:latin typeface="Arial"/>
                  <a:ea typeface="微軟正黑體"/>
                  <a:cs typeface="+mn-cs"/>
                </a:rPr>
                <a:t>雲端數位轉型</a:t>
              </a:r>
              <a:r>
                <a:rPr kumimoji="0" lang="en-US" altLang="zh-TW" sz="1625" b="0" i="0" u="none" strike="noStrike" kern="1200" cap="none" spc="0" normalizeH="0" baseline="0" noProof="0" dirty="0">
                  <a:ln>
                    <a:noFill/>
                  </a:ln>
                  <a:solidFill>
                    <a:srgbClr val="393939"/>
                  </a:solidFill>
                  <a:effectLst/>
                  <a:uLnTx/>
                  <a:uFillTx/>
                  <a:latin typeface="Arial"/>
                  <a:ea typeface="微軟正黑體"/>
                  <a:cs typeface="+mn-cs"/>
                </a:rPr>
                <a:t>!</a:t>
              </a:r>
              <a:endParaRPr kumimoji="0" lang="zh-TW" altLang="en-US" sz="1625" b="0" i="0" u="none" strike="noStrike" kern="1200" cap="none" spc="0" normalizeH="0" baseline="0" noProof="0" dirty="0">
                <a:ln>
                  <a:noFill/>
                </a:ln>
                <a:solidFill>
                  <a:srgbClr val="393939"/>
                </a:solidFill>
                <a:effectLst/>
                <a:uLnTx/>
                <a:uFillTx/>
                <a:latin typeface="Arial"/>
                <a:ea typeface="微軟正黑體"/>
                <a:cs typeface="+mn-cs"/>
              </a:endParaRPr>
            </a:p>
          </p:txBody>
        </p:sp>
      </p:grpSp>
      <p:sp>
        <p:nvSpPr>
          <p:cNvPr id="21" name="圓角矩形 20"/>
          <p:cNvSpPr/>
          <p:nvPr/>
        </p:nvSpPr>
        <p:spPr>
          <a:xfrm>
            <a:off x="895884" y="3981498"/>
            <a:ext cx="2199741" cy="278606"/>
          </a:xfrm>
          <a:prstGeom prst="roundRect">
            <a:avLst>
              <a:gd name="adj" fmla="val 9690"/>
            </a:avLst>
          </a:prstGeom>
          <a:noFill/>
          <a:ln w="38100">
            <a:solidFill>
              <a:srgbClr val="FF000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63" b="0" i="0" u="none" strike="noStrike" kern="1200" cap="none" spc="0" normalizeH="0" baseline="0" noProof="0">
              <a:ln>
                <a:noFill/>
              </a:ln>
              <a:solidFill>
                <a:srgbClr val="FFFFFF"/>
              </a:solidFill>
              <a:effectLst/>
              <a:uLnTx/>
              <a:uFillTx/>
              <a:latin typeface="Arial"/>
              <a:ea typeface="微軟正黑體"/>
              <a:cs typeface="+mn-cs"/>
            </a:endParaRPr>
          </a:p>
        </p:txBody>
      </p:sp>
      <p:sp>
        <p:nvSpPr>
          <p:cNvPr id="25" name="圓角矩形 24"/>
          <p:cNvSpPr/>
          <p:nvPr/>
        </p:nvSpPr>
        <p:spPr>
          <a:xfrm>
            <a:off x="5599484" y="3352498"/>
            <a:ext cx="3925159" cy="278606"/>
          </a:xfrm>
          <a:prstGeom prst="roundRect">
            <a:avLst>
              <a:gd name="adj" fmla="val 9690"/>
            </a:avLst>
          </a:prstGeom>
          <a:noFill/>
          <a:ln w="38100">
            <a:solidFill>
              <a:srgbClr val="FF000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63" b="0" i="0" u="none" strike="noStrike" kern="1200" cap="none" spc="0" normalizeH="0" baseline="0" noProof="0">
              <a:ln>
                <a:noFill/>
              </a:ln>
              <a:solidFill>
                <a:srgbClr val="FFFFFF"/>
              </a:solidFill>
              <a:effectLst/>
              <a:uLnTx/>
              <a:uFillTx/>
              <a:latin typeface="Arial"/>
              <a:ea typeface="微軟正黑體"/>
              <a:cs typeface="+mn-cs"/>
            </a:endParaRPr>
          </a:p>
        </p:txBody>
      </p:sp>
      <p:sp>
        <p:nvSpPr>
          <p:cNvPr id="5" name="投影片編號版面配置區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686394-A506-4F44-853A-923C96A6A0BF}" type="slidenum">
              <a:rPr kumimoji="0" lang="zh-TW" altLang="en-US" sz="650" b="1" i="0" u="none" strike="noStrike" kern="1200" cap="none" spc="0" normalizeH="0" baseline="0" noProof="0" smtClean="0">
                <a:ln>
                  <a:noFill/>
                </a:ln>
                <a:solidFill>
                  <a:srgbClr val="FFFFFF"/>
                </a:solidFill>
                <a:effectLst/>
                <a:uLnTx/>
                <a:uFillTx/>
                <a:latin typeface="微軟正黑體"/>
                <a:ea typeface="微軟正黑體"/>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650" b="1" i="0" u="none" strike="noStrike" kern="1200" cap="none" spc="0" normalizeH="0" baseline="0" noProof="0" dirty="0">
              <a:ln>
                <a:noFill/>
              </a:ln>
              <a:solidFill>
                <a:srgbClr val="FFFFFF"/>
              </a:solidFill>
              <a:effectLst/>
              <a:uLnTx/>
              <a:uFillTx/>
              <a:latin typeface="微軟正黑體"/>
              <a:ea typeface="微軟正黑體"/>
              <a:cs typeface="+mn-cs"/>
            </a:endParaRPr>
          </a:p>
        </p:txBody>
      </p:sp>
    </p:spTree>
    <p:extLst>
      <p:ext uri="{BB962C8B-B14F-4D97-AF65-F5344CB8AC3E}">
        <p14:creationId xmlns:p14="http://schemas.microsoft.com/office/powerpoint/2010/main" val="38578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二、計畫構想 </a:t>
            </a:r>
            <a:r>
              <a:rPr lang="en-US" altLang="zh-TW" sz="1800" dirty="0" smtClean="0"/>
              <a:t>(2/4)</a:t>
            </a:r>
            <a:endParaRPr lang="zh-TW" altLang="en-US" dirty="0"/>
          </a:p>
        </p:txBody>
      </p:sp>
      <p:sp>
        <p:nvSpPr>
          <p:cNvPr id="2" name="內容版面配置區 1"/>
          <p:cNvSpPr>
            <a:spLocks noGrp="1"/>
          </p:cNvSpPr>
          <p:nvPr>
            <p:ph idx="1"/>
          </p:nvPr>
        </p:nvSpPr>
        <p:spPr/>
        <p:txBody>
          <a:bodyPr>
            <a:noAutofit/>
          </a:bodyPr>
          <a:lstStyle/>
          <a:p>
            <a:r>
              <a:rPr lang="zh-TW" altLang="zh-TW" dirty="0" smtClean="0"/>
              <a:t>計畫定位</a:t>
            </a:r>
            <a:endParaRPr lang="en-US" altLang="zh-TW" dirty="0" smtClean="0"/>
          </a:p>
          <a:p>
            <a:pPr>
              <a:buFont typeface="Arial" panose="020B0604020202020204" pitchFamily="34" charset="0"/>
              <a:buChar char="•"/>
            </a:pPr>
            <a:r>
              <a:rPr lang="zh-TW" altLang="en-US" sz="2400" i="1" dirty="0">
                <a:solidFill>
                  <a:schemeClr val="bg2"/>
                </a:solidFill>
              </a:rPr>
              <a:t>對應前項說明或搭配產業上下游關聯圖，說明計畫成果將具體貢獻於產業的哪一</a:t>
            </a:r>
            <a:r>
              <a:rPr lang="zh-TW" altLang="en-US" sz="2400" i="1" dirty="0" smtClean="0">
                <a:solidFill>
                  <a:schemeClr val="bg2"/>
                </a:solidFill>
              </a:rPr>
              <a:t>部份及所規劃之第三</a:t>
            </a:r>
            <a:r>
              <a:rPr lang="zh-TW" altLang="en-US" sz="2400" i="1" dirty="0">
                <a:solidFill>
                  <a:schemeClr val="bg2"/>
                </a:solidFill>
              </a:rPr>
              <a:t>方定位</a:t>
            </a:r>
            <a:r>
              <a:rPr lang="en-US" altLang="zh-TW" sz="2400" i="1" dirty="0">
                <a:solidFill>
                  <a:schemeClr val="bg2"/>
                </a:solidFill>
              </a:rPr>
              <a:t>(</a:t>
            </a:r>
            <a:r>
              <a:rPr lang="zh-TW" altLang="en-US" sz="2400" i="1" dirty="0">
                <a:solidFill>
                  <a:schemeClr val="bg2"/>
                </a:solidFill>
              </a:rPr>
              <a:t>含甲方及乙方具體說明</a:t>
            </a:r>
            <a:r>
              <a:rPr lang="en-US" altLang="zh-TW" sz="2400" i="1" dirty="0" smtClean="0">
                <a:solidFill>
                  <a:schemeClr val="bg2"/>
                </a:solidFill>
              </a:rPr>
              <a:t>)</a:t>
            </a:r>
          </a:p>
          <a:p>
            <a:pPr>
              <a:buFont typeface="Arial" panose="020B0604020202020204" pitchFamily="34" charset="0"/>
              <a:buChar char="•"/>
            </a:pPr>
            <a:r>
              <a:rPr lang="zh-TW" altLang="en-US" sz="2400" i="1" dirty="0">
                <a:solidFill>
                  <a:schemeClr val="bg2"/>
                </a:solidFill>
              </a:rPr>
              <a:t>欲解決的問題及其重要性、必要性、迫切性</a:t>
            </a:r>
            <a:endParaRPr lang="en-US" altLang="zh-TW" sz="2400" i="1" dirty="0">
              <a:solidFill>
                <a:schemeClr val="bg2"/>
              </a:solidFill>
            </a:endParaRPr>
          </a:p>
          <a:p>
            <a:pPr>
              <a:buFont typeface="Arial" panose="020B0604020202020204" pitchFamily="34" charset="0"/>
              <a:buChar char="•"/>
            </a:pPr>
            <a:r>
              <a:rPr lang="zh-TW" altLang="en-US" sz="2400" i="1" dirty="0">
                <a:solidFill>
                  <a:schemeClr val="bg2"/>
                </a:solidFill>
              </a:rPr>
              <a:t>與數位部政政策、數位產業署之「</a:t>
            </a:r>
            <a:r>
              <a:rPr lang="en-US" altLang="zh-TW" sz="2400" i="1" dirty="0">
                <a:solidFill>
                  <a:schemeClr val="bg2"/>
                </a:solidFill>
              </a:rPr>
              <a:t>R</a:t>
            </a:r>
            <a:r>
              <a:rPr lang="zh-TW" altLang="en-US" sz="2400" i="1" dirty="0">
                <a:solidFill>
                  <a:schemeClr val="bg2"/>
                </a:solidFill>
              </a:rPr>
              <a:t>、</a:t>
            </a:r>
            <a:r>
              <a:rPr lang="en-US" altLang="zh-TW" sz="2400" i="1" dirty="0">
                <a:solidFill>
                  <a:schemeClr val="bg2"/>
                </a:solidFill>
              </a:rPr>
              <a:t>I</a:t>
            </a:r>
            <a:r>
              <a:rPr lang="zh-TW" altLang="en-US" sz="2400" i="1" dirty="0">
                <a:solidFill>
                  <a:schemeClr val="bg2"/>
                </a:solidFill>
              </a:rPr>
              <a:t>、</a:t>
            </a:r>
            <a:r>
              <a:rPr lang="en-US" altLang="zh-TW" sz="2400" i="1" dirty="0">
                <a:solidFill>
                  <a:schemeClr val="bg2"/>
                </a:solidFill>
              </a:rPr>
              <a:t>S</a:t>
            </a:r>
            <a:r>
              <a:rPr lang="zh-TW" altLang="en-US" sz="2400" i="1" dirty="0">
                <a:solidFill>
                  <a:schemeClr val="bg2"/>
                </a:solidFill>
              </a:rPr>
              <a:t>、</a:t>
            </a:r>
            <a:r>
              <a:rPr lang="en-US" altLang="zh-TW" sz="2400" i="1" dirty="0">
                <a:solidFill>
                  <a:schemeClr val="bg2"/>
                </a:solidFill>
              </a:rPr>
              <a:t>E</a:t>
            </a:r>
            <a:r>
              <a:rPr lang="zh-TW" altLang="en-US" sz="2400" i="1" dirty="0">
                <a:solidFill>
                  <a:schemeClr val="bg2"/>
                </a:solidFill>
              </a:rPr>
              <a:t>」業務推動重點，或本會第三方協力機構目標等之關聯性或綜效</a:t>
            </a:r>
          </a:p>
          <a:p>
            <a:pPr>
              <a:buFont typeface="Arial" panose="020B0604020202020204" pitchFamily="34" charset="0"/>
              <a:buChar char="•"/>
            </a:pPr>
            <a:endParaRPr lang="en-US" altLang="zh-TW" sz="2400" i="1" dirty="0">
              <a:solidFill>
                <a:schemeClr val="bg2"/>
              </a:solidFill>
            </a:endParaRPr>
          </a:p>
        </p:txBody>
      </p:sp>
      <p:sp>
        <p:nvSpPr>
          <p:cNvPr id="7" name="矩形 6"/>
          <p:cNvSpPr/>
          <p:nvPr/>
        </p:nvSpPr>
        <p:spPr>
          <a:xfrm>
            <a:off x="7886294" y="169940"/>
            <a:ext cx="1872208"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a:solidFill>
                  <a:schemeClr val="accent3"/>
                </a:solidFill>
              </a:rPr>
              <a:t>提案重要性</a:t>
            </a:r>
            <a:r>
              <a:rPr lang="zh-TW" altLang="en-US" b="1" dirty="0" smtClean="0">
                <a:solidFill>
                  <a:schemeClr val="accent3"/>
                </a:solidFill>
              </a:rPr>
              <a:t>、</a:t>
            </a:r>
            <a:r>
              <a:rPr lang="en-US" altLang="zh-TW" b="1" dirty="0" smtClean="0">
                <a:solidFill>
                  <a:schemeClr val="accent3"/>
                </a:solidFill>
              </a:rPr>
              <a:t/>
            </a:r>
            <a:br>
              <a:rPr lang="en-US" altLang="zh-TW" b="1" dirty="0" smtClean="0">
                <a:solidFill>
                  <a:schemeClr val="accent3"/>
                </a:solidFill>
              </a:rPr>
            </a:br>
            <a:r>
              <a:rPr lang="zh-TW" altLang="en-US" b="1" dirty="0">
                <a:solidFill>
                  <a:schemeClr val="accent3"/>
                </a:solidFill>
              </a:rPr>
              <a:t>市場商</a:t>
            </a:r>
            <a:r>
              <a:rPr lang="zh-TW" altLang="en-US" b="1" dirty="0" smtClean="0">
                <a:solidFill>
                  <a:schemeClr val="accent3"/>
                </a:solidFill>
              </a:rPr>
              <a:t>機突圍</a:t>
            </a:r>
            <a:r>
              <a:rPr lang="zh-TW" altLang="en-US" b="1" dirty="0">
                <a:solidFill>
                  <a:schemeClr val="accent3"/>
                </a:solidFill>
              </a:rPr>
              <a:t>力</a:t>
            </a:r>
          </a:p>
        </p:txBody>
      </p:sp>
      <p:sp>
        <p:nvSpPr>
          <p:cNvPr id="6" name="矩形 5"/>
          <p:cNvSpPr/>
          <p:nvPr/>
        </p:nvSpPr>
        <p:spPr>
          <a:xfrm>
            <a:off x="1856656" y="2348880"/>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t>RYAN (</a:t>
            </a:r>
            <a:r>
              <a:rPr lang="zh-TW" altLang="en-US" dirty="0" smtClean="0"/>
              <a:t>這頁有點難  我想想</a:t>
            </a:r>
            <a:r>
              <a:rPr lang="en-US" altLang="zh-TW" dirty="0" smtClean="0"/>
              <a:t>)</a:t>
            </a:r>
            <a:endParaRPr lang="zh-TW" altLang="en-US" dirty="0"/>
          </a:p>
        </p:txBody>
      </p:sp>
    </p:spTree>
    <p:extLst>
      <p:ext uri="{BB962C8B-B14F-4D97-AF65-F5344CB8AC3E}">
        <p14:creationId xmlns:p14="http://schemas.microsoft.com/office/powerpoint/2010/main" val="2913403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二、計畫構想 </a:t>
            </a:r>
            <a:r>
              <a:rPr lang="en-US" altLang="zh-TW" sz="1800" dirty="0" smtClean="0"/>
              <a:t>(3/4)</a:t>
            </a:r>
            <a:endParaRPr lang="zh-TW" altLang="en-US" dirty="0"/>
          </a:p>
        </p:txBody>
      </p:sp>
      <p:sp>
        <p:nvSpPr>
          <p:cNvPr id="2" name="內容版面配置區 1"/>
          <p:cNvSpPr>
            <a:spLocks noGrp="1"/>
          </p:cNvSpPr>
          <p:nvPr>
            <p:ph idx="1"/>
          </p:nvPr>
        </p:nvSpPr>
        <p:spPr/>
        <p:txBody>
          <a:bodyPr/>
          <a:lstStyle/>
          <a:p>
            <a:r>
              <a:rPr lang="zh-TW" altLang="en-US" dirty="0" smtClean="0"/>
              <a:t>欲解決的問題之解決構想</a:t>
            </a:r>
            <a:endParaRPr lang="zh-TW" altLang="en-US" dirty="0"/>
          </a:p>
        </p:txBody>
      </p:sp>
      <p:sp>
        <p:nvSpPr>
          <p:cNvPr id="9" name="矩形 8"/>
          <p:cNvSpPr/>
          <p:nvPr/>
        </p:nvSpPr>
        <p:spPr>
          <a:xfrm>
            <a:off x="7886294" y="169940"/>
            <a:ext cx="1872208"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a:solidFill>
                  <a:schemeClr val="accent3"/>
                </a:solidFill>
              </a:rPr>
              <a:t>提案重要性</a:t>
            </a:r>
            <a:r>
              <a:rPr lang="zh-TW" altLang="en-US" b="1" dirty="0" smtClean="0">
                <a:solidFill>
                  <a:schemeClr val="accent3"/>
                </a:solidFill>
              </a:rPr>
              <a:t>、</a:t>
            </a:r>
            <a:r>
              <a:rPr lang="en-US" altLang="zh-TW" b="1" dirty="0" smtClean="0">
                <a:solidFill>
                  <a:schemeClr val="accent3"/>
                </a:solidFill>
              </a:rPr>
              <a:t/>
            </a:r>
            <a:br>
              <a:rPr lang="en-US" altLang="zh-TW" b="1" dirty="0" smtClean="0">
                <a:solidFill>
                  <a:schemeClr val="accent3"/>
                </a:solidFill>
              </a:rPr>
            </a:br>
            <a:r>
              <a:rPr lang="zh-TW" altLang="en-US" b="1" dirty="0" smtClean="0">
                <a:solidFill>
                  <a:schemeClr val="accent3"/>
                </a:solidFill>
              </a:rPr>
              <a:t>創新構想競爭力</a:t>
            </a:r>
            <a:endParaRPr lang="zh-TW" altLang="en-US" b="1" dirty="0">
              <a:solidFill>
                <a:schemeClr val="accent3"/>
              </a:solidFill>
            </a:endParaRPr>
          </a:p>
        </p:txBody>
      </p:sp>
      <p:sp>
        <p:nvSpPr>
          <p:cNvPr id="5" name="矩形 4"/>
          <p:cNvSpPr/>
          <p:nvPr/>
        </p:nvSpPr>
        <p:spPr>
          <a:xfrm>
            <a:off x="1496616" y="2348880"/>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t>EMILY</a:t>
            </a:r>
          </a:p>
          <a:p>
            <a:pPr algn="ctr"/>
            <a:r>
              <a:rPr lang="zh-TW" altLang="en-US" dirty="0" smtClean="0"/>
              <a:t>缺乏碳盤查缺乏工具</a:t>
            </a:r>
            <a:r>
              <a:rPr lang="zh-TW" altLang="en-US" dirty="0"/>
              <a:t>及統一語言</a:t>
            </a:r>
            <a:endParaRPr lang="en-US" altLang="zh-TW" dirty="0" smtClean="0"/>
          </a:p>
          <a:p>
            <a:pPr algn="ctr"/>
            <a:r>
              <a:rPr lang="zh-TW" altLang="en-US" dirty="0" smtClean="0"/>
              <a:t>供應鏈資料太多了 </a:t>
            </a:r>
            <a:r>
              <a:rPr lang="en-US" altLang="zh-TW" dirty="0" smtClean="0"/>
              <a:t>, </a:t>
            </a:r>
            <a:r>
              <a:rPr lang="zh-TW" altLang="en-US" dirty="0" smtClean="0"/>
              <a:t>所以要盤查不容易</a:t>
            </a:r>
            <a:endParaRPr lang="en-US" altLang="zh-TW" dirty="0" smtClean="0"/>
          </a:p>
          <a:p>
            <a:pPr algn="ctr"/>
            <a:r>
              <a:rPr lang="zh-TW" altLang="en-US" dirty="0"/>
              <a:t>所以</a:t>
            </a:r>
            <a:r>
              <a:rPr lang="zh-TW" altLang="en-US" dirty="0" smtClean="0"/>
              <a:t>要發展一個工具及統一語言</a:t>
            </a:r>
            <a:endParaRPr lang="en-US" altLang="zh-TW" dirty="0" smtClean="0"/>
          </a:p>
          <a:p>
            <a:pPr algn="ctr"/>
            <a:r>
              <a:rPr lang="zh-TW" altLang="en-US" dirty="0"/>
              <a:t>到時候可以轉譯國際</a:t>
            </a:r>
            <a:endParaRPr lang="en-US" altLang="zh-TW" dirty="0" smtClean="0"/>
          </a:p>
        </p:txBody>
      </p:sp>
    </p:spTree>
    <p:extLst>
      <p:ext uri="{BB962C8B-B14F-4D97-AF65-F5344CB8AC3E}">
        <p14:creationId xmlns:p14="http://schemas.microsoft.com/office/powerpoint/2010/main" val="67963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二、計畫構想 </a:t>
            </a:r>
            <a:r>
              <a:rPr lang="en-US" altLang="zh-TW" sz="1800" dirty="0" smtClean="0"/>
              <a:t>(4/4)</a:t>
            </a:r>
            <a:endParaRPr lang="zh-TW" altLang="en-US" dirty="0"/>
          </a:p>
        </p:txBody>
      </p:sp>
      <p:sp>
        <p:nvSpPr>
          <p:cNvPr id="2" name="內容版面配置區 1"/>
          <p:cNvSpPr>
            <a:spLocks noGrp="1"/>
          </p:cNvSpPr>
          <p:nvPr>
            <p:ph idx="1"/>
          </p:nvPr>
        </p:nvSpPr>
        <p:spPr/>
        <p:txBody>
          <a:bodyPr/>
          <a:lstStyle/>
          <a:p>
            <a:r>
              <a:rPr lang="zh-TW" altLang="en-US" dirty="0"/>
              <a:t>本計畫</a:t>
            </a:r>
            <a:r>
              <a:rPr lang="zh-TW" altLang="en-US" dirty="0" smtClean="0"/>
              <a:t>技術</a:t>
            </a:r>
            <a:r>
              <a:rPr lang="zh-TW" altLang="en-US" dirty="0"/>
              <a:t>或解決方案</a:t>
            </a:r>
            <a:r>
              <a:rPr lang="zh-TW" altLang="en-US" dirty="0" smtClean="0"/>
              <a:t>的創新性</a:t>
            </a:r>
            <a:endParaRPr lang="en-US" altLang="zh-TW" dirty="0" smtClean="0"/>
          </a:p>
          <a:p>
            <a:r>
              <a:rPr lang="zh-TW" altLang="en-US" dirty="0"/>
              <a:t>關鍵技術指標及與國內外標竿之</a:t>
            </a:r>
            <a:r>
              <a:rPr lang="zh-TW" altLang="en-US" dirty="0" smtClean="0"/>
              <a:t>比較</a:t>
            </a:r>
            <a:endParaRPr lang="en-US" altLang="zh-TW" dirty="0"/>
          </a:p>
        </p:txBody>
      </p:sp>
      <p:sp>
        <p:nvSpPr>
          <p:cNvPr id="8" name="矩形 7"/>
          <p:cNvSpPr/>
          <p:nvPr/>
        </p:nvSpPr>
        <p:spPr>
          <a:xfrm>
            <a:off x="7886294" y="169939"/>
            <a:ext cx="1872208" cy="117395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a:solidFill>
                  <a:schemeClr val="accent3"/>
                </a:solidFill>
              </a:rPr>
              <a:t>提案重要性</a:t>
            </a:r>
            <a:r>
              <a:rPr lang="zh-TW" altLang="en-US" b="1" dirty="0" smtClean="0">
                <a:solidFill>
                  <a:schemeClr val="accent3"/>
                </a:solidFill>
              </a:rPr>
              <a:t>、</a:t>
            </a:r>
            <a:endParaRPr lang="en-US" altLang="zh-TW" b="1" dirty="0" smtClean="0">
              <a:solidFill>
                <a:schemeClr val="accent3"/>
              </a:solidFill>
            </a:endParaRPr>
          </a:p>
          <a:p>
            <a:r>
              <a:rPr lang="zh-TW" altLang="en-US" b="1" dirty="0">
                <a:solidFill>
                  <a:schemeClr val="accent3"/>
                </a:solidFill>
              </a:rPr>
              <a:t>市場商機突圍力、</a:t>
            </a:r>
            <a:r>
              <a:rPr lang="en-US" altLang="zh-TW" b="1" dirty="0" smtClean="0">
                <a:solidFill>
                  <a:schemeClr val="accent3"/>
                </a:solidFill>
              </a:rPr>
              <a:t/>
            </a:r>
            <a:br>
              <a:rPr lang="en-US" altLang="zh-TW" b="1" dirty="0" smtClean="0">
                <a:solidFill>
                  <a:schemeClr val="accent3"/>
                </a:solidFill>
              </a:rPr>
            </a:br>
            <a:r>
              <a:rPr lang="zh-TW" altLang="en-US" b="1" dirty="0" smtClean="0">
                <a:solidFill>
                  <a:schemeClr val="accent3"/>
                </a:solidFill>
              </a:rPr>
              <a:t>創新構想競爭力</a:t>
            </a:r>
            <a:endParaRPr lang="zh-TW" altLang="en-US" b="1" dirty="0">
              <a:solidFill>
                <a:schemeClr val="accent3"/>
              </a:solidFill>
            </a:endParaRPr>
          </a:p>
        </p:txBody>
      </p:sp>
      <p:sp>
        <p:nvSpPr>
          <p:cNvPr id="5" name="矩形 4"/>
          <p:cNvSpPr/>
          <p:nvPr/>
        </p:nvSpPr>
        <p:spPr>
          <a:xfrm>
            <a:off x="1568624" y="1772816"/>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dirty="0"/>
              <a:t>宛臻</a:t>
            </a:r>
            <a:r>
              <a:rPr lang="zh-TW" altLang="en-US" dirty="0" smtClean="0"/>
              <a:t>把下方格式調一下</a:t>
            </a:r>
            <a:endParaRPr lang="en-US" altLang="zh-TW" dirty="0" smtClean="0"/>
          </a:p>
          <a:p>
            <a:pPr algn="ctr"/>
            <a:r>
              <a:rPr lang="zh-TW" altLang="en-US" dirty="0" smtClean="0"/>
              <a:t>然後加一些 服務是 </a:t>
            </a:r>
            <a:r>
              <a:rPr lang="en-US" altLang="zh-TW" dirty="0" smtClean="0"/>
              <a:t>ESG</a:t>
            </a:r>
            <a:r>
              <a:rPr lang="zh-TW" altLang="en-US" dirty="0" smtClean="0"/>
              <a:t>的</a:t>
            </a:r>
            <a:endParaRPr lang="en-US" altLang="zh-TW" dirty="0" smtClean="0"/>
          </a:p>
          <a:p>
            <a:pPr algn="ctr"/>
            <a:endParaRPr lang="zh-TW" altLang="en-US" dirty="0"/>
          </a:p>
        </p:txBody>
      </p:sp>
    </p:spTree>
    <p:extLst>
      <p:ext uri="{BB962C8B-B14F-4D97-AF65-F5344CB8AC3E}">
        <p14:creationId xmlns:p14="http://schemas.microsoft.com/office/powerpoint/2010/main" val="2981138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圓角化同側角落 6">
            <a:extLst>
              <a:ext uri="{FF2B5EF4-FFF2-40B4-BE49-F238E27FC236}">
                <a16:creationId xmlns:a16="http://schemas.microsoft.com/office/drawing/2014/main" id="{EF3408D4-4E1A-4DD6-A0D4-0FD770908A34}"/>
              </a:ext>
            </a:extLst>
          </p:cNvPr>
          <p:cNvSpPr/>
          <p:nvPr/>
        </p:nvSpPr>
        <p:spPr>
          <a:xfrm rot="5400000">
            <a:off x="3679467" y="-216260"/>
            <a:ext cx="3324462" cy="8819041"/>
          </a:xfrm>
          <a:prstGeom prst="round2SameRect">
            <a:avLst>
              <a:gd name="adj1" fmla="val 6812"/>
              <a:gd name="adj2" fmla="val 0"/>
            </a:avLst>
          </a:prstGeom>
          <a:gradFill>
            <a:gsLst>
              <a:gs pos="0">
                <a:schemeClr val="accent3">
                  <a:lumMod val="110000"/>
                  <a:satMod val="105000"/>
                  <a:tint val="67000"/>
                  <a:alpha val="80000"/>
                </a:schemeClr>
              </a:gs>
              <a:gs pos="50000">
                <a:schemeClr val="accent3">
                  <a:lumMod val="105000"/>
                  <a:satMod val="103000"/>
                  <a:tint val="73000"/>
                </a:schemeClr>
              </a:gs>
              <a:gs pos="100000">
                <a:schemeClr val="accent3">
                  <a:lumMod val="105000"/>
                  <a:satMod val="109000"/>
                  <a:tint val="81000"/>
                </a:schemeClr>
              </a:gs>
            </a:gsLst>
          </a:gradFill>
          <a:ln>
            <a:noFill/>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63"/>
          </a:p>
        </p:txBody>
      </p:sp>
      <p:sp>
        <p:nvSpPr>
          <p:cNvPr id="76" name="矩形: 圓角化同側角落 75">
            <a:extLst>
              <a:ext uri="{FF2B5EF4-FFF2-40B4-BE49-F238E27FC236}">
                <a16:creationId xmlns:a16="http://schemas.microsoft.com/office/drawing/2014/main" id="{844EF69D-23D6-4961-8FB5-BAB635874C2D}"/>
              </a:ext>
            </a:extLst>
          </p:cNvPr>
          <p:cNvSpPr/>
          <p:nvPr/>
        </p:nvSpPr>
        <p:spPr>
          <a:xfrm rot="5400000">
            <a:off x="4300432" y="-533729"/>
            <a:ext cx="1965988" cy="7380798"/>
          </a:xfrm>
          <a:prstGeom prst="round2SameRect">
            <a:avLst>
              <a:gd name="adj1" fmla="val 9838"/>
              <a:gd name="adj2" fmla="val 0"/>
            </a:avLst>
          </a:prstGeom>
          <a:solidFill>
            <a:schemeClr val="accent5">
              <a:lumMod val="40000"/>
              <a:lumOff val="60000"/>
            </a:schemeClr>
          </a:solidFill>
          <a:ln>
            <a:noFill/>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63"/>
          </a:p>
        </p:txBody>
      </p:sp>
      <p:sp>
        <p:nvSpPr>
          <p:cNvPr id="2" name="標題 1">
            <a:extLst>
              <a:ext uri="{FF2B5EF4-FFF2-40B4-BE49-F238E27FC236}">
                <a16:creationId xmlns:a16="http://schemas.microsoft.com/office/drawing/2014/main" id="{54927CBE-7636-4B11-A701-49C770EB0740}"/>
              </a:ext>
            </a:extLst>
          </p:cNvPr>
          <p:cNvSpPr txBox="1">
            <a:spLocks/>
          </p:cNvSpPr>
          <p:nvPr/>
        </p:nvSpPr>
        <p:spPr bwMode="auto">
          <a:xfrm>
            <a:off x="0" y="689748"/>
            <a:ext cx="9906000" cy="7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lang="zh-TW" altLang="en-US" sz="3575" b="1" dirty="0">
                <a:solidFill>
                  <a:schemeClr val="tx1">
                    <a:lumMod val="75000"/>
                    <a:lumOff val="25000"/>
                  </a:schemeClr>
                </a:solidFill>
                <a:latin typeface="+mn-ea"/>
                <a:ea typeface="+mn-ea"/>
                <a:cs typeface="Times New Roman" panose="02020603050405020304" pitchFamily="18" charset="0"/>
              </a:rPr>
              <a:t>四、</a:t>
            </a:r>
            <a:r>
              <a:rPr lang="en-US" altLang="zh-TW" sz="3575" b="1" dirty="0">
                <a:solidFill>
                  <a:schemeClr val="tx1">
                    <a:lumMod val="75000"/>
                    <a:lumOff val="25000"/>
                  </a:schemeClr>
                </a:solidFill>
                <a:latin typeface="+mn-ea"/>
                <a:ea typeface="+mn-ea"/>
                <a:cs typeface="Times New Roman" panose="02020603050405020304" pitchFamily="18" charset="0"/>
              </a:rPr>
              <a:t>SaaS</a:t>
            </a:r>
            <a:r>
              <a:rPr lang="zh-TW" altLang="en-US" sz="3575" b="1" dirty="0">
                <a:solidFill>
                  <a:schemeClr val="tx1">
                    <a:lumMod val="75000"/>
                    <a:lumOff val="25000"/>
                  </a:schemeClr>
                </a:solidFill>
                <a:latin typeface="+mn-ea"/>
                <a:ea typeface="+mn-ea"/>
                <a:cs typeface="Times New Roman" panose="02020603050405020304" pitchFamily="18" charset="0"/>
              </a:rPr>
              <a:t>雲服務架構</a:t>
            </a:r>
          </a:p>
        </p:txBody>
      </p:sp>
      <p:sp>
        <p:nvSpPr>
          <p:cNvPr id="28" name="流程圖: 替代處理程序 14">
            <a:extLst>
              <a:ext uri="{FF2B5EF4-FFF2-40B4-BE49-F238E27FC236}">
                <a16:creationId xmlns:a16="http://schemas.microsoft.com/office/drawing/2014/main" id="{6DB65CBB-9613-44ED-BE64-69B2390351DC}"/>
              </a:ext>
            </a:extLst>
          </p:cNvPr>
          <p:cNvSpPr/>
          <p:nvPr/>
        </p:nvSpPr>
        <p:spPr>
          <a:xfrm>
            <a:off x="1794963" y="1825854"/>
            <a:ext cx="6346698" cy="1134447"/>
          </a:xfrm>
          <a:prstGeom prst="flowChartAlternateProcess">
            <a:avLst/>
          </a:prstGeom>
          <a:solidFill>
            <a:schemeClr val="bg1">
              <a:lumMod val="85000"/>
            </a:schemeClr>
          </a:solidFill>
          <a:ln>
            <a:noFill/>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63"/>
          </a:p>
        </p:txBody>
      </p:sp>
      <p:pic>
        <p:nvPicPr>
          <p:cNvPr id="29" name="Picture 4" descr="Cloud Computing : Azure VM vs Amazon EC2 vs Google CE: Cloud Computing  Comparison">
            <a:extLst>
              <a:ext uri="{FF2B5EF4-FFF2-40B4-BE49-F238E27FC236}">
                <a16:creationId xmlns:a16="http://schemas.microsoft.com/office/drawing/2014/main" id="{C0A23A38-4246-4B84-BB09-7C0410846D9D}"/>
              </a:ext>
            </a:extLst>
          </p:cNvPr>
          <p:cNvPicPr>
            <a:picLocks noChangeAspect="1" noChangeArrowheads="1"/>
          </p:cNvPicPr>
          <p:nvPr/>
        </p:nvPicPr>
        <p:blipFill>
          <a:blip r:embed="rId2" cstate="print">
            <a:clrChange>
              <a:clrFrom>
                <a:srgbClr val="FFFFFF"/>
              </a:clrFrom>
              <a:clrTo>
                <a:srgbClr val="FFFFFF">
                  <a:alpha val="0"/>
                </a:srgbClr>
              </a:clrTo>
            </a:clrChange>
          </a:blip>
          <a:srcRect l="74384" t="16000" r="7192" b="19333"/>
          <a:stretch>
            <a:fillRect/>
          </a:stretch>
        </p:blipFill>
        <p:spPr bwMode="auto">
          <a:xfrm>
            <a:off x="5390831" y="1928137"/>
            <a:ext cx="745561" cy="951572"/>
          </a:xfrm>
          <a:prstGeom prst="rect">
            <a:avLst/>
          </a:prstGeom>
          <a:noFill/>
        </p:spPr>
      </p:pic>
      <p:pic>
        <p:nvPicPr>
          <p:cNvPr id="30" name="Picture 4" descr="Cloud Computing : Azure VM vs Amazon EC2 vs Google CE: Cloud Computing  Comparison">
            <a:extLst>
              <a:ext uri="{FF2B5EF4-FFF2-40B4-BE49-F238E27FC236}">
                <a16:creationId xmlns:a16="http://schemas.microsoft.com/office/drawing/2014/main" id="{95F4AD75-0299-4A44-AF93-72CE9FECE0BA}"/>
              </a:ext>
            </a:extLst>
          </p:cNvPr>
          <p:cNvPicPr>
            <a:picLocks noChangeAspect="1" noChangeArrowheads="1"/>
          </p:cNvPicPr>
          <p:nvPr/>
        </p:nvPicPr>
        <p:blipFill>
          <a:blip r:embed="rId2" cstate="print">
            <a:clrChange>
              <a:clrFrom>
                <a:srgbClr val="FFFFFF"/>
              </a:clrFrom>
              <a:clrTo>
                <a:srgbClr val="FFFFFF">
                  <a:alpha val="0"/>
                </a:srgbClr>
              </a:clrTo>
            </a:clrChange>
          </a:blip>
          <a:srcRect l="5535" t="14333" r="73495" b="16333"/>
          <a:stretch>
            <a:fillRect/>
          </a:stretch>
        </p:blipFill>
        <p:spPr bwMode="auto">
          <a:xfrm>
            <a:off x="4273118" y="1892651"/>
            <a:ext cx="820965" cy="987058"/>
          </a:xfrm>
          <a:prstGeom prst="rect">
            <a:avLst/>
          </a:prstGeom>
          <a:noFill/>
        </p:spPr>
      </p:pic>
      <p:pic>
        <p:nvPicPr>
          <p:cNvPr id="31" name="Picture 4" descr="Cloud Computing : Azure VM vs Amazon EC2 vs Google CE: Cloud Computing  Comparison">
            <a:extLst>
              <a:ext uri="{FF2B5EF4-FFF2-40B4-BE49-F238E27FC236}">
                <a16:creationId xmlns:a16="http://schemas.microsoft.com/office/drawing/2014/main" id="{6BCD72D2-0D3A-4D1D-8582-5311DF9B25A4}"/>
              </a:ext>
            </a:extLst>
          </p:cNvPr>
          <p:cNvPicPr>
            <a:picLocks noChangeAspect="1" noChangeArrowheads="1"/>
          </p:cNvPicPr>
          <p:nvPr/>
        </p:nvPicPr>
        <p:blipFill>
          <a:blip r:embed="rId2" cstate="print">
            <a:clrChange>
              <a:clrFrom>
                <a:srgbClr val="FFFFFF"/>
              </a:clrFrom>
              <a:clrTo>
                <a:srgbClr val="FFFFFF">
                  <a:alpha val="0"/>
                </a:srgbClr>
              </a:clrTo>
            </a:clrChange>
          </a:blip>
          <a:srcRect l="39960" t="14667" r="38949" b="14000"/>
          <a:stretch>
            <a:fillRect/>
          </a:stretch>
        </p:blipFill>
        <p:spPr bwMode="auto">
          <a:xfrm>
            <a:off x="3069854" y="1899548"/>
            <a:ext cx="833601" cy="1025234"/>
          </a:xfrm>
          <a:prstGeom prst="rect">
            <a:avLst/>
          </a:prstGeom>
          <a:noFill/>
        </p:spPr>
      </p:pic>
      <p:pic>
        <p:nvPicPr>
          <p:cNvPr id="32" name="Picture 5">
            <a:extLst>
              <a:ext uri="{FF2B5EF4-FFF2-40B4-BE49-F238E27FC236}">
                <a16:creationId xmlns:a16="http://schemas.microsoft.com/office/drawing/2014/main" id="{DC524D9B-C580-4CCE-B38C-AF160CBCFD6C}"/>
              </a:ext>
            </a:extLst>
          </p:cNvPr>
          <p:cNvPicPr>
            <a:picLocks noChangeAspect="1" noChangeArrowheads="1"/>
          </p:cNvPicPr>
          <p:nvPr/>
        </p:nvPicPr>
        <p:blipFill>
          <a:blip r:embed="rId3" cstate="print">
            <a:clrChange>
              <a:clrFrom>
                <a:srgbClr val="FFFFFF"/>
              </a:clrFrom>
              <a:clrTo>
                <a:srgbClr val="FFFFFF">
                  <a:alpha val="0"/>
                </a:srgbClr>
              </a:clrTo>
            </a:clrChange>
          </a:blip>
          <a:srcRect b="18797"/>
          <a:stretch>
            <a:fillRect/>
          </a:stretch>
        </p:blipFill>
        <p:spPr bwMode="auto">
          <a:xfrm>
            <a:off x="6392170" y="1997720"/>
            <a:ext cx="808490" cy="881988"/>
          </a:xfrm>
          <a:prstGeom prst="rect">
            <a:avLst/>
          </a:prstGeom>
          <a:noFill/>
          <a:ln w="9525">
            <a:noFill/>
            <a:miter lim="800000"/>
            <a:headEnd/>
            <a:tailEnd/>
          </a:ln>
        </p:spPr>
      </p:pic>
      <p:pic>
        <p:nvPicPr>
          <p:cNvPr id="33" name="Picture 7" descr="Amazon Web Services - SCC En la Red">
            <a:extLst>
              <a:ext uri="{FF2B5EF4-FFF2-40B4-BE49-F238E27FC236}">
                <a16:creationId xmlns:a16="http://schemas.microsoft.com/office/drawing/2014/main" id="{5601AFC5-BCFE-4C74-B102-527B594B2728}"/>
              </a:ext>
            </a:extLst>
          </p:cNvPr>
          <p:cNvPicPr>
            <a:picLocks noChangeAspect="1" noChangeArrowheads="1"/>
          </p:cNvPicPr>
          <p:nvPr/>
        </p:nvPicPr>
        <p:blipFill>
          <a:blip r:embed="rId4" cstate="print"/>
          <a:srcRect/>
          <a:stretch>
            <a:fillRect/>
          </a:stretch>
        </p:blipFill>
        <p:spPr bwMode="auto">
          <a:xfrm>
            <a:off x="1794963" y="3361366"/>
            <a:ext cx="1268482" cy="476738"/>
          </a:xfrm>
          <a:prstGeom prst="rect">
            <a:avLst/>
          </a:prstGeom>
          <a:noFill/>
        </p:spPr>
      </p:pic>
      <p:pic>
        <p:nvPicPr>
          <p:cNvPr id="34" name="Picture 16" descr="Ness Partners with Microsoft Azure to help Enterprises with their Cloud  Journey - Ness Digital Engineering">
            <a:extLst>
              <a:ext uri="{FF2B5EF4-FFF2-40B4-BE49-F238E27FC236}">
                <a16:creationId xmlns:a16="http://schemas.microsoft.com/office/drawing/2014/main" id="{72526857-457E-40CD-94D2-C985352A60ED}"/>
              </a:ext>
            </a:extLst>
          </p:cNvPr>
          <p:cNvPicPr>
            <a:picLocks noChangeAspect="1" noChangeArrowheads="1"/>
          </p:cNvPicPr>
          <p:nvPr/>
        </p:nvPicPr>
        <p:blipFill>
          <a:blip r:embed="rId5" cstate="print">
            <a:clrChange>
              <a:clrFrom>
                <a:srgbClr val="FFFFFF"/>
              </a:clrFrom>
              <a:clrTo>
                <a:srgbClr val="FFFFFF">
                  <a:alpha val="0"/>
                </a:srgbClr>
              </a:clrTo>
            </a:clrChange>
          </a:blip>
          <a:srcRect l="8525" t="33602" r="8089" b="35357"/>
          <a:stretch>
            <a:fillRect/>
          </a:stretch>
        </p:blipFill>
        <p:spPr bwMode="auto">
          <a:xfrm>
            <a:off x="4180247" y="3178649"/>
            <a:ext cx="1468898" cy="410098"/>
          </a:xfrm>
          <a:prstGeom prst="rect">
            <a:avLst/>
          </a:prstGeom>
          <a:noFill/>
        </p:spPr>
      </p:pic>
      <p:pic>
        <p:nvPicPr>
          <p:cNvPr id="35" name="Picture 22" descr="中華電信hicloud IAM登入">
            <a:extLst>
              <a:ext uri="{FF2B5EF4-FFF2-40B4-BE49-F238E27FC236}">
                <a16:creationId xmlns:a16="http://schemas.microsoft.com/office/drawing/2014/main" id="{45AD675C-B8B6-4C93-9C89-800E451F621D}"/>
              </a:ext>
            </a:extLst>
          </p:cNvPr>
          <p:cNvPicPr>
            <a:picLocks noChangeAspect="1" noChangeArrowheads="1"/>
          </p:cNvPicPr>
          <p:nvPr/>
        </p:nvPicPr>
        <p:blipFill>
          <a:blip r:embed="rId6" cstate="print"/>
          <a:srcRect/>
          <a:stretch>
            <a:fillRect/>
          </a:stretch>
        </p:blipFill>
        <p:spPr bwMode="auto">
          <a:xfrm>
            <a:off x="5287621" y="3672229"/>
            <a:ext cx="1252136" cy="331750"/>
          </a:xfrm>
          <a:prstGeom prst="rect">
            <a:avLst/>
          </a:prstGeom>
          <a:noFill/>
        </p:spPr>
      </p:pic>
      <p:pic>
        <p:nvPicPr>
          <p:cNvPr id="36" name="Picture 10" descr="GozCafe 果子咖啡: Google App Engine雲端應用程式實作課程[新手班]">
            <a:extLst>
              <a:ext uri="{FF2B5EF4-FFF2-40B4-BE49-F238E27FC236}">
                <a16:creationId xmlns:a16="http://schemas.microsoft.com/office/drawing/2014/main" id="{3FF8C621-D889-41A7-B529-814F308A7F5E}"/>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159848" y="3132454"/>
            <a:ext cx="934560" cy="934560"/>
          </a:xfrm>
          <a:prstGeom prst="rect">
            <a:avLst/>
          </a:prstGeom>
          <a:noFill/>
        </p:spPr>
      </p:pic>
      <p:pic>
        <p:nvPicPr>
          <p:cNvPr id="37" name="Picture 24" descr="A Cloud-Based Platform - Heroku | Server Management Tips">
            <a:extLst>
              <a:ext uri="{FF2B5EF4-FFF2-40B4-BE49-F238E27FC236}">
                <a16:creationId xmlns:a16="http://schemas.microsoft.com/office/drawing/2014/main" id="{D935B2D2-5FFE-4E87-AD83-14BF9D186B2C}"/>
              </a:ext>
            </a:extLst>
          </p:cNvPr>
          <p:cNvPicPr>
            <a:picLocks noChangeAspect="1" noChangeArrowheads="1"/>
          </p:cNvPicPr>
          <p:nvPr/>
        </p:nvPicPr>
        <p:blipFill>
          <a:blip r:embed="rId8" cstate="print">
            <a:clrChange>
              <a:clrFrom>
                <a:srgbClr val="FFFFFF"/>
              </a:clrFrom>
              <a:clrTo>
                <a:srgbClr val="FFFFFF">
                  <a:alpha val="0"/>
                </a:srgbClr>
              </a:clrTo>
            </a:clrChange>
          </a:blip>
          <a:srcRect l="21821" r="24464"/>
          <a:stretch>
            <a:fillRect/>
          </a:stretch>
        </p:blipFill>
        <p:spPr bwMode="auto">
          <a:xfrm>
            <a:off x="6869934" y="3068466"/>
            <a:ext cx="661450" cy="769638"/>
          </a:xfrm>
          <a:prstGeom prst="rect">
            <a:avLst/>
          </a:prstGeom>
          <a:noFill/>
        </p:spPr>
      </p:pic>
      <p:pic>
        <p:nvPicPr>
          <p:cNvPr id="38" name="Picture 26" descr="OpenStack - 维基百科，自由的百科全书">
            <a:extLst>
              <a:ext uri="{FF2B5EF4-FFF2-40B4-BE49-F238E27FC236}">
                <a16:creationId xmlns:a16="http://schemas.microsoft.com/office/drawing/2014/main" id="{010EBCEC-E8C0-45F1-BBE0-6BB66ABBB30E}"/>
              </a:ext>
            </a:extLst>
          </p:cNvPr>
          <p:cNvPicPr>
            <a:picLocks noChangeAspect="1" noChangeArrowheads="1"/>
          </p:cNvPicPr>
          <p:nvPr/>
        </p:nvPicPr>
        <p:blipFill>
          <a:blip r:embed="rId9" cstate="print">
            <a:clrChange>
              <a:clrFrom>
                <a:srgbClr val="000000">
                  <a:alpha val="0"/>
                </a:srgbClr>
              </a:clrFrom>
              <a:clrTo>
                <a:srgbClr val="000000">
                  <a:alpha val="0"/>
                </a:srgbClr>
              </a:clrTo>
            </a:clrChange>
          </a:blip>
          <a:srcRect/>
          <a:stretch>
            <a:fillRect/>
          </a:stretch>
        </p:blipFill>
        <p:spPr bwMode="auto">
          <a:xfrm>
            <a:off x="7640276" y="3521996"/>
            <a:ext cx="1127848" cy="545127"/>
          </a:xfrm>
          <a:prstGeom prst="rect">
            <a:avLst/>
          </a:prstGeom>
          <a:noFill/>
        </p:spPr>
      </p:pic>
      <p:pic>
        <p:nvPicPr>
          <p:cNvPr id="39" name="Picture 28" descr="Liferay與Office 365™ 整合- 技術分享/知識探索/新入口整合技術研究| 景佳科技FansySoft">
            <a:extLst>
              <a:ext uri="{FF2B5EF4-FFF2-40B4-BE49-F238E27FC236}">
                <a16:creationId xmlns:a16="http://schemas.microsoft.com/office/drawing/2014/main" id="{133B7851-F5C7-45D7-942D-B26DDDD5102B}"/>
              </a:ext>
            </a:extLst>
          </p:cNvPr>
          <p:cNvPicPr>
            <a:picLocks noChangeAspect="1" noChangeArrowheads="1"/>
          </p:cNvPicPr>
          <p:nvPr/>
        </p:nvPicPr>
        <p:blipFill>
          <a:blip r:embed="rId10" cstate="print"/>
          <a:srcRect/>
          <a:stretch>
            <a:fillRect/>
          </a:stretch>
        </p:blipFill>
        <p:spPr bwMode="auto">
          <a:xfrm>
            <a:off x="3296416" y="4328422"/>
            <a:ext cx="1502139" cy="345716"/>
          </a:xfrm>
          <a:prstGeom prst="rect">
            <a:avLst/>
          </a:prstGeom>
          <a:noFill/>
        </p:spPr>
      </p:pic>
      <p:pic>
        <p:nvPicPr>
          <p:cNvPr id="40" name="Picture 34" descr="Why SaaS Products Will Dominate In 2021 - DevTeam.Space">
            <a:extLst>
              <a:ext uri="{FF2B5EF4-FFF2-40B4-BE49-F238E27FC236}">
                <a16:creationId xmlns:a16="http://schemas.microsoft.com/office/drawing/2014/main" id="{44C4AC0E-8A70-46A6-B023-73FDAE1E72AD}"/>
              </a:ext>
            </a:extLst>
          </p:cNvPr>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158269" y="4299795"/>
            <a:ext cx="1976328" cy="1378489"/>
          </a:xfrm>
          <a:prstGeom prst="rect">
            <a:avLst/>
          </a:prstGeom>
          <a:noFill/>
        </p:spPr>
      </p:pic>
      <p:pic>
        <p:nvPicPr>
          <p:cNvPr id="41" name="Picture 36" descr="The New Normal: How Cloud Computing Makes Your Business Stronger - Compology">
            <a:extLst>
              <a:ext uri="{FF2B5EF4-FFF2-40B4-BE49-F238E27FC236}">
                <a16:creationId xmlns:a16="http://schemas.microsoft.com/office/drawing/2014/main" id="{E170AE55-D149-4FFA-9CA9-8391576E5776}"/>
              </a:ext>
            </a:extLst>
          </p:cNvPr>
          <p:cNvPicPr>
            <a:picLocks noChangeAspect="1" noChangeArrowheads="1"/>
          </p:cNvPicPr>
          <p:nvPr/>
        </p:nvPicPr>
        <p:blipFill>
          <a:blip r:embed="rId12" cstate="print">
            <a:clrChange>
              <a:clrFrom>
                <a:srgbClr val="FFFFFF"/>
              </a:clrFrom>
              <a:clrTo>
                <a:srgbClr val="FFFFFF">
                  <a:alpha val="0"/>
                </a:srgbClr>
              </a:clrTo>
            </a:clrChange>
          </a:blip>
          <a:srcRect l="1698" t="6113" r="54332" b="61784"/>
          <a:stretch>
            <a:fillRect/>
          </a:stretch>
        </p:blipFill>
        <p:spPr bwMode="auto">
          <a:xfrm>
            <a:off x="3279793" y="4809490"/>
            <a:ext cx="1756328" cy="431884"/>
          </a:xfrm>
          <a:prstGeom prst="rect">
            <a:avLst/>
          </a:prstGeom>
          <a:noFill/>
        </p:spPr>
      </p:pic>
      <p:pic>
        <p:nvPicPr>
          <p:cNvPr id="42" name="Picture 36" descr="The New Normal: How Cloud Computing Makes Your Business Stronger - Compology">
            <a:extLst>
              <a:ext uri="{FF2B5EF4-FFF2-40B4-BE49-F238E27FC236}">
                <a16:creationId xmlns:a16="http://schemas.microsoft.com/office/drawing/2014/main" id="{412B0EA8-7BD1-4637-90F6-DE6036D83741}"/>
              </a:ext>
            </a:extLst>
          </p:cNvPr>
          <p:cNvPicPr>
            <a:picLocks noChangeAspect="1" noChangeArrowheads="1"/>
          </p:cNvPicPr>
          <p:nvPr/>
        </p:nvPicPr>
        <p:blipFill>
          <a:blip r:embed="rId12" cstate="print">
            <a:clrChange>
              <a:clrFrom>
                <a:srgbClr val="FFFFFF"/>
              </a:clrFrom>
              <a:clrTo>
                <a:srgbClr val="FFFFFF">
                  <a:alpha val="0"/>
                </a:srgbClr>
              </a:clrTo>
            </a:clrChange>
          </a:blip>
          <a:srcRect l="53886" t="63898" r="1712" b="5284"/>
          <a:stretch>
            <a:fillRect/>
          </a:stretch>
        </p:blipFill>
        <p:spPr bwMode="auto">
          <a:xfrm>
            <a:off x="3250394" y="5252000"/>
            <a:ext cx="1815210" cy="424335"/>
          </a:xfrm>
          <a:prstGeom prst="rect">
            <a:avLst/>
          </a:prstGeom>
          <a:noFill/>
        </p:spPr>
      </p:pic>
      <p:sp>
        <p:nvSpPr>
          <p:cNvPr id="45" name="矩形 44">
            <a:extLst>
              <a:ext uri="{FF2B5EF4-FFF2-40B4-BE49-F238E27FC236}">
                <a16:creationId xmlns:a16="http://schemas.microsoft.com/office/drawing/2014/main" id="{59EDDDA8-A94A-4725-AA93-22C5296CEF9E}"/>
              </a:ext>
            </a:extLst>
          </p:cNvPr>
          <p:cNvSpPr/>
          <p:nvPr/>
        </p:nvSpPr>
        <p:spPr>
          <a:xfrm>
            <a:off x="8929817" y="4825919"/>
            <a:ext cx="558680" cy="267446"/>
          </a:xfrm>
          <a:prstGeom prst="rect">
            <a:avLst/>
          </a:prstGeom>
        </p:spPr>
        <p:txBody>
          <a:bodyPr wrap="square">
            <a:spAutoFit/>
          </a:bodyPr>
          <a:lstStyle/>
          <a:p>
            <a:pPr algn="ctr">
              <a:spcAft>
                <a:spcPts val="244"/>
              </a:spcAft>
            </a:pPr>
            <a:r>
              <a:rPr lang="en-US" altLang="zh-TW" sz="1138" b="1" kern="100" dirty="0">
                <a:latin typeface="微軟正黑體" panose="020B0604030504040204" pitchFamily="34" charset="-120"/>
                <a:ea typeface="微軟正黑體" panose="020B0604030504040204" pitchFamily="34" charset="-120"/>
                <a:cs typeface="Times New Roman"/>
              </a:rPr>
              <a:t>OEE</a:t>
            </a:r>
          </a:p>
        </p:txBody>
      </p:sp>
      <p:grpSp>
        <p:nvGrpSpPr>
          <p:cNvPr id="46" name="群組 59">
            <a:extLst>
              <a:ext uri="{FF2B5EF4-FFF2-40B4-BE49-F238E27FC236}">
                <a16:creationId xmlns:a16="http://schemas.microsoft.com/office/drawing/2014/main" id="{17805945-01BB-4F13-8363-54BD29CE2D0F}"/>
              </a:ext>
            </a:extLst>
          </p:cNvPr>
          <p:cNvGrpSpPr/>
          <p:nvPr/>
        </p:nvGrpSpPr>
        <p:grpSpPr>
          <a:xfrm>
            <a:off x="6963447" y="4335453"/>
            <a:ext cx="768159" cy="765948"/>
            <a:chOff x="927720" y="970589"/>
            <a:chExt cx="1419520" cy="1351629"/>
          </a:xfrm>
        </p:grpSpPr>
        <p:grpSp>
          <p:nvGrpSpPr>
            <p:cNvPr id="47" name="群組 47">
              <a:extLst>
                <a:ext uri="{FF2B5EF4-FFF2-40B4-BE49-F238E27FC236}">
                  <a16:creationId xmlns:a16="http://schemas.microsoft.com/office/drawing/2014/main" id="{AC1A3EAA-3221-4350-96C0-82BED21DAD9F}"/>
                </a:ext>
              </a:extLst>
            </p:cNvPr>
            <p:cNvGrpSpPr/>
            <p:nvPr/>
          </p:nvGrpSpPr>
          <p:grpSpPr>
            <a:xfrm>
              <a:off x="1021044" y="970589"/>
              <a:ext cx="889213" cy="866184"/>
              <a:chOff x="9907712" y="2171788"/>
              <a:chExt cx="889213" cy="866184"/>
            </a:xfrm>
          </p:grpSpPr>
          <p:sp>
            <p:nvSpPr>
              <p:cNvPr id="49" name="橢圓 48">
                <a:extLst>
                  <a:ext uri="{FF2B5EF4-FFF2-40B4-BE49-F238E27FC236}">
                    <a16:creationId xmlns:a16="http://schemas.microsoft.com/office/drawing/2014/main" id="{543DC5C7-560C-486D-B78E-9DCDB017B619}"/>
                  </a:ext>
                </a:extLst>
              </p:cNvPr>
              <p:cNvSpPr/>
              <p:nvPr/>
            </p:nvSpPr>
            <p:spPr>
              <a:xfrm>
                <a:off x="9907712" y="2171788"/>
                <a:ext cx="889213" cy="866184"/>
              </a:xfrm>
              <a:prstGeom prst="ellipse">
                <a:avLst/>
              </a:prstGeom>
              <a:solidFill>
                <a:schemeClr val="accent4">
                  <a:lumMod val="20000"/>
                  <a:lumOff val="80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63"/>
              </a:p>
            </p:txBody>
          </p:sp>
          <p:pic>
            <p:nvPicPr>
              <p:cNvPr id="50" name="Picture 2" descr="Intelligent Document Processing - Tackle Tough Data Projects">
                <a:extLst>
                  <a:ext uri="{FF2B5EF4-FFF2-40B4-BE49-F238E27FC236}">
                    <a16:creationId xmlns:a16="http://schemas.microsoft.com/office/drawing/2014/main" id="{B815E157-AE86-4872-813E-539CE6176F1F}"/>
                  </a:ext>
                </a:extLst>
              </p:cNvPr>
              <p:cNvPicPr>
                <a:picLocks noChangeAspect="1" noChangeArrowheads="1"/>
              </p:cNvPicPr>
              <p:nvPr/>
            </p:nvPicPr>
            <p:blipFill>
              <a:blip r:embed="rId13" cstate="print">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17842" y="2205134"/>
                <a:ext cx="799492" cy="799492"/>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矩形 47">
              <a:extLst>
                <a:ext uri="{FF2B5EF4-FFF2-40B4-BE49-F238E27FC236}">
                  <a16:creationId xmlns:a16="http://schemas.microsoft.com/office/drawing/2014/main" id="{3C1F068B-17B2-44EA-9ED2-753A9FA75CBD}"/>
                </a:ext>
              </a:extLst>
            </p:cNvPr>
            <p:cNvSpPr/>
            <p:nvPr/>
          </p:nvSpPr>
          <p:spPr>
            <a:xfrm>
              <a:off x="927720" y="1850270"/>
              <a:ext cx="1419520" cy="471948"/>
            </a:xfrm>
            <a:prstGeom prst="rect">
              <a:avLst/>
            </a:prstGeom>
            <a:noFill/>
          </p:spPr>
          <p:txBody>
            <a:bodyPr wrap="none">
              <a:spAutoFit/>
            </a:bodyPr>
            <a:lstStyle/>
            <a:p>
              <a:pPr>
                <a:spcAft>
                  <a:spcPts val="244"/>
                </a:spcAft>
              </a:pPr>
              <a:r>
                <a:rPr lang="zh-TW" altLang="en-US" sz="1138" b="1" kern="100" dirty="0">
                  <a:latin typeface="微軟正黑體" panose="020B0604030504040204" pitchFamily="34" charset="-120"/>
                  <a:ea typeface="微軟正黑體" panose="020B0604030504040204" pitchFamily="34" charset="-120"/>
                  <a:cs typeface="Times New Roman"/>
                </a:rPr>
                <a:t>智慧排程</a:t>
              </a:r>
              <a:endParaRPr lang="en-US" altLang="zh-TW" sz="1138" b="1" kern="100" dirty="0">
                <a:latin typeface="微軟正黑體" panose="020B0604030504040204" pitchFamily="34" charset="-120"/>
                <a:ea typeface="微軟正黑體" panose="020B0604030504040204" pitchFamily="34" charset="-120"/>
                <a:cs typeface="Times New Roman"/>
              </a:endParaRPr>
            </a:p>
          </p:txBody>
        </p:sp>
      </p:grpSp>
      <p:grpSp>
        <p:nvGrpSpPr>
          <p:cNvPr id="51" name="群組 60">
            <a:extLst>
              <a:ext uri="{FF2B5EF4-FFF2-40B4-BE49-F238E27FC236}">
                <a16:creationId xmlns:a16="http://schemas.microsoft.com/office/drawing/2014/main" id="{E79D8B7A-7DD0-4832-9790-09242C2B6439}"/>
              </a:ext>
            </a:extLst>
          </p:cNvPr>
          <p:cNvGrpSpPr/>
          <p:nvPr/>
        </p:nvGrpSpPr>
        <p:grpSpPr>
          <a:xfrm>
            <a:off x="7611303" y="4336208"/>
            <a:ext cx="618889" cy="777330"/>
            <a:chOff x="1943759" y="970048"/>
            <a:chExt cx="1079552" cy="1341378"/>
          </a:xfrm>
        </p:grpSpPr>
        <p:grpSp>
          <p:nvGrpSpPr>
            <p:cNvPr id="52" name="群組 51">
              <a:extLst>
                <a:ext uri="{FF2B5EF4-FFF2-40B4-BE49-F238E27FC236}">
                  <a16:creationId xmlns:a16="http://schemas.microsoft.com/office/drawing/2014/main" id="{AEA554B8-DE7E-4ED6-8EEA-31E98ED34C6A}"/>
                </a:ext>
              </a:extLst>
            </p:cNvPr>
            <p:cNvGrpSpPr/>
            <p:nvPr/>
          </p:nvGrpSpPr>
          <p:grpSpPr>
            <a:xfrm>
              <a:off x="1943759" y="970048"/>
              <a:ext cx="1029554" cy="866184"/>
              <a:chOff x="10010754" y="3811789"/>
              <a:chExt cx="1029554" cy="866184"/>
            </a:xfrm>
          </p:grpSpPr>
          <p:sp>
            <p:nvSpPr>
              <p:cNvPr id="54" name="橢圓 53">
                <a:extLst>
                  <a:ext uri="{FF2B5EF4-FFF2-40B4-BE49-F238E27FC236}">
                    <a16:creationId xmlns:a16="http://schemas.microsoft.com/office/drawing/2014/main" id="{58ABC6BD-DE3F-42F5-B00F-C735E12BA8AE}"/>
                  </a:ext>
                </a:extLst>
              </p:cNvPr>
              <p:cNvSpPr/>
              <p:nvPr/>
            </p:nvSpPr>
            <p:spPr>
              <a:xfrm>
                <a:off x="10079258" y="3811789"/>
                <a:ext cx="889213" cy="866184"/>
              </a:xfrm>
              <a:prstGeom prst="ellipse">
                <a:avLst/>
              </a:prstGeom>
              <a:solidFill>
                <a:schemeClr val="accent4">
                  <a:lumMod val="20000"/>
                  <a:lumOff val="80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63"/>
              </a:p>
            </p:txBody>
          </p:sp>
          <p:sp>
            <p:nvSpPr>
              <p:cNvPr id="55" name="圓角矩形 65">
                <a:extLst>
                  <a:ext uri="{FF2B5EF4-FFF2-40B4-BE49-F238E27FC236}">
                    <a16:creationId xmlns:a16="http://schemas.microsoft.com/office/drawing/2014/main" id="{47347C24-AC0B-4571-9B54-BE57DEEED5BA}"/>
                  </a:ext>
                </a:extLst>
              </p:cNvPr>
              <p:cNvSpPr/>
              <p:nvPr/>
            </p:nvSpPr>
            <p:spPr>
              <a:xfrm>
                <a:off x="10183128" y="4045349"/>
                <a:ext cx="684803" cy="399064"/>
              </a:xfrm>
              <a:prstGeom prst="round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463"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6" name="矩形 55">
                <a:extLst>
                  <a:ext uri="{FF2B5EF4-FFF2-40B4-BE49-F238E27FC236}">
                    <a16:creationId xmlns:a16="http://schemas.microsoft.com/office/drawing/2014/main" id="{C0069352-5297-40F9-BF6B-2DD0B1C841CD}"/>
                  </a:ext>
                </a:extLst>
              </p:cNvPr>
              <p:cNvSpPr/>
              <p:nvPr/>
            </p:nvSpPr>
            <p:spPr>
              <a:xfrm>
                <a:off x="10010754" y="4060215"/>
                <a:ext cx="1029554" cy="547814"/>
              </a:xfrm>
              <a:prstGeom prst="rect">
                <a:avLst/>
              </a:prstGeom>
            </p:spPr>
            <p:txBody>
              <a:bodyPr wrap="none">
                <a:spAutoFit/>
              </a:bodyPr>
              <a:lstStyle/>
              <a:p>
                <a:pPr algn="ctr"/>
                <a:r>
                  <a:rPr lang="en-US" altLang="zh-TW" sz="1463"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MES</a:t>
                </a:r>
                <a:endParaRPr lang="zh-TW" altLang="en-US" sz="1463"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sp>
          <p:nvSpPr>
            <p:cNvPr id="53" name="矩形 52">
              <a:extLst>
                <a:ext uri="{FF2B5EF4-FFF2-40B4-BE49-F238E27FC236}">
                  <a16:creationId xmlns:a16="http://schemas.microsoft.com/office/drawing/2014/main" id="{F097AA4E-8F09-4306-AA3A-29090403A075}"/>
                </a:ext>
              </a:extLst>
            </p:cNvPr>
            <p:cNvSpPr/>
            <p:nvPr/>
          </p:nvSpPr>
          <p:spPr>
            <a:xfrm>
              <a:off x="2158731" y="1849915"/>
              <a:ext cx="864580" cy="461511"/>
            </a:xfrm>
            <a:prstGeom prst="rect">
              <a:avLst/>
            </a:prstGeom>
          </p:spPr>
          <p:txBody>
            <a:bodyPr wrap="none">
              <a:spAutoFit/>
            </a:bodyPr>
            <a:lstStyle/>
            <a:p>
              <a:pPr>
                <a:spcAft>
                  <a:spcPts val="244"/>
                </a:spcAft>
              </a:pPr>
              <a:r>
                <a:rPr lang="en-US" altLang="zh-TW" sz="1138" b="1" kern="100" dirty="0">
                  <a:latin typeface="微軟正黑體" panose="020B0604030504040204" pitchFamily="34" charset="-120"/>
                  <a:ea typeface="微軟正黑體" panose="020B0604030504040204" pitchFamily="34" charset="-120"/>
                  <a:cs typeface="Times New Roman"/>
                </a:rPr>
                <a:t>MES</a:t>
              </a:r>
            </a:p>
          </p:txBody>
        </p:sp>
      </p:grpSp>
      <p:grpSp>
        <p:nvGrpSpPr>
          <p:cNvPr id="57" name="群組 56">
            <a:extLst>
              <a:ext uri="{FF2B5EF4-FFF2-40B4-BE49-F238E27FC236}">
                <a16:creationId xmlns:a16="http://schemas.microsoft.com/office/drawing/2014/main" id="{E50E5584-14CB-4C1C-91EC-3C4CFC449546}"/>
              </a:ext>
            </a:extLst>
          </p:cNvPr>
          <p:cNvGrpSpPr/>
          <p:nvPr/>
        </p:nvGrpSpPr>
        <p:grpSpPr>
          <a:xfrm>
            <a:off x="8314166" y="4340281"/>
            <a:ext cx="599069" cy="769875"/>
            <a:chOff x="10316477" y="2762549"/>
            <a:chExt cx="1044979" cy="1285502"/>
          </a:xfrm>
        </p:grpSpPr>
        <p:sp>
          <p:nvSpPr>
            <p:cNvPr id="58" name="橢圓 57">
              <a:extLst>
                <a:ext uri="{FF2B5EF4-FFF2-40B4-BE49-F238E27FC236}">
                  <a16:creationId xmlns:a16="http://schemas.microsoft.com/office/drawing/2014/main" id="{EE56F8B8-9959-415E-81A8-F684DCBCCF1A}"/>
                </a:ext>
              </a:extLst>
            </p:cNvPr>
            <p:cNvSpPr/>
            <p:nvPr/>
          </p:nvSpPr>
          <p:spPr>
            <a:xfrm>
              <a:off x="10316477" y="2762549"/>
              <a:ext cx="889213" cy="838142"/>
            </a:xfrm>
            <a:prstGeom prst="ellipse">
              <a:avLst/>
            </a:prstGeom>
            <a:solidFill>
              <a:schemeClr val="accent4">
                <a:lumMod val="20000"/>
                <a:lumOff val="80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63"/>
            </a:p>
          </p:txBody>
        </p:sp>
        <p:pic>
          <p:nvPicPr>
            <p:cNvPr id="59" name="Picture 44" descr="cnc.info.pl - FORUM CNC - Oglądasz profil – przemek.narzedzia">
              <a:extLst>
                <a:ext uri="{FF2B5EF4-FFF2-40B4-BE49-F238E27FC236}">
                  <a16:creationId xmlns:a16="http://schemas.microsoft.com/office/drawing/2014/main" id="{2FF5E048-E9F0-4FF6-A6A9-D03189BACB53}"/>
                </a:ext>
              </a:extLst>
            </p:cNvPr>
            <p:cNvPicPr>
              <a:picLocks noChangeAspect="1" noChangeArrowheads="1"/>
            </p:cNvPicPr>
            <p:nvPr/>
          </p:nvPicPr>
          <p:blipFill>
            <a:blip r:embed="rId14" cstate="print"/>
            <a:srcRect l="30001" t="6807" r="29648" b="30620"/>
            <a:stretch>
              <a:fillRect/>
            </a:stretch>
          </p:blipFill>
          <p:spPr bwMode="auto">
            <a:xfrm>
              <a:off x="10539662" y="2835966"/>
              <a:ext cx="465221" cy="721430"/>
            </a:xfrm>
            <a:prstGeom prst="rect">
              <a:avLst/>
            </a:prstGeom>
            <a:noFill/>
          </p:spPr>
        </p:pic>
        <p:sp>
          <p:nvSpPr>
            <p:cNvPr id="60" name="矩形 59">
              <a:extLst>
                <a:ext uri="{FF2B5EF4-FFF2-40B4-BE49-F238E27FC236}">
                  <a16:creationId xmlns:a16="http://schemas.microsoft.com/office/drawing/2014/main" id="{22E34F71-2ED4-43CF-8625-B0CCA3C9EFF4}"/>
                </a:ext>
              </a:extLst>
            </p:cNvPr>
            <p:cNvSpPr/>
            <p:nvPr/>
          </p:nvSpPr>
          <p:spPr>
            <a:xfrm>
              <a:off x="10488488" y="3601482"/>
              <a:ext cx="872968" cy="446569"/>
            </a:xfrm>
            <a:prstGeom prst="rect">
              <a:avLst/>
            </a:prstGeom>
          </p:spPr>
          <p:txBody>
            <a:bodyPr wrap="none">
              <a:spAutoFit/>
            </a:bodyPr>
            <a:lstStyle/>
            <a:p>
              <a:pPr>
                <a:spcAft>
                  <a:spcPts val="244"/>
                </a:spcAft>
              </a:pPr>
              <a:r>
                <a:rPr lang="en-US" altLang="zh-TW" sz="1138" b="1" kern="100" dirty="0">
                  <a:latin typeface="微軟正黑體" panose="020B0604030504040204" pitchFamily="34" charset="-120"/>
                  <a:ea typeface="微軟正黑體" panose="020B0604030504040204" pitchFamily="34" charset="-120"/>
                  <a:cs typeface="Times New Roman"/>
                </a:rPr>
                <a:t>TMS</a:t>
              </a:r>
            </a:p>
          </p:txBody>
        </p:sp>
      </p:grpSp>
      <p:grpSp>
        <p:nvGrpSpPr>
          <p:cNvPr id="61" name="群組 60">
            <a:extLst>
              <a:ext uri="{FF2B5EF4-FFF2-40B4-BE49-F238E27FC236}">
                <a16:creationId xmlns:a16="http://schemas.microsoft.com/office/drawing/2014/main" id="{3BFFD141-36E3-403F-88D2-B1C729B5C2C3}"/>
              </a:ext>
            </a:extLst>
          </p:cNvPr>
          <p:cNvGrpSpPr/>
          <p:nvPr/>
        </p:nvGrpSpPr>
        <p:grpSpPr>
          <a:xfrm>
            <a:off x="8977293" y="4328179"/>
            <a:ext cx="509771" cy="509983"/>
            <a:chOff x="8647819" y="797390"/>
            <a:chExt cx="889213" cy="851546"/>
          </a:xfrm>
        </p:grpSpPr>
        <p:sp>
          <p:nvSpPr>
            <p:cNvPr id="62" name="橢圓 61">
              <a:extLst>
                <a:ext uri="{FF2B5EF4-FFF2-40B4-BE49-F238E27FC236}">
                  <a16:creationId xmlns:a16="http://schemas.microsoft.com/office/drawing/2014/main" id="{1989BC27-389D-47CA-83D0-589E668DD378}"/>
                </a:ext>
              </a:extLst>
            </p:cNvPr>
            <p:cNvSpPr/>
            <p:nvPr/>
          </p:nvSpPr>
          <p:spPr>
            <a:xfrm>
              <a:off x="8647819" y="797390"/>
              <a:ext cx="889213" cy="838142"/>
            </a:xfrm>
            <a:prstGeom prst="ellipse">
              <a:avLst/>
            </a:prstGeom>
            <a:solidFill>
              <a:schemeClr val="accent4">
                <a:lumMod val="20000"/>
                <a:lumOff val="80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63"/>
            </a:p>
          </p:txBody>
        </p:sp>
        <p:pic>
          <p:nvPicPr>
            <p:cNvPr id="63" name="Picture 46" descr="OEE calculator Latest version apk | androidappsapk.co">
              <a:extLst>
                <a:ext uri="{FF2B5EF4-FFF2-40B4-BE49-F238E27FC236}">
                  <a16:creationId xmlns:a16="http://schemas.microsoft.com/office/drawing/2014/main" id="{11778B90-7E40-4C07-8350-BE0D13A82060}"/>
                </a:ext>
              </a:extLst>
            </p:cNvPr>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8647819" y="797390"/>
              <a:ext cx="864096" cy="851546"/>
            </a:xfrm>
            <a:prstGeom prst="rect">
              <a:avLst/>
            </a:prstGeom>
            <a:noFill/>
          </p:spPr>
        </p:pic>
      </p:grpSp>
      <p:sp>
        <p:nvSpPr>
          <p:cNvPr id="64" name="文字方塊 63">
            <a:extLst>
              <a:ext uri="{FF2B5EF4-FFF2-40B4-BE49-F238E27FC236}">
                <a16:creationId xmlns:a16="http://schemas.microsoft.com/office/drawing/2014/main" id="{333F577A-59AD-4E7B-BF42-E9C74C3BF2F1}"/>
              </a:ext>
            </a:extLst>
          </p:cNvPr>
          <p:cNvSpPr txBox="1"/>
          <p:nvPr/>
        </p:nvSpPr>
        <p:spPr>
          <a:xfrm>
            <a:off x="5685453" y="4423518"/>
            <a:ext cx="1226618" cy="342401"/>
          </a:xfrm>
          <a:prstGeom prst="rect">
            <a:avLst/>
          </a:prstGeom>
          <a:noFill/>
        </p:spPr>
        <p:txBody>
          <a:bodyPr wrap="none" rtlCol="0">
            <a:spAutoFit/>
          </a:bodyPr>
          <a:lstStyle/>
          <a:p>
            <a:r>
              <a:rPr lang="zh-TW" altLang="en-US" sz="1625" b="1" dirty="0"/>
              <a:t>生產管理端</a:t>
            </a:r>
          </a:p>
        </p:txBody>
      </p:sp>
      <p:sp>
        <p:nvSpPr>
          <p:cNvPr id="65" name="圓角化同側角落矩形 78">
            <a:extLst>
              <a:ext uri="{FF2B5EF4-FFF2-40B4-BE49-F238E27FC236}">
                <a16:creationId xmlns:a16="http://schemas.microsoft.com/office/drawing/2014/main" id="{DC430614-A4F8-4733-94EB-91DD5FD38AFC}"/>
              </a:ext>
            </a:extLst>
          </p:cNvPr>
          <p:cNvSpPr/>
          <p:nvPr/>
        </p:nvSpPr>
        <p:spPr>
          <a:xfrm rot="16200000">
            <a:off x="1450159" y="2174616"/>
            <a:ext cx="1137317" cy="439793"/>
          </a:xfrm>
          <a:prstGeom prst="round2SameRect">
            <a:avLst>
              <a:gd name="adj1" fmla="val 26190"/>
              <a:gd name="adj2" fmla="val 0"/>
            </a:avLst>
          </a:prstGeom>
          <a:solidFill>
            <a:schemeClr val="bg1">
              <a:lumMod val="50000"/>
            </a:schemeClr>
          </a:solidFill>
        </p:spPr>
        <p:style>
          <a:lnRef idx="0">
            <a:schemeClr val="accent3"/>
          </a:lnRef>
          <a:fillRef idx="3">
            <a:schemeClr val="accent3"/>
          </a:fillRef>
          <a:effectRef idx="3">
            <a:schemeClr val="accent3"/>
          </a:effectRef>
          <a:fontRef idx="minor">
            <a:schemeClr val="lt1"/>
          </a:fontRef>
        </p:style>
        <p:txBody>
          <a:bodyPr vert="eaVert" rtlCol="0" anchor="ctr"/>
          <a:lstStyle/>
          <a:p>
            <a:pPr algn="ctr"/>
            <a:r>
              <a:rPr lang="en-US" altLang="zh-TW" sz="1950" dirty="0"/>
              <a:t>I</a:t>
            </a:r>
          </a:p>
          <a:p>
            <a:pPr algn="ctr"/>
            <a:r>
              <a:rPr lang="en-US" altLang="zh-TW" sz="1950" dirty="0"/>
              <a:t>a</a:t>
            </a:r>
          </a:p>
          <a:p>
            <a:pPr algn="ctr"/>
            <a:r>
              <a:rPr lang="en-US" altLang="zh-TW" sz="1950" dirty="0"/>
              <a:t>a</a:t>
            </a:r>
          </a:p>
          <a:p>
            <a:pPr algn="ctr"/>
            <a:r>
              <a:rPr lang="en-US" altLang="zh-TW" sz="1950" dirty="0"/>
              <a:t>S</a:t>
            </a:r>
            <a:endParaRPr lang="zh-TW" altLang="en-US" sz="1950" dirty="0"/>
          </a:p>
        </p:txBody>
      </p:sp>
      <p:grpSp>
        <p:nvGrpSpPr>
          <p:cNvPr id="66" name="群組 65">
            <a:extLst>
              <a:ext uri="{FF2B5EF4-FFF2-40B4-BE49-F238E27FC236}">
                <a16:creationId xmlns:a16="http://schemas.microsoft.com/office/drawing/2014/main" id="{4D6B9B03-461A-4B2C-9A74-3014517E33AE}"/>
              </a:ext>
            </a:extLst>
          </p:cNvPr>
          <p:cNvGrpSpPr/>
          <p:nvPr/>
        </p:nvGrpSpPr>
        <p:grpSpPr>
          <a:xfrm>
            <a:off x="6477404" y="5095277"/>
            <a:ext cx="3066074" cy="670331"/>
            <a:chOff x="8360333" y="4449811"/>
            <a:chExt cx="3868965" cy="918097"/>
          </a:xfrm>
        </p:grpSpPr>
        <p:pic>
          <p:nvPicPr>
            <p:cNvPr id="67" name="Picture 3">
              <a:extLst>
                <a:ext uri="{FF2B5EF4-FFF2-40B4-BE49-F238E27FC236}">
                  <a16:creationId xmlns:a16="http://schemas.microsoft.com/office/drawing/2014/main" id="{BFDFBF18-5A4F-44BB-8F40-A4AF37D2BF63}"/>
                </a:ext>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r="70851"/>
            <a:stretch/>
          </p:blipFill>
          <p:spPr bwMode="auto">
            <a:xfrm>
              <a:off x="8360333" y="4453153"/>
              <a:ext cx="1303141" cy="91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a:extLst>
                <a:ext uri="{FF2B5EF4-FFF2-40B4-BE49-F238E27FC236}">
                  <a16:creationId xmlns:a16="http://schemas.microsoft.com/office/drawing/2014/main" id="{4F71225D-17AF-4607-B8F9-452A33E0A8E0}"/>
                </a:ext>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42767"/>
            <a:stretch/>
          </p:blipFill>
          <p:spPr bwMode="auto">
            <a:xfrm>
              <a:off x="9670612" y="4449811"/>
              <a:ext cx="2558686" cy="91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9" name="文字方塊 68">
            <a:extLst>
              <a:ext uri="{FF2B5EF4-FFF2-40B4-BE49-F238E27FC236}">
                <a16:creationId xmlns:a16="http://schemas.microsoft.com/office/drawing/2014/main" id="{083E9C6C-3044-4AEF-A358-8D715EB8B6BC}"/>
              </a:ext>
            </a:extLst>
          </p:cNvPr>
          <p:cNvSpPr txBox="1"/>
          <p:nvPr/>
        </p:nvSpPr>
        <p:spPr>
          <a:xfrm>
            <a:off x="5628068" y="5192058"/>
            <a:ext cx="901209" cy="342401"/>
          </a:xfrm>
          <a:prstGeom prst="rect">
            <a:avLst/>
          </a:prstGeom>
          <a:noFill/>
        </p:spPr>
        <p:txBody>
          <a:bodyPr wrap="none" rtlCol="0">
            <a:spAutoFit/>
          </a:bodyPr>
          <a:lstStyle/>
          <a:p>
            <a:r>
              <a:rPr lang="en-US" altLang="zh-TW" sz="1625" b="1" dirty="0"/>
              <a:t>Edge</a:t>
            </a:r>
            <a:r>
              <a:rPr lang="zh-TW" altLang="en-US" sz="1625" b="1" dirty="0"/>
              <a:t>端</a:t>
            </a:r>
          </a:p>
        </p:txBody>
      </p:sp>
      <p:sp>
        <p:nvSpPr>
          <p:cNvPr id="70" name="圓角化同側角落矩形 79">
            <a:extLst>
              <a:ext uri="{FF2B5EF4-FFF2-40B4-BE49-F238E27FC236}">
                <a16:creationId xmlns:a16="http://schemas.microsoft.com/office/drawing/2014/main" id="{EB5584F5-B38A-4E14-A08B-3AEDB341361A}"/>
              </a:ext>
            </a:extLst>
          </p:cNvPr>
          <p:cNvSpPr/>
          <p:nvPr/>
        </p:nvSpPr>
        <p:spPr>
          <a:xfrm rot="16200000">
            <a:off x="420130" y="2937765"/>
            <a:ext cx="1958704" cy="439793"/>
          </a:xfrm>
          <a:prstGeom prst="round2SameRect">
            <a:avLst>
              <a:gd name="adj1" fmla="val 30930"/>
              <a:gd name="adj2" fmla="val 0"/>
            </a:avLst>
          </a:prstGeom>
          <a:solidFill>
            <a:schemeClr val="accent6">
              <a:lumMod val="50000"/>
            </a:schemeClr>
          </a:solidFill>
        </p:spPr>
        <p:style>
          <a:lnRef idx="0">
            <a:schemeClr val="accent3"/>
          </a:lnRef>
          <a:fillRef idx="3">
            <a:schemeClr val="accent3"/>
          </a:fillRef>
          <a:effectRef idx="3">
            <a:schemeClr val="accent3"/>
          </a:effectRef>
          <a:fontRef idx="minor">
            <a:schemeClr val="lt1"/>
          </a:fontRef>
        </p:style>
        <p:txBody>
          <a:bodyPr vert="eaVert" rtlCol="0" anchor="t"/>
          <a:lstStyle/>
          <a:p>
            <a:pPr algn="ctr"/>
            <a:r>
              <a:rPr lang="en-US" altLang="zh-TW" sz="1625" dirty="0"/>
              <a:t>P</a:t>
            </a:r>
          </a:p>
          <a:p>
            <a:pPr algn="ctr"/>
            <a:r>
              <a:rPr lang="en-US" altLang="zh-TW" sz="1625" dirty="0"/>
              <a:t>a</a:t>
            </a:r>
          </a:p>
          <a:p>
            <a:pPr algn="ctr"/>
            <a:r>
              <a:rPr lang="en-US" altLang="zh-TW" sz="1625" dirty="0"/>
              <a:t>a</a:t>
            </a:r>
          </a:p>
          <a:p>
            <a:pPr algn="ctr"/>
            <a:r>
              <a:rPr lang="en-US" altLang="zh-TW" sz="1625" dirty="0"/>
              <a:t>S</a:t>
            </a:r>
          </a:p>
          <a:p>
            <a:pPr algn="ctr"/>
            <a:endParaRPr lang="zh-TW" altLang="en-US" sz="1625" dirty="0"/>
          </a:p>
        </p:txBody>
      </p:sp>
      <p:sp>
        <p:nvSpPr>
          <p:cNvPr id="71" name="圓角化同側角落矩形 80">
            <a:extLst>
              <a:ext uri="{FF2B5EF4-FFF2-40B4-BE49-F238E27FC236}">
                <a16:creationId xmlns:a16="http://schemas.microsoft.com/office/drawing/2014/main" id="{6818D66A-9AE2-4C6F-9192-B6DA5395C3C1}"/>
              </a:ext>
            </a:extLst>
          </p:cNvPr>
          <p:cNvSpPr/>
          <p:nvPr/>
        </p:nvSpPr>
        <p:spPr>
          <a:xfrm rot="16200000">
            <a:off x="-943806" y="3973364"/>
            <a:ext cx="3324461" cy="439793"/>
          </a:xfrm>
          <a:prstGeom prst="round2SameRect">
            <a:avLst>
              <a:gd name="adj1" fmla="val 43248"/>
              <a:gd name="adj2" fmla="val 0"/>
            </a:avLst>
          </a:prstGeom>
          <a:solidFill>
            <a:schemeClr val="accent2">
              <a:lumMod val="50000"/>
            </a:schemeClr>
          </a:solidFill>
        </p:spPr>
        <p:style>
          <a:lnRef idx="0">
            <a:schemeClr val="accent3"/>
          </a:lnRef>
          <a:fillRef idx="3">
            <a:schemeClr val="accent3"/>
          </a:fillRef>
          <a:effectRef idx="3">
            <a:schemeClr val="accent3"/>
          </a:effectRef>
          <a:fontRef idx="minor">
            <a:schemeClr val="lt1"/>
          </a:fontRef>
        </p:style>
        <p:txBody>
          <a:bodyPr vert="eaVert" rtlCol="0" anchor="ctr"/>
          <a:lstStyle/>
          <a:p>
            <a:pPr algn="ctr"/>
            <a:endParaRPr lang="zh-TW" altLang="en-US" sz="2600" dirty="0"/>
          </a:p>
        </p:txBody>
      </p:sp>
      <p:sp>
        <p:nvSpPr>
          <p:cNvPr id="72" name="矩形 71">
            <a:extLst>
              <a:ext uri="{FF2B5EF4-FFF2-40B4-BE49-F238E27FC236}">
                <a16:creationId xmlns:a16="http://schemas.microsoft.com/office/drawing/2014/main" id="{56C76013-136F-4684-B468-CEBADF58F7F5}"/>
              </a:ext>
            </a:extLst>
          </p:cNvPr>
          <p:cNvSpPr/>
          <p:nvPr/>
        </p:nvSpPr>
        <p:spPr>
          <a:xfrm>
            <a:off x="1193693" y="3214246"/>
            <a:ext cx="409792" cy="1036502"/>
          </a:xfrm>
          <a:prstGeom prst="rect">
            <a:avLst/>
          </a:prstGeom>
        </p:spPr>
        <p:txBody>
          <a:bodyPr vert="eaVert" wrap="none">
            <a:spAutoFit/>
          </a:bodyPr>
          <a:lstStyle/>
          <a:p>
            <a:r>
              <a:rPr lang="en-US" altLang="zh-TW" sz="1463" b="1" dirty="0">
                <a:solidFill>
                  <a:schemeClr val="bg1"/>
                </a:solidFill>
                <a:latin typeface="Trebuchet MS" pitchFamily="34" charset="0"/>
              </a:rPr>
              <a:t>(</a:t>
            </a:r>
            <a:r>
              <a:rPr lang="zh-TW" altLang="en-US" sz="1463" b="1" dirty="0">
                <a:solidFill>
                  <a:schemeClr val="bg1"/>
                </a:solidFill>
                <a:latin typeface="Trebuchet MS" pitchFamily="34" charset="0"/>
              </a:rPr>
              <a:t>百貨公司</a:t>
            </a:r>
            <a:r>
              <a:rPr lang="en-US" altLang="zh-TW" sz="1463" b="1" dirty="0">
                <a:solidFill>
                  <a:schemeClr val="bg1"/>
                </a:solidFill>
                <a:latin typeface="Trebuchet MS" pitchFamily="34" charset="0"/>
              </a:rPr>
              <a:t>)</a:t>
            </a:r>
            <a:r>
              <a:rPr lang="zh-TW" altLang="en-US" sz="1463" b="1" dirty="0">
                <a:solidFill>
                  <a:schemeClr val="bg1"/>
                </a:solidFill>
                <a:latin typeface="Trebuchet MS" pitchFamily="34" charset="0"/>
              </a:rPr>
              <a:t> </a:t>
            </a:r>
            <a:endParaRPr lang="zh-TW" altLang="en-US" sz="1463" dirty="0">
              <a:solidFill>
                <a:schemeClr val="bg1"/>
              </a:solidFill>
            </a:endParaRPr>
          </a:p>
        </p:txBody>
      </p:sp>
      <p:sp>
        <p:nvSpPr>
          <p:cNvPr id="73" name="矩形 72">
            <a:extLst>
              <a:ext uri="{FF2B5EF4-FFF2-40B4-BE49-F238E27FC236}">
                <a16:creationId xmlns:a16="http://schemas.microsoft.com/office/drawing/2014/main" id="{E7F39CAB-79C2-49F6-9191-16CB66FFB6E6}"/>
              </a:ext>
            </a:extLst>
          </p:cNvPr>
          <p:cNvSpPr/>
          <p:nvPr/>
        </p:nvSpPr>
        <p:spPr>
          <a:xfrm>
            <a:off x="479621" y="4620864"/>
            <a:ext cx="484748" cy="768801"/>
          </a:xfrm>
          <a:prstGeom prst="rect">
            <a:avLst/>
          </a:prstGeom>
        </p:spPr>
        <p:txBody>
          <a:bodyPr vert="eaVert" wrap="none">
            <a:spAutoFit/>
          </a:bodyPr>
          <a:lstStyle/>
          <a:p>
            <a:pPr algn="ctr"/>
            <a:r>
              <a:rPr lang="en-US" altLang="zh-TW" sz="1950" b="1" dirty="0">
                <a:solidFill>
                  <a:schemeClr val="bg1"/>
                </a:solidFill>
                <a:latin typeface="微軟正黑體" panose="020B0604030504040204" pitchFamily="34" charset="-120"/>
                <a:ea typeface="微軟正黑體" panose="020B0604030504040204" pitchFamily="34" charset="-120"/>
              </a:rPr>
              <a:t>(</a:t>
            </a:r>
            <a:r>
              <a:rPr lang="zh-TW" altLang="en-US" sz="1950" b="1" dirty="0">
                <a:solidFill>
                  <a:schemeClr val="bg1"/>
                </a:solidFill>
                <a:latin typeface="微軟正黑體" panose="020B0604030504040204" pitchFamily="34" charset="-120"/>
                <a:ea typeface="微軟正黑體" panose="020B0604030504040204" pitchFamily="34" charset="-120"/>
              </a:rPr>
              <a:t>專櫃</a:t>
            </a:r>
            <a:r>
              <a:rPr lang="en-US" altLang="zh-TW" sz="1950" b="1" dirty="0">
                <a:solidFill>
                  <a:schemeClr val="bg1"/>
                </a:solidFill>
                <a:latin typeface="微軟正黑體" panose="020B0604030504040204" pitchFamily="34" charset="-120"/>
                <a:ea typeface="微軟正黑體" panose="020B0604030504040204" pitchFamily="34" charset="-120"/>
              </a:rPr>
              <a:t>)</a:t>
            </a:r>
            <a:endParaRPr lang="zh-TW" altLang="en-US" sz="1950" dirty="0">
              <a:solidFill>
                <a:schemeClr val="bg1"/>
              </a:solidFill>
              <a:latin typeface="微軟正黑體" panose="020B0604030504040204" pitchFamily="34" charset="-120"/>
              <a:ea typeface="微軟正黑體" panose="020B0604030504040204" pitchFamily="34" charset="-120"/>
            </a:endParaRPr>
          </a:p>
        </p:txBody>
      </p:sp>
      <p:sp>
        <p:nvSpPr>
          <p:cNvPr id="74" name="圓角矩形 81">
            <a:extLst>
              <a:ext uri="{FF2B5EF4-FFF2-40B4-BE49-F238E27FC236}">
                <a16:creationId xmlns:a16="http://schemas.microsoft.com/office/drawing/2014/main" id="{7716AD3C-6FAB-41E7-90D6-2DBBBFB26E3B}"/>
              </a:ext>
            </a:extLst>
          </p:cNvPr>
          <p:cNvSpPr/>
          <p:nvPr/>
        </p:nvSpPr>
        <p:spPr>
          <a:xfrm>
            <a:off x="5548908" y="4261447"/>
            <a:ext cx="4045187" cy="1510520"/>
          </a:xfrm>
          <a:prstGeom prst="roundRect">
            <a:avLst>
              <a:gd name="adj" fmla="val 8740"/>
            </a:avLst>
          </a:prstGeom>
          <a:noFill/>
          <a:ln w="38100">
            <a:solidFill>
              <a:srgbClr val="FF000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63"/>
          </a:p>
        </p:txBody>
      </p:sp>
      <p:sp>
        <p:nvSpPr>
          <p:cNvPr id="75" name="文字方塊 74">
            <a:extLst>
              <a:ext uri="{FF2B5EF4-FFF2-40B4-BE49-F238E27FC236}">
                <a16:creationId xmlns:a16="http://schemas.microsoft.com/office/drawing/2014/main" id="{068C6641-2D11-433F-A46C-460E251C9970}"/>
              </a:ext>
            </a:extLst>
          </p:cNvPr>
          <p:cNvSpPr txBox="1"/>
          <p:nvPr/>
        </p:nvSpPr>
        <p:spPr>
          <a:xfrm>
            <a:off x="596597" y="3196729"/>
            <a:ext cx="312077" cy="1292662"/>
          </a:xfrm>
          <a:prstGeom prst="rect">
            <a:avLst/>
          </a:prstGeom>
          <a:noFill/>
        </p:spPr>
        <p:txBody>
          <a:bodyPr wrap="square">
            <a:spAutoFit/>
          </a:bodyPr>
          <a:lstStyle/>
          <a:p>
            <a:pPr algn="ctr"/>
            <a:r>
              <a:rPr lang="en-US" altLang="zh-TW" sz="1950" b="1" dirty="0">
                <a:solidFill>
                  <a:schemeClr val="bg1"/>
                </a:solidFill>
                <a:latin typeface="微軟正黑體" panose="020B0604030504040204" pitchFamily="34" charset="-120"/>
                <a:ea typeface="微軟正黑體" panose="020B0604030504040204" pitchFamily="34" charset="-120"/>
              </a:rPr>
              <a:t>S</a:t>
            </a:r>
          </a:p>
          <a:p>
            <a:pPr algn="ctr"/>
            <a:r>
              <a:rPr lang="en-US" altLang="zh-TW" sz="1950" b="1" dirty="0">
                <a:solidFill>
                  <a:schemeClr val="bg1"/>
                </a:solidFill>
                <a:latin typeface="微軟正黑體" panose="020B0604030504040204" pitchFamily="34" charset="-120"/>
                <a:ea typeface="微軟正黑體" panose="020B0604030504040204" pitchFamily="34" charset="-120"/>
              </a:rPr>
              <a:t>a</a:t>
            </a:r>
          </a:p>
          <a:p>
            <a:pPr algn="ctr"/>
            <a:r>
              <a:rPr lang="en-US" altLang="zh-TW" sz="1950" b="1" dirty="0">
                <a:solidFill>
                  <a:schemeClr val="bg1"/>
                </a:solidFill>
                <a:latin typeface="微軟正黑體" panose="020B0604030504040204" pitchFamily="34" charset="-120"/>
                <a:ea typeface="微軟正黑體" panose="020B0604030504040204" pitchFamily="34" charset="-120"/>
              </a:rPr>
              <a:t>a</a:t>
            </a:r>
          </a:p>
          <a:p>
            <a:pPr algn="ctr"/>
            <a:r>
              <a:rPr lang="en-US" altLang="zh-TW" sz="1950" b="1" dirty="0">
                <a:solidFill>
                  <a:schemeClr val="bg1"/>
                </a:solidFill>
                <a:latin typeface="微軟正黑體" panose="020B0604030504040204" pitchFamily="34" charset="-120"/>
                <a:ea typeface="微軟正黑體" panose="020B0604030504040204" pitchFamily="34" charset="-120"/>
              </a:rPr>
              <a:t>S</a:t>
            </a:r>
            <a:endParaRPr lang="zh-TW" altLang="en-US" sz="1950" b="1" dirty="0">
              <a:solidFill>
                <a:schemeClr val="bg1"/>
              </a:solidFill>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4"/>
          </p:nvPr>
        </p:nvSpPr>
        <p:spPr/>
        <p:txBody>
          <a:bodyPr/>
          <a:lstStyle/>
          <a:p>
            <a:fld id="{67686394-A506-4F44-853A-923C96A6A0BF}" type="slidenum">
              <a:rPr lang="zh-TW" altLang="en-US" smtClean="0"/>
              <a:pPr/>
              <a:t>16</a:t>
            </a:fld>
            <a:endParaRPr lang="zh-TW" altLang="en-US" dirty="0"/>
          </a:p>
        </p:txBody>
      </p:sp>
    </p:spTree>
    <p:extLst>
      <p:ext uri="{BB962C8B-B14F-4D97-AF65-F5344CB8AC3E}">
        <p14:creationId xmlns:p14="http://schemas.microsoft.com/office/powerpoint/2010/main" val="279420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927CBE-7636-4B11-A701-49C770EB0740}"/>
              </a:ext>
            </a:extLst>
          </p:cNvPr>
          <p:cNvSpPr txBox="1">
            <a:spLocks/>
          </p:cNvSpPr>
          <p:nvPr/>
        </p:nvSpPr>
        <p:spPr bwMode="auto">
          <a:xfrm>
            <a:off x="0" y="689748"/>
            <a:ext cx="9906000" cy="7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lang="zh-TW" altLang="en-US" sz="3575" b="1" dirty="0">
                <a:solidFill>
                  <a:schemeClr val="tx1">
                    <a:lumMod val="75000"/>
                    <a:lumOff val="25000"/>
                  </a:schemeClr>
                </a:solidFill>
                <a:latin typeface="+mn-ea"/>
                <a:ea typeface="+mn-ea"/>
                <a:cs typeface="Times New Roman" panose="02020603050405020304" pitchFamily="18" charset="0"/>
              </a:rPr>
              <a:t>五、</a:t>
            </a:r>
            <a:r>
              <a:rPr lang="en-US" altLang="zh-TW" sz="3575" b="1" dirty="0">
                <a:solidFill>
                  <a:schemeClr val="tx1">
                    <a:lumMod val="75000"/>
                    <a:lumOff val="25000"/>
                  </a:schemeClr>
                </a:solidFill>
                <a:latin typeface="+mn-ea"/>
                <a:ea typeface="+mn-ea"/>
                <a:cs typeface="Times New Roman" panose="02020603050405020304" pitchFamily="18" charset="0"/>
              </a:rPr>
              <a:t>SaaS</a:t>
            </a:r>
            <a:r>
              <a:rPr lang="zh-TW" altLang="en-US" sz="3575" b="1" dirty="0">
                <a:solidFill>
                  <a:schemeClr val="tx1">
                    <a:lumMod val="75000"/>
                    <a:lumOff val="25000"/>
                  </a:schemeClr>
                </a:solidFill>
                <a:latin typeface="+mn-ea"/>
                <a:ea typeface="+mn-ea"/>
                <a:cs typeface="Times New Roman" panose="02020603050405020304" pitchFamily="18" charset="0"/>
              </a:rPr>
              <a:t>雲服務聯盟任務</a:t>
            </a:r>
          </a:p>
        </p:txBody>
      </p:sp>
      <p:sp>
        <p:nvSpPr>
          <p:cNvPr id="78" name="矩形 77">
            <a:extLst>
              <a:ext uri="{FF2B5EF4-FFF2-40B4-BE49-F238E27FC236}">
                <a16:creationId xmlns:a16="http://schemas.microsoft.com/office/drawing/2014/main" id="{E71F0C21-7B5C-4E25-BEB0-B8B1EF3E1D2A}"/>
              </a:ext>
            </a:extLst>
          </p:cNvPr>
          <p:cNvSpPr/>
          <p:nvPr/>
        </p:nvSpPr>
        <p:spPr>
          <a:xfrm>
            <a:off x="4818382" y="3441865"/>
            <a:ext cx="3691650" cy="921283"/>
          </a:xfrm>
          <a:prstGeom prst="rect">
            <a:avLst/>
          </a:prstGeom>
          <a:solidFill>
            <a:schemeClr val="accent6">
              <a:lumMod val="20000"/>
              <a:lumOff val="8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dirty="0"/>
          </a:p>
        </p:txBody>
      </p:sp>
      <p:sp>
        <p:nvSpPr>
          <p:cNvPr id="79" name="文字方塊 78">
            <a:extLst>
              <a:ext uri="{FF2B5EF4-FFF2-40B4-BE49-F238E27FC236}">
                <a16:creationId xmlns:a16="http://schemas.microsoft.com/office/drawing/2014/main" id="{271FB925-C879-4F5C-8120-64901042D367}"/>
              </a:ext>
            </a:extLst>
          </p:cNvPr>
          <p:cNvSpPr txBox="1"/>
          <p:nvPr/>
        </p:nvSpPr>
        <p:spPr>
          <a:xfrm>
            <a:off x="7591245" y="3468880"/>
            <a:ext cx="1004273" cy="367537"/>
          </a:xfrm>
          <a:prstGeom prst="rect">
            <a:avLst/>
          </a:prstGeom>
          <a:solidFill>
            <a:srgbClr val="FFFF00"/>
          </a:solidFill>
        </p:spPr>
        <p:txBody>
          <a:bodyPr wrap="square" rtlCol="0">
            <a:spAutoFit/>
          </a:bodyPr>
          <a:lstStyle/>
          <a:p>
            <a:pPr algn="ctr"/>
            <a:r>
              <a:rPr lang="en-US" altLang="zh-TW" sz="894" b="1" dirty="0">
                <a:solidFill>
                  <a:schemeClr val="accent6">
                    <a:lumMod val="75000"/>
                  </a:schemeClr>
                </a:solidFill>
                <a:latin typeface="微軟正黑體" pitchFamily="34" charset="-120"/>
                <a:ea typeface="微軟正黑體" pitchFamily="34" charset="-120"/>
              </a:rPr>
              <a:t>SaaS</a:t>
            </a:r>
            <a:r>
              <a:rPr lang="zh-TW" altLang="en-US" sz="894" b="1" dirty="0">
                <a:solidFill>
                  <a:schemeClr val="accent6">
                    <a:lumMod val="75000"/>
                  </a:schemeClr>
                </a:solidFill>
                <a:latin typeface="微軟正黑體" pitchFamily="34" charset="-120"/>
                <a:ea typeface="微軟正黑體" pitchFamily="34" charset="-120"/>
              </a:rPr>
              <a:t>雲服務聯盟   任務</a:t>
            </a:r>
          </a:p>
        </p:txBody>
      </p:sp>
      <p:pic>
        <p:nvPicPr>
          <p:cNvPr id="80" name="圖片 79">
            <a:extLst>
              <a:ext uri="{FF2B5EF4-FFF2-40B4-BE49-F238E27FC236}">
                <a16:creationId xmlns:a16="http://schemas.microsoft.com/office/drawing/2014/main" id="{416040FC-B03B-4A07-85EB-80A9EAB2A8F7}"/>
              </a:ext>
            </a:extLst>
          </p:cNvPr>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t="17914" b="17068"/>
          <a:stretch/>
        </p:blipFill>
        <p:spPr>
          <a:xfrm>
            <a:off x="902257" y="1934478"/>
            <a:ext cx="3487885" cy="1496866"/>
          </a:xfrm>
          <a:prstGeom prst="rect">
            <a:avLst/>
          </a:prstGeom>
        </p:spPr>
      </p:pic>
      <p:sp>
        <p:nvSpPr>
          <p:cNvPr id="81" name="矩形 80">
            <a:extLst>
              <a:ext uri="{FF2B5EF4-FFF2-40B4-BE49-F238E27FC236}">
                <a16:creationId xmlns:a16="http://schemas.microsoft.com/office/drawing/2014/main" id="{770E952A-7AC6-4970-8572-7511779BC867}"/>
              </a:ext>
            </a:extLst>
          </p:cNvPr>
          <p:cNvSpPr/>
          <p:nvPr/>
        </p:nvSpPr>
        <p:spPr>
          <a:xfrm>
            <a:off x="2806375" y="5133265"/>
            <a:ext cx="1546191" cy="826380"/>
          </a:xfrm>
          <a:prstGeom prst="rect">
            <a:avLst/>
          </a:prstGeom>
          <a:solidFill>
            <a:schemeClr val="bg1"/>
          </a:solidFill>
          <a:ln w="28575">
            <a:solidFill>
              <a:srgbClr val="BE51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a:p>
        </p:txBody>
      </p:sp>
      <p:sp>
        <p:nvSpPr>
          <p:cNvPr id="82" name="矩形 81">
            <a:extLst>
              <a:ext uri="{FF2B5EF4-FFF2-40B4-BE49-F238E27FC236}">
                <a16:creationId xmlns:a16="http://schemas.microsoft.com/office/drawing/2014/main" id="{67C78F2A-A9BC-4936-8861-2CD479F58EB5}"/>
              </a:ext>
            </a:extLst>
          </p:cNvPr>
          <p:cNvSpPr/>
          <p:nvPr/>
        </p:nvSpPr>
        <p:spPr>
          <a:xfrm>
            <a:off x="995329" y="5133265"/>
            <a:ext cx="1552110" cy="82638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a:p>
        </p:txBody>
      </p:sp>
      <p:pic>
        <p:nvPicPr>
          <p:cNvPr id="83" name="Picture 8" descr="「cnc ICON」的圖片搜尋結果">
            <a:extLst>
              <a:ext uri="{FF2B5EF4-FFF2-40B4-BE49-F238E27FC236}">
                <a16:creationId xmlns:a16="http://schemas.microsoft.com/office/drawing/2014/main" id="{D474563F-F83A-4550-B81A-A9DD003F3B79}"/>
              </a:ext>
            </a:extLst>
          </p:cNvPr>
          <p:cNvPicPr>
            <a:picLocks noChangeAspect="1" noChangeArrowheads="1"/>
          </p:cNvPicPr>
          <p:nvPr/>
        </p:nvPicPr>
        <p:blipFill>
          <a:blip r:embed="rId4" cstate="print">
            <a:duotone>
              <a:srgbClr val="4EB3CF">
                <a:shade val="45000"/>
                <a:satMod val="135000"/>
              </a:srgbClr>
              <a:prstClr val="white"/>
            </a:duotone>
            <a:clrChange>
              <a:clrFrom>
                <a:srgbClr val="FFFFFF"/>
              </a:clrFrom>
              <a:clrTo>
                <a:srgbClr val="FFFFFF">
                  <a:alpha val="0"/>
                </a:srgbClr>
              </a:clrTo>
            </a:clrChange>
          </a:blip>
          <a:srcRect/>
          <a:stretch>
            <a:fillRect/>
          </a:stretch>
        </p:blipFill>
        <p:spPr bwMode="auto">
          <a:xfrm>
            <a:off x="1125451" y="5227717"/>
            <a:ext cx="588450" cy="572979"/>
          </a:xfrm>
          <a:prstGeom prst="rect">
            <a:avLst/>
          </a:prstGeom>
          <a:noFill/>
        </p:spPr>
      </p:pic>
      <p:sp>
        <p:nvSpPr>
          <p:cNvPr id="84" name="圓角矩形 84">
            <a:extLst>
              <a:ext uri="{FF2B5EF4-FFF2-40B4-BE49-F238E27FC236}">
                <a16:creationId xmlns:a16="http://schemas.microsoft.com/office/drawing/2014/main" id="{BB7CC21D-01EB-4380-8273-66F741C779B4}"/>
              </a:ext>
            </a:extLst>
          </p:cNvPr>
          <p:cNvSpPr/>
          <p:nvPr/>
        </p:nvSpPr>
        <p:spPr>
          <a:xfrm>
            <a:off x="963310" y="1644580"/>
            <a:ext cx="779058" cy="32948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25" dirty="0"/>
              <a:t>As Is</a:t>
            </a:r>
            <a:endParaRPr lang="zh-TW" altLang="en-US" sz="1625" dirty="0"/>
          </a:p>
        </p:txBody>
      </p:sp>
      <p:sp>
        <p:nvSpPr>
          <p:cNvPr id="85" name="文字方塊 84">
            <a:extLst>
              <a:ext uri="{FF2B5EF4-FFF2-40B4-BE49-F238E27FC236}">
                <a16:creationId xmlns:a16="http://schemas.microsoft.com/office/drawing/2014/main" id="{613FB875-2481-44E2-BD3C-65AE9A56B51A}"/>
              </a:ext>
            </a:extLst>
          </p:cNvPr>
          <p:cNvSpPr txBox="1"/>
          <p:nvPr/>
        </p:nvSpPr>
        <p:spPr>
          <a:xfrm>
            <a:off x="1173463" y="5680711"/>
            <a:ext cx="562975" cy="267446"/>
          </a:xfrm>
          <a:prstGeom prst="rect">
            <a:avLst/>
          </a:prstGeom>
          <a:noFill/>
        </p:spPr>
        <p:txBody>
          <a:bodyPr wrap="none" rtlCol="0">
            <a:spAutoFit/>
          </a:bodyPr>
          <a:lstStyle/>
          <a:p>
            <a:r>
              <a:rPr lang="zh-TW" altLang="en-US" sz="1138" b="1" dirty="0">
                <a:latin typeface="微軟正黑體" panose="020B0604030504040204" pitchFamily="34" charset="-120"/>
                <a:ea typeface="微軟正黑體" panose="020B0604030504040204" pitchFamily="34" charset="-120"/>
              </a:rPr>
              <a:t>機台</a:t>
            </a:r>
            <a:r>
              <a:rPr lang="en-US" altLang="zh-TW" sz="1138" b="1" dirty="0">
                <a:latin typeface="微軟正黑體" panose="020B0604030504040204" pitchFamily="34" charset="-120"/>
                <a:ea typeface="微軟正黑體" panose="020B0604030504040204" pitchFamily="34" charset="-120"/>
              </a:rPr>
              <a:t>1</a:t>
            </a:r>
            <a:endParaRPr lang="zh-TW" altLang="en-US" sz="1138" b="1" dirty="0">
              <a:latin typeface="微軟正黑體" panose="020B0604030504040204" pitchFamily="34" charset="-120"/>
              <a:ea typeface="微軟正黑體" panose="020B0604030504040204" pitchFamily="34" charset="-120"/>
            </a:endParaRPr>
          </a:p>
        </p:txBody>
      </p:sp>
      <p:sp>
        <p:nvSpPr>
          <p:cNvPr id="86" name="文字方塊 85">
            <a:extLst>
              <a:ext uri="{FF2B5EF4-FFF2-40B4-BE49-F238E27FC236}">
                <a16:creationId xmlns:a16="http://schemas.microsoft.com/office/drawing/2014/main" id="{752FA006-9463-44BF-BF30-C5CD416A68D4}"/>
              </a:ext>
            </a:extLst>
          </p:cNvPr>
          <p:cNvSpPr txBox="1"/>
          <p:nvPr/>
        </p:nvSpPr>
        <p:spPr>
          <a:xfrm>
            <a:off x="2988163" y="5678725"/>
            <a:ext cx="562975" cy="267446"/>
          </a:xfrm>
          <a:prstGeom prst="rect">
            <a:avLst/>
          </a:prstGeom>
          <a:noFill/>
        </p:spPr>
        <p:txBody>
          <a:bodyPr wrap="none" rtlCol="0">
            <a:spAutoFit/>
          </a:bodyPr>
          <a:lstStyle/>
          <a:p>
            <a:r>
              <a:rPr lang="zh-TW" altLang="en-US" sz="1138" b="1" dirty="0">
                <a:latin typeface="微軟正黑體" panose="020B0604030504040204" pitchFamily="34" charset="-120"/>
                <a:ea typeface="微軟正黑體" panose="020B0604030504040204" pitchFamily="34" charset="-120"/>
              </a:rPr>
              <a:t>機台</a:t>
            </a:r>
            <a:r>
              <a:rPr lang="en-US" altLang="zh-TW" sz="1138" b="1" dirty="0">
                <a:latin typeface="微軟正黑體" panose="020B0604030504040204" pitchFamily="34" charset="-120"/>
                <a:ea typeface="微軟正黑體" panose="020B0604030504040204" pitchFamily="34" charset="-120"/>
              </a:rPr>
              <a:t>3</a:t>
            </a:r>
            <a:endParaRPr lang="zh-TW" altLang="en-US" sz="1138" b="1" dirty="0">
              <a:latin typeface="微軟正黑體" panose="020B0604030504040204" pitchFamily="34" charset="-120"/>
              <a:ea typeface="微軟正黑體" panose="020B0604030504040204" pitchFamily="34" charset="-120"/>
            </a:endParaRPr>
          </a:p>
        </p:txBody>
      </p:sp>
      <p:pic>
        <p:nvPicPr>
          <p:cNvPr id="87" name="圖片 179">
            <a:extLst>
              <a:ext uri="{FF2B5EF4-FFF2-40B4-BE49-F238E27FC236}">
                <a16:creationId xmlns:a16="http://schemas.microsoft.com/office/drawing/2014/main" id="{7974E7EE-354F-4435-81CA-F6A7F98BCBC0}"/>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1064" y="5346434"/>
            <a:ext cx="472577" cy="33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矩形 87">
            <a:extLst>
              <a:ext uri="{FF2B5EF4-FFF2-40B4-BE49-F238E27FC236}">
                <a16:creationId xmlns:a16="http://schemas.microsoft.com/office/drawing/2014/main" id="{BFF88A44-DA7F-4C4D-A0DC-9174B9FA0AD5}"/>
              </a:ext>
            </a:extLst>
          </p:cNvPr>
          <p:cNvSpPr/>
          <p:nvPr/>
        </p:nvSpPr>
        <p:spPr>
          <a:xfrm>
            <a:off x="1839353" y="5678725"/>
            <a:ext cx="562975" cy="267446"/>
          </a:xfrm>
          <a:prstGeom prst="rect">
            <a:avLst/>
          </a:prstGeom>
        </p:spPr>
        <p:txBody>
          <a:bodyPr wrap="none">
            <a:spAutoFit/>
          </a:bodyPr>
          <a:lstStyle/>
          <a:p>
            <a:r>
              <a:rPr lang="zh-TW" altLang="en-US" sz="1138" b="1" dirty="0">
                <a:latin typeface="微軟正黑體" panose="020B0604030504040204" pitchFamily="34" charset="-120"/>
                <a:ea typeface="微軟正黑體" panose="020B0604030504040204" pitchFamily="34" charset="-120"/>
              </a:rPr>
              <a:t>機台</a:t>
            </a:r>
            <a:r>
              <a:rPr lang="en-US" altLang="zh-TW" sz="1138" b="1" dirty="0">
                <a:latin typeface="微軟正黑體" panose="020B0604030504040204" pitchFamily="34" charset="-120"/>
                <a:ea typeface="微軟正黑體" panose="020B0604030504040204" pitchFamily="34" charset="-120"/>
              </a:rPr>
              <a:t>2</a:t>
            </a:r>
            <a:endParaRPr lang="zh-TW" altLang="en-US" sz="1138" b="1" dirty="0">
              <a:latin typeface="微軟正黑體" panose="020B0604030504040204" pitchFamily="34" charset="-120"/>
              <a:ea typeface="微軟正黑體" panose="020B0604030504040204" pitchFamily="34" charset="-120"/>
            </a:endParaRPr>
          </a:p>
        </p:txBody>
      </p:sp>
      <p:pic>
        <p:nvPicPr>
          <p:cNvPr id="89" name="Picture 3">
            <a:extLst>
              <a:ext uri="{FF2B5EF4-FFF2-40B4-BE49-F238E27FC236}">
                <a16:creationId xmlns:a16="http://schemas.microsoft.com/office/drawing/2014/main" id="{BD537532-9C07-49F8-8D85-0CD746F3D0B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18826" y="5312234"/>
            <a:ext cx="476181" cy="39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文字方塊 89">
            <a:extLst>
              <a:ext uri="{FF2B5EF4-FFF2-40B4-BE49-F238E27FC236}">
                <a16:creationId xmlns:a16="http://schemas.microsoft.com/office/drawing/2014/main" id="{0DA1DB29-4DCA-4FE9-893E-76AE0F04B9F2}"/>
              </a:ext>
            </a:extLst>
          </p:cNvPr>
          <p:cNvSpPr txBox="1"/>
          <p:nvPr/>
        </p:nvSpPr>
        <p:spPr>
          <a:xfrm>
            <a:off x="3667336" y="5677161"/>
            <a:ext cx="562975" cy="267446"/>
          </a:xfrm>
          <a:prstGeom prst="rect">
            <a:avLst/>
          </a:prstGeom>
          <a:noFill/>
        </p:spPr>
        <p:txBody>
          <a:bodyPr wrap="none" rtlCol="0">
            <a:spAutoFit/>
          </a:bodyPr>
          <a:lstStyle/>
          <a:p>
            <a:r>
              <a:rPr lang="zh-TW" altLang="en-US" sz="1138" b="1" dirty="0">
                <a:latin typeface="微軟正黑體" panose="020B0604030504040204" pitchFamily="34" charset="-120"/>
                <a:ea typeface="微軟正黑體" panose="020B0604030504040204" pitchFamily="34" charset="-120"/>
              </a:rPr>
              <a:t>機台</a:t>
            </a:r>
            <a:r>
              <a:rPr lang="en-US" altLang="zh-TW" sz="1138" b="1" dirty="0">
                <a:latin typeface="微軟正黑體" panose="020B0604030504040204" pitchFamily="34" charset="-120"/>
                <a:ea typeface="微軟正黑體" panose="020B0604030504040204" pitchFamily="34" charset="-120"/>
              </a:rPr>
              <a:t>4</a:t>
            </a:r>
            <a:endParaRPr lang="zh-TW" altLang="en-US" sz="1138" b="1" dirty="0">
              <a:latin typeface="微軟正黑體" panose="020B0604030504040204" pitchFamily="34" charset="-120"/>
              <a:ea typeface="微軟正黑體" panose="020B0604030504040204" pitchFamily="34" charset="-120"/>
            </a:endParaRPr>
          </a:p>
        </p:txBody>
      </p:sp>
      <p:pic>
        <p:nvPicPr>
          <p:cNvPr id="91" name="圖片 90">
            <a:extLst>
              <a:ext uri="{FF2B5EF4-FFF2-40B4-BE49-F238E27FC236}">
                <a16:creationId xmlns:a16="http://schemas.microsoft.com/office/drawing/2014/main" id="{F48616DB-9F97-4AEA-88B9-9393E2986B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8127" y="5281699"/>
            <a:ext cx="475777" cy="475777"/>
          </a:xfrm>
          <a:prstGeom prst="rect">
            <a:avLst/>
          </a:prstGeom>
        </p:spPr>
      </p:pic>
      <p:sp>
        <p:nvSpPr>
          <p:cNvPr id="92" name="文字方塊 91">
            <a:extLst>
              <a:ext uri="{FF2B5EF4-FFF2-40B4-BE49-F238E27FC236}">
                <a16:creationId xmlns:a16="http://schemas.microsoft.com/office/drawing/2014/main" id="{31C24719-FF8A-4B3F-A71D-15BDB6EE9579}"/>
              </a:ext>
            </a:extLst>
          </p:cNvPr>
          <p:cNvSpPr txBox="1"/>
          <p:nvPr/>
        </p:nvSpPr>
        <p:spPr>
          <a:xfrm>
            <a:off x="2177243" y="5110229"/>
            <a:ext cx="471604" cy="292388"/>
          </a:xfrm>
          <a:prstGeom prst="rect">
            <a:avLst/>
          </a:prstGeom>
          <a:noFill/>
        </p:spPr>
        <p:txBody>
          <a:bodyPr wrap="none" rtlCol="0">
            <a:spAutoFit/>
          </a:bodyPr>
          <a:lstStyle/>
          <a:p>
            <a:r>
              <a:rPr lang="en-US" altLang="zh-TW" sz="1300" b="1" dirty="0">
                <a:latin typeface="微軟正黑體" panose="020B0604030504040204" pitchFamily="34" charset="-120"/>
                <a:ea typeface="微軟正黑體" panose="020B0604030504040204" pitchFamily="34" charset="-120"/>
              </a:rPr>
              <a:t>A</a:t>
            </a:r>
            <a:r>
              <a:rPr lang="zh-TW" altLang="en-US" sz="1300" b="1" dirty="0">
                <a:latin typeface="微軟正黑體" panose="020B0604030504040204" pitchFamily="34" charset="-120"/>
                <a:ea typeface="微軟正黑體" panose="020B0604030504040204" pitchFamily="34" charset="-120"/>
              </a:rPr>
              <a:t>廠</a:t>
            </a:r>
          </a:p>
        </p:txBody>
      </p:sp>
      <p:sp>
        <p:nvSpPr>
          <p:cNvPr id="93" name="文字方塊 92">
            <a:extLst>
              <a:ext uri="{FF2B5EF4-FFF2-40B4-BE49-F238E27FC236}">
                <a16:creationId xmlns:a16="http://schemas.microsoft.com/office/drawing/2014/main" id="{0D09E98A-BC29-4E02-9145-4F12E2246D80}"/>
              </a:ext>
            </a:extLst>
          </p:cNvPr>
          <p:cNvSpPr txBox="1"/>
          <p:nvPr/>
        </p:nvSpPr>
        <p:spPr>
          <a:xfrm>
            <a:off x="3994188" y="5104415"/>
            <a:ext cx="458780" cy="292388"/>
          </a:xfrm>
          <a:prstGeom prst="rect">
            <a:avLst/>
          </a:prstGeom>
          <a:noFill/>
        </p:spPr>
        <p:txBody>
          <a:bodyPr wrap="none" rtlCol="0">
            <a:spAutoFit/>
          </a:bodyPr>
          <a:lstStyle/>
          <a:p>
            <a:r>
              <a:rPr lang="en-US" altLang="zh-TW" sz="1300" b="1" dirty="0">
                <a:latin typeface="微軟正黑體" panose="020B0604030504040204" pitchFamily="34" charset="-120"/>
                <a:ea typeface="微軟正黑體" panose="020B0604030504040204" pitchFamily="34" charset="-120"/>
              </a:rPr>
              <a:t>B</a:t>
            </a:r>
            <a:r>
              <a:rPr lang="zh-TW" altLang="en-US" sz="1300" b="1" dirty="0">
                <a:latin typeface="微軟正黑體" panose="020B0604030504040204" pitchFamily="34" charset="-120"/>
                <a:ea typeface="微軟正黑體" panose="020B0604030504040204" pitchFamily="34" charset="-120"/>
              </a:rPr>
              <a:t>廠</a:t>
            </a:r>
          </a:p>
        </p:txBody>
      </p:sp>
      <p:cxnSp>
        <p:nvCxnSpPr>
          <p:cNvPr id="94" name="直線單箭頭接點 93">
            <a:extLst>
              <a:ext uri="{FF2B5EF4-FFF2-40B4-BE49-F238E27FC236}">
                <a16:creationId xmlns:a16="http://schemas.microsoft.com/office/drawing/2014/main" id="{B0CDCCC9-2EBC-44FD-9367-DA13E494BFD7}"/>
              </a:ext>
            </a:extLst>
          </p:cNvPr>
          <p:cNvCxnSpPr>
            <a:cxnSpLocks/>
          </p:cNvCxnSpPr>
          <p:nvPr/>
        </p:nvCxnSpPr>
        <p:spPr bwMode="auto">
          <a:xfrm flipV="1">
            <a:off x="1458069" y="3469732"/>
            <a:ext cx="0" cy="1149210"/>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pic>
        <p:nvPicPr>
          <p:cNvPr id="95" name="Picture 3">
            <a:extLst>
              <a:ext uri="{FF2B5EF4-FFF2-40B4-BE49-F238E27FC236}">
                <a16:creationId xmlns:a16="http://schemas.microsoft.com/office/drawing/2014/main" id="{2CEAD7C8-D53F-46D1-804C-F4E92DC8E16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06573" y="5191691"/>
            <a:ext cx="170606" cy="12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3">
            <a:extLst>
              <a:ext uri="{FF2B5EF4-FFF2-40B4-BE49-F238E27FC236}">
                <a16:creationId xmlns:a16="http://schemas.microsoft.com/office/drawing/2014/main" id="{F74EF52A-3114-4399-B205-8EE9520A3D0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8066" y="5164741"/>
            <a:ext cx="170606" cy="12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圖片 96">
            <a:extLst>
              <a:ext uri="{FF2B5EF4-FFF2-40B4-BE49-F238E27FC236}">
                <a16:creationId xmlns:a16="http://schemas.microsoft.com/office/drawing/2014/main" id="{C89757A4-3EAE-448E-9EBF-30AEE232B9FB}"/>
              </a:ext>
            </a:extLst>
          </p:cNvPr>
          <p:cNvPicPr>
            <a:picLocks noChangeAspect="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61387" y="4990082"/>
            <a:ext cx="298332" cy="298332"/>
          </a:xfrm>
          <a:prstGeom prst="rect">
            <a:avLst/>
          </a:prstGeom>
        </p:spPr>
      </p:pic>
      <p:pic>
        <p:nvPicPr>
          <p:cNvPr id="98" name="圖片 97">
            <a:extLst>
              <a:ext uri="{FF2B5EF4-FFF2-40B4-BE49-F238E27FC236}">
                <a16:creationId xmlns:a16="http://schemas.microsoft.com/office/drawing/2014/main" id="{AF5A7681-9B40-4EE6-BD6C-A7554863A4F6}"/>
              </a:ext>
            </a:extLst>
          </p:cNvPr>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45909" y="5005508"/>
            <a:ext cx="301586" cy="301586"/>
          </a:xfrm>
          <a:prstGeom prst="rect">
            <a:avLst/>
          </a:prstGeom>
        </p:spPr>
      </p:pic>
      <p:pic>
        <p:nvPicPr>
          <p:cNvPr id="99" name="Picture 3">
            <a:extLst>
              <a:ext uri="{FF2B5EF4-FFF2-40B4-BE49-F238E27FC236}">
                <a16:creationId xmlns:a16="http://schemas.microsoft.com/office/drawing/2014/main" id="{006DA8A9-8B3F-4BBB-9B1F-F4A3912998F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53181" y="5187890"/>
            <a:ext cx="170606" cy="12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3">
            <a:extLst>
              <a:ext uri="{FF2B5EF4-FFF2-40B4-BE49-F238E27FC236}">
                <a16:creationId xmlns:a16="http://schemas.microsoft.com/office/drawing/2014/main" id="{FD2CAEAA-DDC1-4A84-A7B7-969AF2A956A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48818" y="5164050"/>
            <a:ext cx="170606" cy="12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1" name="直線單箭頭接點 100">
            <a:extLst>
              <a:ext uri="{FF2B5EF4-FFF2-40B4-BE49-F238E27FC236}">
                <a16:creationId xmlns:a16="http://schemas.microsoft.com/office/drawing/2014/main" id="{947E2438-D951-4A16-A037-D2A87A6326B8}"/>
              </a:ext>
            </a:extLst>
          </p:cNvPr>
          <p:cNvCxnSpPr>
            <a:cxnSpLocks/>
          </p:cNvCxnSpPr>
          <p:nvPr/>
        </p:nvCxnSpPr>
        <p:spPr bwMode="auto">
          <a:xfrm flipV="1">
            <a:off x="2266752" y="3492616"/>
            <a:ext cx="142088" cy="1127890"/>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sp>
        <p:nvSpPr>
          <p:cNvPr id="102" name="文字方塊 101">
            <a:extLst>
              <a:ext uri="{FF2B5EF4-FFF2-40B4-BE49-F238E27FC236}">
                <a16:creationId xmlns:a16="http://schemas.microsoft.com/office/drawing/2014/main" id="{F5E802B4-F849-4298-AF2F-30BB158DB9E9}"/>
              </a:ext>
            </a:extLst>
          </p:cNvPr>
          <p:cNvSpPr txBox="1"/>
          <p:nvPr/>
        </p:nvSpPr>
        <p:spPr>
          <a:xfrm>
            <a:off x="1070782" y="4482577"/>
            <a:ext cx="774572" cy="39241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altLang="zh-TW" sz="975" b="1" dirty="0">
                <a:latin typeface="微軟正黑體" panose="020B0604030504040204" pitchFamily="34" charset="-120"/>
                <a:ea typeface="微軟正黑體" panose="020B0604030504040204" pitchFamily="34" charset="-120"/>
              </a:rPr>
              <a:t>API 1</a:t>
            </a:r>
          </a:p>
          <a:p>
            <a:pPr algn="ctr"/>
            <a:r>
              <a:rPr lang="zh-TW" altLang="en-US" sz="975" b="1" dirty="0">
                <a:latin typeface="微軟正黑體" panose="020B0604030504040204" pitchFamily="34" charset="-120"/>
                <a:ea typeface="微軟正黑體" panose="020B0604030504040204" pitchFamily="34" charset="-120"/>
              </a:rPr>
              <a:t>資料格式</a:t>
            </a:r>
            <a:r>
              <a:rPr lang="en-US" altLang="zh-TW" sz="975" b="1" dirty="0">
                <a:latin typeface="微軟正黑體" panose="020B0604030504040204" pitchFamily="34" charset="-120"/>
                <a:ea typeface="微軟正黑體" panose="020B0604030504040204" pitchFamily="34" charset="-120"/>
              </a:rPr>
              <a:t>A</a:t>
            </a:r>
            <a:endParaRPr lang="zh-TW" altLang="en-US" sz="975" b="1" dirty="0">
              <a:latin typeface="微軟正黑體" panose="020B0604030504040204" pitchFamily="34" charset="-120"/>
              <a:ea typeface="微軟正黑體" panose="020B0604030504040204" pitchFamily="34" charset="-120"/>
            </a:endParaRPr>
          </a:p>
        </p:txBody>
      </p:sp>
      <p:sp>
        <p:nvSpPr>
          <p:cNvPr id="103" name="文字方塊 102">
            <a:extLst>
              <a:ext uri="{FF2B5EF4-FFF2-40B4-BE49-F238E27FC236}">
                <a16:creationId xmlns:a16="http://schemas.microsoft.com/office/drawing/2014/main" id="{290E5270-26B1-4052-BF67-516EC70C83CF}"/>
              </a:ext>
            </a:extLst>
          </p:cNvPr>
          <p:cNvSpPr txBox="1"/>
          <p:nvPr/>
        </p:nvSpPr>
        <p:spPr>
          <a:xfrm>
            <a:off x="1884274" y="4484140"/>
            <a:ext cx="764954" cy="39241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altLang="zh-TW" sz="975" b="1" dirty="0">
                <a:latin typeface="微軟正黑體" panose="020B0604030504040204" pitchFamily="34" charset="-120"/>
                <a:ea typeface="微軟正黑體" panose="020B0604030504040204" pitchFamily="34" charset="-120"/>
              </a:rPr>
              <a:t>API 2</a:t>
            </a:r>
          </a:p>
          <a:p>
            <a:pPr algn="ctr"/>
            <a:r>
              <a:rPr lang="zh-TW" altLang="en-US" sz="975" b="1" dirty="0">
                <a:latin typeface="微軟正黑體" panose="020B0604030504040204" pitchFamily="34" charset="-120"/>
                <a:ea typeface="微軟正黑體" panose="020B0604030504040204" pitchFamily="34" charset="-120"/>
              </a:rPr>
              <a:t>資料格式</a:t>
            </a:r>
            <a:r>
              <a:rPr lang="en-US" altLang="zh-TW" sz="975" b="1" dirty="0">
                <a:latin typeface="微軟正黑體" panose="020B0604030504040204" pitchFamily="34" charset="-120"/>
                <a:ea typeface="微軟正黑體" panose="020B0604030504040204" pitchFamily="34" charset="-120"/>
              </a:rPr>
              <a:t>B</a:t>
            </a:r>
            <a:endParaRPr lang="zh-TW" altLang="en-US" sz="975" b="1" dirty="0">
              <a:latin typeface="微軟正黑體" panose="020B0604030504040204" pitchFamily="34" charset="-120"/>
              <a:ea typeface="微軟正黑體" panose="020B0604030504040204" pitchFamily="34" charset="-120"/>
            </a:endParaRPr>
          </a:p>
        </p:txBody>
      </p:sp>
      <p:sp>
        <p:nvSpPr>
          <p:cNvPr id="104" name="矩形 103">
            <a:extLst>
              <a:ext uri="{FF2B5EF4-FFF2-40B4-BE49-F238E27FC236}">
                <a16:creationId xmlns:a16="http://schemas.microsoft.com/office/drawing/2014/main" id="{617EF538-97B7-4453-AB6A-BC83BFEFDA7B}"/>
              </a:ext>
            </a:extLst>
          </p:cNvPr>
          <p:cNvSpPr/>
          <p:nvPr/>
        </p:nvSpPr>
        <p:spPr>
          <a:xfrm>
            <a:off x="1433047" y="1961257"/>
            <a:ext cx="2665787" cy="692497"/>
          </a:xfrm>
          <a:prstGeom prst="rect">
            <a:avLst/>
          </a:prstGeom>
        </p:spPr>
        <p:txBody>
          <a:bodyPr wrap="square">
            <a:spAutoFit/>
          </a:bodyPr>
          <a:lstStyle/>
          <a:p>
            <a:r>
              <a:rPr lang="en-US" altLang="zh-TW" sz="1300" b="1" dirty="0">
                <a:solidFill>
                  <a:srgbClr val="C00000"/>
                </a:solidFill>
                <a:latin typeface="微軟正黑體" pitchFamily="34" charset="-120"/>
                <a:ea typeface="微軟正黑體" pitchFamily="34" charset="-120"/>
              </a:rPr>
              <a:t>SaaS</a:t>
            </a:r>
            <a:r>
              <a:rPr lang="zh-TW" altLang="en-US" sz="1300" b="1" dirty="0">
                <a:solidFill>
                  <a:srgbClr val="C00000"/>
                </a:solidFill>
                <a:latin typeface="微軟正黑體" pitchFamily="34" charset="-120"/>
                <a:ea typeface="微軟正黑體" pitchFamily="34" charset="-120"/>
              </a:rPr>
              <a:t>業者各自開發</a:t>
            </a:r>
            <a:r>
              <a:rPr lang="en-US" altLang="zh-TW" sz="1300" b="1" dirty="0">
                <a:solidFill>
                  <a:srgbClr val="C00000"/>
                </a:solidFill>
                <a:latin typeface="微軟正黑體" pitchFamily="34" charset="-120"/>
                <a:ea typeface="微軟正黑體" pitchFamily="34" charset="-120"/>
              </a:rPr>
              <a:t>SaaS</a:t>
            </a:r>
            <a:r>
              <a:rPr lang="zh-TW" altLang="en-US" sz="1300" b="1" dirty="0">
                <a:solidFill>
                  <a:srgbClr val="C00000"/>
                </a:solidFill>
                <a:latin typeface="微軟正黑體" pitchFamily="34" charset="-120"/>
                <a:ea typeface="微軟正黑體" pitchFamily="34" charset="-120"/>
              </a:rPr>
              <a:t>項目</a:t>
            </a:r>
            <a:endParaRPr lang="en-US" altLang="zh-TW" sz="1300" b="1" dirty="0">
              <a:solidFill>
                <a:srgbClr val="C00000"/>
              </a:solidFill>
              <a:latin typeface="微軟正黑體" pitchFamily="34" charset="-120"/>
              <a:ea typeface="微軟正黑體" pitchFamily="34" charset="-120"/>
            </a:endParaRPr>
          </a:p>
          <a:p>
            <a:pPr marL="216694" indent="-216694">
              <a:buFont typeface="Wingdings" panose="05000000000000000000" pitchFamily="2" charset="2"/>
              <a:buChar char="l"/>
            </a:pPr>
            <a:r>
              <a:rPr lang="zh-TW" altLang="en-US" sz="1300" b="1" dirty="0">
                <a:solidFill>
                  <a:srgbClr val="C00000"/>
                </a:solidFill>
                <a:latin typeface="微軟正黑體" pitchFamily="34" charset="-120"/>
                <a:ea typeface="微軟正黑體" pitchFamily="34" charset="-120"/>
              </a:rPr>
              <a:t>只能與相對應資料格式相容</a:t>
            </a:r>
            <a:endParaRPr lang="en-US" altLang="zh-TW" sz="1300" b="1" dirty="0">
              <a:solidFill>
                <a:srgbClr val="C00000"/>
              </a:solidFill>
              <a:latin typeface="微軟正黑體" pitchFamily="34" charset="-120"/>
              <a:ea typeface="微軟正黑體" pitchFamily="34" charset="-120"/>
            </a:endParaRPr>
          </a:p>
          <a:p>
            <a:pPr marL="216694" indent="-216694">
              <a:buFont typeface="Wingdings" panose="05000000000000000000" pitchFamily="2" charset="2"/>
              <a:buChar char="l"/>
            </a:pPr>
            <a:r>
              <a:rPr lang="zh-TW" altLang="en-US" sz="1300" b="1" dirty="0">
                <a:solidFill>
                  <a:srgbClr val="C00000"/>
                </a:solidFill>
                <a:latin typeface="微軟正黑體" pitchFamily="34" charset="-120"/>
                <a:ea typeface="微軟正黑體" pitchFamily="34" charset="-120"/>
              </a:rPr>
              <a:t>系統間資訊無法交換</a:t>
            </a:r>
          </a:p>
        </p:txBody>
      </p:sp>
      <p:pic>
        <p:nvPicPr>
          <p:cNvPr id="105" name="Picture 3">
            <a:extLst>
              <a:ext uri="{FF2B5EF4-FFF2-40B4-BE49-F238E27FC236}">
                <a16:creationId xmlns:a16="http://schemas.microsoft.com/office/drawing/2014/main" id="{06A5BC31-A885-4198-8120-BB91901A8C94}"/>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0851"/>
          <a:stretch/>
        </p:blipFill>
        <p:spPr bwMode="auto">
          <a:xfrm>
            <a:off x="1164332" y="2715669"/>
            <a:ext cx="964993" cy="67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a:extLst>
              <a:ext uri="{FF2B5EF4-FFF2-40B4-BE49-F238E27FC236}">
                <a16:creationId xmlns:a16="http://schemas.microsoft.com/office/drawing/2014/main" id="{93972316-01CE-4584-87CF-824D059CF9B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42767"/>
          <a:stretch/>
        </p:blipFill>
        <p:spPr bwMode="auto">
          <a:xfrm>
            <a:off x="2158371" y="2725072"/>
            <a:ext cx="1894739" cy="67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7" name="直線單箭頭接點 106">
            <a:extLst>
              <a:ext uri="{FF2B5EF4-FFF2-40B4-BE49-F238E27FC236}">
                <a16:creationId xmlns:a16="http://schemas.microsoft.com/office/drawing/2014/main" id="{6D0462B6-498A-420A-873B-438F891B4219}"/>
              </a:ext>
            </a:extLst>
          </p:cNvPr>
          <p:cNvCxnSpPr>
            <a:cxnSpLocks/>
          </p:cNvCxnSpPr>
          <p:nvPr/>
        </p:nvCxnSpPr>
        <p:spPr bwMode="auto">
          <a:xfrm flipH="1" flipV="1">
            <a:off x="3357115" y="3385092"/>
            <a:ext cx="647779" cy="1236895"/>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08" name="直線單箭頭接點 107">
            <a:extLst>
              <a:ext uri="{FF2B5EF4-FFF2-40B4-BE49-F238E27FC236}">
                <a16:creationId xmlns:a16="http://schemas.microsoft.com/office/drawing/2014/main" id="{3CEF4599-BFBE-4137-BAA0-9C6535CACED6}"/>
              </a:ext>
            </a:extLst>
          </p:cNvPr>
          <p:cNvCxnSpPr>
            <a:cxnSpLocks/>
          </p:cNvCxnSpPr>
          <p:nvPr/>
        </p:nvCxnSpPr>
        <p:spPr bwMode="auto">
          <a:xfrm flipH="1" flipV="1">
            <a:off x="2870278" y="3412933"/>
            <a:ext cx="375841" cy="1142530"/>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09" name="直線單箭頭接點 108">
            <a:extLst>
              <a:ext uri="{FF2B5EF4-FFF2-40B4-BE49-F238E27FC236}">
                <a16:creationId xmlns:a16="http://schemas.microsoft.com/office/drawing/2014/main" id="{1890D179-A7A2-4843-B6C7-ED94163BB15A}"/>
              </a:ext>
            </a:extLst>
          </p:cNvPr>
          <p:cNvCxnSpPr>
            <a:cxnSpLocks/>
          </p:cNvCxnSpPr>
          <p:nvPr/>
        </p:nvCxnSpPr>
        <p:spPr bwMode="auto">
          <a:xfrm flipV="1">
            <a:off x="1437700" y="4867577"/>
            <a:ext cx="787" cy="350329"/>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10" name="直線單箭頭接點 109">
            <a:extLst>
              <a:ext uri="{FF2B5EF4-FFF2-40B4-BE49-F238E27FC236}">
                <a16:creationId xmlns:a16="http://schemas.microsoft.com/office/drawing/2014/main" id="{C2CE7025-C12E-400A-A778-DBBB4D908E1D}"/>
              </a:ext>
            </a:extLst>
          </p:cNvPr>
          <p:cNvCxnSpPr>
            <a:cxnSpLocks/>
          </p:cNvCxnSpPr>
          <p:nvPr/>
        </p:nvCxnSpPr>
        <p:spPr bwMode="auto">
          <a:xfrm flipV="1">
            <a:off x="1458069" y="3487102"/>
            <a:ext cx="486618" cy="1131840"/>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11" name="直線單箭頭接點 110">
            <a:extLst>
              <a:ext uri="{FF2B5EF4-FFF2-40B4-BE49-F238E27FC236}">
                <a16:creationId xmlns:a16="http://schemas.microsoft.com/office/drawing/2014/main" id="{B2A0A22D-ABD8-481C-8C4F-CA84ABF78AAB}"/>
              </a:ext>
            </a:extLst>
          </p:cNvPr>
          <p:cNvCxnSpPr>
            <a:cxnSpLocks/>
          </p:cNvCxnSpPr>
          <p:nvPr/>
        </p:nvCxnSpPr>
        <p:spPr bwMode="auto">
          <a:xfrm flipH="1" flipV="1">
            <a:off x="3833615" y="3371242"/>
            <a:ext cx="171279" cy="1250745"/>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12" name="直線單箭頭接點 111">
            <a:extLst>
              <a:ext uri="{FF2B5EF4-FFF2-40B4-BE49-F238E27FC236}">
                <a16:creationId xmlns:a16="http://schemas.microsoft.com/office/drawing/2014/main" id="{8D21556E-B23C-4797-B2F6-B343092D7E15}"/>
              </a:ext>
            </a:extLst>
          </p:cNvPr>
          <p:cNvCxnSpPr>
            <a:cxnSpLocks/>
          </p:cNvCxnSpPr>
          <p:nvPr/>
        </p:nvCxnSpPr>
        <p:spPr bwMode="auto">
          <a:xfrm flipV="1">
            <a:off x="3224435" y="4887889"/>
            <a:ext cx="787" cy="350329"/>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13" name="直線單箭頭接點 112">
            <a:extLst>
              <a:ext uri="{FF2B5EF4-FFF2-40B4-BE49-F238E27FC236}">
                <a16:creationId xmlns:a16="http://schemas.microsoft.com/office/drawing/2014/main" id="{7CC9219B-07D2-4068-BB3F-73C793FC00EC}"/>
              </a:ext>
            </a:extLst>
          </p:cNvPr>
          <p:cNvCxnSpPr>
            <a:cxnSpLocks/>
          </p:cNvCxnSpPr>
          <p:nvPr/>
        </p:nvCxnSpPr>
        <p:spPr bwMode="auto">
          <a:xfrm flipV="1">
            <a:off x="2215462" y="4880770"/>
            <a:ext cx="787" cy="350329"/>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14" name="直線單箭頭接點 113">
            <a:extLst>
              <a:ext uri="{FF2B5EF4-FFF2-40B4-BE49-F238E27FC236}">
                <a16:creationId xmlns:a16="http://schemas.microsoft.com/office/drawing/2014/main" id="{B7DDF033-39CF-41F0-9C68-FD36197139CB}"/>
              </a:ext>
            </a:extLst>
          </p:cNvPr>
          <p:cNvCxnSpPr>
            <a:cxnSpLocks/>
          </p:cNvCxnSpPr>
          <p:nvPr/>
        </p:nvCxnSpPr>
        <p:spPr bwMode="auto">
          <a:xfrm flipV="1">
            <a:off x="3927389" y="4896557"/>
            <a:ext cx="787" cy="350329"/>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15" name="直線接點 114">
            <a:extLst>
              <a:ext uri="{FF2B5EF4-FFF2-40B4-BE49-F238E27FC236}">
                <a16:creationId xmlns:a16="http://schemas.microsoft.com/office/drawing/2014/main" id="{D97F4145-0817-44D5-89AE-D32441FF81EC}"/>
              </a:ext>
            </a:extLst>
          </p:cNvPr>
          <p:cNvCxnSpPr/>
          <p:nvPr/>
        </p:nvCxnSpPr>
        <p:spPr>
          <a:xfrm>
            <a:off x="1646828" y="2766532"/>
            <a:ext cx="0" cy="481616"/>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直線接點 115">
            <a:extLst>
              <a:ext uri="{FF2B5EF4-FFF2-40B4-BE49-F238E27FC236}">
                <a16:creationId xmlns:a16="http://schemas.microsoft.com/office/drawing/2014/main" id="{1CA936E9-54B7-4103-874B-0859D6AC322B}"/>
              </a:ext>
            </a:extLst>
          </p:cNvPr>
          <p:cNvCxnSpPr/>
          <p:nvPr/>
        </p:nvCxnSpPr>
        <p:spPr>
          <a:xfrm>
            <a:off x="2140033" y="2763620"/>
            <a:ext cx="0" cy="481616"/>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9BE9B325-BBD9-4BE8-AD42-5DFE72FBDA47}"/>
              </a:ext>
            </a:extLst>
          </p:cNvPr>
          <p:cNvCxnSpPr/>
          <p:nvPr/>
        </p:nvCxnSpPr>
        <p:spPr>
          <a:xfrm>
            <a:off x="2623461" y="2757127"/>
            <a:ext cx="0" cy="481616"/>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直線接點 117">
            <a:extLst>
              <a:ext uri="{FF2B5EF4-FFF2-40B4-BE49-F238E27FC236}">
                <a16:creationId xmlns:a16="http://schemas.microsoft.com/office/drawing/2014/main" id="{3B1ACBA6-4237-4BC8-A118-3E88B0ECFBE6}"/>
              </a:ext>
            </a:extLst>
          </p:cNvPr>
          <p:cNvCxnSpPr/>
          <p:nvPr/>
        </p:nvCxnSpPr>
        <p:spPr>
          <a:xfrm>
            <a:off x="3086281" y="2734477"/>
            <a:ext cx="0" cy="481616"/>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FEA0994C-086E-47C4-9671-369F3524AE4F}"/>
              </a:ext>
            </a:extLst>
          </p:cNvPr>
          <p:cNvCxnSpPr/>
          <p:nvPr/>
        </p:nvCxnSpPr>
        <p:spPr>
          <a:xfrm>
            <a:off x="3560662" y="2757127"/>
            <a:ext cx="0" cy="481616"/>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圖片 119">
            <a:extLst>
              <a:ext uri="{FF2B5EF4-FFF2-40B4-BE49-F238E27FC236}">
                <a16:creationId xmlns:a16="http://schemas.microsoft.com/office/drawing/2014/main" id="{B2CD0F85-F860-4DB0-89BE-700E3E99C7FB}"/>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17914" b="17068"/>
          <a:stretch/>
        </p:blipFill>
        <p:spPr>
          <a:xfrm>
            <a:off x="4818383" y="1963136"/>
            <a:ext cx="3487885" cy="1496866"/>
          </a:xfrm>
          <a:prstGeom prst="rect">
            <a:avLst/>
          </a:prstGeom>
        </p:spPr>
      </p:pic>
      <p:sp>
        <p:nvSpPr>
          <p:cNvPr id="121" name="矩形 120">
            <a:extLst>
              <a:ext uri="{FF2B5EF4-FFF2-40B4-BE49-F238E27FC236}">
                <a16:creationId xmlns:a16="http://schemas.microsoft.com/office/drawing/2014/main" id="{5BCAA7B4-2D9B-414E-8AB3-5EE4F1953CB2}"/>
              </a:ext>
            </a:extLst>
          </p:cNvPr>
          <p:cNvSpPr/>
          <p:nvPr/>
        </p:nvSpPr>
        <p:spPr>
          <a:xfrm>
            <a:off x="6801160" y="5162148"/>
            <a:ext cx="1546191" cy="826380"/>
          </a:xfrm>
          <a:prstGeom prst="rect">
            <a:avLst/>
          </a:prstGeom>
          <a:solidFill>
            <a:schemeClr val="bg1"/>
          </a:solidFill>
          <a:ln w="28575">
            <a:solidFill>
              <a:srgbClr val="BE51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a:p>
        </p:txBody>
      </p:sp>
      <p:sp>
        <p:nvSpPr>
          <p:cNvPr id="122" name="矩形 121">
            <a:extLst>
              <a:ext uri="{FF2B5EF4-FFF2-40B4-BE49-F238E27FC236}">
                <a16:creationId xmlns:a16="http://schemas.microsoft.com/office/drawing/2014/main" id="{E63B0F68-86D1-411A-BF18-AD8D792AF192}"/>
              </a:ext>
            </a:extLst>
          </p:cNvPr>
          <p:cNvSpPr/>
          <p:nvPr/>
        </p:nvSpPr>
        <p:spPr>
          <a:xfrm>
            <a:off x="4990114" y="5162148"/>
            <a:ext cx="1552110" cy="82638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a:p>
        </p:txBody>
      </p:sp>
      <p:pic>
        <p:nvPicPr>
          <p:cNvPr id="123" name="Picture 8" descr="「cnc ICON」的圖片搜尋結果">
            <a:extLst>
              <a:ext uri="{FF2B5EF4-FFF2-40B4-BE49-F238E27FC236}">
                <a16:creationId xmlns:a16="http://schemas.microsoft.com/office/drawing/2014/main" id="{8F1B5DAA-FD4E-41D9-8CA7-CD90F8E888AA}"/>
              </a:ext>
            </a:extLst>
          </p:cNvPr>
          <p:cNvPicPr>
            <a:picLocks noChangeAspect="1" noChangeArrowheads="1"/>
          </p:cNvPicPr>
          <p:nvPr/>
        </p:nvPicPr>
        <p:blipFill>
          <a:blip r:embed="rId4" cstate="print">
            <a:duotone>
              <a:srgbClr val="4EB3CF">
                <a:shade val="45000"/>
                <a:satMod val="135000"/>
              </a:srgbClr>
              <a:prstClr val="white"/>
            </a:duotone>
            <a:clrChange>
              <a:clrFrom>
                <a:srgbClr val="FFFFFF"/>
              </a:clrFrom>
              <a:clrTo>
                <a:srgbClr val="FFFFFF">
                  <a:alpha val="0"/>
                </a:srgbClr>
              </a:clrTo>
            </a:clrChange>
          </a:blip>
          <a:srcRect/>
          <a:stretch>
            <a:fillRect/>
          </a:stretch>
        </p:blipFill>
        <p:spPr bwMode="auto">
          <a:xfrm>
            <a:off x="5120235" y="5256600"/>
            <a:ext cx="588450" cy="572979"/>
          </a:xfrm>
          <a:prstGeom prst="rect">
            <a:avLst/>
          </a:prstGeom>
          <a:noFill/>
        </p:spPr>
      </p:pic>
      <p:sp>
        <p:nvSpPr>
          <p:cNvPr id="124" name="圓角矩形 124">
            <a:extLst>
              <a:ext uri="{FF2B5EF4-FFF2-40B4-BE49-F238E27FC236}">
                <a16:creationId xmlns:a16="http://schemas.microsoft.com/office/drawing/2014/main" id="{43887EB2-F00B-4157-9493-D8DB824DF511}"/>
              </a:ext>
            </a:extLst>
          </p:cNvPr>
          <p:cNvSpPr/>
          <p:nvPr/>
        </p:nvSpPr>
        <p:spPr>
          <a:xfrm>
            <a:off x="4910435" y="1629396"/>
            <a:ext cx="826717" cy="32948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25" dirty="0"/>
              <a:t>To</a:t>
            </a:r>
            <a:r>
              <a:rPr lang="zh-TW" altLang="en-US" sz="1625" dirty="0"/>
              <a:t> </a:t>
            </a:r>
            <a:r>
              <a:rPr lang="en-US" altLang="zh-TW" sz="1625" dirty="0"/>
              <a:t>Be</a:t>
            </a:r>
            <a:endParaRPr lang="zh-TW" altLang="en-US" sz="1625" dirty="0"/>
          </a:p>
        </p:txBody>
      </p:sp>
      <p:sp>
        <p:nvSpPr>
          <p:cNvPr id="125" name="文字方塊 124">
            <a:extLst>
              <a:ext uri="{FF2B5EF4-FFF2-40B4-BE49-F238E27FC236}">
                <a16:creationId xmlns:a16="http://schemas.microsoft.com/office/drawing/2014/main" id="{7E27A92F-8925-4AB4-8A40-37A8230C22C3}"/>
              </a:ext>
            </a:extLst>
          </p:cNvPr>
          <p:cNvSpPr txBox="1"/>
          <p:nvPr/>
        </p:nvSpPr>
        <p:spPr>
          <a:xfrm>
            <a:off x="5168248" y="5709594"/>
            <a:ext cx="562975" cy="267446"/>
          </a:xfrm>
          <a:prstGeom prst="rect">
            <a:avLst/>
          </a:prstGeom>
          <a:noFill/>
        </p:spPr>
        <p:txBody>
          <a:bodyPr wrap="none" rtlCol="0">
            <a:spAutoFit/>
          </a:bodyPr>
          <a:lstStyle/>
          <a:p>
            <a:r>
              <a:rPr lang="zh-TW" altLang="en-US" sz="1138" b="1" dirty="0">
                <a:latin typeface="微軟正黑體" panose="020B0604030504040204" pitchFamily="34" charset="-120"/>
                <a:ea typeface="微軟正黑體" panose="020B0604030504040204" pitchFamily="34" charset="-120"/>
              </a:rPr>
              <a:t>機台</a:t>
            </a:r>
            <a:r>
              <a:rPr lang="en-US" altLang="zh-TW" sz="1138" b="1" dirty="0">
                <a:latin typeface="微軟正黑體" panose="020B0604030504040204" pitchFamily="34" charset="-120"/>
                <a:ea typeface="微軟正黑體" panose="020B0604030504040204" pitchFamily="34" charset="-120"/>
              </a:rPr>
              <a:t>1</a:t>
            </a:r>
            <a:endParaRPr lang="zh-TW" altLang="en-US" sz="1138" b="1" dirty="0">
              <a:latin typeface="微軟正黑體" panose="020B0604030504040204" pitchFamily="34" charset="-120"/>
              <a:ea typeface="微軟正黑體" panose="020B0604030504040204" pitchFamily="34" charset="-120"/>
            </a:endParaRPr>
          </a:p>
        </p:txBody>
      </p:sp>
      <p:sp>
        <p:nvSpPr>
          <p:cNvPr id="126" name="文字方塊 125">
            <a:extLst>
              <a:ext uri="{FF2B5EF4-FFF2-40B4-BE49-F238E27FC236}">
                <a16:creationId xmlns:a16="http://schemas.microsoft.com/office/drawing/2014/main" id="{626E1A46-579D-4696-AA69-34C112B729E0}"/>
              </a:ext>
            </a:extLst>
          </p:cNvPr>
          <p:cNvSpPr txBox="1"/>
          <p:nvPr/>
        </p:nvSpPr>
        <p:spPr>
          <a:xfrm>
            <a:off x="6982947" y="5707607"/>
            <a:ext cx="562975" cy="267446"/>
          </a:xfrm>
          <a:prstGeom prst="rect">
            <a:avLst/>
          </a:prstGeom>
          <a:noFill/>
        </p:spPr>
        <p:txBody>
          <a:bodyPr wrap="none" rtlCol="0">
            <a:spAutoFit/>
          </a:bodyPr>
          <a:lstStyle/>
          <a:p>
            <a:r>
              <a:rPr lang="zh-TW" altLang="en-US" sz="1138" b="1" dirty="0">
                <a:latin typeface="微軟正黑體" panose="020B0604030504040204" pitchFamily="34" charset="-120"/>
                <a:ea typeface="微軟正黑體" panose="020B0604030504040204" pitchFamily="34" charset="-120"/>
              </a:rPr>
              <a:t>機台</a:t>
            </a:r>
            <a:r>
              <a:rPr lang="en-US" altLang="zh-TW" sz="1138" b="1" dirty="0">
                <a:latin typeface="微軟正黑體" panose="020B0604030504040204" pitchFamily="34" charset="-120"/>
                <a:ea typeface="微軟正黑體" panose="020B0604030504040204" pitchFamily="34" charset="-120"/>
              </a:rPr>
              <a:t>3</a:t>
            </a:r>
            <a:endParaRPr lang="zh-TW" altLang="en-US" sz="1138" b="1" dirty="0">
              <a:latin typeface="微軟正黑體" panose="020B0604030504040204" pitchFamily="34" charset="-120"/>
              <a:ea typeface="微軟正黑體" panose="020B0604030504040204" pitchFamily="34" charset="-120"/>
            </a:endParaRPr>
          </a:p>
        </p:txBody>
      </p:sp>
      <p:pic>
        <p:nvPicPr>
          <p:cNvPr id="127" name="圖片 179">
            <a:extLst>
              <a:ext uri="{FF2B5EF4-FFF2-40B4-BE49-F238E27FC236}">
                <a16:creationId xmlns:a16="http://schemas.microsoft.com/office/drawing/2014/main" id="{C7E72025-A2B8-4C0F-AF41-ACDC705CE2E7}"/>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55849" y="5375316"/>
            <a:ext cx="472577" cy="33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矩形 127">
            <a:extLst>
              <a:ext uri="{FF2B5EF4-FFF2-40B4-BE49-F238E27FC236}">
                <a16:creationId xmlns:a16="http://schemas.microsoft.com/office/drawing/2014/main" id="{4E1F6BA1-DEFF-43AA-AA7E-075058562D44}"/>
              </a:ext>
            </a:extLst>
          </p:cNvPr>
          <p:cNvSpPr/>
          <p:nvPr/>
        </p:nvSpPr>
        <p:spPr>
          <a:xfrm>
            <a:off x="5834138" y="5707607"/>
            <a:ext cx="562975" cy="267446"/>
          </a:xfrm>
          <a:prstGeom prst="rect">
            <a:avLst/>
          </a:prstGeom>
        </p:spPr>
        <p:txBody>
          <a:bodyPr wrap="none">
            <a:spAutoFit/>
          </a:bodyPr>
          <a:lstStyle/>
          <a:p>
            <a:r>
              <a:rPr lang="zh-TW" altLang="en-US" sz="1138" b="1" dirty="0">
                <a:latin typeface="微軟正黑體" panose="020B0604030504040204" pitchFamily="34" charset="-120"/>
                <a:ea typeface="微軟正黑體" panose="020B0604030504040204" pitchFamily="34" charset="-120"/>
              </a:rPr>
              <a:t>機台</a:t>
            </a:r>
            <a:r>
              <a:rPr lang="en-US" altLang="zh-TW" sz="1138" b="1" dirty="0">
                <a:latin typeface="微軟正黑體" panose="020B0604030504040204" pitchFamily="34" charset="-120"/>
                <a:ea typeface="微軟正黑體" panose="020B0604030504040204" pitchFamily="34" charset="-120"/>
              </a:rPr>
              <a:t>2</a:t>
            </a:r>
            <a:endParaRPr lang="zh-TW" altLang="en-US" sz="1138" b="1" dirty="0">
              <a:latin typeface="微軟正黑體" panose="020B0604030504040204" pitchFamily="34" charset="-120"/>
              <a:ea typeface="微軟正黑體" panose="020B0604030504040204" pitchFamily="34" charset="-120"/>
            </a:endParaRPr>
          </a:p>
        </p:txBody>
      </p:sp>
      <p:pic>
        <p:nvPicPr>
          <p:cNvPr id="129" name="Picture 3">
            <a:extLst>
              <a:ext uri="{FF2B5EF4-FFF2-40B4-BE49-F238E27FC236}">
                <a16:creationId xmlns:a16="http://schemas.microsoft.com/office/drawing/2014/main" id="{9D71F286-2826-4314-B97C-F9991012D4E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3611" y="5341119"/>
            <a:ext cx="476181" cy="39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文字方塊 129">
            <a:extLst>
              <a:ext uri="{FF2B5EF4-FFF2-40B4-BE49-F238E27FC236}">
                <a16:creationId xmlns:a16="http://schemas.microsoft.com/office/drawing/2014/main" id="{214E8030-D5D7-4BCB-8E67-7B12D24C52E4}"/>
              </a:ext>
            </a:extLst>
          </p:cNvPr>
          <p:cNvSpPr txBox="1"/>
          <p:nvPr/>
        </p:nvSpPr>
        <p:spPr>
          <a:xfrm>
            <a:off x="7662121" y="5706045"/>
            <a:ext cx="562975" cy="267446"/>
          </a:xfrm>
          <a:prstGeom prst="rect">
            <a:avLst/>
          </a:prstGeom>
          <a:noFill/>
        </p:spPr>
        <p:txBody>
          <a:bodyPr wrap="none" rtlCol="0">
            <a:spAutoFit/>
          </a:bodyPr>
          <a:lstStyle/>
          <a:p>
            <a:r>
              <a:rPr lang="zh-TW" altLang="en-US" sz="1138" b="1" dirty="0">
                <a:latin typeface="微軟正黑體" panose="020B0604030504040204" pitchFamily="34" charset="-120"/>
                <a:ea typeface="微軟正黑體" panose="020B0604030504040204" pitchFamily="34" charset="-120"/>
              </a:rPr>
              <a:t>機台</a:t>
            </a:r>
            <a:r>
              <a:rPr lang="en-US" altLang="zh-TW" sz="1138" b="1" dirty="0">
                <a:latin typeface="微軟正黑體" panose="020B0604030504040204" pitchFamily="34" charset="-120"/>
                <a:ea typeface="微軟正黑體" panose="020B0604030504040204" pitchFamily="34" charset="-120"/>
              </a:rPr>
              <a:t>4</a:t>
            </a:r>
            <a:endParaRPr lang="zh-TW" altLang="en-US" sz="1138" b="1" dirty="0">
              <a:latin typeface="微軟正黑體" panose="020B0604030504040204" pitchFamily="34" charset="-120"/>
              <a:ea typeface="微軟正黑體" panose="020B0604030504040204" pitchFamily="34" charset="-120"/>
            </a:endParaRPr>
          </a:p>
        </p:txBody>
      </p:sp>
      <p:pic>
        <p:nvPicPr>
          <p:cNvPr id="131" name="圖片 130">
            <a:extLst>
              <a:ext uri="{FF2B5EF4-FFF2-40B4-BE49-F238E27FC236}">
                <a16:creationId xmlns:a16="http://schemas.microsoft.com/office/drawing/2014/main" id="{347984AA-8F05-4CAC-9891-3330BC23A5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912" y="5310582"/>
            <a:ext cx="475777" cy="475777"/>
          </a:xfrm>
          <a:prstGeom prst="rect">
            <a:avLst/>
          </a:prstGeom>
        </p:spPr>
      </p:pic>
      <p:sp>
        <p:nvSpPr>
          <p:cNvPr id="132" name="文字方塊 131">
            <a:extLst>
              <a:ext uri="{FF2B5EF4-FFF2-40B4-BE49-F238E27FC236}">
                <a16:creationId xmlns:a16="http://schemas.microsoft.com/office/drawing/2014/main" id="{54C2A7EB-1A06-4959-B8A4-37203B1557D5}"/>
              </a:ext>
            </a:extLst>
          </p:cNvPr>
          <p:cNvSpPr txBox="1"/>
          <p:nvPr/>
        </p:nvSpPr>
        <p:spPr>
          <a:xfrm>
            <a:off x="6172028" y="5139112"/>
            <a:ext cx="471604" cy="292388"/>
          </a:xfrm>
          <a:prstGeom prst="rect">
            <a:avLst/>
          </a:prstGeom>
          <a:noFill/>
        </p:spPr>
        <p:txBody>
          <a:bodyPr wrap="none" rtlCol="0">
            <a:spAutoFit/>
          </a:bodyPr>
          <a:lstStyle/>
          <a:p>
            <a:r>
              <a:rPr lang="en-US" altLang="zh-TW" sz="1300" b="1" dirty="0">
                <a:latin typeface="微軟正黑體" panose="020B0604030504040204" pitchFamily="34" charset="-120"/>
                <a:ea typeface="微軟正黑體" panose="020B0604030504040204" pitchFamily="34" charset="-120"/>
              </a:rPr>
              <a:t>A</a:t>
            </a:r>
            <a:r>
              <a:rPr lang="zh-TW" altLang="en-US" sz="1300" b="1" dirty="0">
                <a:latin typeface="微軟正黑體" panose="020B0604030504040204" pitchFamily="34" charset="-120"/>
                <a:ea typeface="微軟正黑體" panose="020B0604030504040204" pitchFamily="34" charset="-120"/>
              </a:rPr>
              <a:t>廠</a:t>
            </a:r>
          </a:p>
        </p:txBody>
      </p:sp>
      <p:sp>
        <p:nvSpPr>
          <p:cNvPr id="133" name="文字方塊 132">
            <a:extLst>
              <a:ext uri="{FF2B5EF4-FFF2-40B4-BE49-F238E27FC236}">
                <a16:creationId xmlns:a16="http://schemas.microsoft.com/office/drawing/2014/main" id="{FEE83753-17C5-4A87-ADFB-8E164E7315A6}"/>
              </a:ext>
            </a:extLst>
          </p:cNvPr>
          <p:cNvSpPr txBox="1"/>
          <p:nvPr/>
        </p:nvSpPr>
        <p:spPr>
          <a:xfrm>
            <a:off x="7988973" y="5133299"/>
            <a:ext cx="458780" cy="292388"/>
          </a:xfrm>
          <a:prstGeom prst="rect">
            <a:avLst/>
          </a:prstGeom>
          <a:noFill/>
        </p:spPr>
        <p:txBody>
          <a:bodyPr wrap="none" rtlCol="0">
            <a:spAutoFit/>
          </a:bodyPr>
          <a:lstStyle/>
          <a:p>
            <a:r>
              <a:rPr lang="en-US" altLang="zh-TW" sz="1300" b="1" dirty="0">
                <a:latin typeface="微軟正黑體" panose="020B0604030504040204" pitchFamily="34" charset="-120"/>
                <a:ea typeface="微軟正黑體" panose="020B0604030504040204" pitchFamily="34" charset="-120"/>
              </a:rPr>
              <a:t>B</a:t>
            </a:r>
            <a:r>
              <a:rPr lang="zh-TW" altLang="en-US" sz="1300" b="1" dirty="0">
                <a:latin typeface="微軟正黑體" panose="020B0604030504040204" pitchFamily="34" charset="-120"/>
                <a:ea typeface="微軟正黑體" panose="020B0604030504040204" pitchFamily="34" charset="-120"/>
              </a:rPr>
              <a:t>廠</a:t>
            </a:r>
          </a:p>
        </p:txBody>
      </p:sp>
      <p:pic>
        <p:nvPicPr>
          <p:cNvPr id="134" name="Picture 3">
            <a:extLst>
              <a:ext uri="{FF2B5EF4-FFF2-40B4-BE49-F238E27FC236}">
                <a16:creationId xmlns:a16="http://schemas.microsoft.com/office/drawing/2014/main" id="{25FBB35C-B9D4-458D-A792-B07BC6E59E1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01357" y="5220573"/>
            <a:ext cx="170606" cy="12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3">
            <a:extLst>
              <a:ext uri="{FF2B5EF4-FFF2-40B4-BE49-F238E27FC236}">
                <a16:creationId xmlns:a16="http://schemas.microsoft.com/office/drawing/2014/main" id="{8A8E587C-D09E-4085-81E6-164942A863E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22851" y="5193624"/>
            <a:ext cx="170606" cy="12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3">
            <a:extLst>
              <a:ext uri="{FF2B5EF4-FFF2-40B4-BE49-F238E27FC236}">
                <a16:creationId xmlns:a16="http://schemas.microsoft.com/office/drawing/2014/main" id="{A636B1B0-41E8-445F-9F4E-2BEE4DCA4E9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7966" y="5216773"/>
            <a:ext cx="170606" cy="12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3">
            <a:extLst>
              <a:ext uri="{FF2B5EF4-FFF2-40B4-BE49-F238E27FC236}">
                <a16:creationId xmlns:a16="http://schemas.microsoft.com/office/drawing/2014/main" id="{1CDFF1EF-2EB1-4EA7-B79C-7A11E6A9545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43602" y="5192933"/>
            <a:ext cx="170606" cy="12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 name="矩形 139">
            <a:extLst>
              <a:ext uri="{FF2B5EF4-FFF2-40B4-BE49-F238E27FC236}">
                <a16:creationId xmlns:a16="http://schemas.microsoft.com/office/drawing/2014/main" id="{6F8260C0-4D66-45B7-AF52-7C5F544FFBC8}"/>
              </a:ext>
            </a:extLst>
          </p:cNvPr>
          <p:cNvSpPr/>
          <p:nvPr/>
        </p:nvSpPr>
        <p:spPr>
          <a:xfrm>
            <a:off x="5167428" y="1953314"/>
            <a:ext cx="2798107" cy="492443"/>
          </a:xfrm>
          <a:prstGeom prst="rect">
            <a:avLst/>
          </a:prstGeom>
        </p:spPr>
        <p:txBody>
          <a:bodyPr wrap="square">
            <a:spAutoFit/>
          </a:bodyPr>
          <a:lstStyle/>
          <a:p>
            <a:r>
              <a:rPr lang="en-US" altLang="zh-TW" sz="1300" b="1" dirty="0">
                <a:solidFill>
                  <a:srgbClr val="C00000"/>
                </a:solidFill>
                <a:latin typeface="微軟正黑體" pitchFamily="34" charset="-120"/>
                <a:ea typeface="微軟正黑體" pitchFamily="34" charset="-120"/>
              </a:rPr>
              <a:t>SaaS</a:t>
            </a:r>
            <a:r>
              <a:rPr lang="zh-TW" altLang="en-US" sz="1300" b="1" dirty="0">
                <a:solidFill>
                  <a:srgbClr val="C00000"/>
                </a:solidFill>
                <a:latin typeface="微軟正黑體" pitchFamily="34" charset="-120"/>
                <a:ea typeface="微軟正黑體" pitchFamily="34" charset="-120"/>
              </a:rPr>
              <a:t>業者開發符合共通性資料格式</a:t>
            </a:r>
            <a:r>
              <a:rPr lang="en-US" altLang="zh-TW" sz="1300" b="1" dirty="0">
                <a:solidFill>
                  <a:srgbClr val="C00000"/>
                </a:solidFill>
                <a:latin typeface="微軟正黑體" pitchFamily="34" charset="-120"/>
                <a:ea typeface="微軟正黑體" pitchFamily="34" charset="-120"/>
              </a:rPr>
              <a:t>SaaS</a:t>
            </a:r>
            <a:r>
              <a:rPr lang="zh-TW" altLang="en-US" sz="1300" b="1" dirty="0">
                <a:solidFill>
                  <a:srgbClr val="C00000"/>
                </a:solidFill>
                <a:latin typeface="微軟正黑體" pitchFamily="34" charset="-120"/>
                <a:ea typeface="微軟正黑體" pitchFamily="34" charset="-120"/>
              </a:rPr>
              <a:t>項目，實現系統間資料互通</a:t>
            </a:r>
            <a:endParaRPr lang="en-US" altLang="zh-TW" sz="1300" b="1" dirty="0">
              <a:solidFill>
                <a:srgbClr val="C00000"/>
              </a:solidFill>
              <a:latin typeface="微軟正黑體" pitchFamily="34" charset="-120"/>
              <a:ea typeface="微軟正黑體" pitchFamily="34" charset="-120"/>
            </a:endParaRPr>
          </a:p>
        </p:txBody>
      </p:sp>
      <p:cxnSp>
        <p:nvCxnSpPr>
          <p:cNvPr id="141" name="直線單箭頭接點 140">
            <a:extLst>
              <a:ext uri="{FF2B5EF4-FFF2-40B4-BE49-F238E27FC236}">
                <a16:creationId xmlns:a16="http://schemas.microsoft.com/office/drawing/2014/main" id="{0D4EAE17-A1C7-444B-8540-686F8E23A3DF}"/>
              </a:ext>
            </a:extLst>
          </p:cNvPr>
          <p:cNvCxnSpPr>
            <a:cxnSpLocks/>
          </p:cNvCxnSpPr>
          <p:nvPr/>
        </p:nvCxnSpPr>
        <p:spPr bwMode="auto">
          <a:xfrm flipV="1">
            <a:off x="5432484" y="4896459"/>
            <a:ext cx="787" cy="350329"/>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42" name="直線單箭頭接點 141">
            <a:extLst>
              <a:ext uri="{FF2B5EF4-FFF2-40B4-BE49-F238E27FC236}">
                <a16:creationId xmlns:a16="http://schemas.microsoft.com/office/drawing/2014/main" id="{F86F072E-85AC-4BD8-BEB1-3E6F713E3BD9}"/>
              </a:ext>
            </a:extLst>
          </p:cNvPr>
          <p:cNvCxnSpPr>
            <a:cxnSpLocks/>
          </p:cNvCxnSpPr>
          <p:nvPr/>
        </p:nvCxnSpPr>
        <p:spPr bwMode="auto">
          <a:xfrm flipH="1" flipV="1">
            <a:off x="7216041" y="4915300"/>
            <a:ext cx="3179" cy="267162"/>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43" name="直線單箭頭接點 142">
            <a:extLst>
              <a:ext uri="{FF2B5EF4-FFF2-40B4-BE49-F238E27FC236}">
                <a16:creationId xmlns:a16="http://schemas.microsoft.com/office/drawing/2014/main" id="{F7B48071-9A29-4C78-9814-02DA86166B37}"/>
              </a:ext>
            </a:extLst>
          </p:cNvPr>
          <p:cNvCxnSpPr>
            <a:cxnSpLocks/>
          </p:cNvCxnSpPr>
          <p:nvPr/>
        </p:nvCxnSpPr>
        <p:spPr bwMode="auto">
          <a:xfrm flipV="1">
            <a:off x="6100441" y="4915300"/>
            <a:ext cx="787" cy="266143"/>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44" name="直線單箭頭接點 143">
            <a:extLst>
              <a:ext uri="{FF2B5EF4-FFF2-40B4-BE49-F238E27FC236}">
                <a16:creationId xmlns:a16="http://schemas.microsoft.com/office/drawing/2014/main" id="{A6146D1D-9CA2-459E-BC4B-6324A7BAF025}"/>
              </a:ext>
            </a:extLst>
          </p:cNvPr>
          <p:cNvCxnSpPr>
            <a:cxnSpLocks/>
          </p:cNvCxnSpPr>
          <p:nvPr/>
        </p:nvCxnSpPr>
        <p:spPr bwMode="auto">
          <a:xfrm flipV="1">
            <a:off x="7922174" y="4840799"/>
            <a:ext cx="787" cy="350329"/>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sp>
        <p:nvSpPr>
          <p:cNvPr id="145" name="文字方塊 144">
            <a:extLst>
              <a:ext uri="{FF2B5EF4-FFF2-40B4-BE49-F238E27FC236}">
                <a16:creationId xmlns:a16="http://schemas.microsoft.com/office/drawing/2014/main" id="{428BD063-5C8F-44E5-946D-00ADB26DE286}"/>
              </a:ext>
            </a:extLst>
          </p:cNvPr>
          <p:cNvSpPr txBox="1"/>
          <p:nvPr/>
        </p:nvSpPr>
        <p:spPr>
          <a:xfrm>
            <a:off x="1635150" y="1694011"/>
            <a:ext cx="1891580" cy="292388"/>
          </a:xfrm>
          <a:prstGeom prst="rect">
            <a:avLst/>
          </a:prstGeom>
          <a:noFill/>
        </p:spPr>
        <p:txBody>
          <a:bodyPr wrap="square" rtlCol="0">
            <a:spAutoFit/>
          </a:bodyPr>
          <a:lstStyle/>
          <a:p>
            <a:pPr algn="ctr"/>
            <a:r>
              <a:rPr lang="zh-TW" altLang="en-US" sz="1300" b="1" u="sng" dirty="0">
                <a:latin typeface="微軟正黑體" pitchFamily="34" charset="-120"/>
                <a:ea typeface="微軟正黑體" pitchFamily="34" charset="-120"/>
              </a:rPr>
              <a:t>雲端平台，地端運用</a:t>
            </a:r>
          </a:p>
        </p:txBody>
      </p:sp>
      <p:sp>
        <p:nvSpPr>
          <p:cNvPr id="146" name="文字方塊 145">
            <a:extLst>
              <a:ext uri="{FF2B5EF4-FFF2-40B4-BE49-F238E27FC236}">
                <a16:creationId xmlns:a16="http://schemas.microsoft.com/office/drawing/2014/main" id="{5D1470C6-0DEA-4151-B394-803B3FA87360}"/>
              </a:ext>
            </a:extLst>
          </p:cNvPr>
          <p:cNvSpPr txBox="1"/>
          <p:nvPr/>
        </p:nvSpPr>
        <p:spPr>
          <a:xfrm>
            <a:off x="5669466" y="1689723"/>
            <a:ext cx="1762984" cy="292388"/>
          </a:xfrm>
          <a:prstGeom prst="rect">
            <a:avLst/>
          </a:prstGeom>
          <a:noFill/>
        </p:spPr>
        <p:txBody>
          <a:bodyPr wrap="square" rtlCol="0">
            <a:spAutoFit/>
          </a:bodyPr>
          <a:lstStyle/>
          <a:p>
            <a:pPr algn="ctr"/>
            <a:r>
              <a:rPr lang="zh-TW" altLang="en-US" sz="1300" b="1" u="sng" dirty="0">
                <a:latin typeface="微軟正黑體" pitchFamily="34" charset="-120"/>
                <a:ea typeface="微軟正黑體" pitchFamily="34" charset="-120"/>
              </a:rPr>
              <a:t>通用格式，雲端應用</a:t>
            </a:r>
          </a:p>
        </p:txBody>
      </p:sp>
      <p:grpSp>
        <p:nvGrpSpPr>
          <p:cNvPr id="147" name="群組 59">
            <a:extLst>
              <a:ext uri="{FF2B5EF4-FFF2-40B4-BE49-F238E27FC236}">
                <a16:creationId xmlns:a16="http://schemas.microsoft.com/office/drawing/2014/main" id="{6873558A-7D5A-4C34-B6BD-51C62B3FA1B8}"/>
              </a:ext>
            </a:extLst>
          </p:cNvPr>
          <p:cNvGrpSpPr/>
          <p:nvPr/>
        </p:nvGrpSpPr>
        <p:grpSpPr>
          <a:xfrm>
            <a:off x="5059615" y="2699728"/>
            <a:ext cx="684803" cy="799933"/>
            <a:chOff x="927720" y="970589"/>
            <a:chExt cx="1085961" cy="1262083"/>
          </a:xfrm>
        </p:grpSpPr>
        <p:grpSp>
          <p:nvGrpSpPr>
            <p:cNvPr id="183" name="群組 47">
              <a:extLst>
                <a:ext uri="{FF2B5EF4-FFF2-40B4-BE49-F238E27FC236}">
                  <a16:creationId xmlns:a16="http://schemas.microsoft.com/office/drawing/2014/main" id="{057E74CA-138B-4E7B-B7DF-3CE306F582B8}"/>
                </a:ext>
              </a:extLst>
            </p:cNvPr>
            <p:cNvGrpSpPr/>
            <p:nvPr/>
          </p:nvGrpSpPr>
          <p:grpSpPr>
            <a:xfrm>
              <a:off x="1021044" y="970589"/>
              <a:ext cx="889213" cy="866184"/>
              <a:chOff x="9907712" y="2171788"/>
              <a:chExt cx="889213" cy="866184"/>
            </a:xfrm>
          </p:grpSpPr>
          <p:sp>
            <p:nvSpPr>
              <p:cNvPr id="185" name="橢圓 184">
                <a:extLst>
                  <a:ext uri="{FF2B5EF4-FFF2-40B4-BE49-F238E27FC236}">
                    <a16:creationId xmlns:a16="http://schemas.microsoft.com/office/drawing/2014/main" id="{9699A3F5-7A9A-4D94-ACB8-45EDE33184C7}"/>
                  </a:ext>
                </a:extLst>
              </p:cNvPr>
              <p:cNvSpPr/>
              <p:nvPr/>
            </p:nvSpPr>
            <p:spPr>
              <a:xfrm>
                <a:off x="9907712" y="2171788"/>
                <a:ext cx="889213" cy="866184"/>
              </a:xfrm>
              <a:prstGeom prst="ellipse">
                <a:avLst/>
              </a:prstGeom>
              <a:solidFill>
                <a:schemeClr val="accent4">
                  <a:lumMod val="20000"/>
                  <a:lumOff val="80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a:p>
            </p:txBody>
          </p:sp>
          <p:pic>
            <p:nvPicPr>
              <p:cNvPr id="186" name="Picture 2" descr="Intelligent Document Processing - Tackle Tough Data Projects">
                <a:extLst>
                  <a:ext uri="{FF2B5EF4-FFF2-40B4-BE49-F238E27FC236}">
                    <a16:creationId xmlns:a16="http://schemas.microsoft.com/office/drawing/2014/main" id="{C98193C2-F2A3-4614-98F1-4E367AB0F187}"/>
                  </a:ext>
                </a:extLst>
              </p:cNvPr>
              <p:cNvPicPr>
                <a:picLocks noChangeAspect="1" noChangeArrowheads="1"/>
              </p:cNvPicPr>
              <p:nvPr/>
            </p:nvPicPr>
            <p:blipFill>
              <a:blip r:embed="rId12" cstate="print">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17842" y="2205134"/>
                <a:ext cx="799492" cy="799492"/>
              </a:xfrm>
              <a:prstGeom prst="rect">
                <a:avLst/>
              </a:prstGeom>
              <a:noFill/>
              <a:extLst>
                <a:ext uri="{909E8E84-426E-40DD-AFC4-6F175D3DCCD1}">
                  <a14:hiddenFill xmlns:a14="http://schemas.microsoft.com/office/drawing/2010/main">
                    <a:solidFill>
                      <a:srgbClr val="FFFFFF"/>
                    </a:solidFill>
                  </a14:hiddenFill>
                </a:ext>
              </a:extLst>
            </p:spPr>
          </p:pic>
        </p:grpSp>
        <p:sp>
          <p:nvSpPr>
            <p:cNvPr id="184" name="矩形 183">
              <a:extLst>
                <a:ext uri="{FF2B5EF4-FFF2-40B4-BE49-F238E27FC236}">
                  <a16:creationId xmlns:a16="http://schemas.microsoft.com/office/drawing/2014/main" id="{E6B340AF-C72A-44F1-93BC-B7933A16D3FF}"/>
                </a:ext>
              </a:extLst>
            </p:cNvPr>
            <p:cNvSpPr/>
            <p:nvPr/>
          </p:nvSpPr>
          <p:spPr>
            <a:xfrm>
              <a:off x="927720" y="1850270"/>
              <a:ext cx="1085961" cy="382402"/>
            </a:xfrm>
            <a:prstGeom prst="rect">
              <a:avLst/>
            </a:prstGeom>
            <a:noFill/>
          </p:spPr>
          <p:txBody>
            <a:bodyPr wrap="none">
              <a:spAutoFit/>
            </a:bodyPr>
            <a:lstStyle/>
            <a:p>
              <a:pPr>
                <a:spcAft>
                  <a:spcPts val="244"/>
                </a:spcAft>
              </a:pPr>
              <a:r>
                <a:rPr lang="zh-TW" altLang="en-US" sz="975" b="1" kern="100" dirty="0">
                  <a:latin typeface="微軟正黑體" panose="020B0604030504040204" pitchFamily="34" charset="-120"/>
                  <a:ea typeface="微軟正黑體" panose="020B0604030504040204" pitchFamily="34" charset="-120"/>
                  <a:cs typeface="Times New Roman"/>
                </a:rPr>
                <a:t>智慧排程</a:t>
              </a:r>
              <a:endParaRPr lang="en-US" altLang="zh-TW" sz="975" b="1" kern="100" dirty="0">
                <a:latin typeface="微軟正黑體" panose="020B0604030504040204" pitchFamily="34" charset="-120"/>
                <a:ea typeface="微軟正黑體" panose="020B0604030504040204" pitchFamily="34" charset="-120"/>
                <a:cs typeface="Times New Roman"/>
              </a:endParaRPr>
            </a:p>
          </p:txBody>
        </p:sp>
      </p:grpSp>
      <p:grpSp>
        <p:nvGrpSpPr>
          <p:cNvPr id="148" name="群組 60">
            <a:extLst>
              <a:ext uri="{FF2B5EF4-FFF2-40B4-BE49-F238E27FC236}">
                <a16:creationId xmlns:a16="http://schemas.microsoft.com/office/drawing/2014/main" id="{070037BD-7300-434B-B51A-E0957F4489A9}"/>
              </a:ext>
            </a:extLst>
          </p:cNvPr>
          <p:cNvGrpSpPr/>
          <p:nvPr/>
        </p:nvGrpSpPr>
        <p:grpSpPr>
          <a:xfrm>
            <a:off x="7474595" y="2335573"/>
            <a:ext cx="658474" cy="872833"/>
            <a:chOff x="2012263" y="970048"/>
            <a:chExt cx="889213" cy="1218123"/>
          </a:xfrm>
        </p:grpSpPr>
        <p:grpSp>
          <p:nvGrpSpPr>
            <p:cNvPr id="178" name="群組 51">
              <a:extLst>
                <a:ext uri="{FF2B5EF4-FFF2-40B4-BE49-F238E27FC236}">
                  <a16:creationId xmlns:a16="http://schemas.microsoft.com/office/drawing/2014/main" id="{74AC3608-9032-48D8-AF2C-B978E4777443}"/>
                </a:ext>
              </a:extLst>
            </p:cNvPr>
            <p:cNvGrpSpPr/>
            <p:nvPr/>
          </p:nvGrpSpPr>
          <p:grpSpPr>
            <a:xfrm>
              <a:off x="2012263" y="970048"/>
              <a:ext cx="889213" cy="866184"/>
              <a:chOff x="10079258" y="3811789"/>
              <a:chExt cx="889213" cy="866184"/>
            </a:xfrm>
          </p:grpSpPr>
          <p:sp>
            <p:nvSpPr>
              <p:cNvPr id="180" name="橢圓 179">
                <a:extLst>
                  <a:ext uri="{FF2B5EF4-FFF2-40B4-BE49-F238E27FC236}">
                    <a16:creationId xmlns:a16="http://schemas.microsoft.com/office/drawing/2014/main" id="{2D17581A-DDA6-4AA7-99D6-B0C4B7C9BB98}"/>
                  </a:ext>
                </a:extLst>
              </p:cNvPr>
              <p:cNvSpPr/>
              <p:nvPr/>
            </p:nvSpPr>
            <p:spPr>
              <a:xfrm>
                <a:off x="10079258" y="3811789"/>
                <a:ext cx="889213" cy="866184"/>
              </a:xfrm>
              <a:prstGeom prst="ellipse">
                <a:avLst/>
              </a:prstGeom>
              <a:solidFill>
                <a:schemeClr val="accent4">
                  <a:lumMod val="20000"/>
                  <a:lumOff val="80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a:p>
            </p:txBody>
          </p:sp>
          <p:sp>
            <p:nvSpPr>
              <p:cNvPr id="181" name="圓角矩形 156">
                <a:extLst>
                  <a:ext uri="{FF2B5EF4-FFF2-40B4-BE49-F238E27FC236}">
                    <a16:creationId xmlns:a16="http://schemas.microsoft.com/office/drawing/2014/main" id="{367B8FF7-E6D9-426F-BE01-F7E9448C3E7D}"/>
                  </a:ext>
                </a:extLst>
              </p:cNvPr>
              <p:cNvSpPr/>
              <p:nvPr/>
            </p:nvSpPr>
            <p:spPr>
              <a:xfrm>
                <a:off x="10183128" y="4045349"/>
                <a:ext cx="684803" cy="399064"/>
              </a:xfrm>
              <a:prstGeom prst="round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3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82" name="矩形 181">
                <a:extLst>
                  <a:ext uri="{FF2B5EF4-FFF2-40B4-BE49-F238E27FC236}">
                    <a16:creationId xmlns:a16="http://schemas.microsoft.com/office/drawing/2014/main" id="{480163E9-0C8F-4C09-A3CC-DF7EDE443D8C}"/>
                  </a:ext>
                </a:extLst>
              </p:cNvPr>
              <p:cNvSpPr/>
              <p:nvPr/>
            </p:nvSpPr>
            <p:spPr>
              <a:xfrm>
                <a:off x="10157309" y="4060216"/>
                <a:ext cx="736438" cy="408056"/>
              </a:xfrm>
              <a:prstGeom prst="rect">
                <a:avLst/>
              </a:prstGeom>
            </p:spPr>
            <p:txBody>
              <a:bodyPr wrap="none">
                <a:spAutoFit/>
              </a:bodyPr>
              <a:lstStyle/>
              <a:p>
                <a:pPr algn="ctr"/>
                <a:r>
                  <a:rPr lang="en-US" altLang="zh-TW"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MES</a:t>
                </a:r>
                <a:endParaRPr lang="zh-TW" alt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sp>
          <p:nvSpPr>
            <p:cNvPr id="179" name="矩形 178">
              <a:extLst>
                <a:ext uri="{FF2B5EF4-FFF2-40B4-BE49-F238E27FC236}">
                  <a16:creationId xmlns:a16="http://schemas.microsoft.com/office/drawing/2014/main" id="{F0FA9E9E-FC27-4377-B653-17941A40C206}"/>
                </a:ext>
              </a:extLst>
            </p:cNvPr>
            <p:cNvSpPr/>
            <p:nvPr/>
          </p:nvSpPr>
          <p:spPr>
            <a:xfrm>
              <a:off x="2158732" y="1849915"/>
              <a:ext cx="608718" cy="338256"/>
            </a:xfrm>
            <a:prstGeom prst="rect">
              <a:avLst/>
            </a:prstGeom>
          </p:spPr>
          <p:txBody>
            <a:bodyPr wrap="none">
              <a:spAutoFit/>
            </a:bodyPr>
            <a:lstStyle/>
            <a:p>
              <a:pPr>
                <a:spcAft>
                  <a:spcPts val="244"/>
                </a:spcAft>
              </a:pPr>
              <a:r>
                <a:rPr lang="en-US" altLang="zh-TW" sz="975" b="1" kern="100" dirty="0">
                  <a:latin typeface="微軟正黑體" panose="020B0604030504040204" pitchFamily="34" charset="-120"/>
                  <a:ea typeface="微軟正黑體" panose="020B0604030504040204" pitchFamily="34" charset="-120"/>
                  <a:cs typeface="Times New Roman"/>
                </a:rPr>
                <a:t>MES</a:t>
              </a:r>
            </a:p>
          </p:txBody>
        </p:sp>
      </p:grpSp>
      <p:grpSp>
        <p:nvGrpSpPr>
          <p:cNvPr id="149" name="群組 148">
            <a:extLst>
              <a:ext uri="{FF2B5EF4-FFF2-40B4-BE49-F238E27FC236}">
                <a16:creationId xmlns:a16="http://schemas.microsoft.com/office/drawing/2014/main" id="{23420DE7-ED2E-4EFA-ADB9-C3D9174D7085}"/>
              </a:ext>
            </a:extLst>
          </p:cNvPr>
          <p:cNvGrpSpPr/>
          <p:nvPr/>
        </p:nvGrpSpPr>
        <p:grpSpPr>
          <a:xfrm>
            <a:off x="5658988" y="2537699"/>
            <a:ext cx="1756387" cy="631119"/>
            <a:chOff x="1994930" y="968515"/>
            <a:chExt cx="3679727" cy="1384707"/>
          </a:xfrm>
        </p:grpSpPr>
        <p:sp>
          <p:nvSpPr>
            <p:cNvPr id="167" name="矩形 166">
              <a:extLst>
                <a:ext uri="{FF2B5EF4-FFF2-40B4-BE49-F238E27FC236}">
                  <a16:creationId xmlns:a16="http://schemas.microsoft.com/office/drawing/2014/main" id="{B6D2E78A-10B6-4571-AB6E-9BF56DDD91DA}"/>
                </a:ext>
              </a:extLst>
            </p:cNvPr>
            <p:cNvSpPr/>
            <p:nvPr/>
          </p:nvSpPr>
          <p:spPr>
            <a:xfrm rot="20873900">
              <a:off x="2771567" y="968515"/>
              <a:ext cx="1734016" cy="531781"/>
            </a:xfrm>
            <a:prstGeom prst="rect">
              <a:avLst/>
            </a:prstGeom>
          </p:spPr>
          <p:txBody>
            <a:bodyPr wrap="square">
              <a:spAutoFit/>
            </a:bodyPr>
            <a:lstStyle/>
            <a:p>
              <a:pPr>
                <a:spcAft>
                  <a:spcPts val="488"/>
                </a:spcAft>
              </a:pPr>
              <a:r>
                <a:rPr lang="zh-TW" altLang="en-US" sz="975" dirty="0">
                  <a:latin typeface="微軟正黑體" pitchFamily="34" charset="-120"/>
                  <a:ea typeface="微軟正黑體" pitchFamily="34" charset="-120"/>
                </a:rPr>
                <a:t>工單資訊</a:t>
              </a:r>
              <a:endParaRPr lang="en-US" altLang="zh-TW" sz="975" dirty="0">
                <a:latin typeface="微軟正黑體" pitchFamily="34" charset="-120"/>
                <a:ea typeface="微軟正黑體" pitchFamily="34" charset="-120"/>
              </a:endParaRPr>
            </a:p>
          </p:txBody>
        </p:sp>
        <p:grpSp>
          <p:nvGrpSpPr>
            <p:cNvPr id="168" name="群組 104">
              <a:extLst>
                <a:ext uri="{FF2B5EF4-FFF2-40B4-BE49-F238E27FC236}">
                  <a16:creationId xmlns:a16="http://schemas.microsoft.com/office/drawing/2014/main" id="{C5EACDD6-EEFF-4E7C-A381-86DB63A10BD9}"/>
                </a:ext>
              </a:extLst>
            </p:cNvPr>
            <p:cNvGrpSpPr/>
            <p:nvPr/>
          </p:nvGrpSpPr>
          <p:grpSpPr>
            <a:xfrm rot="20916891">
              <a:off x="2227958" y="1148404"/>
              <a:ext cx="3408503" cy="343014"/>
              <a:chOff x="10377889" y="4413815"/>
              <a:chExt cx="3028960" cy="357299"/>
            </a:xfrm>
          </p:grpSpPr>
          <p:sp>
            <p:nvSpPr>
              <p:cNvPr id="176" name="矩形 175">
                <a:extLst>
                  <a:ext uri="{FF2B5EF4-FFF2-40B4-BE49-F238E27FC236}">
                    <a16:creationId xmlns:a16="http://schemas.microsoft.com/office/drawing/2014/main" id="{7F51F575-C479-440C-A4AB-75B3B7BE6DEA}"/>
                  </a:ext>
                </a:extLst>
              </p:cNvPr>
              <p:cNvSpPr/>
              <p:nvPr/>
            </p:nvSpPr>
            <p:spPr>
              <a:xfrm>
                <a:off x="10377889" y="4658589"/>
                <a:ext cx="3028960" cy="112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a:p>
            </p:txBody>
          </p:sp>
          <p:sp>
            <p:nvSpPr>
              <p:cNvPr id="177" name="直角三角形 176">
                <a:extLst>
                  <a:ext uri="{FF2B5EF4-FFF2-40B4-BE49-F238E27FC236}">
                    <a16:creationId xmlns:a16="http://schemas.microsoft.com/office/drawing/2014/main" id="{3BC43222-957B-4119-B7E4-A722601C0DC1}"/>
                  </a:ext>
                </a:extLst>
              </p:cNvPr>
              <p:cNvSpPr/>
              <p:nvPr/>
            </p:nvSpPr>
            <p:spPr>
              <a:xfrm>
                <a:off x="13045403" y="4413815"/>
                <a:ext cx="361446" cy="25088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00"/>
              </a:p>
            </p:txBody>
          </p:sp>
        </p:grpSp>
        <p:grpSp>
          <p:nvGrpSpPr>
            <p:cNvPr id="169" name="群組 109">
              <a:extLst>
                <a:ext uri="{FF2B5EF4-FFF2-40B4-BE49-F238E27FC236}">
                  <a16:creationId xmlns:a16="http://schemas.microsoft.com/office/drawing/2014/main" id="{F0551052-461C-471C-A397-4159D0CA3B8B}"/>
                </a:ext>
              </a:extLst>
            </p:cNvPr>
            <p:cNvGrpSpPr/>
            <p:nvPr/>
          </p:nvGrpSpPr>
          <p:grpSpPr>
            <a:xfrm rot="10084865">
              <a:off x="2304145" y="1941258"/>
              <a:ext cx="3370512" cy="343014"/>
              <a:chOff x="10377889" y="4413815"/>
              <a:chExt cx="3028960" cy="357299"/>
            </a:xfrm>
          </p:grpSpPr>
          <p:sp>
            <p:nvSpPr>
              <p:cNvPr id="174" name="矩形 173">
                <a:extLst>
                  <a:ext uri="{FF2B5EF4-FFF2-40B4-BE49-F238E27FC236}">
                    <a16:creationId xmlns:a16="http://schemas.microsoft.com/office/drawing/2014/main" id="{97466A3B-2B05-476D-85EB-76C931882F75}"/>
                  </a:ext>
                </a:extLst>
              </p:cNvPr>
              <p:cNvSpPr/>
              <p:nvPr/>
            </p:nvSpPr>
            <p:spPr>
              <a:xfrm>
                <a:off x="10377889" y="4658589"/>
                <a:ext cx="3028960" cy="11252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1300"/>
              </a:p>
            </p:txBody>
          </p:sp>
          <p:sp>
            <p:nvSpPr>
              <p:cNvPr id="175" name="直角三角形 174">
                <a:extLst>
                  <a:ext uri="{FF2B5EF4-FFF2-40B4-BE49-F238E27FC236}">
                    <a16:creationId xmlns:a16="http://schemas.microsoft.com/office/drawing/2014/main" id="{A6592F6E-5A03-41A1-90D5-D5C4B9A7B6A7}"/>
                  </a:ext>
                </a:extLst>
              </p:cNvPr>
              <p:cNvSpPr/>
              <p:nvPr/>
            </p:nvSpPr>
            <p:spPr>
              <a:xfrm>
                <a:off x="13045403" y="4413815"/>
                <a:ext cx="361446" cy="250886"/>
              </a:xfrm>
              <a:prstGeom prst="r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1300"/>
              </a:p>
            </p:txBody>
          </p:sp>
        </p:grpSp>
        <p:sp>
          <p:nvSpPr>
            <p:cNvPr id="170" name="文字方塊 169">
              <a:extLst>
                <a:ext uri="{FF2B5EF4-FFF2-40B4-BE49-F238E27FC236}">
                  <a16:creationId xmlns:a16="http://schemas.microsoft.com/office/drawing/2014/main" id="{D9796F96-5A1C-466C-A5BC-8A7DA1B43090}"/>
                </a:ext>
              </a:extLst>
            </p:cNvPr>
            <p:cNvSpPr txBox="1"/>
            <p:nvPr/>
          </p:nvSpPr>
          <p:spPr>
            <a:xfrm rot="20908948">
              <a:off x="1994930" y="1505665"/>
              <a:ext cx="2686327" cy="751245"/>
            </a:xfrm>
            <a:prstGeom prst="rect">
              <a:avLst/>
            </a:prstGeom>
            <a:noFill/>
          </p:spPr>
          <p:txBody>
            <a:bodyPr wrap="square" rtlCol="0">
              <a:spAutoFit/>
            </a:bodyPr>
            <a:lstStyle/>
            <a:p>
              <a:pPr algn="dist"/>
              <a:r>
                <a:rPr lang="zh-TW" altLang="en-US" sz="1625" b="1" dirty="0">
                  <a:solidFill>
                    <a:srgbClr val="C00000"/>
                  </a:solidFill>
                  <a:latin typeface="微軟正黑體" pitchFamily="34" charset="-120"/>
                  <a:ea typeface="微軟正黑體" pitchFamily="34" charset="-120"/>
                </a:rPr>
                <a:t>資料互通</a:t>
              </a:r>
            </a:p>
          </p:txBody>
        </p:sp>
        <p:sp>
          <p:nvSpPr>
            <p:cNvPr id="171" name="矩形 170">
              <a:extLst>
                <a:ext uri="{FF2B5EF4-FFF2-40B4-BE49-F238E27FC236}">
                  <a16:creationId xmlns:a16="http://schemas.microsoft.com/office/drawing/2014/main" id="{0C06FF4E-626E-4B90-9B9C-1924045510C8}"/>
                </a:ext>
              </a:extLst>
            </p:cNvPr>
            <p:cNvSpPr/>
            <p:nvPr/>
          </p:nvSpPr>
          <p:spPr>
            <a:xfrm rot="20940238">
              <a:off x="4191628" y="1821441"/>
              <a:ext cx="1434700" cy="531781"/>
            </a:xfrm>
            <a:prstGeom prst="rect">
              <a:avLst/>
            </a:prstGeom>
          </p:spPr>
          <p:txBody>
            <a:bodyPr wrap="none">
              <a:spAutoFit/>
            </a:bodyPr>
            <a:lstStyle/>
            <a:p>
              <a:pPr>
                <a:spcAft>
                  <a:spcPts val="488"/>
                </a:spcAft>
              </a:pPr>
              <a:r>
                <a:rPr lang="zh-TW" altLang="en-US" sz="975" dirty="0">
                  <a:latin typeface="微軟正黑體" pitchFamily="34" charset="-120"/>
                  <a:ea typeface="微軟正黑體" pitchFamily="34" charset="-120"/>
                </a:rPr>
                <a:t>報工資訊</a:t>
              </a:r>
            </a:p>
          </p:txBody>
        </p:sp>
        <p:pic>
          <p:nvPicPr>
            <p:cNvPr id="172" name="Picture 2" descr="「JSON icon」的圖片搜尋結果">
              <a:extLst>
                <a:ext uri="{FF2B5EF4-FFF2-40B4-BE49-F238E27FC236}">
                  <a16:creationId xmlns:a16="http://schemas.microsoft.com/office/drawing/2014/main" id="{BEF529B8-6B75-4B3F-B360-3B2A8C1EF820}"/>
                </a:ext>
              </a:extLst>
            </p:cNvPr>
            <p:cNvPicPr>
              <a:picLocks noChangeAspect="1" noChangeArrowheads="1"/>
            </p:cNvPicPr>
            <p:nvPr/>
          </p:nvPicPr>
          <p:blipFill>
            <a:blip r:embed="rId13" cstate="print">
              <a:clrChange>
                <a:clrFrom>
                  <a:srgbClr val="FFFFFF"/>
                </a:clrFrom>
                <a:clrTo>
                  <a:srgbClr val="FFFFFF">
                    <a:alpha val="0"/>
                  </a:srgbClr>
                </a:clrTo>
              </a:clrChange>
            </a:blip>
            <a:srcRect l="15705" t="11529" r="15966" b="19438"/>
            <a:stretch>
              <a:fillRect/>
            </a:stretch>
          </p:blipFill>
          <p:spPr bwMode="auto">
            <a:xfrm>
              <a:off x="4869081" y="1239382"/>
              <a:ext cx="461964" cy="504056"/>
            </a:xfrm>
            <a:prstGeom prst="rect">
              <a:avLst/>
            </a:prstGeom>
            <a:noFill/>
          </p:spPr>
        </p:pic>
      </p:grpSp>
      <p:sp>
        <p:nvSpPr>
          <p:cNvPr id="150" name="語音泡泡: 圓角矩形 5">
            <a:extLst>
              <a:ext uri="{FF2B5EF4-FFF2-40B4-BE49-F238E27FC236}">
                <a16:creationId xmlns:a16="http://schemas.microsoft.com/office/drawing/2014/main" id="{176B8B02-B1A2-45A9-B97C-A9494A2355F4}"/>
              </a:ext>
            </a:extLst>
          </p:cNvPr>
          <p:cNvSpPr/>
          <p:nvPr/>
        </p:nvSpPr>
        <p:spPr>
          <a:xfrm>
            <a:off x="4899776" y="3924951"/>
            <a:ext cx="1174707" cy="284204"/>
          </a:xfrm>
          <a:prstGeom prst="wedgeRoundRectCallout">
            <a:avLst>
              <a:gd name="adj1" fmla="val 58429"/>
              <a:gd name="adj2" fmla="val -24569"/>
              <a:gd name="adj3" fmla="val 16667"/>
            </a:avLst>
          </a:prstGeom>
          <a:solidFill>
            <a:srgbClr val="EB6E19"/>
          </a:solidFill>
        </p:spPr>
        <p:style>
          <a:lnRef idx="0">
            <a:schemeClr val="accent2"/>
          </a:lnRef>
          <a:fillRef idx="3">
            <a:schemeClr val="accent2"/>
          </a:fillRef>
          <a:effectRef idx="3">
            <a:schemeClr val="accent2"/>
          </a:effectRef>
          <a:fontRef idx="minor">
            <a:schemeClr val="lt1"/>
          </a:fontRef>
        </p:style>
        <p:txBody>
          <a:bodyPr rtlCol="0" anchor="ctr"/>
          <a:lstStyle/>
          <a:p>
            <a:pPr algn="ctr">
              <a:spcAft>
                <a:spcPts val="244"/>
              </a:spcAft>
            </a:pPr>
            <a:r>
              <a:rPr lang="zh-TW" altLang="en-US" sz="853"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生產管理資料</a:t>
            </a:r>
            <a:endParaRPr lang="en-US" altLang="zh-TW" sz="853"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ctr"/>
            <a:r>
              <a:rPr lang="en-US" altLang="zh-TW" sz="731" b="1" dirty="0">
                <a:latin typeface="微軟正黑體" panose="020B0604030504040204" pitchFamily="34" charset="-120"/>
                <a:ea typeface="微軟正黑體" panose="020B0604030504040204" pitchFamily="34" charset="-120"/>
              </a:rPr>
              <a:t>(</a:t>
            </a:r>
            <a:r>
              <a:rPr lang="zh-TW" altLang="en-US" sz="731" b="1" dirty="0">
                <a:latin typeface="微軟正黑體" panose="020B0604030504040204" pitchFamily="34" charset="-120"/>
                <a:ea typeface="微軟正黑體" panose="020B0604030504040204" pitchFamily="34" charset="-120"/>
              </a:rPr>
              <a:t>工單、物料、刀具</a:t>
            </a:r>
            <a:r>
              <a:rPr lang="en-US" altLang="zh-TW" sz="731" b="1" dirty="0">
                <a:latin typeface="微軟正黑體" panose="020B0604030504040204" pitchFamily="34" charset="-120"/>
                <a:ea typeface="微軟正黑體" panose="020B0604030504040204" pitchFamily="34" charset="-120"/>
              </a:rPr>
              <a:t>…)</a:t>
            </a:r>
            <a:endParaRPr lang="zh-TW" altLang="en-US" sz="731" b="1" dirty="0">
              <a:latin typeface="微軟正黑體" panose="020B0604030504040204" pitchFamily="34" charset="-120"/>
              <a:ea typeface="微軟正黑體" panose="020B0604030504040204" pitchFamily="34" charset="-120"/>
            </a:endParaRPr>
          </a:p>
        </p:txBody>
      </p:sp>
      <p:sp>
        <p:nvSpPr>
          <p:cNvPr id="151" name="語音泡泡: 圓角矩形 29">
            <a:extLst>
              <a:ext uri="{FF2B5EF4-FFF2-40B4-BE49-F238E27FC236}">
                <a16:creationId xmlns:a16="http://schemas.microsoft.com/office/drawing/2014/main" id="{C4FE46CA-69F2-43F5-9E28-624275E700F8}"/>
              </a:ext>
            </a:extLst>
          </p:cNvPr>
          <p:cNvSpPr/>
          <p:nvPr/>
        </p:nvSpPr>
        <p:spPr>
          <a:xfrm flipH="1">
            <a:off x="7334462" y="3920800"/>
            <a:ext cx="1151024" cy="302552"/>
          </a:xfrm>
          <a:prstGeom prst="wedgeRoundRectCallout">
            <a:avLst>
              <a:gd name="adj1" fmla="val 57378"/>
              <a:gd name="adj2" fmla="val -7784"/>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spcAft>
                <a:spcPts val="244"/>
              </a:spcAft>
            </a:pPr>
            <a:r>
              <a:rPr lang="zh-TW" altLang="en-US" sz="853"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時間序列資料</a:t>
            </a:r>
            <a:endParaRPr lang="en-US" altLang="zh-TW" sz="853"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ctr">
              <a:spcAft>
                <a:spcPts val="244"/>
              </a:spcAft>
            </a:pPr>
            <a:r>
              <a:rPr lang="en-US" altLang="zh-TW" sz="731" b="1" dirty="0">
                <a:latin typeface="微軟正黑體" panose="020B0604030504040204" pitchFamily="34" charset="-120"/>
                <a:ea typeface="微軟正黑體" panose="020B0604030504040204" pitchFamily="34" charset="-120"/>
              </a:rPr>
              <a:t>(</a:t>
            </a:r>
            <a:r>
              <a:rPr lang="zh-TW" altLang="en-US" sz="731" b="1" dirty="0">
                <a:latin typeface="微軟正黑體" panose="020B0604030504040204" pitchFamily="34" charset="-120"/>
                <a:ea typeface="微軟正黑體" panose="020B0604030504040204" pitchFamily="34" charset="-120"/>
              </a:rPr>
              <a:t>感測器、控制器資訊</a:t>
            </a:r>
            <a:r>
              <a:rPr lang="en-US" altLang="zh-TW" sz="731" b="1" dirty="0">
                <a:latin typeface="微軟正黑體" panose="020B0604030504040204" pitchFamily="34" charset="-120"/>
                <a:ea typeface="微軟正黑體" panose="020B0604030504040204" pitchFamily="34" charset="-120"/>
              </a:rPr>
              <a:t>…)</a:t>
            </a:r>
            <a:endParaRPr lang="zh-TW" altLang="en-US" sz="731" b="1" dirty="0">
              <a:latin typeface="微軟正黑體" panose="020B0604030504040204" pitchFamily="34" charset="-120"/>
              <a:ea typeface="微軟正黑體" panose="020B0604030504040204" pitchFamily="34" charset="-120"/>
            </a:endParaRPr>
          </a:p>
        </p:txBody>
      </p:sp>
      <p:cxnSp>
        <p:nvCxnSpPr>
          <p:cNvPr id="152" name="直線單箭頭接點 151">
            <a:extLst>
              <a:ext uri="{FF2B5EF4-FFF2-40B4-BE49-F238E27FC236}">
                <a16:creationId xmlns:a16="http://schemas.microsoft.com/office/drawing/2014/main" id="{C17D4764-52E6-4134-9C40-E1EA0F7841C2}"/>
              </a:ext>
            </a:extLst>
          </p:cNvPr>
          <p:cNvCxnSpPr>
            <a:cxnSpLocks/>
          </p:cNvCxnSpPr>
          <p:nvPr/>
        </p:nvCxnSpPr>
        <p:spPr bwMode="auto">
          <a:xfrm flipH="1" flipV="1">
            <a:off x="6720999" y="4350551"/>
            <a:ext cx="498221" cy="263469"/>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sp>
        <p:nvSpPr>
          <p:cNvPr id="153" name="上-下雙向箭號 173">
            <a:extLst>
              <a:ext uri="{FF2B5EF4-FFF2-40B4-BE49-F238E27FC236}">
                <a16:creationId xmlns:a16="http://schemas.microsoft.com/office/drawing/2014/main" id="{57C6D9CD-A3AD-4A27-841C-30AD8D05C740}"/>
              </a:ext>
            </a:extLst>
          </p:cNvPr>
          <p:cNvSpPr/>
          <p:nvPr/>
        </p:nvSpPr>
        <p:spPr>
          <a:xfrm>
            <a:off x="6549589" y="3085287"/>
            <a:ext cx="305171" cy="390692"/>
          </a:xfrm>
          <a:prstGeom prst="upDownArrow">
            <a:avLst/>
          </a:prstGeom>
          <a:ln>
            <a:no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sz="1300"/>
          </a:p>
        </p:txBody>
      </p:sp>
      <p:sp>
        <p:nvSpPr>
          <p:cNvPr id="154" name="矩形 153">
            <a:extLst>
              <a:ext uri="{FF2B5EF4-FFF2-40B4-BE49-F238E27FC236}">
                <a16:creationId xmlns:a16="http://schemas.microsoft.com/office/drawing/2014/main" id="{56E31D35-C70E-49BD-8036-13BFF807B3CE}"/>
              </a:ext>
            </a:extLst>
          </p:cNvPr>
          <p:cNvSpPr/>
          <p:nvPr/>
        </p:nvSpPr>
        <p:spPr>
          <a:xfrm>
            <a:off x="5877302" y="3385092"/>
            <a:ext cx="1659297" cy="553998"/>
          </a:xfrm>
          <a:prstGeom prst="rect">
            <a:avLst/>
          </a:prstGeom>
        </p:spPr>
        <p:txBody>
          <a:bodyPr wrap="square">
            <a:spAutoFit/>
          </a:bodyPr>
          <a:lstStyle/>
          <a:p>
            <a:pPr algn="ctr">
              <a:lnSpc>
                <a:spcPts val="1788"/>
              </a:lnSpc>
            </a:pPr>
            <a:r>
              <a:rPr lang="zh-TW" altLang="en-US" sz="1138" b="1" u="sng" dirty="0">
                <a:solidFill>
                  <a:srgbClr val="FF0000"/>
                </a:solidFill>
                <a:latin typeface="微軟正黑體" panose="020B0604030504040204" pitchFamily="34" charset="-120"/>
                <a:ea typeface="微軟正黑體" panose="020B0604030504040204" pitchFamily="34" charset="-120"/>
              </a:rPr>
              <a:t>定義一種資料交換格式</a:t>
            </a:r>
            <a:endParaRPr lang="en-US" altLang="zh-TW" sz="1138" b="1" u="sng" dirty="0">
              <a:solidFill>
                <a:srgbClr val="FF0000"/>
              </a:solidFill>
              <a:latin typeface="微軟正黑體" panose="020B0604030504040204" pitchFamily="34" charset="-120"/>
              <a:ea typeface="微軟正黑體" panose="020B0604030504040204" pitchFamily="34" charset="-120"/>
            </a:endParaRPr>
          </a:p>
          <a:p>
            <a:pPr algn="ctr">
              <a:lnSpc>
                <a:spcPts val="1788"/>
              </a:lnSpc>
            </a:pPr>
            <a:r>
              <a:rPr lang="en-US" altLang="zh-TW" sz="1138" b="1" u="sng" dirty="0">
                <a:solidFill>
                  <a:srgbClr val="FF0000"/>
                </a:solidFill>
                <a:latin typeface="微軟正黑體" panose="020B0604030504040204" pitchFamily="34" charset="-120"/>
                <a:ea typeface="微軟正黑體" panose="020B0604030504040204" pitchFamily="34" charset="-120"/>
              </a:rPr>
              <a:t>(JSON</a:t>
            </a:r>
            <a:r>
              <a:rPr lang="zh-TW" altLang="en-US" sz="1138" b="1" u="sng" dirty="0">
                <a:solidFill>
                  <a:srgbClr val="FF0000"/>
                </a:solidFill>
                <a:latin typeface="微軟正黑體" panose="020B0604030504040204" pitchFamily="34" charset="-120"/>
                <a:ea typeface="微軟正黑體" panose="020B0604030504040204" pitchFamily="34" charset="-120"/>
              </a:rPr>
              <a:t>為主</a:t>
            </a:r>
            <a:r>
              <a:rPr lang="en-US" altLang="zh-TW" sz="1138" b="1" u="sng" dirty="0">
                <a:solidFill>
                  <a:srgbClr val="FF0000"/>
                </a:solidFill>
                <a:latin typeface="微軟正黑體" panose="020B0604030504040204" pitchFamily="34" charset="-120"/>
                <a:ea typeface="微軟正黑體" panose="020B0604030504040204" pitchFamily="34" charset="-120"/>
              </a:rPr>
              <a:t>,</a:t>
            </a:r>
            <a:r>
              <a:rPr lang="zh-TW" altLang="en-US" sz="1138" b="1" u="sng" dirty="0">
                <a:solidFill>
                  <a:srgbClr val="FF0000"/>
                </a:solidFill>
                <a:latin typeface="微軟正黑體" panose="020B0604030504040204" pitchFamily="34" charset="-120"/>
                <a:ea typeface="微軟正黑體" panose="020B0604030504040204" pitchFamily="34" charset="-120"/>
              </a:rPr>
              <a:t> </a:t>
            </a:r>
            <a:r>
              <a:rPr lang="en-US" altLang="zh-TW" sz="1138" b="1" u="sng" dirty="0">
                <a:solidFill>
                  <a:srgbClr val="FF0000"/>
                </a:solidFill>
                <a:latin typeface="微軟正黑體" panose="020B0604030504040204" pitchFamily="34" charset="-120"/>
                <a:ea typeface="微軟正黑體" panose="020B0604030504040204" pitchFamily="34" charset="-120"/>
              </a:rPr>
              <a:t>XML</a:t>
            </a:r>
            <a:r>
              <a:rPr lang="zh-TW" altLang="en-US" sz="1138" b="1" u="sng" dirty="0">
                <a:solidFill>
                  <a:srgbClr val="FF0000"/>
                </a:solidFill>
                <a:latin typeface="微軟正黑體" panose="020B0604030504040204" pitchFamily="34" charset="-120"/>
                <a:ea typeface="微軟正黑體" panose="020B0604030504040204" pitchFamily="34" charset="-120"/>
              </a:rPr>
              <a:t>為輔</a:t>
            </a:r>
            <a:r>
              <a:rPr lang="en-US" altLang="zh-TW" sz="1138" b="1" u="sng" dirty="0">
                <a:solidFill>
                  <a:srgbClr val="FF0000"/>
                </a:solidFill>
                <a:latin typeface="微軟正黑體" panose="020B0604030504040204" pitchFamily="34" charset="-120"/>
                <a:ea typeface="微軟正黑體" panose="020B0604030504040204" pitchFamily="34" charset="-120"/>
              </a:rPr>
              <a:t>)</a:t>
            </a:r>
          </a:p>
        </p:txBody>
      </p:sp>
      <p:cxnSp>
        <p:nvCxnSpPr>
          <p:cNvPr id="155" name="直線接點 154">
            <a:extLst>
              <a:ext uri="{FF2B5EF4-FFF2-40B4-BE49-F238E27FC236}">
                <a16:creationId xmlns:a16="http://schemas.microsoft.com/office/drawing/2014/main" id="{38204E25-DFFC-4D9E-9FB5-7812AE2B7026}"/>
              </a:ext>
            </a:extLst>
          </p:cNvPr>
          <p:cNvCxnSpPr>
            <a:cxnSpLocks/>
          </p:cNvCxnSpPr>
          <p:nvPr/>
        </p:nvCxnSpPr>
        <p:spPr>
          <a:xfrm>
            <a:off x="4618488" y="1640073"/>
            <a:ext cx="0" cy="4348455"/>
          </a:xfrm>
          <a:prstGeom prst="line">
            <a:avLst/>
          </a:prstGeom>
          <a:ln w="38100">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156" name="直線單箭頭接點 155">
            <a:extLst>
              <a:ext uri="{FF2B5EF4-FFF2-40B4-BE49-F238E27FC236}">
                <a16:creationId xmlns:a16="http://schemas.microsoft.com/office/drawing/2014/main" id="{E5DE7C76-7122-4941-9D35-304FE3143F48}"/>
              </a:ext>
            </a:extLst>
          </p:cNvPr>
          <p:cNvCxnSpPr>
            <a:cxnSpLocks/>
          </p:cNvCxnSpPr>
          <p:nvPr/>
        </p:nvCxnSpPr>
        <p:spPr bwMode="auto">
          <a:xfrm flipH="1" flipV="1">
            <a:off x="6813597" y="4334716"/>
            <a:ext cx="1133127" cy="282983"/>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57" name="直線單箭頭接點 156">
            <a:extLst>
              <a:ext uri="{FF2B5EF4-FFF2-40B4-BE49-F238E27FC236}">
                <a16:creationId xmlns:a16="http://schemas.microsoft.com/office/drawing/2014/main" id="{6B0BD630-73CA-429C-A886-5477E1B6BCE5}"/>
              </a:ext>
            </a:extLst>
          </p:cNvPr>
          <p:cNvCxnSpPr>
            <a:cxnSpLocks/>
          </p:cNvCxnSpPr>
          <p:nvPr/>
        </p:nvCxnSpPr>
        <p:spPr bwMode="auto">
          <a:xfrm flipV="1">
            <a:off x="6130929" y="4329905"/>
            <a:ext cx="484508" cy="298609"/>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cxnSp>
        <p:nvCxnSpPr>
          <p:cNvPr id="158" name="直線單箭頭接點 157">
            <a:extLst>
              <a:ext uri="{FF2B5EF4-FFF2-40B4-BE49-F238E27FC236}">
                <a16:creationId xmlns:a16="http://schemas.microsoft.com/office/drawing/2014/main" id="{54B8A621-5648-4597-ADE6-08CBC6623357}"/>
              </a:ext>
            </a:extLst>
          </p:cNvPr>
          <p:cNvCxnSpPr>
            <a:cxnSpLocks/>
          </p:cNvCxnSpPr>
          <p:nvPr/>
        </p:nvCxnSpPr>
        <p:spPr bwMode="auto">
          <a:xfrm flipV="1">
            <a:off x="5451792" y="4329904"/>
            <a:ext cx="936845" cy="298908"/>
          </a:xfrm>
          <a:prstGeom prst="straightConnector1">
            <a:avLst/>
          </a:prstGeom>
          <a:noFill/>
          <a:ln w="31750" cap="flat" cmpd="sng" algn="ctr">
            <a:solidFill>
              <a:sysClr val="windowText" lastClr="000000">
                <a:lumMod val="50000"/>
                <a:lumOff val="50000"/>
              </a:sysClr>
            </a:solidFill>
            <a:prstDash val="sysDot"/>
            <a:miter lim="800000"/>
            <a:tailEnd type="triangle" w="med" len="med"/>
          </a:ln>
          <a:effectLst/>
        </p:spPr>
      </p:cxnSp>
      <p:sp>
        <p:nvSpPr>
          <p:cNvPr id="159" name="矩形 158">
            <a:extLst>
              <a:ext uri="{FF2B5EF4-FFF2-40B4-BE49-F238E27FC236}">
                <a16:creationId xmlns:a16="http://schemas.microsoft.com/office/drawing/2014/main" id="{F849C170-2C5D-420A-B3FF-6C36AA3B82E9}"/>
              </a:ext>
            </a:extLst>
          </p:cNvPr>
          <p:cNvSpPr/>
          <p:nvPr/>
        </p:nvSpPr>
        <p:spPr>
          <a:xfrm>
            <a:off x="6763027" y="3184003"/>
            <a:ext cx="1095172" cy="223587"/>
          </a:xfrm>
          <a:prstGeom prst="rect">
            <a:avLst/>
          </a:prstGeom>
        </p:spPr>
        <p:txBody>
          <a:bodyPr wrap="none">
            <a:spAutoFit/>
          </a:bodyPr>
          <a:lstStyle/>
          <a:p>
            <a:r>
              <a:rPr lang="zh-TW" altLang="en-US" sz="853" b="1" dirty="0">
                <a:latin typeface="微軟正黑體" pitchFamily="34" charset="-120"/>
                <a:ea typeface="微軟正黑體" pitchFamily="34" charset="-120"/>
              </a:rPr>
              <a:t> </a:t>
            </a:r>
            <a:r>
              <a:rPr lang="en-US" altLang="zh-TW" sz="853" b="1" dirty="0">
                <a:latin typeface="微軟正黑體" pitchFamily="34" charset="-120"/>
                <a:ea typeface="微軟正黑體" pitchFamily="34" charset="-120"/>
              </a:rPr>
              <a:t>RESTful</a:t>
            </a:r>
            <a:r>
              <a:rPr lang="zh-TW" altLang="en-US" sz="853" b="1" dirty="0">
                <a:latin typeface="微軟正黑體" pitchFamily="34" charset="-120"/>
                <a:ea typeface="微軟正黑體" pitchFamily="34" charset="-120"/>
              </a:rPr>
              <a:t> </a:t>
            </a:r>
            <a:r>
              <a:rPr lang="en-US" altLang="zh-TW" sz="853" b="1" dirty="0">
                <a:latin typeface="微軟正黑體" pitchFamily="34" charset="-120"/>
                <a:ea typeface="微軟正黑體" pitchFamily="34" charset="-120"/>
              </a:rPr>
              <a:t>Web API</a:t>
            </a:r>
            <a:endParaRPr lang="zh-TW" altLang="en-US" sz="853" b="1" dirty="0">
              <a:latin typeface="微軟正黑體" pitchFamily="34" charset="-120"/>
              <a:ea typeface="微軟正黑體" pitchFamily="34" charset="-120"/>
            </a:endParaRPr>
          </a:p>
        </p:txBody>
      </p:sp>
      <p:sp>
        <p:nvSpPr>
          <p:cNvPr id="160" name="圓角矩形 180">
            <a:extLst>
              <a:ext uri="{FF2B5EF4-FFF2-40B4-BE49-F238E27FC236}">
                <a16:creationId xmlns:a16="http://schemas.microsoft.com/office/drawing/2014/main" id="{31DBFBD7-284F-4B97-8BB9-ED72AEB5496A}"/>
              </a:ext>
            </a:extLst>
          </p:cNvPr>
          <p:cNvSpPr/>
          <p:nvPr/>
        </p:nvSpPr>
        <p:spPr>
          <a:xfrm>
            <a:off x="6145423" y="3837951"/>
            <a:ext cx="1123056" cy="470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75" dirty="0">
                <a:latin typeface="微軟正黑體" pitchFamily="34" charset="-120"/>
                <a:ea typeface="微軟正黑體" pitchFamily="34" charset="-120"/>
              </a:rPr>
              <a:t>轉譯器服務平台</a:t>
            </a:r>
            <a:endParaRPr lang="en-US" altLang="zh-TW" sz="975" dirty="0">
              <a:latin typeface="微軟正黑體" pitchFamily="34" charset="-120"/>
              <a:ea typeface="微軟正黑體" pitchFamily="34" charset="-120"/>
            </a:endParaRPr>
          </a:p>
          <a:p>
            <a:pPr algn="ctr"/>
            <a:r>
              <a:rPr lang="en-US" altLang="zh-TW" sz="975" dirty="0">
                <a:latin typeface="微軟正黑體" pitchFamily="34" charset="-120"/>
                <a:ea typeface="微軟正黑體" pitchFamily="34" charset="-120"/>
              </a:rPr>
              <a:t>(Adapter)</a:t>
            </a:r>
            <a:endParaRPr lang="zh-TW" altLang="en-US" sz="975" dirty="0">
              <a:latin typeface="微軟正黑體" pitchFamily="34" charset="-120"/>
              <a:ea typeface="微軟正黑體" pitchFamily="34" charset="-120"/>
            </a:endParaRPr>
          </a:p>
        </p:txBody>
      </p:sp>
      <p:sp>
        <p:nvSpPr>
          <p:cNvPr id="161" name="文字方塊 160">
            <a:extLst>
              <a:ext uri="{FF2B5EF4-FFF2-40B4-BE49-F238E27FC236}">
                <a16:creationId xmlns:a16="http://schemas.microsoft.com/office/drawing/2014/main" id="{4DC8CA7A-96E1-42BA-BEB2-EA1C5A0B0530}"/>
              </a:ext>
            </a:extLst>
          </p:cNvPr>
          <p:cNvSpPr txBox="1"/>
          <p:nvPr/>
        </p:nvSpPr>
        <p:spPr>
          <a:xfrm>
            <a:off x="2727516" y="4488493"/>
            <a:ext cx="768160" cy="39241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altLang="zh-TW" sz="975" b="1" dirty="0">
                <a:latin typeface="微軟正黑體" panose="020B0604030504040204" pitchFamily="34" charset="-120"/>
                <a:ea typeface="微軟正黑體" panose="020B0604030504040204" pitchFamily="34" charset="-120"/>
              </a:rPr>
              <a:t>API 3</a:t>
            </a:r>
          </a:p>
          <a:p>
            <a:pPr algn="ctr"/>
            <a:r>
              <a:rPr lang="zh-TW" altLang="en-US" sz="975" b="1" dirty="0">
                <a:latin typeface="微軟正黑體" panose="020B0604030504040204" pitchFamily="34" charset="-120"/>
                <a:ea typeface="微軟正黑體" panose="020B0604030504040204" pitchFamily="34" charset="-120"/>
              </a:rPr>
              <a:t>資料格式</a:t>
            </a:r>
            <a:r>
              <a:rPr lang="en-US" altLang="zh-TW" sz="975" b="1" dirty="0">
                <a:latin typeface="微軟正黑體" panose="020B0604030504040204" pitchFamily="34" charset="-120"/>
                <a:ea typeface="微軟正黑體" panose="020B0604030504040204" pitchFamily="34" charset="-120"/>
              </a:rPr>
              <a:t>C</a:t>
            </a:r>
            <a:endParaRPr lang="zh-TW" altLang="en-US" sz="975" b="1" dirty="0">
              <a:latin typeface="微軟正黑體" panose="020B0604030504040204" pitchFamily="34" charset="-120"/>
              <a:ea typeface="微軟正黑體" panose="020B0604030504040204" pitchFamily="34" charset="-120"/>
            </a:endParaRPr>
          </a:p>
        </p:txBody>
      </p:sp>
      <p:sp>
        <p:nvSpPr>
          <p:cNvPr id="162" name="文字方塊 161">
            <a:extLst>
              <a:ext uri="{FF2B5EF4-FFF2-40B4-BE49-F238E27FC236}">
                <a16:creationId xmlns:a16="http://schemas.microsoft.com/office/drawing/2014/main" id="{01490872-371C-4D19-8119-3A95DCECE6BA}"/>
              </a:ext>
            </a:extLst>
          </p:cNvPr>
          <p:cNvSpPr txBox="1"/>
          <p:nvPr/>
        </p:nvSpPr>
        <p:spPr>
          <a:xfrm>
            <a:off x="3578741" y="4484564"/>
            <a:ext cx="780983" cy="39241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altLang="zh-TW" sz="975" b="1" dirty="0">
                <a:latin typeface="微軟正黑體" panose="020B0604030504040204" pitchFamily="34" charset="-120"/>
                <a:ea typeface="微軟正黑體" panose="020B0604030504040204" pitchFamily="34" charset="-120"/>
              </a:rPr>
              <a:t>API 4</a:t>
            </a:r>
          </a:p>
          <a:p>
            <a:pPr algn="ctr"/>
            <a:r>
              <a:rPr lang="zh-TW" altLang="en-US" sz="975" b="1" dirty="0">
                <a:latin typeface="微軟正黑體" panose="020B0604030504040204" pitchFamily="34" charset="-120"/>
                <a:ea typeface="微軟正黑體" panose="020B0604030504040204" pitchFamily="34" charset="-120"/>
              </a:rPr>
              <a:t>資料格式</a:t>
            </a:r>
            <a:r>
              <a:rPr lang="en-US" altLang="zh-TW" sz="975" b="1" dirty="0">
                <a:latin typeface="微軟正黑體" panose="020B0604030504040204" pitchFamily="34" charset="-120"/>
                <a:ea typeface="微軟正黑體" panose="020B0604030504040204" pitchFamily="34" charset="-120"/>
              </a:rPr>
              <a:t>D</a:t>
            </a:r>
            <a:endParaRPr lang="zh-TW" altLang="en-US" sz="975" b="1" dirty="0">
              <a:latin typeface="微軟正黑體" panose="020B0604030504040204" pitchFamily="34" charset="-120"/>
              <a:ea typeface="微軟正黑體" panose="020B0604030504040204" pitchFamily="34" charset="-120"/>
            </a:endParaRPr>
          </a:p>
        </p:txBody>
      </p:sp>
      <p:sp>
        <p:nvSpPr>
          <p:cNvPr id="163" name="文字方塊 162">
            <a:extLst>
              <a:ext uri="{FF2B5EF4-FFF2-40B4-BE49-F238E27FC236}">
                <a16:creationId xmlns:a16="http://schemas.microsoft.com/office/drawing/2014/main" id="{7DC49B91-2C43-42C0-B074-447D29B535B2}"/>
              </a:ext>
            </a:extLst>
          </p:cNvPr>
          <p:cNvSpPr txBox="1"/>
          <p:nvPr/>
        </p:nvSpPr>
        <p:spPr>
          <a:xfrm>
            <a:off x="5059293" y="4521932"/>
            <a:ext cx="774572" cy="39241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altLang="zh-TW" sz="975" b="1" dirty="0">
                <a:latin typeface="微軟正黑體" panose="020B0604030504040204" pitchFamily="34" charset="-120"/>
                <a:ea typeface="微軟正黑體" panose="020B0604030504040204" pitchFamily="34" charset="-120"/>
              </a:rPr>
              <a:t>AMQP</a:t>
            </a:r>
          </a:p>
          <a:p>
            <a:pPr algn="ctr"/>
            <a:r>
              <a:rPr lang="zh-TW" altLang="en-US" sz="975" b="1" dirty="0">
                <a:latin typeface="微軟正黑體" panose="020B0604030504040204" pitchFamily="34" charset="-120"/>
                <a:ea typeface="微軟正黑體" panose="020B0604030504040204" pitchFamily="34" charset="-120"/>
              </a:rPr>
              <a:t>資料格式</a:t>
            </a:r>
            <a:r>
              <a:rPr lang="en-US" altLang="zh-TW" sz="975" b="1" dirty="0">
                <a:latin typeface="微軟正黑體" panose="020B0604030504040204" pitchFamily="34" charset="-120"/>
                <a:ea typeface="微軟正黑體" panose="020B0604030504040204" pitchFamily="34" charset="-120"/>
              </a:rPr>
              <a:t>A</a:t>
            </a:r>
            <a:endParaRPr lang="zh-TW" altLang="en-US" sz="975" b="1" dirty="0">
              <a:latin typeface="微軟正黑體" panose="020B0604030504040204" pitchFamily="34" charset="-120"/>
              <a:ea typeface="微軟正黑體" panose="020B0604030504040204" pitchFamily="34" charset="-120"/>
            </a:endParaRPr>
          </a:p>
        </p:txBody>
      </p:sp>
      <p:sp>
        <p:nvSpPr>
          <p:cNvPr id="164" name="文字方塊 163">
            <a:extLst>
              <a:ext uri="{FF2B5EF4-FFF2-40B4-BE49-F238E27FC236}">
                <a16:creationId xmlns:a16="http://schemas.microsoft.com/office/drawing/2014/main" id="{2AC7DC6E-141B-4BED-B896-A9AEAF3BEFAD}"/>
              </a:ext>
            </a:extLst>
          </p:cNvPr>
          <p:cNvSpPr txBox="1"/>
          <p:nvPr/>
        </p:nvSpPr>
        <p:spPr>
          <a:xfrm>
            <a:off x="5872784" y="4523496"/>
            <a:ext cx="764954" cy="39241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altLang="zh-TW" sz="975" b="1" dirty="0">
                <a:latin typeface="微軟正黑體" panose="020B0604030504040204" pitchFamily="34" charset="-120"/>
                <a:ea typeface="微軟正黑體" panose="020B0604030504040204" pitchFamily="34" charset="-120"/>
              </a:rPr>
              <a:t>MQTT</a:t>
            </a:r>
          </a:p>
          <a:p>
            <a:pPr algn="ctr"/>
            <a:r>
              <a:rPr lang="zh-TW" altLang="en-US" sz="975" b="1" dirty="0">
                <a:latin typeface="微軟正黑體" panose="020B0604030504040204" pitchFamily="34" charset="-120"/>
                <a:ea typeface="微軟正黑體" panose="020B0604030504040204" pitchFamily="34" charset="-120"/>
              </a:rPr>
              <a:t>資料格式</a:t>
            </a:r>
            <a:r>
              <a:rPr lang="en-US" altLang="zh-TW" sz="975" b="1" dirty="0">
                <a:latin typeface="微軟正黑體" panose="020B0604030504040204" pitchFamily="34" charset="-120"/>
                <a:ea typeface="微軟正黑體" panose="020B0604030504040204" pitchFamily="34" charset="-120"/>
              </a:rPr>
              <a:t>B</a:t>
            </a:r>
            <a:endParaRPr lang="zh-TW" altLang="en-US" sz="975" b="1" dirty="0">
              <a:latin typeface="微軟正黑體" panose="020B0604030504040204" pitchFamily="34" charset="-120"/>
              <a:ea typeface="微軟正黑體" panose="020B0604030504040204" pitchFamily="34" charset="-120"/>
            </a:endParaRPr>
          </a:p>
        </p:txBody>
      </p:sp>
      <p:sp>
        <p:nvSpPr>
          <p:cNvPr id="165" name="文字方塊 164">
            <a:extLst>
              <a:ext uri="{FF2B5EF4-FFF2-40B4-BE49-F238E27FC236}">
                <a16:creationId xmlns:a16="http://schemas.microsoft.com/office/drawing/2014/main" id="{D26BFE21-6127-4644-9C0E-12084A0B39EA}"/>
              </a:ext>
            </a:extLst>
          </p:cNvPr>
          <p:cNvSpPr txBox="1"/>
          <p:nvPr/>
        </p:nvSpPr>
        <p:spPr>
          <a:xfrm>
            <a:off x="6716027" y="4527848"/>
            <a:ext cx="768160" cy="39241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altLang="zh-TW" sz="975" b="1" dirty="0">
                <a:latin typeface="微軟正黑體" panose="020B0604030504040204" pitchFamily="34" charset="-120"/>
                <a:ea typeface="微軟正黑體" panose="020B0604030504040204" pitchFamily="34" charset="-120"/>
              </a:rPr>
              <a:t>HTTP</a:t>
            </a:r>
          </a:p>
          <a:p>
            <a:pPr algn="ctr"/>
            <a:r>
              <a:rPr lang="zh-TW" altLang="en-US" sz="975" b="1" dirty="0">
                <a:latin typeface="微軟正黑體" panose="020B0604030504040204" pitchFamily="34" charset="-120"/>
                <a:ea typeface="微軟正黑體" panose="020B0604030504040204" pitchFamily="34" charset="-120"/>
              </a:rPr>
              <a:t>資料格式</a:t>
            </a:r>
            <a:r>
              <a:rPr lang="en-US" altLang="zh-TW" sz="975" b="1" dirty="0">
                <a:latin typeface="微軟正黑體" panose="020B0604030504040204" pitchFamily="34" charset="-120"/>
                <a:ea typeface="微軟正黑體" panose="020B0604030504040204" pitchFamily="34" charset="-120"/>
              </a:rPr>
              <a:t>C</a:t>
            </a:r>
            <a:endParaRPr lang="zh-TW" altLang="en-US" sz="975" b="1" dirty="0">
              <a:latin typeface="微軟正黑體" panose="020B0604030504040204" pitchFamily="34" charset="-120"/>
              <a:ea typeface="微軟正黑體" panose="020B0604030504040204" pitchFamily="34" charset="-120"/>
            </a:endParaRPr>
          </a:p>
        </p:txBody>
      </p:sp>
      <p:sp>
        <p:nvSpPr>
          <p:cNvPr id="166" name="文字方塊 165">
            <a:extLst>
              <a:ext uri="{FF2B5EF4-FFF2-40B4-BE49-F238E27FC236}">
                <a16:creationId xmlns:a16="http://schemas.microsoft.com/office/drawing/2014/main" id="{F0F8ED7B-8B55-4AF5-A92D-2FD5247E7F14}"/>
              </a:ext>
            </a:extLst>
          </p:cNvPr>
          <p:cNvSpPr txBox="1"/>
          <p:nvPr/>
        </p:nvSpPr>
        <p:spPr>
          <a:xfrm>
            <a:off x="7567250" y="4523920"/>
            <a:ext cx="780983" cy="39241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altLang="zh-TW" sz="975" b="1" dirty="0">
                <a:latin typeface="微軟正黑體" panose="020B0604030504040204" pitchFamily="34" charset="-120"/>
                <a:ea typeface="微軟正黑體" panose="020B0604030504040204" pitchFamily="34" charset="-120"/>
              </a:rPr>
              <a:t>Other</a:t>
            </a:r>
          </a:p>
          <a:p>
            <a:pPr algn="ctr"/>
            <a:r>
              <a:rPr lang="zh-TW" altLang="en-US" sz="975" b="1" dirty="0">
                <a:latin typeface="微軟正黑體" panose="020B0604030504040204" pitchFamily="34" charset="-120"/>
                <a:ea typeface="微軟正黑體" panose="020B0604030504040204" pitchFamily="34" charset="-120"/>
              </a:rPr>
              <a:t>資料格式</a:t>
            </a:r>
            <a:r>
              <a:rPr lang="en-US" altLang="zh-TW" sz="975" b="1" dirty="0">
                <a:latin typeface="微軟正黑體" panose="020B0604030504040204" pitchFamily="34" charset="-120"/>
                <a:ea typeface="微軟正黑體" panose="020B0604030504040204" pitchFamily="34" charset="-120"/>
              </a:rPr>
              <a:t>D</a:t>
            </a:r>
            <a:endParaRPr lang="zh-TW" altLang="en-US" sz="975" b="1" dirty="0">
              <a:latin typeface="微軟正黑體" panose="020B0604030504040204" pitchFamily="34" charset="-120"/>
              <a:ea typeface="微軟正黑體" panose="020B0604030504040204" pitchFamily="34" charset="-120"/>
            </a:endParaRPr>
          </a:p>
        </p:txBody>
      </p:sp>
      <p:pic>
        <p:nvPicPr>
          <p:cNvPr id="188" name="圖片 187">
            <a:extLst>
              <a:ext uri="{FF2B5EF4-FFF2-40B4-BE49-F238E27FC236}">
                <a16:creationId xmlns:a16="http://schemas.microsoft.com/office/drawing/2014/main" id="{9D4A4625-8A1A-48B9-A16A-A137AEE1DF63}"/>
              </a:ext>
            </a:extLst>
          </p:cNvPr>
          <p:cNvPicPr>
            <a:picLocks noChangeAspect="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755115" y="5030050"/>
            <a:ext cx="298332" cy="298332"/>
          </a:xfrm>
          <a:prstGeom prst="rect">
            <a:avLst/>
          </a:prstGeom>
        </p:spPr>
      </p:pic>
      <p:pic>
        <p:nvPicPr>
          <p:cNvPr id="189" name="圖片 188">
            <a:extLst>
              <a:ext uri="{FF2B5EF4-FFF2-40B4-BE49-F238E27FC236}">
                <a16:creationId xmlns:a16="http://schemas.microsoft.com/office/drawing/2014/main" id="{D35D08ED-85FF-4874-B879-F45BFB41F6D9}"/>
              </a:ext>
            </a:extLst>
          </p:cNvPr>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939637" y="5045477"/>
            <a:ext cx="301586" cy="301586"/>
          </a:xfrm>
          <a:prstGeom prst="rect">
            <a:avLst/>
          </a:prstGeom>
        </p:spPr>
      </p:pic>
      <p:sp>
        <p:nvSpPr>
          <p:cNvPr id="3" name="投影片編號版面配置區 2"/>
          <p:cNvSpPr>
            <a:spLocks noGrp="1"/>
          </p:cNvSpPr>
          <p:nvPr>
            <p:ph type="sldNum" sz="quarter" idx="4"/>
          </p:nvPr>
        </p:nvSpPr>
        <p:spPr/>
        <p:txBody>
          <a:bodyPr/>
          <a:lstStyle/>
          <a:p>
            <a:fld id="{67686394-A506-4F44-853A-923C96A6A0BF}" type="slidenum">
              <a:rPr lang="zh-TW" altLang="en-US" smtClean="0"/>
              <a:pPr/>
              <a:t>17</a:t>
            </a:fld>
            <a:endParaRPr lang="zh-TW" altLang="en-US" dirty="0"/>
          </a:p>
        </p:txBody>
      </p:sp>
      <p:sp>
        <p:nvSpPr>
          <p:cNvPr id="137" name="文字方塊 136">
            <a:extLst>
              <a:ext uri="{FF2B5EF4-FFF2-40B4-BE49-F238E27FC236}">
                <a16:creationId xmlns:a16="http://schemas.microsoft.com/office/drawing/2014/main" id="{8CF58FB1-1EA8-46FD-A368-EF3FFC08F87C}"/>
              </a:ext>
            </a:extLst>
          </p:cNvPr>
          <p:cNvSpPr txBox="1"/>
          <p:nvPr/>
        </p:nvSpPr>
        <p:spPr>
          <a:xfrm>
            <a:off x="5420531" y="4954483"/>
            <a:ext cx="605013" cy="242374"/>
          </a:xfrm>
          <a:prstGeom prst="rect">
            <a:avLst/>
          </a:prstGeom>
          <a:noFill/>
        </p:spPr>
        <p:txBody>
          <a:bodyPr wrap="square">
            <a:spAutoFit/>
          </a:bodyPr>
          <a:lstStyle/>
          <a:p>
            <a:r>
              <a:rPr lang="en-US" altLang="zh-TW" sz="975" b="1" dirty="0">
                <a:solidFill>
                  <a:schemeClr val="dk1"/>
                </a:solidFill>
                <a:latin typeface="微軟正黑體" panose="020B0604030504040204" pitchFamily="34" charset="-120"/>
                <a:ea typeface="微軟正黑體" panose="020B0604030504040204" pitchFamily="34" charset="-120"/>
              </a:rPr>
              <a:t>TCP/IP</a:t>
            </a:r>
          </a:p>
        </p:txBody>
      </p:sp>
      <p:sp>
        <p:nvSpPr>
          <p:cNvPr id="173" name="文字方塊 172">
            <a:extLst>
              <a:ext uri="{FF2B5EF4-FFF2-40B4-BE49-F238E27FC236}">
                <a16:creationId xmlns:a16="http://schemas.microsoft.com/office/drawing/2014/main" id="{61DD9AD3-EB39-4664-A1AB-EFABCFB3CD08}"/>
              </a:ext>
            </a:extLst>
          </p:cNvPr>
          <p:cNvSpPr txBox="1"/>
          <p:nvPr/>
        </p:nvSpPr>
        <p:spPr>
          <a:xfrm>
            <a:off x="6168850" y="4945785"/>
            <a:ext cx="718248" cy="242374"/>
          </a:xfrm>
          <a:prstGeom prst="rect">
            <a:avLst/>
          </a:prstGeom>
          <a:noFill/>
        </p:spPr>
        <p:txBody>
          <a:bodyPr wrap="square">
            <a:spAutoFit/>
          </a:bodyPr>
          <a:lstStyle/>
          <a:p>
            <a:r>
              <a:rPr lang="en-US" altLang="zh-TW" sz="975" b="1" dirty="0">
                <a:solidFill>
                  <a:schemeClr val="dk1"/>
                </a:solidFill>
                <a:latin typeface="微軟正黑體" panose="020B0604030504040204" pitchFamily="34" charset="-120"/>
                <a:ea typeface="微軟正黑體" panose="020B0604030504040204" pitchFamily="34" charset="-120"/>
              </a:rPr>
              <a:t>OPC UA</a:t>
            </a:r>
          </a:p>
        </p:txBody>
      </p:sp>
      <p:sp>
        <p:nvSpPr>
          <p:cNvPr id="187" name="文字方塊 186">
            <a:extLst>
              <a:ext uri="{FF2B5EF4-FFF2-40B4-BE49-F238E27FC236}">
                <a16:creationId xmlns:a16="http://schemas.microsoft.com/office/drawing/2014/main" id="{378C5B9E-8CBF-4E5C-9392-9F908B00191D}"/>
              </a:ext>
            </a:extLst>
          </p:cNvPr>
          <p:cNvSpPr txBox="1"/>
          <p:nvPr/>
        </p:nvSpPr>
        <p:spPr>
          <a:xfrm>
            <a:off x="7165921" y="4963475"/>
            <a:ext cx="980332" cy="229935"/>
          </a:xfrm>
          <a:prstGeom prst="rect">
            <a:avLst/>
          </a:prstGeom>
          <a:noFill/>
        </p:spPr>
        <p:txBody>
          <a:bodyPr wrap="square">
            <a:spAutoFit/>
          </a:bodyPr>
          <a:lstStyle/>
          <a:p>
            <a:r>
              <a:rPr lang="en-US" altLang="zh-TW" sz="894" b="1" dirty="0">
                <a:solidFill>
                  <a:schemeClr val="dk1"/>
                </a:solidFill>
                <a:latin typeface="微軟正黑體" panose="020B0604030504040204" pitchFamily="34" charset="-120"/>
                <a:ea typeface="微軟正黑體" panose="020B0604030504040204" pitchFamily="34" charset="-120"/>
              </a:rPr>
              <a:t>MT Connect</a:t>
            </a:r>
          </a:p>
        </p:txBody>
      </p:sp>
    </p:spTree>
    <p:extLst>
      <p:ext uri="{BB962C8B-B14F-4D97-AF65-F5344CB8AC3E}">
        <p14:creationId xmlns:p14="http://schemas.microsoft.com/office/powerpoint/2010/main" val="276119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4294967295"/>
          </p:nvPr>
        </p:nvSpPr>
        <p:spPr/>
        <p:txBody>
          <a:bodyPr/>
          <a:lstStyle/>
          <a:p>
            <a:fld id="{8F4EACC7-37E3-43A5-A5FB-BEB9CE95D266}" type="slidenum">
              <a:rPr lang="zh-TW" altLang="en-US" smtClean="0"/>
              <a:pPr/>
              <a:t>18</a:t>
            </a:fld>
            <a:endParaRPr lang="zh-TW" altLang="en-US"/>
          </a:p>
        </p:txBody>
      </p:sp>
      <p:sp>
        <p:nvSpPr>
          <p:cNvPr id="3" name="標題 2"/>
          <p:cNvSpPr>
            <a:spLocks noGrp="1"/>
          </p:cNvSpPr>
          <p:nvPr>
            <p:ph type="title"/>
          </p:nvPr>
        </p:nvSpPr>
        <p:spPr>
          <a:xfrm>
            <a:off x="740532" y="737701"/>
            <a:ext cx="8532947" cy="621322"/>
          </a:xfrm>
        </p:spPr>
        <p:txBody>
          <a:bodyPr/>
          <a:lstStyle/>
          <a:p>
            <a:pPr algn="l"/>
            <a:r>
              <a:rPr lang="en-US" altLang="zh-TW" sz="2600" dirty="0"/>
              <a:t>(</a:t>
            </a:r>
            <a:r>
              <a:rPr lang="zh-TW" altLang="en-US" sz="2600" dirty="0"/>
              <a:t>二</a:t>
            </a:r>
            <a:r>
              <a:rPr lang="en-US" altLang="zh-TW" sz="2600" dirty="0"/>
              <a:t>)</a:t>
            </a:r>
            <a:r>
              <a:rPr lang="zh-TW" altLang="en-US" sz="2600" dirty="0"/>
              <a:t>工業五金及自行車產業的微服務交換服務</a:t>
            </a:r>
          </a:p>
        </p:txBody>
      </p:sp>
      <p:sp>
        <p:nvSpPr>
          <p:cNvPr id="6" name="圓角矩形 5"/>
          <p:cNvSpPr/>
          <p:nvPr/>
        </p:nvSpPr>
        <p:spPr>
          <a:xfrm>
            <a:off x="1655980" y="3107246"/>
            <a:ext cx="6944469" cy="8238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438" dirty="0"/>
              <a:t>Follow REST </a:t>
            </a:r>
            <a:r>
              <a:rPr lang="zh-TW" altLang="en-US" sz="2438" dirty="0"/>
              <a:t>軟體架構風格 </a:t>
            </a:r>
            <a:endParaRPr lang="en-US" altLang="zh-TW" sz="2438" dirty="0"/>
          </a:p>
          <a:p>
            <a:pPr algn="ctr"/>
            <a:r>
              <a:rPr lang="en-US" altLang="zh-TW" sz="2438" b="1" dirty="0"/>
              <a:t>POST/GET/DELETE/PUT (Action)</a:t>
            </a:r>
            <a:endParaRPr lang="zh-TW" altLang="en-US" sz="2438" b="1" dirty="0"/>
          </a:p>
        </p:txBody>
      </p:sp>
      <p:grpSp>
        <p:nvGrpSpPr>
          <p:cNvPr id="14" name="群組 13"/>
          <p:cNvGrpSpPr/>
          <p:nvPr/>
        </p:nvGrpSpPr>
        <p:grpSpPr>
          <a:xfrm>
            <a:off x="1721264" y="4023542"/>
            <a:ext cx="6953272" cy="1907063"/>
            <a:chOff x="1543692" y="2795402"/>
            <a:chExt cx="9869821" cy="2548705"/>
          </a:xfrm>
        </p:grpSpPr>
        <p:sp>
          <p:nvSpPr>
            <p:cNvPr id="9" name="矩形 8"/>
            <p:cNvSpPr/>
            <p:nvPr/>
          </p:nvSpPr>
          <p:spPr>
            <a:xfrm>
              <a:off x="1543692" y="2795402"/>
              <a:ext cx="3247328" cy="11369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38" dirty="0"/>
                <a:t>生產端</a:t>
              </a:r>
              <a:endParaRPr lang="en-US" altLang="zh-TW" sz="2438" dirty="0"/>
            </a:p>
            <a:p>
              <a:pPr algn="ctr"/>
              <a:r>
                <a:rPr lang="zh-TW" altLang="en-US" sz="2438" dirty="0"/>
                <a:t>通用格式</a:t>
              </a:r>
            </a:p>
          </p:txBody>
        </p:sp>
        <p:sp>
          <p:nvSpPr>
            <p:cNvPr id="10" name="矩形 9"/>
            <p:cNvSpPr/>
            <p:nvPr/>
          </p:nvSpPr>
          <p:spPr>
            <a:xfrm>
              <a:off x="1577829" y="4263987"/>
              <a:ext cx="3213191" cy="10801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38" dirty="0"/>
                <a:t>Edge</a:t>
              </a:r>
              <a:r>
                <a:rPr lang="zh-TW" altLang="en-US" sz="2438" dirty="0"/>
                <a:t> 端 </a:t>
              </a:r>
              <a:endParaRPr lang="en-US" altLang="zh-TW" sz="2438" dirty="0"/>
            </a:p>
            <a:p>
              <a:pPr algn="ctr"/>
              <a:r>
                <a:rPr lang="zh-TW" altLang="en-US" sz="2438" dirty="0"/>
                <a:t>通用格式</a:t>
              </a:r>
            </a:p>
          </p:txBody>
        </p:sp>
        <p:pic>
          <p:nvPicPr>
            <p:cNvPr id="11" name="圖片 10"/>
            <p:cNvPicPr>
              <a:picLocks noChangeAspect="1"/>
            </p:cNvPicPr>
            <p:nvPr/>
          </p:nvPicPr>
          <p:blipFill>
            <a:blip r:embed="rId2"/>
            <a:stretch>
              <a:fillRect/>
            </a:stretch>
          </p:blipFill>
          <p:spPr>
            <a:xfrm>
              <a:off x="5655116" y="2924944"/>
              <a:ext cx="5758397" cy="2207270"/>
            </a:xfrm>
            <a:prstGeom prst="rect">
              <a:avLst/>
            </a:prstGeom>
          </p:spPr>
        </p:pic>
        <p:sp>
          <p:nvSpPr>
            <p:cNvPr id="12" name="向右箭號 11"/>
            <p:cNvSpPr/>
            <p:nvPr/>
          </p:nvSpPr>
          <p:spPr>
            <a:xfrm rot="10800000">
              <a:off x="5056894" y="3075854"/>
              <a:ext cx="432048" cy="57606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sz="1463"/>
            </a:p>
          </p:txBody>
        </p:sp>
        <p:sp>
          <p:nvSpPr>
            <p:cNvPr id="13" name="向右箭號 12"/>
            <p:cNvSpPr/>
            <p:nvPr/>
          </p:nvSpPr>
          <p:spPr>
            <a:xfrm rot="10800000">
              <a:off x="5056894" y="4450901"/>
              <a:ext cx="432048" cy="57606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sz="1463"/>
            </a:p>
          </p:txBody>
        </p:sp>
      </p:grpSp>
      <p:sp>
        <p:nvSpPr>
          <p:cNvPr id="15" name="圓角矩形 14"/>
          <p:cNvSpPr/>
          <p:nvPr/>
        </p:nvSpPr>
        <p:spPr>
          <a:xfrm>
            <a:off x="511391" y="3107246"/>
            <a:ext cx="1053117" cy="8238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63" b="1" dirty="0">
                <a:solidFill>
                  <a:schemeClr val="bg1"/>
                </a:solidFill>
              </a:rPr>
              <a:t>應用協定</a:t>
            </a:r>
          </a:p>
        </p:txBody>
      </p:sp>
      <p:sp>
        <p:nvSpPr>
          <p:cNvPr id="16" name="圓角矩形 15"/>
          <p:cNvSpPr/>
          <p:nvPr/>
        </p:nvSpPr>
        <p:spPr>
          <a:xfrm>
            <a:off x="511391" y="3990975"/>
            <a:ext cx="1080801" cy="193963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63" b="1" dirty="0">
                <a:solidFill>
                  <a:schemeClr val="bg1"/>
                </a:solidFill>
              </a:rPr>
              <a:t>資料協定</a:t>
            </a:r>
          </a:p>
        </p:txBody>
      </p:sp>
      <p:sp>
        <p:nvSpPr>
          <p:cNvPr id="17" name="矩形: 圓角化同側角落 75">
            <a:extLst>
              <a:ext uri="{FF2B5EF4-FFF2-40B4-BE49-F238E27FC236}">
                <a16:creationId xmlns:a16="http://schemas.microsoft.com/office/drawing/2014/main" id="{844EF69D-23D6-4961-8FB5-BAB635874C2D}"/>
              </a:ext>
            </a:extLst>
          </p:cNvPr>
          <p:cNvSpPr/>
          <p:nvPr/>
        </p:nvSpPr>
        <p:spPr>
          <a:xfrm rot="5400000">
            <a:off x="4255014" y="-1422829"/>
            <a:ext cx="1295730" cy="7380798"/>
          </a:xfrm>
          <a:prstGeom prst="round2SameRect">
            <a:avLst>
              <a:gd name="adj1" fmla="val 9838"/>
              <a:gd name="adj2" fmla="val 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sz="1463"/>
          </a:p>
        </p:txBody>
      </p:sp>
      <p:pic>
        <p:nvPicPr>
          <p:cNvPr id="18" name="Picture 7" descr="Amazon Web Services - SCC En la Red">
            <a:extLst>
              <a:ext uri="{FF2B5EF4-FFF2-40B4-BE49-F238E27FC236}">
                <a16:creationId xmlns:a16="http://schemas.microsoft.com/office/drawing/2014/main" id="{5601AFC5-BCFE-4C74-B102-527B594B2728}"/>
              </a:ext>
            </a:extLst>
          </p:cNvPr>
          <p:cNvPicPr>
            <a:picLocks noChangeAspect="1" noChangeArrowheads="1"/>
          </p:cNvPicPr>
          <p:nvPr/>
        </p:nvPicPr>
        <p:blipFill>
          <a:blip r:embed="rId3" cstate="print"/>
          <a:srcRect/>
          <a:stretch>
            <a:fillRect/>
          </a:stretch>
        </p:blipFill>
        <p:spPr bwMode="auto">
          <a:xfrm>
            <a:off x="1414418" y="2137137"/>
            <a:ext cx="1268482" cy="476738"/>
          </a:xfrm>
          <a:prstGeom prst="rect">
            <a:avLst/>
          </a:prstGeom>
          <a:noFill/>
        </p:spPr>
      </p:pic>
      <p:pic>
        <p:nvPicPr>
          <p:cNvPr id="19" name="Picture 16" descr="Ness Partners with Microsoft Azure to help Enterprises with their Cloud  Journey - Ness Digital Engineering">
            <a:extLst>
              <a:ext uri="{FF2B5EF4-FFF2-40B4-BE49-F238E27FC236}">
                <a16:creationId xmlns:a16="http://schemas.microsoft.com/office/drawing/2014/main" id="{72526857-457E-40CD-94D2-C985352A60ED}"/>
              </a:ext>
            </a:extLst>
          </p:cNvPr>
          <p:cNvPicPr>
            <a:picLocks noChangeAspect="1" noChangeArrowheads="1"/>
          </p:cNvPicPr>
          <p:nvPr/>
        </p:nvPicPr>
        <p:blipFill>
          <a:blip r:embed="rId4" cstate="print">
            <a:clrChange>
              <a:clrFrom>
                <a:srgbClr val="FFFFFF"/>
              </a:clrFrom>
              <a:clrTo>
                <a:srgbClr val="FFFFFF">
                  <a:alpha val="0"/>
                </a:srgbClr>
              </a:clrTo>
            </a:clrChange>
          </a:blip>
          <a:srcRect l="8525" t="33602" r="8089" b="35357"/>
          <a:stretch>
            <a:fillRect/>
          </a:stretch>
        </p:blipFill>
        <p:spPr bwMode="auto">
          <a:xfrm>
            <a:off x="3799701" y="1954421"/>
            <a:ext cx="1468898" cy="410098"/>
          </a:xfrm>
          <a:prstGeom prst="rect">
            <a:avLst/>
          </a:prstGeom>
          <a:noFill/>
        </p:spPr>
      </p:pic>
      <p:pic>
        <p:nvPicPr>
          <p:cNvPr id="20" name="Picture 22" descr="中華電信hicloud IAM登入">
            <a:extLst>
              <a:ext uri="{FF2B5EF4-FFF2-40B4-BE49-F238E27FC236}">
                <a16:creationId xmlns:a16="http://schemas.microsoft.com/office/drawing/2014/main" id="{45AD675C-B8B6-4C93-9C89-800E451F621D}"/>
              </a:ext>
            </a:extLst>
          </p:cNvPr>
          <p:cNvPicPr>
            <a:picLocks noChangeAspect="1" noChangeArrowheads="1"/>
          </p:cNvPicPr>
          <p:nvPr/>
        </p:nvPicPr>
        <p:blipFill>
          <a:blip r:embed="rId5" cstate="print"/>
          <a:srcRect/>
          <a:stretch>
            <a:fillRect/>
          </a:stretch>
        </p:blipFill>
        <p:spPr bwMode="auto">
          <a:xfrm>
            <a:off x="4907076" y="2448000"/>
            <a:ext cx="1252136" cy="331750"/>
          </a:xfrm>
          <a:prstGeom prst="rect">
            <a:avLst/>
          </a:prstGeom>
          <a:noFill/>
        </p:spPr>
      </p:pic>
      <p:pic>
        <p:nvPicPr>
          <p:cNvPr id="21" name="Picture 10" descr="GozCafe 果子咖啡: Google App Engine雲端應用程式實作課程[新手班]">
            <a:extLst>
              <a:ext uri="{FF2B5EF4-FFF2-40B4-BE49-F238E27FC236}">
                <a16:creationId xmlns:a16="http://schemas.microsoft.com/office/drawing/2014/main" id="{3FF8C621-D889-41A7-B529-814F308A7F5E}"/>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779302" y="1908225"/>
            <a:ext cx="934560" cy="934560"/>
          </a:xfrm>
          <a:prstGeom prst="rect">
            <a:avLst/>
          </a:prstGeom>
          <a:noFill/>
        </p:spPr>
      </p:pic>
      <p:pic>
        <p:nvPicPr>
          <p:cNvPr id="22" name="Picture 24" descr="A Cloud-Based Platform - Heroku | Server Management Tips">
            <a:extLst>
              <a:ext uri="{FF2B5EF4-FFF2-40B4-BE49-F238E27FC236}">
                <a16:creationId xmlns:a16="http://schemas.microsoft.com/office/drawing/2014/main" id="{D935B2D2-5FFE-4E87-AD83-14BF9D186B2C}"/>
              </a:ext>
            </a:extLst>
          </p:cNvPr>
          <p:cNvPicPr>
            <a:picLocks noChangeAspect="1" noChangeArrowheads="1"/>
          </p:cNvPicPr>
          <p:nvPr/>
        </p:nvPicPr>
        <p:blipFill>
          <a:blip r:embed="rId7" cstate="print">
            <a:clrChange>
              <a:clrFrom>
                <a:srgbClr val="FFFFFF"/>
              </a:clrFrom>
              <a:clrTo>
                <a:srgbClr val="FFFFFF">
                  <a:alpha val="0"/>
                </a:srgbClr>
              </a:clrTo>
            </a:clrChange>
          </a:blip>
          <a:srcRect l="21821" r="24464"/>
          <a:stretch>
            <a:fillRect/>
          </a:stretch>
        </p:blipFill>
        <p:spPr bwMode="auto">
          <a:xfrm>
            <a:off x="6489389" y="1844237"/>
            <a:ext cx="661450" cy="769638"/>
          </a:xfrm>
          <a:prstGeom prst="rect">
            <a:avLst/>
          </a:prstGeom>
          <a:noFill/>
        </p:spPr>
      </p:pic>
      <p:pic>
        <p:nvPicPr>
          <p:cNvPr id="23" name="Picture 26" descr="OpenStack - 维基百科，自由的百科全书">
            <a:extLst>
              <a:ext uri="{FF2B5EF4-FFF2-40B4-BE49-F238E27FC236}">
                <a16:creationId xmlns:a16="http://schemas.microsoft.com/office/drawing/2014/main" id="{010EBCEC-E8C0-45F1-BBE0-6BB66ABBB30E}"/>
              </a:ext>
            </a:extLst>
          </p:cNvPr>
          <p:cNvPicPr>
            <a:picLocks noChangeAspect="1" noChangeArrowheads="1"/>
          </p:cNvPicPr>
          <p:nvPr/>
        </p:nvPicPr>
        <p:blipFill>
          <a:blip r:embed="rId8" cstate="print">
            <a:clrChange>
              <a:clrFrom>
                <a:srgbClr val="000000">
                  <a:alpha val="0"/>
                </a:srgbClr>
              </a:clrFrom>
              <a:clrTo>
                <a:srgbClr val="000000">
                  <a:alpha val="0"/>
                </a:srgbClr>
              </a:clrTo>
            </a:clrChange>
          </a:blip>
          <a:srcRect/>
          <a:stretch>
            <a:fillRect/>
          </a:stretch>
        </p:blipFill>
        <p:spPr bwMode="auto">
          <a:xfrm>
            <a:off x="7259730" y="2297767"/>
            <a:ext cx="1127848" cy="545127"/>
          </a:xfrm>
          <a:prstGeom prst="rect">
            <a:avLst/>
          </a:prstGeom>
          <a:noFill/>
        </p:spPr>
      </p:pic>
      <p:sp>
        <p:nvSpPr>
          <p:cNvPr id="24" name="圓角化同側角落矩形 79">
            <a:extLst>
              <a:ext uri="{FF2B5EF4-FFF2-40B4-BE49-F238E27FC236}">
                <a16:creationId xmlns:a16="http://schemas.microsoft.com/office/drawing/2014/main" id="{EB5584F5-B38A-4E14-A08B-3AEDB341361A}"/>
              </a:ext>
            </a:extLst>
          </p:cNvPr>
          <p:cNvSpPr/>
          <p:nvPr/>
        </p:nvSpPr>
        <p:spPr>
          <a:xfrm rot="16200000">
            <a:off x="372397" y="2046349"/>
            <a:ext cx="1293078" cy="439793"/>
          </a:xfrm>
          <a:prstGeom prst="round2SameRect">
            <a:avLst>
              <a:gd name="adj1" fmla="val 30930"/>
              <a:gd name="adj2" fmla="val 0"/>
            </a:avLst>
          </a:prstGeom>
        </p:spPr>
        <p:style>
          <a:lnRef idx="3">
            <a:schemeClr val="lt1"/>
          </a:lnRef>
          <a:fillRef idx="1">
            <a:schemeClr val="accent1"/>
          </a:fillRef>
          <a:effectRef idx="1">
            <a:schemeClr val="accent1"/>
          </a:effectRef>
          <a:fontRef idx="minor">
            <a:schemeClr val="lt1"/>
          </a:fontRef>
        </p:style>
        <p:txBody>
          <a:bodyPr vert="eaVert" rtlCol="0" anchor="t"/>
          <a:lstStyle/>
          <a:p>
            <a:pPr algn="ctr"/>
            <a:r>
              <a:rPr lang="en-US" altLang="zh-TW" sz="1625" dirty="0"/>
              <a:t>P</a:t>
            </a:r>
          </a:p>
          <a:p>
            <a:pPr algn="ctr"/>
            <a:r>
              <a:rPr lang="en-US" altLang="zh-TW" sz="1625" dirty="0"/>
              <a:t>a</a:t>
            </a:r>
          </a:p>
          <a:p>
            <a:pPr algn="ctr"/>
            <a:r>
              <a:rPr lang="en-US" altLang="zh-TW" sz="1625" dirty="0"/>
              <a:t>a</a:t>
            </a:r>
          </a:p>
          <a:p>
            <a:pPr algn="ctr"/>
            <a:r>
              <a:rPr lang="en-US" altLang="zh-TW" sz="1625" dirty="0"/>
              <a:t>S</a:t>
            </a:r>
          </a:p>
          <a:p>
            <a:pPr algn="ctr"/>
            <a:endParaRPr lang="zh-TW" altLang="en-US" sz="1625" dirty="0"/>
          </a:p>
        </p:txBody>
      </p:sp>
      <p:sp>
        <p:nvSpPr>
          <p:cNvPr id="25" name="向右箭號 24"/>
          <p:cNvSpPr/>
          <p:nvPr/>
        </p:nvSpPr>
        <p:spPr>
          <a:xfrm rot="16200000">
            <a:off x="4272329" y="2734295"/>
            <a:ext cx="300682" cy="39159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sz="1463"/>
          </a:p>
        </p:txBody>
      </p:sp>
    </p:spTree>
    <p:extLst>
      <p:ext uri="{BB962C8B-B14F-4D97-AF65-F5344CB8AC3E}">
        <p14:creationId xmlns:p14="http://schemas.microsoft.com/office/powerpoint/2010/main" val="3269474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提醒事項 </a:t>
            </a:r>
            <a:r>
              <a:rPr lang="en-US" altLang="zh-TW" dirty="0" smtClean="0"/>
              <a:t>– </a:t>
            </a:r>
            <a:r>
              <a:rPr lang="zh-TW" altLang="en-US" dirty="0" smtClean="0"/>
              <a:t>經費與再次檢視重點</a:t>
            </a:r>
            <a:endParaRPr lang="zh-TW" altLang="en-US" dirty="0"/>
          </a:p>
        </p:txBody>
      </p:sp>
      <p:sp>
        <p:nvSpPr>
          <p:cNvPr id="2" name="內容版面配置區 1"/>
          <p:cNvSpPr>
            <a:spLocks noGrp="1"/>
          </p:cNvSpPr>
          <p:nvPr>
            <p:ph idx="1"/>
          </p:nvPr>
        </p:nvSpPr>
        <p:spPr>
          <a:xfrm>
            <a:off x="776536" y="1052736"/>
            <a:ext cx="8352928" cy="5400600"/>
          </a:xfrm>
        </p:spPr>
        <p:txBody>
          <a:bodyPr>
            <a:normAutofit/>
          </a:bodyPr>
          <a:lstStyle/>
          <a:p>
            <a:r>
              <a:rPr lang="zh-TW" altLang="en-US" dirty="0" smtClean="0"/>
              <a:t>若本案通過審查，將先提供部分經費，於次季前後再次檢視計畫，如檢視通過，則解凍後續經費，如檢視未通過，則中止該計畫</a:t>
            </a:r>
            <a:endParaRPr lang="en-US" altLang="zh-TW" dirty="0" smtClean="0"/>
          </a:p>
          <a:p>
            <a:pPr lvl="1"/>
            <a:endParaRPr lang="en-US" altLang="zh-TW" dirty="0" smtClean="0"/>
          </a:p>
          <a:p>
            <a:pPr lvl="1"/>
            <a:r>
              <a:rPr lang="zh-TW" altLang="en-US" b="1" dirty="0" smtClean="0"/>
              <a:t>「再次檢視」之預計檢視重點：</a:t>
            </a:r>
            <a:endParaRPr lang="en-US" altLang="zh-TW" b="1" dirty="0" smtClean="0">
              <a:latin typeface="新細明體" panose="02020500000000000000" pitchFamily="18" charset="-120"/>
              <a:ea typeface="新細明體" panose="02020500000000000000" pitchFamily="18" charset="-120"/>
            </a:endParaRPr>
          </a:p>
          <a:p>
            <a:pPr lvl="2"/>
            <a:r>
              <a:rPr lang="zh-TW" altLang="en-US" dirty="0" smtClean="0"/>
              <a:t>研發團隊如何檢證</a:t>
            </a:r>
            <a:r>
              <a:rPr lang="en-US" altLang="zh-TW" dirty="0" smtClean="0"/>
              <a:t>BMC</a:t>
            </a:r>
            <a:r>
              <a:rPr lang="zh-TW" altLang="en-US" dirty="0" smtClean="0"/>
              <a:t>或</a:t>
            </a:r>
            <a:r>
              <a:rPr lang="en-US" altLang="zh-TW" dirty="0" smtClean="0"/>
              <a:t>Lean Canvas</a:t>
            </a:r>
            <a:r>
              <a:rPr lang="zh-TW" altLang="en-US" dirty="0" smtClean="0"/>
              <a:t>中之各項假說，乃至有何新發現？</a:t>
            </a:r>
            <a:endParaRPr lang="en-US" altLang="zh-TW" dirty="0" smtClean="0"/>
          </a:p>
          <a:p>
            <a:pPr lvl="2"/>
            <a:r>
              <a:rPr lang="zh-TW" altLang="en-US" dirty="0" smtClean="0"/>
              <a:t>承上，後續</a:t>
            </a:r>
            <a:r>
              <a:rPr lang="en-US" altLang="zh-TW" dirty="0" smtClean="0"/>
              <a:t>BMC</a:t>
            </a:r>
            <a:r>
              <a:rPr lang="zh-TW" altLang="en-US" dirty="0" smtClean="0"/>
              <a:t>或</a:t>
            </a:r>
            <a:r>
              <a:rPr lang="en-US" altLang="zh-TW" dirty="0" smtClean="0"/>
              <a:t>Lean Canvas</a:t>
            </a:r>
            <a:r>
              <a:rPr lang="zh-TW" altLang="en-US" dirty="0" smtClean="0"/>
              <a:t>內各項設定的相應調整與周邊配套為何？</a:t>
            </a:r>
            <a:endParaRPr lang="en-US" altLang="zh-TW" dirty="0"/>
          </a:p>
        </p:txBody>
      </p:sp>
    </p:spTree>
    <p:extLst>
      <p:ext uri="{BB962C8B-B14F-4D97-AF65-F5344CB8AC3E}">
        <p14:creationId xmlns:p14="http://schemas.microsoft.com/office/powerpoint/2010/main" val="3806999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4294967295"/>
          </p:nvPr>
        </p:nvSpPr>
        <p:spPr/>
        <p:txBody>
          <a:bodyPr/>
          <a:lstStyle/>
          <a:p>
            <a:fld id="{8F4EACC7-37E3-43A5-A5FB-BEB9CE95D266}" type="slidenum">
              <a:rPr lang="zh-TW" altLang="en-US" smtClean="0"/>
              <a:pPr/>
              <a:t>19</a:t>
            </a:fld>
            <a:endParaRPr lang="zh-TW" altLang="en-US"/>
          </a:p>
        </p:txBody>
      </p:sp>
      <p:sp>
        <p:nvSpPr>
          <p:cNvPr id="3" name="標題 2"/>
          <p:cNvSpPr>
            <a:spLocks noGrp="1"/>
          </p:cNvSpPr>
          <p:nvPr>
            <p:ph type="title"/>
          </p:nvPr>
        </p:nvSpPr>
        <p:spPr>
          <a:xfrm>
            <a:off x="799038" y="737701"/>
            <a:ext cx="8474442" cy="621322"/>
          </a:xfrm>
        </p:spPr>
        <p:txBody>
          <a:bodyPr/>
          <a:lstStyle/>
          <a:p>
            <a:pPr algn="l"/>
            <a:r>
              <a:rPr lang="en-US" altLang="zh-TW" sz="2600" dirty="0"/>
              <a:t>(</a:t>
            </a:r>
            <a:r>
              <a:rPr lang="zh-TW" altLang="en-US" sz="2600" dirty="0"/>
              <a:t>三</a:t>
            </a:r>
            <a:r>
              <a:rPr lang="en-US" altLang="zh-TW" sz="2600" dirty="0"/>
              <a:t>)</a:t>
            </a:r>
            <a:r>
              <a:rPr lang="zh-TW" altLang="en-US" sz="2600" dirty="0"/>
              <a:t>服務</a:t>
            </a:r>
            <a:r>
              <a:rPr lang="zh-TW" altLang="en-US" sz="2600" dirty="0"/>
              <a:t>類型，定義通用名稱</a:t>
            </a:r>
          </a:p>
        </p:txBody>
      </p:sp>
      <p:sp>
        <p:nvSpPr>
          <p:cNvPr id="41" name="矩形 40"/>
          <p:cNvSpPr/>
          <p:nvPr/>
        </p:nvSpPr>
        <p:spPr>
          <a:xfrm>
            <a:off x="506506" y="5242701"/>
            <a:ext cx="8015391" cy="643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38" dirty="0"/>
              <a:t>OPC-UA/Modbus/</a:t>
            </a:r>
            <a:r>
              <a:rPr lang="en-US" altLang="zh-TW" sz="2438" dirty="0" err="1"/>
              <a:t>MTConnect</a:t>
            </a:r>
            <a:endParaRPr lang="zh-TW" altLang="en-US" sz="2438" dirty="0"/>
          </a:p>
        </p:txBody>
      </p:sp>
      <p:sp>
        <p:nvSpPr>
          <p:cNvPr id="43" name="向右箭號 42"/>
          <p:cNvSpPr/>
          <p:nvPr/>
        </p:nvSpPr>
        <p:spPr>
          <a:xfrm rot="16200000">
            <a:off x="3838212" y="4949566"/>
            <a:ext cx="374150" cy="503447"/>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sz="1463"/>
          </a:p>
        </p:txBody>
      </p:sp>
      <p:sp>
        <p:nvSpPr>
          <p:cNvPr id="44" name="圓角矩形 43"/>
          <p:cNvSpPr/>
          <p:nvPr/>
        </p:nvSpPr>
        <p:spPr>
          <a:xfrm>
            <a:off x="4549780" y="5139355"/>
            <a:ext cx="3505658" cy="2340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63" dirty="0"/>
              <a:t>Raw Data Provider (</a:t>
            </a:r>
            <a:r>
              <a:rPr lang="zh-TW" altLang="en-US" sz="1463" dirty="0"/>
              <a:t>原始資料提供者</a:t>
            </a:r>
            <a:r>
              <a:rPr lang="en-US" altLang="zh-TW" sz="1463" dirty="0"/>
              <a:t>)</a:t>
            </a:r>
            <a:endParaRPr lang="zh-TW" altLang="en-US" sz="1463" dirty="0"/>
          </a:p>
        </p:txBody>
      </p:sp>
      <p:sp>
        <p:nvSpPr>
          <p:cNvPr id="45" name="圓角矩形 44"/>
          <p:cNvSpPr/>
          <p:nvPr/>
        </p:nvSpPr>
        <p:spPr>
          <a:xfrm>
            <a:off x="2839267" y="1376621"/>
            <a:ext cx="3505658" cy="2340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63" dirty="0"/>
              <a:t>Service Data Provider (</a:t>
            </a:r>
            <a:r>
              <a:rPr lang="zh-TW" altLang="en-US" sz="1463" dirty="0"/>
              <a:t>服務資料提供者</a:t>
            </a:r>
            <a:r>
              <a:rPr lang="en-US" altLang="zh-TW" sz="1463" dirty="0"/>
              <a:t>)</a:t>
            </a:r>
            <a:endParaRPr lang="zh-TW" altLang="en-US" sz="1463" dirty="0"/>
          </a:p>
        </p:txBody>
      </p:sp>
      <p:grpSp>
        <p:nvGrpSpPr>
          <p:cNvPr id="138" name="群組 137"/>
          <p:cNvGrpSpPr/>
          <p:nvPr/>
        </p:nvGrpSpPr>
        <p:grpSpPr>
          <a:xfrm>
            <a:off x="1559623" y="1770918"/>
            <a:ext cx="6087174" cy="3268759"/>
            <a:chOff x="3797568" y="1404376"/>
            <a:chExt cx="7491906" cy="4023088"/>
          </a:xfrm>
        </p:grpSpPr>
        <p:grpSp>
          <p:nvGrpSpPr>
            <p:cNvPr id="98" name="群組 97"/>
            <p:cNvGrpSpPr/>
            <p:nvPr/>
          </p:nvGrpSpPr>
          <p:grpSpPr>
            <a:xfrm>
              <a:off x="3797568" y="1404376"/>
              <a:ext cx="7491906" cy="4023088"/>
              <a:chOff x="124239" y="1419311"/>
              <a:chExt cx="7491906" cy="4023088"/>
            </a:xfrm>
          </p:grpSpPr>
          <p:sp>
            <p:nvSpPr>
              <p:cNvPr id="6" name="矩形 5"/>
              <p:cNvSpPr/>
              <p:nvPr/>
            </p:nvSpPr>
            <p:spPr>
              <a:xfrm>
                <a:off x="955554" y="1419311"/>
                <a:ext cx="1728192" cy="6988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625" dirty="0"/>
                  <a:t>Manage app</a:t>
                </a:r>
                <a:endParaRPr lang="zh-TW" altLang="en-US" sz="1625" dirty="0"/>
              </a:p>
            </p:txBody>
          </p:sp>
          <p:sp>
            <p:nvSpPr>
              <p:cNvPr id="7" name="矩形 6"/>
              <p:cNvSpPr/>
              <p:nvPr/>
            </p:nvSpPr>
            <p:spPr>
              <a:xfrm>
                <a:off x="4349071" y="1484421"/>
                <a:ext cx="1656184" cy="7033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625" dirty="0"/>
                  <a:t>Edge </a:t>
                </a:r>
                <a:r>
                  <a:rPr lang="en-US" altLang="zh-TW" sz="1625" dirty="0"/>
                  <a:t>app</a:t>
                </a:r>
                <a:endParaRPr lang="zh-TW" altLang="en-US" sz="1625" dirty="0"/>
              </a:p>
            </p:txBody>
          </p:sp>
          <p:sp>
            <p:nvSpPr>
              <p:cNvPr id="8" name="矩形 7"/>
              <p:cNvSpPr/>
              <p:nvPr/>
            </p:nvSpPr>
            <p:spPr>
              <a:xfrm>
                <a:off x="124239" y="2480724"/>
                <a:ext cx="715874"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625" dirty="0"/>
                  <a:t>排程</a:t>
                </a:r>
              </a:p>
            </p:txBody>
          </p:sp>
          <p:sp>
            <p:nvSpPr>
              <p:cNvPr id="9" name="矩形 8"/>
              <p:cNvSpPr/>
              <p:nvPr/>
            </p:nvSpPr>
            <p:spPr>
              <a:xfrm>
                <a:off x="1415480" y="2472101"/>
                <a:ext cx="792087"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625" dirty="0"/>
                  <a:t>OEE</a:t>
                </a:r>
                <a:endParaRPr lang="zh-TW" altLang="en-US" sz="1625" dirty="0"/>
              </a:p>
            </p:txBody>
          </p:sp>
          <p:sp>
            <p:nvSpPr>
              <p:cNvPr id="11" name="矩形 10"/>
              <p:cNvSpPr/>
              <p:nvPr/>
            </p:nvSpPr>
            <p:spPr>
              <a:xfrm>
                <a:off x="2267262" y="2472101"/>
                <a:ext cx="792087"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625" dirty="0"/>
                  <a:t>產量</a:t>
                </a:r>
              </a:p>
            </p:txBody>
          </p:sp>
          <p:cxnSp>
            <p:nvCxnSpPr>
              <p:cNvPr id="14" name="肘形接點 13"/>
              <p:cNvCxnSpPr>
                <a:stCxn id="6" idx="2"/>
                <a:endCxn id="8" idx="0"/>
              </p:cNvCxnSpPr>
              <p:nvPr/>
            </p:nvCxnSpPr>
            <p:spPr>
              <a:xfrm rot="5400000">
                <a:off x="969639" y="1630712"/>
                <a:ext cx="362549" cy="133747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肘形接點 14"/>
              <p:cNvCxnSpPr>
                <a:stCxn id="6" idx="2"/>
                <a:endCxn id="9" idx="0"/>
              </p:cNvCxnSpPr>
              <p:nvPr/>
            </p:nvCxnSpPr>
            <p:spPr>
              <a:xfrm rot="5400000">
                <a:off x="1638624" y="2291075"/>
                <a:ext cx="353926" cy="812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8" name="肘形接點 17"/>
              <p:cNvCxnSpPr>
                <a:stCxn id="6" idx="2"/>
                <a:endCxn id="11" idx="0"/>
              </p:cNvCxnSpPr>
              <p:nvPr/>
            </p:nvCxnSpPr>
            <p:spPr>
              <a:xfrm rot="16200000" flipH="1">
                <a:off x="2064515" y="1873310"/>
                <a:ext cx="353926" cy="84365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6" name="矩形 45"/>
              <p:cNvSpPr/>
              <p:nvPr/>
            </p:nvSpPr>
            <p:spPr>
              <a:xfrm>
                <a:off x="3259660" y="2436006"/>
                <a:ext cx="1224136" cy="4320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625" dirty="0"/>
                  <a:t>刀具壽命</a:t>
                </a:r>
              </a:p>
            </p:txBody>
          </p:sp>
          <p:sp>
            <p:nvSpPr>
              <p:cNvPr id="47" name="矩形 46"/>
              <p:cNvSpPr/>
              <p:nvPr/>
            </p:nvSpPr>
            <p:spPr>
              <a:xfrm>
                <a:off x="4555804" y="2437941"/>
                <a:ext cx="1224136" cy="4320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625" dirty="0"/>
                  <a:t>能耗服務</a:t>
                </a:r>
              </a:p>
            </p:txBody>
          </p:sp>
          <p:sp>
            <p:nvSpPr>
              <p:cNvPr id="48" name="矩形 47"/>
              <p:cNvSpPr/>
              <p:nvPr/>
            </p:nvSpPr>
            <p:spPr>
              <a:xfrm>
                <a:off x="5839635" y="2436005"/>
                <a:ext cx="493503" cy="4320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625" dirty="0"/>
                  <a:t>….</a:t>
                </a:r>
              </a:p>
              <a:p>
                <a:pPr algn="ctr"/>
                <a:endParaRPr lang="zh-TW" altLang="en-US" sz="1625" dirty="0"/>
              </a:p>
            </p:txBody>
          </p:sp>
          <p:sp>
            <p:nvSpPr>
              <p:cNvPr id="49" name="矩形 48"/>
              <p:cNvSpPr/>
              <p:nvPr/>
            </p:nvSpPr>
            <p:spPr>
              <a:xfrm>
                <a:off x="6392009" y="2433019"/>
                <a:ext cx="1224136" cy="4320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625" dirty="0"/>
                  <a:t>品質診斷</a:t>
                </a:r>
              </a:p>
            </p:txBody>
          </p:sp>
          <p:grpSp>
            <p:nvGrpSpPr>
              <p:cNvPr id="90" name="群組 89"/>
              <p:cNvGrpSpPr/>
              <p:nvPr/>
            </p:nvGrpSpPr>
            <p:grpSpPr>
              <a:xfrm>
                <a:off x="1308476" y="2913138"/>
                <a:ext cx="972108" cy="2529261"/>
                <a:chOff x="1311606" y="2904148"/>
                <a:chExt cx="972108" cy="2529261"/>
              </a:xfrm>
            </p:grpSpPr>
            <p:sp>
              <p:nvSpPr>
                <p:cNvPr id="24" name="矩形 23"/>
                <p:cNvSpPr/>
                <p:nvPr/>
              </p:nvSpPr>
              <p:spPr>
                <a:xfrm>
                  <a:off x="1311606" y="3315670"/>
                  <a:ext cx="972108"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19" dirty="0"/>
                    <a:t>Time Base</a:t>
                  </a:r>
                  <a:endParaRPr lang="zh-TW" altLang="en-US" sz="1219" dirty="0"/>
                </a:p>
              </p:txBody>
            </p:sp>
            <p:sp>
              <p:nvSpPr>
                <p:cNvPr id="25" name="矩形 24"/>
                <p:cNvSpPr/>
                <p:nvPr/>
              </p:nvSpPr>
              <p:spPr>
                <a:xfrm>
                  <a:off x="1311606" y="3874173"/>
                  <a:ext cx="972108"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19" dirty="0"/>
                    <a:t>Yield Base</a:t>
                  </a:r>
                  <a:endParaRPr lang="zh-TW" altLang="en-US" sz="1219" dirty="0"/>
                </a:p>
              </p:txBody>
            </p:sp>
            <p:sp>
              <p:nvSpPr>
                <p:cNvPr id="26" name="矩形 25"/>
                <p:cNvSpPr/>
                <p:nvPr/>
              </p:nvSpPr>
              <p:spPr>
                <a:xfrm>
                  <a:off x="1311606" y="4432676"/>
                  <a:ext cx="972108"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19" dirty="0"/>
                    <a:t>….</a:t>
                  </a:r>
                  <a:endParaRPr lang="zh-TW" altLang="en-US" sz="1219" dirty="0"/>
                </a:p>
              </p:txBody>
            </p:sp>
            <p:sp>
              <p:nvSpPr>
                <p:cNvPr id="27" name="矩形 26"/>
                <p:cNvSpPr/>
                <p:nvPr/>
              </p:nvSpPr>
              <p:spPr>
                <a:xfrm>
                  <a:off x="1311606" y="5001361"/>
                  <a:ext cx="972108"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19" dirty="0"/>
                    <a:t>Quality</a:t>
                  </a:r>
                </a:p>
                <a:p>
                  <a:pPr algn="ctr"/>
                  <a:r>
                    <a:rPr lang="en-US" altLang="zh-TW" sz="1219" dirty="0"/>
                    <a:t>Base</a:t>
                  </a:r>
                  <a:endParaRPr lang="zh-TW" altLang="en-US" sz="1219" dirty="0"/>
                </a:p>
              </p:txBody>
            </p:sp>
            <p:cxnSp>
              <p:nvCxnSpPr>
                <p:cNvPr id="29" name="肘形接點 28"/>
                <p:cNvCxnSpPr>
                  <a:stCxn id="9" idx="2"/>
                  <a:endCxn id="24" idx="1"/>
                </p:cNvCxnSpPr>
                <p:nvPr/>
              </p:nvCxnSpPr>
              <p:spPr>
                <a:xfrm rot="5400000">
                  <a:off x="1247793" y="2967962"/>
                  <a:ext cx="627545" cy="499918"/>
                </a:xfrm>
                <a:prstGeom prst="bentConnector4">
                  <a:avLst>
                    <a:gd name="adj1" fmla="val 32788"/>
                    <a:gd name="adj2" fmla="val 145727"/>
                  </a:avLst>
                </a:prstGeom>
                <a:ln>
                  <a:tailEnd type="triangle"/>
                </a:ln>
              </p:spPr>
              <p:style>
                <a:lnRef idx="2">
                  <a:schemeClr val="dk1"/>
                </a:lnRef>
                <a:fillRef idx="0">
                  <a:schemeClr val="dk1"/>
                </a:fillRef>
                <a:effectRef idx="1">
                  <a:schemeClr val="dk1"/>
                </a:effectRef>
                <a:fontRef idx="minor">
                  <a:schemeClr val="tx1"/>
                </a:fontRef>
              </p:style>
            </p:cxnSp>
            <p:cxnSp>
              <p:nvCxnSpPr>
                <p:cNvPr id="31" name="肘形接點 30"/>
                <p:cNvCxnSpPr>
                  <a:stCxn id="9" idx="2"/>
                  <a:endCxn id="25" idx="1"/>
                </p:cNvCxnSpPr>
                <p:nvPr/>
              </p:nvCxnSpPr>
              <p:spPr>
                <a:xfrm rot="5400000">
                  <a:off x="968541" y="3247214"/>
                  <a:ext cx="1186048" cy="499918"/>
                </a:xfrm>
                <a:prstGeom prst="bentConnector4">
                  <a:avLst>
                    <a:gd name="adj1" fmla="val 16706"/>
                    <a:gd name="adj2" fmla="val 145727"/>
                  </a:avLst>
                </a:prstGeom>
                <a:ln>
                  <a:tailEnd type="triangle"/>
                </a:ln>
              </p:spPr>
              <p:style>
                <a:lnRef idx="2">
                  <a:schemeClr val="dk1"/>
                </a:lnRef>
                <a:fillRef idx="0">
                  <a:schemeClr val="dk1"/>
                </a:fillRef>
                <a:effectRef idx="1">
                  <a:schemeClr val="dk1"/>
                </a:effectRef>
                <a:fontRef idx="minor">
                  <a:schemeClr val="tx1"/>
                </a:fontRef>
              </p:style>
            </p:cxnSp>
            <p:cxnSp>
              <p:nvCxnSpPr>
                <p:cNvPr id="33" name="肘形接點 32"/>
                <p:cNvCxnSpPr>
                  <a:stCxn id="9" idx="2"/>
                  <a:endCxn id="26" idx="1"/>
                </p:cNvCxnSpPr>
                <p:nvPr/>
              </p:nvCxnSpPr>
              <p:spPr>
                <a:xfrm rot="5400000">
                  <a:off x="689290" y="3526465"/>
                  <a:ext cx="1744551" cy="499918"/>
                </a:xfrm>
                <a:prstGeom prst="bentConnector4">
                  <a:avLst>
                    <a:gd name="adj1" fmla="val 12463"/>
                    <a:gd name="adj2" fmla="val 145727"/>
                  </a:avLst>
                </a:prstGeom>
                <a:ln>
                  <a:tailEnd type="triangle"/>
                </a:ln>
              </p:spPr>
              <p:style>
                <a:lnRef idx="2">
                  <a:schemeClr val="dk1"/>
                </a:lnRef>
                <a:fillRef idx="0">
                  <a:schemeClr val="dk1"/>
                </a:fillRef>
                <a:effectRef idx="1">
                  <a:schemeClr val="dk1"/>
                </a:effectRef>
                <a:fontRef idx="minor">
                  <a:schemeClr val="tx1"/>
                </a:fontRef>
              </p:style>
            </p:cxnSp>
            <p:cxnSp>
              <p:nvCxnSpPr>
                <p:cNvPr id="76" name="肘形接點 75"/>
                <p:cNvCxnSpPr>
                  <a:stCxn id="9" idx="2"/>
                  <a:endCxn id="27" idx="1"/>
                </p:cNvCxnSpPr>
                <p:nvPr/>
              </p:nvCxnSpPr>
              <p:spPr>
                <a:xfrm rot="5400000">
                  <a:off x="404947" y="3810808"/>
                  <a:ext cx="2313236" cy="499918"/>
                </a:xfrm>
                <a:prstGeom prst="bentConnector4">
                  <a:avLst>
                    <a:gd name="adj1" fmla="val 9290"/>
                    <a:gd name="adj2" fmla="val 145727"/>
                  </a:avLst>
                </a:prstGeom>
                <a:ln>
                  <a:tailEnd type="triangle"/>
                </a:ln>
              </p:spPr>
              <p:style>
                <a:lnRef idx="2">
                  <a:schemeClr val="dk1"/>
                </a:lnRef>
                <a:fillRef idx="0">
                  <a:schemeClr val="dk1"/>
                </a:fillRef>
                <a:effectRef idx="1">
                  <a:schemeClr val="dk1"/>
                </a:effectRef>
                <a:fontRef idx="minor">
                  <a:schemeClr val="tx1"/>
                </a:fontRef>
              </p:style>
            </p:cxnSp>
          </p:grpSp>
        </p:grpSp>
        <p:sp>
          <p:nvSpPr>
            <p:cNvPr id="99" name="矩形 98"/>
            <p:cNvSpPr/>
            <p:nvPr/>
          </p:nvSpPr>
          <p:spPr>
            <a:xfrm>
              <a:off x="7257025" y="3309725"/>
              <a:ext cx="972108"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219" dirty="0"/>
                <a:t>更換預警</a:t>
              </a:r>
            </a:p>
          </p:txBody>
        </p:sp>
        <p:sp>
          <p:nvSpPr>
            <p:cNvPr id="100" name="矩形 99"/>
            <p:cNvSpPr/>
            <p:nvPr/>
          </p:nvSpPr>
          <p:spPr>
            <a:xfrm>
              <a:off x="7257025" y="3835716"/>
              <a:ext cx="972108"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19" dirty="0"/>
                <a:t>Alarm</a:t>
              </a:r>
              <a:endParaRPr lang="zh-TW" altLang="en-US" sz="1219" dirty="0"/>
            </a:p>
          </p:txBody>
        </p:sp>
        <p:sp>
          <p:nvSpPr>
            <p:cNvPr id="101" name="矩形 100"/>
            <p:cNvSpPr/>
            <p:nvPr/>
          </p:nvSpPr>
          <p:spPr>
            <a:xfrm>
              <a:off x="7257025" y="4383666"/>
              <a:ext cx="972108"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219" dirty="0"/>
                <a:t>即時診斷</a:t>
              </a:r>
            </a:p>
          </p:txBody>
        </p:sp>
        <p:sp>
          <p:nvSpPr>
            <p:cNvPr id="102" name="矩形 101"/>
            <p:cNvSpPr/>
            <p:nvPr/>
          </p:nvSpPr>
          <p:spPr>
            <a:xfrm>
              <a:off x="7257025" y="4903888"/>
              <a:ext cx="972108"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219" dirty="0"/>
                <a:t>客制功能</a:t>
              </a:r>
            </a:p>
          </p:txBody>
        </p:sp>
        <p:cxnSp>
          <p:nvCxnSpPr>
            <p:cNvPr id="104" name="肘形接點 103"/>
            <p:cNvCxnSpPr>
              <a:stCxn id="46" idx="2"/>
              <a:endCxn id="99" idx="1"/>
            </p:cNvCxnSpPr>
            <p:nvPr/>
          </p:nvCxnSpPr>
          <p:spPr>
            <a:xfrm rot="5400000">
              <a:off x="7064726" y="3045417"/>
              <a:ext cx="672631" cy="288032"/>
            </a:xfrm>
            <a:prstGeom prst="bentConnector4">
              <a:avLst>
                <a:gd name="adj1" fmla="val 33942"/>
                <a:gd name="adj2" fmla="val 179366"/>
              </a:avLst>
            </a:prstGeom>
            <a:ln>
              <a:tailEnd type="triangle"/>
            </a:ln>
          </p:spPr>
          <p:style>
            <a:lnRef idx="3">
              <a:schemeClr val="dk1"/>
            </a:lnRef>
            <a:fillRef idx="0">
              <a:schemeClr val="dk1"/>
            </a:fillRef>
            <a:effectRef idx="2">
              <a:schemeClr val="dk1"/>
            </a:effectRef>
            <a:fontRef idx="minor">
              <a:schemeClr val="tx1"/>
            </a:fontRef>
          </p:style>
        </p:cxnSp>
        <p:cxnSp>
          <p:nvCxnSpPr>
            <p:cNvPr id="105" name="肘形接點 104"/>
            <p:cNvCxnSpPr>
              <a:stCxn id="46" idx="2"/>
              <a:endCxn id="100" idx="1"/>
            </p:cNvCxnSpPr>
            <p:nvPr/>
          </p:nvCxnSpPr>
          <p:spPr>
            <a:xfrm rot="5400000">
              <a:off x="6801730" y="3308413"/>
              <a:ext cx="1198622" cy="288032"/>
            </a:xfrm>
            <a:prstGeom prst="bentConnector4">
              <a:avLst>
                <a:gd name="adj1" fmla="val 19299"/>
                <a:gd name="adj2" fmla="val 179366"/>
              </a:avLst>
            </a:prstGeom>
            <a:ln>
              <a:tailEnd type="triangle"/>
            </a:ln>
          </p:spPr>
          <p:style>
            <a:lnRef idx="3">
              <a:schemeClr val="dk1"/>
            </a:lnRef>
            <a:fillRef idx="0">
              <a:schemeClr val="dk1"/>
            </a:fillRef>
            <a:effectRef idx="2">
              <a:schemeClr val="dk1"/>
            </a:effectRef>
            <a:fontRef idx="minor">
              <a:schemeClr val="tx1"/>
            </a:fontRef>
          </p:style>
        </p:cxnSp>
        <p:cxnSp>
          <p:nvCxnSpPr>
            <p:cNvPr id="108" name="肘形接點 107"/>
            <p:cNvCxnSpPr>
              <a:stCxn id="46" idx="2"/>
              <a:endCxn id="101" idx="1"/>
            </p:cNvCxnSpPr>
            <p:nvPr/>
          </p:nvCxnSpPr>
          <p:spPr>
            <a:xfrm rot="5400000">
              <a:off x="6527755" y="3582388"/>
              <a:ext cx="1746572" cy="288032"/>
            </a:xfrm>
            <a:prstGeom prst="bentConnector4">
              <a:avLst>
                <a:gd name="adj1" fmla="val 13533"/>
                <a:gd name="adj2" fmla="val 179366"/>
              </a:avLst>
            </a:prstGeom>
            <a:ln>
              <a:tailEnd type="triangle"/>
            </a:ln>
          </p:spPr>
          <p:style>
            <a:lnRef idx="3">
              <a:schemeClr val="dk1"/>
            </a:lnRef>
            <a:fillRef idx="0">
              <a:schemeClr val="dk1"/>
            </a:fillRef>
            <a:effectRef idx="2">
              <a:schemeClr val="dk1"/>
            </a:effectRef>
            <a:fontRef idx="minor">
              <a:schemeClr val="tx1"/>
            </a:fontRef>
          </p:style>
        </p:cxnSp>
        <p:cxnSp>
          <p:nvCxnSpPr>
            <p:cNvPr id="111" name="肘形接點 110"/>
            <p:cNvCxnSpPr>
              <a:stCxn id="46" idx="2"/>
              <a:endCxn id="102" idx="1"/>
            </p:cNvCxnSpPr>
            <p:nvPr/>
          </p:nvCxnSpPr>
          <p:spPr>
            <a:xfrm rot="5400000">
              <a:off x="6267644" y="3842499"/>
              <a:ext cx="2266794" cy="288032"/>
            </a:xfrm>
            <a:prstGeom prst="bentConnector4">
              <a:avLst>
                <a:gd name="adj1" fmla="val 10037"/>
                <a:gd name="adj2" fmla="val 179366"/>
              </a:avLst>
            </a:prstGeom>
            <a:ln>
              <a:tailEnd type="triangle"/>
            </a:ln>
          </p:spPr>
          <p:style>
            <a:lnRef idx="3">
              <a:schemeClr val="dk1"/>
            </a:lnRef>
            <a:fillRef idx="0">
              <a:schemeClr val="dk1"/>
            </a:fillRef>
            <a:effectRef idx="2">
              <a:schemeClr val="dk1"/>
            </a:effectRef>
            <a:fontRef idx="minor">
              <a:schemeClr val="tx1"/>
            </a:fontRef>
          </p:style>
        </p:cxnSp>
        <p:cxnSp>
          <p:nvCxnSpPr>
            <p:cNvPr id="117" name="肘形接點 116"/>
            <p:cNvCxnSpPr>
              <a:stCxn id="7" idx="2"/>
              <a:endCxn id="46" idx="0"/>
            </p:cNvCxnSpPr>
            <p:nvPr/>
          </p:nvCxnSpPr>
          <p:spPr>
            <a:xfrm rot="5400000">
              <a:off x="8073648" y="1644227"/>
              <a:ext cx="248254" cy="130543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23" name="矩形 122"/>
            <p:cNvSpPr/>
            <p:nvPr/>
          </p:nvSpPr>
          <p:spPr>
            <a:xfrm>
              <a:off x="4590963" y="2465790"/>
              <a:ext cx="438151" cy="4320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625" dirty="0"/>
                <a:t>….</a:t>
              </a:r>
            </a:p>
            <a:p>
              <a:pPr algn="ctr"/>
              <a:endParaRPr lang="zh-TW" altLang="en-US" sz="1625" dirty="0"/>
            </a:p>
          </p:txBody>
        </p:sp>
        <p:cxnSp>
          <p:nvCxnSpPr>
            <p:cNvPr id="128" name="肘形接點 127"/>
            <p:cNvCxnSpPr>
              <a:stCxn id="7" idx="2"/>
              <a:endCxn id="47" idx="0"/>
            </p:cNvCxnSpPr>
            <p:nvPr/>
          </p:nvCxnSpPr>
          <p:spPr>
            <a:xfrm rot="5400000">
              <a:off x="8720753" y="2293266"/>
              <a:ext cx="250189" cy="929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31" name="肘形接點 130"/>
            <p:cNvCxnSpPr>
              <a:stCxn id="7" idx="2"/>
              <a:endCxn id="49" idx="0"/>
            </p:cNvCxnSpPr>
            <p:nvPr/>
          </p:nvCxnSpPr>
          <p:spPr>
            <a:xfrm rot="16200000" flipH="1">
              <a:off x="9641316" y="1381993"/>
              <a:ext cx="245267" cy="182691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grpSp>
      <p:sp>
        <p:nvSpPr>
          <p:cNvPr id="135" name="矩形 134"/>
          <p:cNvSpPr/>
          <p:nvPr/>
        </p:nvSpPr>
        <p:spPr>
          <a:xfrm>
            <a:off x="7012867" y="1790976"/>
            <a:ext cx="1236109" cy="5714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625" dirty="0"/>
              <a:t>Design app</a:t>
            </a:r>
            <a:endParaRPr lang="zh-TW" altLang="en-US" sz="1625" dirty="0"/>
          </a:p>
        </p:txBody>
      </p:sp>
      <p:sp>
        <p:nvSpPr>
          <p:cNvPr id="139" name="矩形 138"/>
          <p:cNvSpPr/>
          <p:nvPr/>
        </p:nvSpPr>
        <p:spPr>
          <a:xfrm>
            <a:off x="620062" y="1717056"/>
            <a:ext cx="651508" cy="5714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25" b="1" dirty="0"/>
              <a:t>服務類別</a:t>
            </a:r>
          </a:p>
        </p:txBody>
      </p:sp>
      <p:sp>
        <p:nvSpPr>
          <p:cNvPr id="140" name="矩形 139"/>
          <p:cNvSpPr/>
          <p:nvPr/>
        </p:nvSpPr>
        <p:spPr>
          <a:xfrm>
            <a:off x="620062" y="2536394"/>
            <a:ext cx="636747" cy="24841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25" b="1" dirty="0"/>
              <a:t>功</a:t>
            </a:r>
            <a:endParaRPr lang="en-US" altLang="zh-TW" sz="1625" b="1" dirty="0"/>
          </a:p>
          <a:p>
            <a:pPr algn="ctr"/>
            <a:r>
              <a:rPr lang="zh-TW" altLang="en-US" sz="1625" b="1" dirty="0"/>
              <a:t>能</a:t>
            </a:r>
            <a:endParaRPr lang="en-US" altLang="zh-TW" sz="1625" b="1" dirty="0"/>
          </a:p>
          <a:p>
            <a:pPr algn="ctr"/>
            <a:r>
              <a:rPr lang="zh-TW" altLang="en-US" sz="1625" b="1" dirty="0"/>
              <a:t>類</a:t>
            </a:r>
            <a:endParaRPr lang="en-US" altLang="zh-TW" sz="1625" b="1" dirty="0"/>
          </a:p>
          <a:p>
            <a:pPr algn="ctr"/>
            <a:r>
              <a:rPr lang="zh-TW" altLang="en-US" sz="1625" b="1" dirty="0"/>
              <a:t>別</a:t>
            </a:r>
          </a:p>
        </p:txBody>
      </p:sp>
      <p:sp>
        <p:nvSpPr>
          <p:cNvPr id="141" name="矩形 140"/>
          <p:cNvSpPr/>
          <p:nvPr/>
        </p:nvSpPr>
        <p:spPr>
          <a:xfrm>
            <a:off x="8393606" y="1796882"/>
            <a:ext cx="1236109" cy="5714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625" dirty="0"/>
              <a:t>….</a:t>
            </a:r>
            <a:endParaRPr lang="zh-TW" altLang="en-US" sz="1625" dirty="0"/>
          </a:p>
        </p:txBody>
      </p:sp>
      <p:sp>
        <p:nvSpPr>
          <p:cNvPr id="143" name="矩形 142"/>
          <p:cNvSpPr/>
          <p:nvPr/>
        </p:nvSpPr>
        <p:spPr>
          <a:xfrm>
            <a:off x="506506" y="1364048"/>
            <a:ext cx="1213971" cy="317459"/>
          </a:xfrm>
          <a:prstGeom prst="rect">
            <a:avLst/>
          </a:prstGeom>
        </p:spPr>
        <p:txBody>
          <a:bodyPr wrap="square">
            <a:spAutoFit/>
          </a:bodyPr>
          <a:lstStyle/>
          <a:p>
            <a:pPr lvl="0">
              <a:defRPr/>
            </a:pPr>
            <a:r>
              <a:rPr lang="en-US" altLang="zh-TW" sz="1463" b="1" kern="0" dirty="0">
                <a:solidFill>
                  <a:srgbClr val="0000FF"/>
                </a:solidFill>
                <a:latin typeface="Calibri"/>
                <a:ea typeface="微軟正黑體" panose="020B0604030504040204" pitchFamily="34" charset="-120"/>
              </a:rPr>
              <a:t>SaaS </a:t>
            </a:r>
            <a:r>
              <a:rPr lang="zh-TW" altLang="en-US" sz="1463" b="1" kern="0" dirty="0">
                <a:solidFill>
                  <a:srgbClr val="0000FF"/>
                </a:solidFill>
                <a:latin typeface="Calibri"/>
                <a:ea typeface="微軟正黑體" panose="020B0604030504040204" pitchFamily="34" charset="-120"/>
              </a:rPr>
              <a:t>微服務</a:t>
            </a:r>
            <a:endParaRPr lang="en-US" altLang="zh-TW" sz="1463" b="1" kern="0" dirty="0">
              <a:solidFill>
                <a:srgbClr val="0000FF"/>
              </a:solidFill>
              <a:latin typeface="Calibri"/>
              <a:ea typeface="微軟正黑體" panose="020B0604030504040204" pitchFamily="34" charset="-120"/>
            </a:endParaRPr>
          </a:p>
        </p:txBody>
      </p:sp>
    </p:spTree>
    <p:extLst>
      <p:ext uri="{BB962C8B-B14F-4D97-AF65-F5344CB8AC3E}">
        <p14:creationId xmlns:p14="http://schemas.microsoft.com/office/powerpoint/2010/main" val="1464692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4294967295"/>
          </p:nvPr>
        </p:nvSpPr>
        <p:spPr/>
        <p:txBody>
          <a:bodyPr/>
          <a:lstStyle/>
          <a:p>
            <a:fld id="{8F4EACC7-37E3-43A5-A5FB-BEB9CE95D266}" type="slidenum">
              <a:rPr lang="zh-TW" altLang="en-US" smtClean="0"/>
              <a:pPr/>
              <a:t>20</a:t>
            </a:fld>
            <a:endParaRPr lang="zh-TW" altLang="en-US"/>
          </a:p>
        </p:txBody>
      </p:sp>
      <p:sp>
        <p:nvSpPr>
          <p:cNvPr id="3" name="標題 2"/>
          <p:cNvSpPr>
            <a:spLocks noGrp="1"/>
          </p:cNvSpPr>
          <p:nvPr>
            <p:ph type="title"/>
          </p:nvPr>
        </p:nvSpPr>
        <p:spPr>
          <a:xfrm>
            <a:off x="776721" y="737701"/>
            <a:ext cx="8496759" cy="621322"/>
          </a:xfrm>
        </p:spPr>
        <p:txBody>
          <a:bodyPr/>
          <a:lstStyle/>
          <a:p>
            <a:pPr algn="l"/>
            <a:r>
              <a:rPr lang="en-US" altLang="zh-TW" sz="2600" dirty="0"/>
              <a:t>(</a:t>
            </a:r>
            <a:r>
              <a:rPr lang="zh-TW" altLang="en-US" sz="2600" dirty="0"/>
              <a:t>四</a:t>
            </a:r>
            <a:r>
              <a:rPr lang="en-US" altLang="zh-TW" sz="2600" dirty="0"/>
              <a:t>)API</a:t>
            </a:r>
            <a:r>
              <a:rPr lang="zh-TW" altLang="en-US" sz="2600" dirty="0"/>
              <a:t>應用領域</a:t>
            </a:r>
          </a:p>
        </p:txBody>
      </p:sp>
      <p:sp>
        <p:nvSpPr>
          <p:cNvPr id="5" name="圓角矩形 4"/>
          <p:cNvSpPr/>
          <p:nvPr/>
        </p:nvSpPr>
        <p:spPr>
          <a:xfrm>
            <a:off x="2940002" y="1596193"/>
            <a:ext cx="3978442" cy="70207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3250" dirty="0"/>
              <a:t>API</a:t>
            </a:r>
            <a:endParaRPr lang="zh-TW" altLang="en-US" sz="3250" dirty="0"/>
          </a:p>
        </p:txBody>
      </p:sp>
      <p:sp>
        <p:nvSpPr>
          <p:cNvPr id="6" name="圓角矩形 5"/>
          <p:cNvSpPr/>
          <p:nvPr/>
        </p:nvSpPr>
        <p:spPr>
          <a:xfrm>
            <a:off x="580769" y="3021915"/>
            <a:ext cx="1965444" cy="122863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3250" dirty="0"/>
              <a:t>工業貨架</a:t>
            </a:r>
            <a:endParaRPr lang="zh-TW" altLang="en-US" sz="3250" dirty="0"/>
          </a:p>
        </p:txBody>
      </p:sp>
      <p:sp>
        <p:nvSpPr>
          <p:cNvPr id="7" name="圓角矩形 6"/>
          <p:cNvSpPr/>
          <p:nvPr/>
        </p:nvSpPr>
        <p:spPr>
          <a:xfrm>
            <a:off x="2788260" y="3021915"/>
            <a:ext cx="1965444" cy="122863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3250" dirty="0"/>
              <a:t>自行車</a:t>
            </a:r>
            <a:endParaRPr lang="zh-TW" altLang="en-US" sz="3250" dirty="0"/>
          </a:p>
        </p:txBody>
      </p:sp>
      <p:sp>
        <p:nvSpPr>
          <p:cNvPr id="8" name="圓角矩形 7"/>
          <p:cNvSpPr/>
          <p:nvPr/>
        </p:nvSpPr>
        <p:spPr>
          <a:xfrm>
            <a:off x="4976777" y="3021915"/>
            <a:ext cx="1965444" cy="122863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3250" dirty="0"/>
              <a:t>工具機</a:t>
            </a:r>
          </a:p>
        </p:txBody>
      </p:sp>
      <p:sp>
        <p:nvSpPr>
          <p:cNvPr id="9" name="圓角矩形 8"/>
          <p:cNvSpPr/>
          <p:nvPr/>
        </p:nvSpPr>
        <p:spPr>
          <a:xfrm>
            <a:off x="7176247" y="3021915"/>
            <a:ext cx="1965444" cy="122863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3250" dirty="0"/>
              <a:t>水五金</a:t>
            </a:r>
            <a:endParaRPr lang="zh-TW" altLang="en-US" sz="3250" dirty="0"/>
          </a:p>
        </p:txBody>
      </p:sp>
      <p:sp>
        <p:nvSpPr>
          <p:cNvPr id="10" name="圓角矩形 9"/>
          <p:cNvSpPr/>
          <p:nvPr/>
        </p:nvSpPr>
        <p:spPr>
          <a:xfrm>
            <a:off x="1676636" y="4588982"/>
            <a:ext cx="1965444" cy="122863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3250" dirty="0"/>
              <a:t>手工具</a:t>
            </a:r>
            <a:endParaRPr lang="zh-TW" altLang="en-US" sz="3250" dirty="0"/>
          </a:p>
        </p:txBody>
      </p:sp>
      <p:sp>
        <p:nvSpPr>
          <p:cNvPr id="11" name="圓角矩形 10"/>
          <p:cNvSpPr/>
          <p:nvPr/>
        </p:nvSpPr>
        <p:spPr>
          <a:xfrm>
            <a:off x="3970076" y="4617671"/>
            <a:ext cx="1965444" cy="122863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3250" dirty="0"/>
              <a:t>汽車</a:t>
            </a:r>
            <a:r>
              <a:rPr lang="en-US" altLang="zh-TW" sz="3250" dirty="0"/>
              <a:t/>
            </a:r>
            <a:br>
              <a:rPr lang="en-US" altLang="zh-TW" sz="3250" dirty="0"/>
            </a:br>
            <a:r>
              <a:rPr lang="zh-TW" altLang="en-US" sz="3250" dirty="0"/>
              <a:t>零組件</a:t>
            </a:r>
            <a:endParaRPr lang="zh-TW" altLang="en-US" sz="3250" dirty="0"/>
          </a:p>
        </p:txBody>
      </p:sp>
      <p:sp>
        <p:nvSpPr>
          <p:cNvPr id="12" name="圓角矩形 11"/>
          <p:cNvSpPr/>
          <p:nvPr/>
        </p:nvSpPr>
        <p:spPr>
          <a:xfrm>
            <a:off x="6257623" y="4617671"/>
            <a:ext cx="1965444" cy="122863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3250" dirty="0"/>
              <a:t>航太業</a:t>
            </a:r>
          </a:p>
        </p:txBody>
      </p:sp>
      <p:pic>
        <p:nvPicPr>
          <p:cNvPr id="14" name="圖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0671" y="2872031"/>
            <a:ext cx="499748" cy="499748"/>
          </a:xfrm>
          <a:prstGeom prst="rect">
            <a:avLst/>
          </a:prstGeom>
        </p:spPr>
      </p:pic>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759" y="4482117"/>
            <a:ext cx="512562" cy="512562"/>
          </a:xfrm>
          <a:prstGeom prst="rect">
            <a:avLst/>
          </a:prstGeom>
        </p:spPr>
      </p:pic>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7128" y="4312830"/>
            <a:ext cx="737909" cy="737909"/>
          </a:xfrm>
          <a:prstGeom prst="rect">
            <a:avLst/>
          </a:prstGeom>
        </p:spPr>
      </p:pic>
      <p:pic>
        <p:nvPicPr>
          <p:cNvPr id="17" name="圖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0769" y="2904903"/>
            <a:ext cx="376157" cy="376157"/>
          </a:xfrm>
          <a:prstGeom prst="rect">
            <a:avLst/>
          </a:prstGeom>
        </p:spPr>
      </p:pic>
      <p:pic>
        <p:nvPicPr>
          <p:cNvPr id="19" name="圖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5751" y="2784721"/>
            <a:ext cx="876542" cy="592542"/>
          </a:xfrm>
          <a:prstGeom prst="rect">
            <a:avLst/>
          </a:prstGeom>
        </p:spPr>
      </p:pic>
      <p:pic>
        <p:nvPicPr>
          <p:cNvPr id="21" name="圖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2610" y="4386344"/>
            <a:ext cx="664797" cy="664797"/>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2732" y="2726923"/>
            <a:ext cx="835327" cy="835327"/>
          </a:xfrm>
          <a:prstGeom prst="rect">
            <a:avLst/>
          </a:prstGeom>
        </p:spPr>
      </p:pic>
      <p:pic>
        <p:nvPicPr>
          <p:cNvPr id="4" name="圖片 3"/>
          <p:cNvPicPr>
            <a:picLocks noChangeAspect="1"/>
          </p:cNvPicPr>
          <p:nvPr/>
        </p:nvPicPr>
        <p:blipFill>
          <a:blip r:embed="rId9"/>
          <a:stretch>
            <a:fillRect/>
          </a:stretch>
        </p:blipFill>
        <p:spPr>
          <a:xfrm>
            <a:off x="1335767" y="2856590"/>
            <a:ext cx="633402" cy="165326"/>
          </a:xfrm>
          <a:prstGeom prst="rect">
            <a:avLst/>
          </a:prstGeom>
          <a:noFill/>
        </p:spPr>
      </p:pic>
      <p:sp>
        <p:nvSpPr>
          <p:cNvPr id="13" name="矩形 12"/>
          <p:cNvSpPr/>
          <p:nvPr/>
        </p:nvSpPr>
        <p:spPr>
          <a:xfrm>
            <a:off x="970130" y="2856590"/>
            <a:ext cx="374190" cy="15736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lIns="0" rIns="0" rtlCol="0" anchor="ctr"/>
          <a:lstStyle/>
          <a:p>
            <a:pPr algn="ctr"/>
            <a:r>
              <a:rPr lang="en-US" altLang="zh-TW" sz="894" b="1" dirty="0"/>
              <a:t>FY111</a:t>
            </a:r>
            <a:endParaRPr lang="zh-TW" altLang="en-US" sz="894" b="1" dirty="0"/>
          </a:p>
        </p:txBody>
      </p:sp>
    </p:spTree>
    <p:extLst>
      <p:ext uri="{BB962C8B-B14F-4D97-AF65-F5344CB8AC3E}">
        <p14:creationId xmlns:p14="http://schemas.microsoft.com/office/powerpoint/2010/main" val="825206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簡報大綱</a:t>
            </a:r>
            <a:endParaRPr lang="zh-TW" altLang="en-US" dirty="0"/>
          </a:p>
        </p:txBody>
      </p:sp>
      <p:sp>
        <p:nvSpPr>
          <p:cNvPr id="3" name="內容版面配置區 2"/>
          <p:cNvSpPr>
            <a:spLocks noGrp="1"/>
          </p:cNvSpPr>
          <p:nvPr>
            <p:ph idx="1"/>
          </p:nvPr>
        </p:nvSpPr>
        <p:spPr>
          <a:xfrm>
            <a:off x="2648744" y="829994"/>
            <a:ext cx="5112568" cy="5767358"/>
          </a:xfrm>
        </p:spPr>
        <p:txBody>
          <a:bodyPr>
            <a:noAutofit/>
          </a:bodyPr>
          <a:lstStyle/>
          <a:p>
            <a:pPr marL="0" indent="0">
              <a:buNone/>
            </a:pPr>
            <a:r>
              <a:rPr lang="zh-TW" altLang="en-US" dirty="0">
                <a:solidFill>
                  <a:schemeClr val="bg2"/>
                </a:solidFill>
              </a:rPr>
              <a:t>一、計畫目標</a:t>
            </a:r>
            <a:endParaRPr lang="en-US" altLang="zh-TW" dirty="0">
              <a:solidFill>
                <a:schemeClr val="bg2"/>
              </a:solidFill>
            </a:endParaRPr>
          </a:p>
          <a:p>
            <a:pPr marL="0" indent="0">
              <a:buNone/>
            </a:pPr>
            <a:r>
              <a:rPr lang="zh-TW" altLang="en-US" dirty="0">
                <a:solidFill>
                  <a:schemeClr val="bg2"/>
                </a:solidFill>
              </a:rPr>
              <a:t>二、計畫構想</a:t>
            </a:r>
            <a:endParaRPr lang="en-US" altLang="zh-TW" dirty="0">
              <a:solidFill>
                <a:schemeClr val="bg2"/>
              </a:solidFill>
            </a:endParaRPr>
          </a:p>
          <a:p>
            <a:pPr marL="0" indent="0">
              <a:buNone/>
            </a:pPr>
            <a:r>
              <a:rPr lang="zh-TW" altLang="en-US" dirty="0"/>
              <a:t>三、產業化</a:t>
            </a:r>
            <a:r>
              <a:rPr lang="zh-TW" altLang="en-US" dirty="0" smtClean="0"/>
              <a:t>之策略規畫</a:t>
            </a:r>
            <a:endParaRPr lang="en-US" altLang="zh-TW" dirty="0"/>
          </a:p>
          <a:p>
            <a:pPr marL="0" indent="0">
              <a:buNone/>
            </a:pPr>
            <a:r>
              <a:rPr lang="zh-TW" altLang="en-US" dirty="0">
                <a:solidFill>
                  <a:schemeClr val="bg2"/>
                </a:solidFill>
              </a:rPr>
              <a:t>四、預期產業</a:t>
            </a:r>
            <a:r>
              <a:rPr lang="zh-TW" altLang="en-US" dirty="0" smtClean="0">
                <a:solidFill>
                  <a:schemeClr val="bg2"/>
                </a:solidFill>
              </a:rPr>
              <a:t>效益</a:t>
            </a:r>
            <a:endParaRPr lang="en-US" altLang="zh-TW" dirty="0" smtClean="0">
              <a:solidFill>
                <a:schemeClr val="bg2"/>
              </a:solidFill>
            </a:endParaRPr>
          </a:p>
          <a:p>
            <a:pPr marL="0" indent="0">
              <a:buNone/>
            </a:pPr>
            <a:r>
              <a:rPr lang="zh-TW" altLang="en-US" dirty="0" smtClean="0">
                <a:solidFill>
                  <a:schemeClr val="bg2"/>
                </a:solidFill>
              </a:rPr>
              <a:t>五、計畫實施策略</a:t>
            </a:r>
            <a:r>
              <a:rPr lang="en-US" altLang="zh-TW" dirty="0" smtClean="0">
                <a:solidFill>
                  <a:schemeClr val="bg2"/>
                </a:solidFill>
              </a:rPr>
              <a:t>/</a:t>
            </a:r>
            <a:r>
              <a:rPr lang="zh-TW" altLang="en-US" dirty="0" smtClean="0">
                <a:solidFill>
                  <a:schemeClr val="bg2"/>
                </a:solidFill>
              </a:rPr>
              <a:t>方法</a:t>
            </a:r>
            <a:endParaRPr lang="en-US" altLang="zh-TW" dirty="0" smtClean="0">
              <a:solidFill>
                <a:schemeClr val="bg2"/>
              </a:solidFill>
            </a:endParaRPr>
          </a:p>
          <a:p>
            <a:pPr marL="0" indent="0">
              <a:buNone/>
            </a:pPr>
            <a:r>
              <a:rPr lang="zh-TW" altLang="en-US" dirty="0" smtClean="0">
                <a:solidFill>
                  <a:schemeClr val="bg2"/>
                </a:solidFill>
              </a:rPr>
              <a:t>六、計畫可行性分析</a:t>
            </a:r>
            <a:endParaRPr lang="en-US" altLang="zh-TW" dirty="0">
              <a:solidFill>
                <a:schemeClr val="bg2"/>
              </a:solidFill>
            </a:endParaRPr>
          </a:p>
        </p:txBody>
      </p:sp>
    </p:spTree>
    <p:extLst>
      <p:ext uri="{BB962C8B-B14F-4D97-AF65-F5344CB8AC3E}">
        <p14:creationId xmlns:p14="http://schemas.microsoft.com/office/powerpoint/2010/main" val="3266299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632520" y="0"/>
            <a:ext cx="9273480" cy="764704"/>
          </a:xfrm>
        </p:spPr>
        <p:txBody>
          <a:bodyPr/>
          <a:lstStyle/>
          <a:p>
            <a:r>
              <a:rPr lang="zh-TW" altLang="en-US" sz="3400" dirty="0" smtClean="0"/>
              <a:t>三、</a:t>
            </a:r>
            <a:r>
              <a:rPr lang="zh-TW" altLang="en-US" sz="3400" dirty="0"/>
              <a:t>產業化</a:t>
            </a:r>
            <a:r>
              <a:rPr lang="zh-TW" altLang="en-US" sz="3400" dirty="0" smtClean="0"/>
              <a:t>之策略規畫</a:t>
            </a:r>
            <a:endParaRPr lang="zh-TW" altLang="en-US" sz="3400" dirty="0"/>
          </a:p>
        </p:txBody>
      </p:sp>
      <p:sp>
        <p:nvSpPr>
          <p:cNvPr id="2" name="內容版面配置區 1"/>
          <p:cNvSpPr>
            <a:spLocks noGrp="1"/>
          </p:cNvSpPr>
          <p:nvPr>
            <p:ph idx="1"/>
          </p:nvPr>
        </p:nvSpPr>
        <p:spPr/>
        <p:txBody>
          <a:bodyPr>
            <a:noAutofit/>
          </a:bodyPr>
          <a:lstStyle/>
          <a:p>
            <a:pPr marL="0" indent="0">
              <a:buNone/>
            </a:pPr>
            <a:r>
              <a:rPr lang="en-US" altLang="zh-TW" sz="2400" i="1" dirty="0" smtClean="0">
                <a:solidFill>
                  <a:schemeClr val="bg2"/>
                </a:solidFill>
              </a:rPr>
              <a:t>(</a:t>
            </a:r>
            <a:r>
              <a:rPr lang="en-US" altLang="zh-TW" sz="2400" i="1" dirty="0">
                <a:solidFill>
                  <a:schemeClr val="bg2"/>
                </a:solidFill>
              </a:rPr>
              <a:t>1)</a:t>
            </a:r>
            <a:r>
              <a:rPr lang="zh-TW" altLang="zh-TW" sz="2400" i="1" dirty="0">
                <a:solidFill>
                  <a:schemeClr val="bg2"/>
                </a:solidFill>
              </a:rPr>
              <a:t>請描述對市場生態系之預期、市場規模與成長性</a:t>
            </a:r>
            <a:r>
              <a:rPr lang="en-US" altLang="zh-TW" sz="2400" i="1" dirty="0">
                <a:solidFill>
                  <a:schemeClr val="bg2"/>
                </a:solidFill>
              </a:rPr>
              <a:t>(</a:t>
            </a:r>
            <a:r>
              <a:rPr lang="zh-TW" altLang="zh-TW" sz="2400" i="1" dirty="0">
                <a:solidFill>
                  <a:schemeClr val="bg2"/>
                </a:solidFill>
              </a:rPr>
              <a:t>附市場調查者尤佳</a:t>
            </a:r>
            <a:r>
              <a:rPr lang="en-US" altLang="zh-TW" sz="2400" i="1" dirty="0" smtClean="0">
                <a:solidFill>
                  <a:schemeClr val="bg2"/>
                </a:solidFill>
              </a:rPr>
              <a:t>)</a:t>
            </a:r>
            <a:endParaRPr lang="zh-TW" altLang="en-US" dirty="0"/>
          </a:p>
        </p:txBody>
      </p:sp>
      <p:sp>
        <p:nvSpPr>
          <p:cNvPr id="5" name="矩形 4"/>
          <p:cNvSpPr/>
          <p:nvPr/>
        </p:nvSpPr>
        <p:spPr>
          <a:xfrm>
            <a:off x="7886294" y="169940"/>
            <a:ext cx="1872208"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a:solidFill>
                  <a:schemeClr val="accent3"/>
                </a:solidFill>
              </a:rPr>
              <a:t>提案重要性</a:t>
            </a:r>
            <a:r>
              <a:rPr lang="zh-TW" altLang="en-US" b="1" dirty="0" smtClean="0">
                <a:solidFill>
                  <a:schemeClr val="accent3"/>
                </a:solidFill>
              </a:rPr>
              <a:t>、</a:t>
            </a:r>
            <a:r>
              <a:rPr lang="en-US" altLang="zh-TW" b="1" dirty="0" smtClean="0">
                <a:solidFill>
                  <a:schemeClr val="accent3"/>
                </a:solidFill>
              </a:rPr>
              <a:t/>
            </a:r>
            <a:br>
              <a:rPr lang="en-US" altLang="zh-TW" b="1" dirty="0" smtClean="0">
                <a:solidFill>
                  <a:schemeClr val="accent3"/>
                </a:solidFill>
              </a:rPr>
            </a:br>
            <a:r>
              <a:rPr lang="zh-TW" altLang="en-US" b="1" dirty="0">
                <a:solidFill>
                  <a:schemeClr val="accent3"/>
                </a:solidFill>
              </a:rPr>
              <a:t>市場商</a:t>
            </a:r>
            <a:r>
              <a:rPr lang="zh-TW" altLang="en-US" b="1" dirty="0" smtClean="0">
                <a:solidFill>
                  <a:schemeClr val="accent3"/>
                </a:solidFill>
              </a:rPr>
              <a:t>機突圍</a:t>
            </a:r>
            <a:r>
              <a:rPr lang="zh-TW" altLang="en-US" b="1" dirty="0">
                <a:solidFill>
                  <a:schemeClr val="accent3"/>
                </a:solidFill>
              </a:rPr>
              <a:t>力</a:t>
            </a:r>
          </a:p>
        </p:txBody>
      </p:sp>
      <p:sp>
        <p:nvSpPr>
          <p:cNvPr id="6" name="矩形 5"/>
          <p:cNvSpPr/>
          <p:nvPr/>
        </p:nvSpPr>
        <p:spPr>
          <a:xfrm>
            <a:off x="1640632" y="1700808"/>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t>CRIS</a:t>
            </a:r>
            <a:r>
              <a:rPr lang="zh-TW" altLang="en-US" dirty="0" smtClean="0"/>
              <a:t> 就把</a:t>
            </a:r>
            <a:r>
              <a:rPr lang="en-US" altLang="zh-TW" dirty="0" smtClean="0"/>
              <a:t>SI </a:t>
            </a:r>
            <a:r>
              <a:rPr lang="zh-TW" altLang="en-US" dirty="0" smtClean="0"/>
              <a:t>工具協會 </a:t>
            </a:r>
            <a:r>
              <a:rPr lang="en-US" altLang="zh-TW" dirty="0" smtClean="0"/>
              <a:t>…</a:t>
            </a:r>
            <a:r>
              <a:rPr lang="zh-TW" altLang="en-US" dirty="0" smtClean="0"/>
              <a:t>這些都放進來</a:t>
            </a:r>
            <a:endParaRPr lang="en-US" altLang="zh-TW" dirty="0" smtClean="0"/>
          </a:p>
          <a:p>
            <a:pPr algn="ctr"/>
            <a:r>
              <a:rPr lang="zh-TW" altLang="en-US" dirty="0"/>
              <a:t>我記得韌性有</a:t>
            </a:r>
            <a:r>
              <a:rPr lang="zh-TW" altLang="en-US" dirty="0" smtClean="0"/>
              <a:t>一</a:t>
            </a:r>
            <a:r>
              <a:rPr lang="zh-TW" altLang="en-US" dirty="0"/>
              <a:t>張類似的可以用</a:t>
            </a:r>
          </a:p>
        </p:txBody>
      </p:sp>
    </p:spTree>
    <p:extLst>
      <p:ext uri="{BB962C8B-B14F-4D97-AF65-F5344CB8AC3E}">
        <p14:creationId xmlns:p14="http://schemas.microsoft.com/office/powerpoint/2010/main" val="1610579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632520" y="0"/>
            <a:ext cx="9273480" cy="764704"/>
          </a:xfrm>
        </p:spPr>
        <p:txBody>
          <a:bodyPr/>
          <a:lstStyle/>
          <a:p>
            <a:r>
              <a:rPr lang="zh-TW" altLang="en-US" sz="3400" dirty="0"/>
              <a:t>三、產業化</a:t>
            </a:r>
            <a:r>
              <a:rPr lang="zh-TW" altLang="en-US" sz="3400" dirty="0" smtClean="0"/>
              <a:t>之策略規畫</a:t>
            </a:r>
            <a:endParaRPr lang="zh-TW" altLang="en-US" sz="3400" dirty="0"/>
          </a:p>
        </p:txBody>
      </p:sp>
      <p:sp>
        <p:nvSpPr>
          <p:cNvPr id="2" name="內容版面配置區 1"/>
          <p:cNvSpPr>
            <a:spLocks noGrp="1"/>
          </p:cNvSpPr>
          <p:nvPr>
            <p:ph idx="1"/>
          </p:nvPr>
        </p:nvSpPr>
        <p:spPr/>
        <p:txBody>
          <a:bodyPr>
            <a:noAutofit/>
          </a:bodyPr>
          <a:lstStyle/>
          <a:p>
            <a:pPr marL="0" indent="0">
              <a:buNone/>
            </a:pPr>
            <a:r>
              <a:rPr lang="en-US" altLang="zh-TW" sz="2400" i="1" dirty="0" smtClean="0">
                <a:solidFill>
                  <a:schemeClr val="bg2"/>
                </a:solidFill>
              </a:rPr>
              <a:t>(</a:t>
            </a:r>
            <a:r>
              <a:rPr lang="en-US" altLang="zh-TW" sz="2400" i="1" dirty="0">
                <a:solidFill>
                  <a:schemeClr val="bg2"/>
                </a:solidFill>
              </a:rPr>
              <a:t>2)</a:t>
            </a:r>
            <a:r>
              <a:rPr lang="zh-TW" altLang="zh-TW" sz="2400" i="1" dirty="0">
                <a:solidFill>
                  <a:schemeClr val="bg2"/>
                </a:solidFill>
              </a:rPr>
              <a:t>請運用</a:t>
            </a:r>
            <a:r>
              <a:rPr lang="en-US" altLang="zh-TW" sz="2400" i="1" dirty="0">
                <a:solidFill>
                  <a:schemeClr val="bg2"/>
                </a:solidFill>
              </a:rPr>
              <a:t>BMC</a:t>
            </a:r>
            <a:r>
              <a:rPr lang="zh-TW" altLang="zh-TW" sz="2400" i="1" dirty="0">
                <a:solidFill>
                  <a:schemeClr val="bg2"/>
                </a:solidFill>
              </a:rPr>
              <a:t>或</a:t>
            </a:r>
            <a:r>
              <a:rPr lang="en-US" altLang="zh-TW" sz="2400" i="1" dirty="0">
                <a:solidFill>
                  <a:schemeClr val="bg2"/>
                </a:solidFill>
              </a:rPr>
              <a:t>Lean Canvas</a:t>
            </a:r>
            <a:r>
              <a:rPr lang="zh-TW" altLang="zh-TW" sz="2400" i="1" dirty="0">
                <a:solidFill>
                  <a:schemeClr val="bg2"/>
                </a:solidFill>
              </a:rPr>
              <a:t>之架構</a:t>
            </a:r>
            <a:r>
              <a:rPr lang="zh-TW" altLang="zh-TW" sz="2400" i="1" dirty="0" smtClean="0">
                <a:solidFill>
                  <a:schemeClr val="bg2"/>
                </a:solidFill>
              </a:rPr>
              <a:t>，</a:t>
            </a:r>
            <a:r>
              <a:rPr lang="zh-TW" altLang="en-US" sz="2400" i="1" dirty="0">
                <a:solidFill>
                  <a:schemeClr val="bg2"/>
                </a:solidFill>
              </a:rPr>
              <a:t>描繪</a:t>
            </a:r>
            <a:r>
              <a:rPr lang="zh-TW" altLang="zh-TW" sz="2400" i="1" dirty="0" smtClean="0">
                <a:solidFill>
                  <a:schemeClr val="bg2"/>
                </a:solidFill>
              </a:rPr>
              <a:t>本</a:t>
            </a:r>
            <a:r>
              <a:rPr lang="zh-TW" altLang="zh-TW" sz="2400" i="1" dirty="0">
                <a:solidFill>
                  <a:schemeClr val="bg2"/>
                </a:solidFill>
              </a:rPr>
              <a:t>計畫之技術、或產品、或營運模式所將開發市場之構想（能擴及國際市場者尤佳）與產業化</a:t>
            </a:r>
            <a:r>
              <a:rPr lang="en-US" altLang="zh-TW" sz="2400" i="1" dirty="0">
                <a:solidFill>
                  <a:schemeClr val="bg2"/>
                </a:solidFill>
              </a:rPr>
              <a:t>/</a:t>
            </a:r>
            <a:r>
              <a:rPr lang="zh-TW" altLang="zh-TW" sz="2400" i="1" dirty="0">
                <a:solidFill>
                  <a:schemeClr val="bg2"/>
                </a:solidFill>
              </a:rPr>
              <a:t>產生新創公司之時</a:t>
            </a:r>
            <a:r>
              <a:rPr lang="zh-TW" altLang="zh-TW" sz="2400" i="1" dirty="0" smtClean="0">
                <a:solidFill>
                  <a:schemeClr val="bg2"/>
                </a:solidFill>
              </a:rPr>
              <a:t>程</a:t>
            </a:r>
            <a:endParaRPr lang="en-US" altLang="zh-TW" sz="2400" i="1" dirty="0" smtClean="0">
              <a:solidFill>
                <a:schemeClr val="bg2"/>
              </a:solidFill>
            </a:endParaRPr>
          </a:p>
          <a:p>
            <a:pPr marL="0" indent="0">
              <a:buNone/>
            </a:pPr>
            <a:r>
              <a:rPr lang="zh-TW" altLang="en-US" sz="2400" i="1" u="sng" dirty="0" smtClean="0">
                <a:solidFill>
                  <a:schemeClr val="bg2">
                    <a:lumMod val="50000"/>
                  </a:schemeClr>
                </a:solidFill>
              </a:rPr>
              <a:t>此頁以</a:t>
            </a:r>
            <a:r>
              <a:rPr lang="en-US" altLang="zh-TW" sz="2400" i="1" u="sng" dirty="0">
                <a:solidFill>
                  <a:schemeClr val="bg2">
                    <a:lumMod val="50000"/>
                  </a:schemeClr>
                </a:solidFill>
              </a:rPr>
              <a:t>BMC</a:t>
            </a:r>
            <a:r>
              <a:rPr lang="zh-TW" altLang="en-US" sz="2400" i="1" u="sng" dirty="0">
                <a:solidFill>
                  <a:schemeClr val="bg2">
                    <a:lumMod val="50000"/>
                  </a:schemeClr>
                </a:solidFill>
              </a:rPr>
              <a:t>或</a:t>
            </a:r>
            <a:r>
              <a:rPr lang="en-US" altLang="zh-TW" sz="2400" i="1" u="sng" dirty="0">
                <a:solidFill>
                  <a:schemeClr val="bg2">
                    <a:lumMod val="50000"/>
                  </a:schemeClr>
                </a:solidFill>
              </a:rPr>
              <a:t>Lean Canvas</a:t>
            </a:r>
            <a:r>
              <a:rPr lang="zh-TW" altLang="en-US" sz="2400" i="1" u="sng" dirty="0">
                <a:solidFill>
                  <a:schemeClr val="bg2">
                    <a:lumMod val="50000"/>
                  </a:schemeClr>
                </a:solidFill>
              </a:rPr>
              <a:t>之</a:t>
            </a:r>
            <a:r>
              <a:rPr lang="zh-TW" altLang="en-US" sz="2400" i="1" u="sng" dirty="0" smtClean="0">
                <a:solidFill>
                  <a:schemeClr val="accent3"/>
                </a:solidFill>
              </a:rPr>
              <a:t>架構圖</a:t>
            </a:r>
            <a:r>
              <a:rPr lang="zh-TW" altLang="en-US" sz="2400" i="1" u="sng" dirty="0" smtClean="0">
                <a:solidFill>
                  <a:schemeClr val="bg2">
                    <a:lumMod val="50000"/>
                  </a:schemeClr>
                </a:solidFill>
              </a:rPr>
              <a:t>表達，</a:t>
            </a:r>
            <a:r>
              <a:rPr lang="en-US" altLang="zh-TW" sz="2400" i="1" u="sng" dirty="0" smtClean="0">
                <a:solidFill>
                  <a:schemeClr val="bg2">
                    <a:lumMod val="50000"/>
                  </a:schemeClr>
                </a:solidFill>
              </a:rPr>
              <a:t/>
            </a:r>
            <a:br>
              <a:rPr lang="en-US" altLang="zh-TW" sz="2400" i="1" u="sng" dirty="0" smtClean="0">
                <a:solidFill>
                  <a:schemeClr val="bg2">
                    <a:lumMod val="50000"/>
                  </a:schemeClr>
                </a:solidFill>
              </a:rPr>
            </a:br>
            <a:r>
              <a:rPr lang="zh-TW" altLang="en-US" sz="2400" i="1" u="sng" dirty="0" smtClean="0">
                <a:solidFill>
                  <a:schemeClr val="bg2">
                    <a:lumMod val="50000"/>
                  </a:schemeClr>
                </a:solidFill>
              </a:rPr>
              <a:t>並於次頁以</a:t>
            </a:r>
            <a:r>
              <a:rPr lang="zh-TW" altLang="en-US" sz="2400" i="1" u="sng" dirty="0" smtClean="0">
                <a:solidFill>
                  <a:schemeClr val="accent3"/>
                </a:solidFill>
              </a:rPr>
              <a:t>文字</a:t>
            </a:r>
            <a:r>
              <a:rPr lang="zh-TW" altLang="en-US" sz="2400" i="1" u="sng" dirty="0" smtClean="0">
                <a:solidFill>
                  <a:schemeClr val="bg2">
                    <a:lumMod val="50000"/>
                  </a:schemeClr>
                </a:solidFill>
              </a:rPr>
              <a:t>重點說明之</a:t>
            </a:r>
            <a:r>
              <a:rPr lang="en-US" altLang="zh-TW" sz="2400" i="1" u="sng" dirty="0">
                <a:solidFill>
                  <a:schemeClr val="bg2">
                    <a:lumMod val="50000"/>
                  </a:schemeClr>
                </a:solidFill>
              </a:rPr>
              <a:t>(</a:t>
            </a:r>
            <a:r>
              <a:rPr lang="zh-TW" altLang="en-US" sz="2400" i="1" u="sng" dirty="0" smtClean="0">
                <a:solidFill>
                  <a:schemeClr val="bg2">
                    <a:lumMod val="50000"/>
                  </a:schemeClr>
                </a:solidFill>
              </a:rPr>
              <a:t>最多</a:t>
            </a:r>
            <a:r>
              <a:rPr lang="en-US" altLang="zh-TW" sz="2400" i="1" u="sng" dirty="0" smtClean="0">
                <a:solidFill>
                  <a:schemeClr val="bg2">
                    <a:lumMod val="50000"/>
                  </a:schemeClr>
                </a:solidFill>
              </a:rPr>
              <a:t>500</a:t>
            </a:r>
            <a:r>
              <a:rPr lang="zh-TW" altLang="en-US" sz="2400" i="1" u="sng" dirty="0">
                <a:solidFill>
                  <a:schemeClr val="bg2">
                    <a:lumMod val="50000"/>
                  </a:schemeClr>
                </a:solidFill>
              </a:rPr>
              <a:t>字，字元大小不得</a:t>
            </a:r>
            <a:r>
              <a:rPr lang="zh-TW" altLang="en-US" sz="2400" i="1" u="sng" dirty="0" smtClean="0">
                <a:solidFill>
                  <a:schemeClr val="bg2">
                    <a:lumMod val="50000"/>
                  </a:schemeClr>
                </a:solidFill>
              </a:rPr>
              <a:t>小於</a:t>
            </a:r>
            <a:r>
              <a:rPr lang="en-US" altLang="zh-TW" sz="2400" i="1" u="sng" dirty="0" smtClean="0">
                <a:solidFill>
                  <a:schemeClr val="bg2">
                    <a:lumMod val="50000"/>
                  </a:schemeClr>
                </a:solidFill>
              </a:rPr>
              <a:t>16</a:t>
            </a:r>
            <a:r>
              <a:rPr lang="zh-TW" altLang="en-US" sz="2400" i="1" u="sng" dirty="0" smtClean="0">
                <a:solidFill>
                  <a:schemeClr val="bg2">
                    <a:lumMod val="50000"/>
                  </a:schemeClr>
                </a:solidFill>
              </a:rPr>
              <a:t>點</a:t>
            </a:r>
            <a:r>
              <a:rPr lang="en-US" altLang="zh-TW" sz="2400" i="1" u="sng" dirty="0" smtClean="0">
                <a:solidFill>
                  <a:schemeClr val="bg2">
                    <a:lumMod val="50000"/>
                  </a:schemeClr>
                </a:solidFill>
              </a:rPr>
              <a:t>)</a:t>
            </a:r>
            <a:endParaRPr lang="zh-TW" altLang="zh-TW" sz="2400" i="1" u="sng" dirty="0" smtClean="0">
              <a:solidFill>
                <a:schemeClr val="bg2">
                  <a:lumMod val="50000"/>
                </a:schemeClr>
              </a:solidFill>
            </a:endParaRPr>
          </a:p>
          <a:p>
            <a:pPr marL="0" indent="0">
              <a:buNone/>
            </a:pPr>
            <a:endParaRPr lang="en-US" altLang="zh-TW" sz="2400" i="1" dirty="0" smtClean="0">
              <a:solidFill>
                <a:schemeClr val="bg2"/>
              </a:solidFill>
            </a:endParaRPr>
          </a:p>
          <a:p>
            <a:pPr marL="0" indent="0">
              <a:buNone/>
            </a:pPr>
            <a:r>
              <a:rPr lang="zh-TW" altLang="en-US" sz="2400" i="1" dirty="0" smtClean="0">
                <a:solidFill>
                  <a:schemeClr val="bg2"/>
                </a:solidFill>
              </a:rPr>
              <a:t>* </a:t>
            </a:r>
            <a:r>
              <a:rPr lang="zh-TW" altLang="zh-TW" sz="2400" i="1" dirty="0" smtClean="0">
                <a:solidFill>
                  <a:schemeClr val="bg2"/>
                </a:solidFill>
              </a:rPr>
              <a:t>若無產生新創公司之規</a:t>
            </a:r>
            <a:r>
              <a:rPr lang="zh-TW" altLang="en-US" sz="2400" i="1" dirty="0">
                <a:solidFill>
                  <a:schemeClr val="bg2"/>
                </a:solidFill>
              </a:rPr>
              <a:t>畫</a:t>
            </a:r>
            <a:r>
              <a:rPr lang="zh-TW" altLang="zh-TW" sz="2400" i="1" dirty="0" smtClean="0">
                <a:solidFill>
                  <a:schemeClr val="bg2"/>
                </a:solidFill>
              </a:rPr>
              <a:t>者，則</a:t>
            </a:r>
            <a:r>
              <a:rPr lang="zh-TW" altLang="en-US" sz="2400" i="1" dirty="0" smtClean="0">
                <a:solidFill>
                  <a:schemeClr val="bg2"/>
                </a:solidFill>
              </a:rPr>
              <a:t>「三</a:t>
            </a:r>
            <a:r>
              <a:rPr lang="zh-TW" altLang="en-US" sz="2400" i="1" dirty="0">
                <a:solidFill>
                  <a:schemeClr val="bg2"/>
                </a:solidFill>
              </a:rPr>
              <a:t>、產業化之</a:t>
            </a:r>
            <a:r>
              <a:rPr lang="zh-TW" altLang="en-US" sz="2400" i="1" dirty="0" smtClean="0">
                <a:solidFill>
                  <a:schemeClr val="bg2"/>
                </a:solidFill>
              </a:rPr>
              <a:t>策略</a:t>
            </a:r>
            <a:r>
              <a:rPr lang="zh-TW" altLang="en-US" sz="2400" i="1" dirty="0">
                <a:solidFill>
                  <a:schemeClr val="bg2"/>
                </a:solidFill>
              </a:rPr>
              <a:t>規畫」</a:t>
            </a:r>
            <a:r>
              <a:rPr lang="zh-TW" altLang="zh-TW" sz="2400" i="1" dirty="0" smtClean="0">
                <a:solidFill>
                  <a:schemeClr val="bg2"/>
                </a:solidFill>
              </a:rPr>
              <a:t>請說明可承接技術之業者、技轉模式、如何引導產業能量，以順利將研發成果產業化之策略</a:t>
            </a:r>
            <a:endParaRPr lang="zh-TW" altLang="en-US" dirty="0"/>
          </a:p>
        </p:txBody>
      </p:sp>
      <p:sp>
        <p:nvSpPr>
          <p:cNvPr id="4" name="矩形 3"/>
          <p:cNvSpPr/>
          <p:nvPr/>
        </p:nvSpPr>
        <p:spPr>
          <a:xfrm>
            <a:off x="7886294" y="169940"/>
            <a:ext cx="1872208"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a:solidFill>
                  <a:schemeClr val="accent3"/>
                </a:solidFill>
              </a:rPr>
              <a:t>提案重要性</a:t>
            </a:r>
            <a:r>
              <a:rPr lang="zh-TW" altLang="en-US" b="1" dirty="0" smtClean="0">
                <a:solidFill>
                  <a:schemeClr val="accent3"/>
                </a:solidFill>
              </a:rPr>
              <a:t>、</a:t>
            </a:r>
            <a:r>
              <a:rPr lang="en-US" altLang="zh-TW" b="1" dirty="0" smtClean="0">
                <a:solidFill>
                  <a:schemeClr val="accent3"/>
                </a:solidFill>
              </a:rPr>
              <a:t/>
            </a:r>
            <a:br>
              <a:rPr lang="en-US" altLang="zh-TW" b="1" dirty="0" smtClean="0">
                <a:solidFill>
                  <a:schemeClr val="accent3"/>
                </a:solidFill>
              </a:rPr>
            </a:br>
            <a:r>
              <a:rPr lang="zh-TW" altLang="en-US" b="1" dirty="0">
                <a:solidFill>
                  <a:schemeClr val="accent3"/>
                </a:solidFill>
              </a:rPr>
              <a:t>市場商</a:t>
            </a:r>
            <a:r>
              <a:rPr lang="zh-TW" altLang="en-US" b="1" dirty="0" smtClean="0">
                <a:solidFill>
                  <a:schemeClr val="accent3"/>
                </a:solidFill>
              </a:rPr>
              <a:t>機突圍</a:t>
            </a:r>
            <a:r>
              <a:rPr lang="zh-TW" altLang="en-US" b="1" dirty="0">
                <a:solidFill>
                  <a:schemeClr val="accent3"/>
                </a:solidFill>
              </a:rPr>
              <a:t>力</a:t>
            </a:r>
          </a:p>
        </p:txBody>
      </p:sp>
      <p:sp>
        <p:nvSpPr>
          <p:cNvPr id="5" name="矩形 4"/>
          <p:cNvSpPr/>
          <p:nvPr/>
        </p:nvSpPr>
        <p:spPr>
          <a:xfrm>
            <a:off x="1640632" y="1700808"/>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t>CRIS</a:t>
            </a:r>
            <a:r>
              <a:rPr lang="zh-TW" altLang="en-US" dirty="0" smtClean="0"/>
              <a:t> 就把 </a:t>
            </a:r>
            <a:r>
              <a:rPr lang="en-US" altLang="zh-TW" dirty="0" smtClean="0"/>
              <a:t>LEAN </a:t>
            </a:r>
            <a:r>
              <a:rPr lang="zh-TW" altLang="en-US" dirty="0" smtClean="0"/>
              <a:t>貼上來吧</a:t>
            </a:r>
            <a:endParaRPr lang="zh-TW" altLang="en-US" dirty="0"/>
          </a:p>
        </p:txBody>
      </p:sp>
    </p:spTree>
    <p:extLst>
      <p:ext uri="{BB962C8B-B14F-4D97-AF65-F5344CB8AC3E}">
        <p14:creationId xmlns:p14="http://schemas.microsoft.com/office/powerpoint/2010/main" val="902751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632520" y="0"/>
            <a:ext cx="8640960" cy="1122744"/>
          </a:xfrm>
        </p:spPr>
        <p:txBody>
          <a:bodyPr/>
          <a:lstStyle/>
          <a:p>
            <a:r>
              <a:rPr lang="zh-TW" altLang="en-US" dirty="0"/>
              <a:t>三、產業化</a:t>
            </a:r>
            <a:r>
              <a:rPr lang="zh-TW" altLang="en-US" dirty="0" smtClean="0"/>
              <a:t>之策略規畫</a:t>
            </a:r>
            <a:r>
              <a:rPr lang="en-US" altLang="zh-TW" dirty="0" smtClean="0"/>
              <a:t/>
            </a:r>
            <a:br>
              <a:rPr lang="en-US" altLang="zh-TW" dirty="0" smtClean="0"/>
            </a:br>
            <a:r>
              <a:rPr lang="zh-TW" altLang="en-US" dirty="0" smtClean="0"/>
              <a:t> </a:t>
            </a:r>
            <a:r>
              <a:rPr lang="en-US" altLang="zh-TW" sz="3200" dirty="0" smtClean="0"/>
              <a:t>– </a:t>
            </a:r>
            <a:r>
              <a:rPr lang="zh-TW" altLang="en-US" sz="3200" dirty="0"/>
              <a:t>投資回收與停損規劃</a:t>
            </a:r>
          </a:p>
        </p:txBody>
      </p:sp>
      <p:sp>
        <p:nvSpPr>
          <p:cNvPr id="4" name="矩形 3"/>
          <p:cNvSpPr/>
          <p:nvPr/>
        </p:nvSpPr>
        <p:spPr>
          <a:xfrm>
            <a:off x="7886294" y="169940"/>
            <a:ext cx="1872208"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a:solidFill>
                  <a:schemeClr val="accent3"/>
                </a:solidFill>
              </a:rPr>
              <a:t>提案重要性</a:t>
            </a:r>
            <a:r>
              <a:rPr lang="zh-TW" altLang="en-US" b="1" dirty="0" smtClean="0">
                <a:solidFill>
                  <a:schemeClr val="accent3"/>
                </a:solidFill>
              </a:rPr>
              <a:t>、</a:t>
            </a:r>
            <a:r>
              <a:rPr lang="en-US" altLang="zh-TW" b="1" dirty="0" smtClean="0">
                <a:solidFill>
                  <a:schemeClr val="accent3"/>
                </a:solidFill>
              </a:rPr>
              <a:t/>
            </a:r>
            <a:br>
              <a:rPr lang="en-US" altLang="zh-TW" b="1" dirty="0" smtClean="0">
                <a:solidFill>
                  <a:schemeClr val="accent3"/>
                </a:solidFill>
              </a:rPr>
            </a:br>
            <a:r>
              <a:rPr lang="zh-TW" altLang="en-US" b="1" dirty="0">
                <a:solidFill>
                  <a:schemeClr val="accent3"/>
                </a:solidFill>
              </a:rPr>
              <a:t>市場商</a:t>
            </a:r>
            <a:r>
              <a:rPr lang="zh-TW" altLang="en-US" b="1" dirty="0" smtClean="0">
                <a:solidFill>
                  <a:schemeClr val="accent3"/>
                </a:solidFill>
              </a:rPr>
              <a:t>機突圍</a:t>
            </a:r>
            <a:r>
              <a:rPr lang="zh-TW" altLang="en-US" b="1" dirty="0">
                <a:solidFill>
                  <a:schemeClr val="accent3"/>
                </a:solidFill>
              </a:rPr>
              <a:t>力</a:t>
            </a:r>
          </a:p>
        </p:txBody>
      </p:sp>
      <p:graphicFrame>
        <p:nvGraphicFramePr>
          <p:cNvPr id="7" name="表格 6"/>
          <p:cNvGraphicFramePr>
            <a:graphicFrameLocks noGrp="1"/>
          </p:cNvGraphicFramePr>
          <p:nvPr>
            <p:extLst>
              <p:ext uri="{D42A27DB-BD31-4B8C-83A1-F6EECF244321}">
                <p14:modId xmlns:p14="http://schemas.microsoft.com/office/powerpoint/2010/main" val="3193772071"/>
              </p:ext>
            </p:extLst>
          </p:nvPr>
        </p:nvGraphicFramePr>
        <p:xfrm>
          <a:off x="136240" y="1397284"/>
          <a:ext cx="9361040" cy="4984046"/>
        </p:xfrm>
        <a:graphic>
          <a:graphicData uri="http://schemas.openxmlformats.org/drawingml/2006/table">
            <a:tbl>
              <a:tblPr firstRow="1" bandRow="1">
                <a:tableStyleId>{BC89EF96-8CEA-46FF-86C4-4CE0E7609802}</a:tableStyleId>
              </a:tblPr>
              <a:tblGrid>
                <a:gridCol w="1088310">
                  <a:extLst>
                    <a:ext uri="{9D8B030D-6E8A-4147-A177-3AD203B41FA5}">
                      <a16:colId xmlns:a16="http://schemas.microsoft.com/office/drawing/2014/main" val="688577647"/>
                    </a:ext>
                  </a:extLst>
                </a:gridCol>
                <a:gridCol w="1160780">
                  <a:extLst>
                    <a:ext uri="{9D8B030D-6E8A-4147-A177-3AD203B41FA5}">
                      <a16:colId xmlns:a16="http://schemas.microsoft.com/office/drawing/2014/main" val="2269355707"/>
                    </a:ext>
                  </a:extLst>
                </a:gridCol>
                <a:gridCol w="1160780">
                  <a:extLst>
                    <a:ext uri="{9D8B030D-6E8A-4147-A177-3AD203B41FA5}">
                      <a16:colId xmlns:a16="http://schemas.microsoft.com/office/drawing/2014/main" val="1158280367"/>
                    </a:ext>
                  </a:extLst>
                </a:gridCol>
                <a:gridCol w="1389380">
                  <a:extLst>
                    <a:ext uri="{9D8B030D-6E8A-4147-A177-3AD203B41FA5}">
                      <a16:colId xmlns:a16="http://schemas.microsoft.com/office/drawing/2014/main" val="1707297586"/>
                    </a:ext>
                  </a:extLst>
                </a:gridCol>
                <a:gridCol w="4561790">
                  <a:extLst>
                    <a:ext uri="{9D8B030D-6E8A-4147-A177-3AD203B41FA5}">
                      <a16:colId xmlns:a16="http://schemas.microsoft.com/office/drawing/2014/main" val="3303314438"/>
                    </a:ext>
                  </a:extLst>
                </a:gridCol>
              </a:tblGrid>
              <a:tr h="793533">
                <a:tc>
                  <a:txBody>
                    <a:bodyPr/>
                    <a:lstStyle/>
                    <a:p>
                      <a:pPr algn="ctr"/>
                      <a:endParaRPr lang="zh-TW" altLang="en-US" sz="1400"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zh-TW" altLang="en-US" b="1" dirty="0">
                          <a:solidFill>
                            <a:schemeClr val="tx1"/>
                          </a:solidFill>
                        </a:rPr>
                        <a:t>預計投入經費</a:t>
                      </a:r>
                      <a:r>
                        <a:rPr lang="en-US" altLang="zh-TW" b="1" dirty="0">
                          <a:solidFill>
                            <a:schemeClr val="tx1"/>
                          </a:solidFill>
                        </a:rPr>
                        <a:t>(a)</a:t>
                      </a:r>
                      <a:endParaRPr lang="zh-TW" altLang="en-US" b="1" dirty="0">
                        <a:solidFill>
                          <a:schemeClr val="tx1"/>
                        </a:solidFill>
                      </a:endParaRPr>
                    </a:p>
                  </a:txBody>
                  <a:tcPr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zh-TW" altLang="en-US" b="1" dirty="0">
                          <a:solidFill>
                            <a:schemeClr val="tx1"/>
                          </a:solidFill>
                        </a:rPr>
                        <a:t>預期營收</a:t>
                      </a:r>
                      <a:endParaRPr lang="en-US" altLang="zh-TW" b="1" dirty="0">
                        <a:solidFill>
                          <a:schemeClr val="tx1"/>
                        </a:solidFill>
                      </a:endParaRPr>
                    </a:p>
                    <a:p>
                      <a:pPr algn="ctr"/>
                      <a:r>
                        <a:rPr lang="en-US" altLang="zh-TW" b="1" dirty="0">
                          <a:solidFill>
                            <a:schemeClr val="tx1"/>
                          </a:solidFill>
                        </a:rPr>
                        <a:t>(b)</a:t>
                      </a:r>
                      <a:endParaRPr lang="zh-TW" altLang="en-US" b="1" dirty="0">
                        <a:solidFill>
                          <a:schemeClr val="tx1"/>
                        </a:solidFill>
                      </a:endParaRPr>
                    </a:p>
                  </a:txBody>
                  <a:tcPr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zh-TW" altLang="en-US" b="1" dirty="0">
                          <a:solidFill>
                            <a:schemeClr val="tx1"/>
                          </a:solidFill>
                        </a:rPr>
                        <a:t>投資報酬率</a:t>
                      </a:r>
                      <a:endParaRPr lang="en-US" altLang="zh-TW" b="1" dirty="0">
                        <a:solidFill>
                          <a:schemeClr val="tx1"/>
                        </a:solidFill>
                      </a:endParaRPr>
                    </a:p>
                    <a:p>
                      <a:pPr algn="ctr"/>
                      <a:r>
                        <a:rPr lang="en-US" altLang="zh-TW" b="1" dirty="0">
                          <a:solidFill>
                            <a:schemeClr val="tx1"/>
                          </a:solidFill>
                        </a:rPr>
                        <a:t>(b-a)/a</a:t>
                      </a:r>
                      <a:endParaRPr lang="zh-TW" altLang="en-US" b="1" dirty="0">
                        <a:solidFill>
                          <a:schemeClr val="tx1"/>
                        </a:solidFill>
                      </a:endParaRPr>
                    </a:p>
                  </a:txBody>
                  <a:tcPr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zh-TW" altLang="en-US" b="1" dirty="0">
                          <a:solidFill>
                            <a:schemeClr val="tx1"/>
                          </a:solidFill>
                        </a:rPr>
                        <a:t>創造營收的行動方案</a:t>
                      </a:r>
                      <a:endParaRPr lang="en-US" altLang="zh-TW" b="1" dirty="0">
                        <a:solidFill>
                          <a:schemeClr val="tx1"/>
                        </a:solidFill>
                      </a:endParaRPr>
                    </a:p>
                  </a:txBody>
                  <a:tcPr anchor="b">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902210452"/>
                  </a:ext>
                </a:extLst>
              </a:tr>
              <a:tr h="1079027">
                <a:tc>
                  <a:txBody>
                    <a:bodyPr/>
                    <a:lstStyle/>
                    <a:p>
                      <a:pPr algn="ctr"/>
                      <a:r>
                        <a:rPr lang="zh-TW" altLang="en-US" b="1" dirty="0">
                          <a:solidFill>
                            <a:schemeClr val="tx1"/>
                          </a:solidFill>
                        </a:rPr>
                        <a:t>第一</a:t>
                      </a:r>
                      <a:r>
                        <a:rPr lang="zh-TW" altLang="en-US" b="1" dirty="0" smtClean="0">
                          <a:solidFill>
                            <a:schemeClr val="tx1"/>
                          </a:solidFill>
                        </a:rPr>
                        <a:t>年</a:t>
                      </a:r>
                      <a:endParaRPr lang="en-US" altLang="zh-TW" b="1" dirty="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zh-TW" altLang="en-US" sz="1600" dirty="0" smtClean="0">
                          <a:solidFill>
                            <a:schemeClr val="tx1"/>
                          </a:solidFill>
                        </a:rPr>
                        <a:t>營收模式：</a:t>
                      </a:r>
                      <a:endParaRPr lang="en-US" altLang="zh-TW" sz="1600" dirty="0" smtClean="0">
                        <a:solidFill>
                          <a:schemeClr val="tx1"/>
                        </a:solidFill>
                      </a:endParaRPr>
                    </a:p>
                    <a:p>
                      <a:r>
                        <a:rPr lang="zh-TW" altLang="en-US" sz="1600" dirty="0" smtClean="0">
                          <a:solidFill>
                            <a:schemeClr val="tx1"/>
                          </a:solidFill>
                        </a:rPr>
                        <a:t>收費對象</a:t>
                      </a:r>
                      <a:r>
                        <a:rPr lang="en-US" altLang="zh-TW" sz="1600" dirty="0" smtClean="0">
                          <a:solidFill>
                            <a:schemeClr val="tx1"/>
                          </a:solidFill>
                        </a:rPr>
                        <a:t>(</a:t>
                      </a:r>
                      <a:r>
                        <a:rPr lang="zh-TW" altLang="en-US" sz="1600" dirty="0" smtClean="0">
                          <a:solidFill>
                            <a:schemeClr val="tx1"/>
                          </a:solidFill>
                        </a:rPr>
                        <a:t>甲</a:t>
                      </a:r>
                      <a:r>
                        <a:rPr lang="en-US" altLang="zh-TW" sz="1600" dirty="0" smtClean="0">
                          <a:solidFill>
                            <a:schemeClr val="tx1"/>
                          </a:solidFill>
                        </a:rPr>
                        <a:t>/</a:t>
                      </a:r>
                      <a:r>
                        <a:rPr lang="zh-TW" altLang="en-US" sz="1600" dirty="0" smtClean="0">
                          <a:solidFill>
                            <a:schemeClr val="tx1"/>
                          </a:solidFill>
                        </a:rPr>
                        <a:t>乙方</a:t>
                      </a:r>
                      <a:r>
                        <a:rPr lang="en-US" altLang="zh-TW" sz="1600" dirty="0" smtClean="0">
                          <a:solidFill>
                            <a:schemeClr val="tx1"/>
                          </a:solidFill>
                        </a:rPr>
                        <a:t>)</a:t>
                      </a:r>
                      <a:r>
                        <a:rPr lang="zh-TW" altLang="en-US" sz="1600" dirty="0" smtClean="0">
                          <a:solidFill>
                            <a:schemeClr val="tx1"/>
                          </a:solidFill>
                        </a:rPr>
                        <a:t>：</a:t>
                      </a:r>
                      <a:endParaRPr lang="en-US" altLang="zh-TW" sz="1600" dirty="0" smtClean="0">
                        <a:solidFill>
                          <a:schemeClr val="tx1"/>
                        </a:solidFill>
                      </a:endParaRPr>
                    </a:p>
                    <a:p>
                      <a:r>
                        <a:rPr lang="zh-TW" altLang="en-US" sz="1600" dirty="0" smtClean="0">
                          <a:solidFill>
                            <a:schemeClr val="tx1"/>
                          </a:solidFill>
                        </a:rPr>
                        <a:t>訂價策略：</a:t>
                      </a:r>
                      <a:endParaRPr lang="zh-TW" altLang="en-US" sz="1600"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904510846"/>
                  </a:ext>
                </a:extLst>
              </a:tr>
              <a:tr h="10790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b="1" dirty="0">
                          <a:solidFill>
                            <a:schemeClr val="tx1"/>
                          </a:solidFill>
                        </a:rPr>
                        <a:t>第二</a:t>
                      </a:r>
                      <a:r>
                        <a:rPr lang="zh-TW" altLang="en-US" b="1" dirty="0" smtClean="0">
                          <a:solidFill>
                            <a:schemeClr val="tx1"/>
                          </a:solidFill>
                        </a:rPr>
                        <a:t>年</a:t>
                      </a:r>
                      <a:endParaRPr lang="en-US" altLang="zh-TW" b="1"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zh-TW" altLang="en-US" sz="1600" dirty="0" smtClean="0">
                          <a:solidFill>
                            <a:schemeClr val="tx1"/>
                          </a:solidFill>
                        </a:rPr>
                        <a:t>營收模式：</a:t>
                      </a:r>
                      <a:endParaRPr lang="en-US" altLang="zh-TW" sz="1600" dirty="0" smtClean="0">
                        <a:solidFill>
                          <a:schemeClr val="tx1"/>
                        </a:solidFill>
                      </a:endParaRPr>
                    </a:p>
                    <a:p>
                      <a:r>
                        <a:rPr lang="zh-TW" altLang="en-US" sz="1600" dirty="0" smtClean="0">
                          <a:solidFill>
                            <a:schemeClr val="tx1"/>
                          </a:solidFill>
                        </a:rPr>
                        <a:t>收費對象</a:t>
                      </a:r>
                      <a:r>
                        <a:rPr lang="en-US" altLang="zh-TW" sz="1600" dirty="0" smtClean="0">
                          <a:solidFill>
                            <a:schemeClr val="tx1"/>
                          </a:solidFill>
                        </a:rPr>
                        <a:t>(</a:t>
                      </a:r>
                      <a:r>
                        <a:rPr lang="zh-TW" altLang="en-US" sz="1600" dirty="0" smtClean="0">
                          <a:solidFill>
                            <a:schemeClr val="tx1"/>
                          </a:solidFill>
                        </a:rPr>
                        <a:t>甲</a:t>
                      </a:r>
                      <a:r>
                        <a:rPr lang="en-US" altLang="zh-TW" sz="1600" dirty="0" smtClean="0">
                          <a:solidFill>
                            <a:schemeClr val="tx1"/>
                          </a:solidFill>
                        </a:rPr>
                        <a:t>/</a:t>
                      </a:r>
                      <a:r>
                        <a:rPr lang="zh-TW" altLang="en-US" sz="1600" dirty="0" smtClean="0">
                          <a:solidFill>
                            <a:schemeClr val="tx1"/>
                          </a:solidFill>
                        </a:rPr>
                        <a:t>乙方</a:t>
                      </a:r>
                      <a:r>
                        <a:rPr lang="en-US" altLang="zh-TW" sz="1600" dirty="0" smtClean="0">
                          <a:solidFill>
                            <a:schemeClr val="tx1"/>
                          </a:solidFill>
                        </a:rPr>
                        <a:t>)</a:t>
                      </a:r>
                      <a:r>
                        <a:rPr lang="zh-TW" altLang="en-US" sz="1600" dirty="0" smtClean="0">
                          <a:solidFill>
                            <a:schemeClr val="tx1"/>
                          </a:solidFill>
                        </a:rPr>
                        <a:t>：</a:t>
                      </a:r>
                      <a:endParaRPr lang="en-US" altLang="zh-TW" sz="1600" dirty="0" smtClean="0">
                        <a:solidFill>
                          <a:schemeClr val="tx1"/>
                        </a:solidFill>
                      </a:endParaRPr>
                    </a:p>
                    <a:p>
                      <a:r>
                        <a:rPr lang="zh-TW" altLang="en-US" sz="1600" dirty="0" smtClean="0">
                          <a:solidFill>
                            <a:schemeClr val="tx1"/>
                          </a:solidFill>
                        </a:rPr>
                        <a:t>訂價策略：</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167519678"/>
                  </a:ext>
                </a:extLst>
              </a:tr>
              <a:tr h="10790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b="1" dirty="0">
                          <a:solidFill>
                            <a:schemeClr val="tx1"/>
                          </a:solidFill>
                        </a:rPr>
                        <a:t>第三</a:t>
                      </a:r>
                      <a:r>
                        <a:rPr lang="zh-TW" altLang="en-US" b="1" dirty="0" smtClean="0">
                          <a:solidFill>
                            <a:schemeClr val="tx1"/>
                          </a:solidFill>
                        </a:rPr>
                        <a:t>年</a:t>
                      </a:r>
                      <a:endParaRPr lang="en-US" altLang="zh-TW" b="1"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zh-TW" altLang="en-US" sz="1600" dirty="0" smtClean="0">
                          <a:solidFill>
                            <a:schemeClr val="tx1"/>
                          </a:solidFill>
                        </a:rPr>
                        <a:t>營收模式：</a:t>
                      </a:r>
                      <a:endParaRPr lang="en-US" altLang="zh-TW" sz="1600" dirty="0" smtClean="0">
                        <a:solidFill>
                          <a:schemeClr val="tx1"/>
                        </a:solidFill>
                      </a:endParaRPr>
                    </a:p>
                    <a:p>
                      <a:r>
                        <a:rPr lang="zh-TW" altLang="en-US" sz="1600" dirty="0" smtClean="0">
                          <a:solidFill>
                            <a:schemeClr val="tx1"/>
                          </a:solidFill>
                        </a:rPr>
                        <a:t>收費對象</a:t>
                      </a:r>
                      <a:r>
                        <a:rPr lang="en-US" altLang="zh-TW" sz="1600" dirty="0" smtClean="0">
                          <a:solidFill>
                            <a:schemeClr val="tx1"/>
                          </a:solidFill>
                        </a:rPr>
                        <a:t>(</a:t>
                      </a:r>
                      <a:r>
                        <a:rPr lang="zh-TW" altLang="en-US" sz="1600" dirty="0" smtClean="0">
                          <a:solidFill>
                            <a:schemeClr val="tx1"/>
                          </a:solidFill>
                        </a:rPr>
                        <a:t>甲</a:t>
                      </a:r>
                      <a:r>
                        <a:rPr lang="en-US" altLang="zh-TW" sz="1600" dirty="0" smtClean="0">
                          <a:solidFill>
                            <a:schemeClr val="tx1"/>
                          </a:solidFill>
                        </a:rPr>
                        <a:t>/</a:t>
                      </a:r>
                      <a:r>
                        <a:rPr lang="zh-TW" altLang="en-US" sz="1600" dirty="0" smtClean="0">
                          <a:solidFill>
                            <a:schemeClr val="tx1"/>
                          </a:solidFill>
                        </a:rPr>
                        <a:t>乙方</a:t>
                      </a:r>
                      <a:r>
                        <a:rPr lang="en-US" altLang="zh-TW" sz="1600" dirty="0" smtClean="0">
                          <a:solidFill>
                            <a:schemeClr val="tx1"/>
                          </a:solidFill>
                        </a:rPr>
                        <a:t>)</a:t>
                      </a:r>
                      <a:r>
                        <a:rPr lang="zh-TW" altLang="en-US" sz="1600" dirty="0" smtClean="0">
                          <a:solidFill>
                            <a:schemeClr val="tx1"/>
                          </a:solidFill>
                        </a:rPr>
                        <a:t>：</a:t>
                      </a:r>
                      <a:endParaRPr lang="en-US" altLang="zh-TW" sz="1600" dirty="0" smtClean="0">
                        <a:solidFill>
                          <a:schemeClr val="tx1"/>
                        </a:solidFill>
                      </a:endParaRPr>
                    </a:p>
                    <a:p>
                      <a:r>
                        <a:rPr lang="zh-TW" altLang="en-US" sz="1600" dirty="0" smtClean="0">
                          <a:solidFill>
                            <a:schemeClr val="tx1"/>
                          </a:solidFill>
                        </a:rPr>
                        <a:t>訂價策略：</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511732231"/>
                  </a:ext>
                </a:extLst>
              </a:tr>
              <a:tr h="953432">
                <a:tc>
                  <a:txBody>
                    <a:bodyPr/>
                    <a:lstStyle/>
                    <a:p>
                      <a:pPr algn="ctr"/>
                      <a:r>
                        <a:rPr lang="zh-TW" altLang="en-US" sz="1800" b="1" dirty="0">
                          <a:solidFill>
                            <a:schemeClr val="tx1"/>
                          </a:solidFill>
                        </a:rPr>
                        <a:t>小計</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a:txBody>
                    <a:bodyPr/>
                    <a:lstStyle/>
                    <a:p>
                      <a:pPr algn="r"/>
                      <a:endParaRPr lang="zh-TW" altLang="en-US" dirty="0">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a:txBody>
                    <a:bodyPr/>
                    <a:lstStyle/>
                    <a:p>
                      <a:endParaRPr lang="zh-TW"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209204576"/>
                  </a:ext>
                </a:extLst>
              </a:tr>
            </a:tbl>
          </a:graphicData>
        </a:graphic>
      </p:graphicFrame>
      <p:sp>
        <p:nvSpPr>
          <p:cNvPr id="6" name="矩形 5"/>
          <p:cNvSpPr/>
          <p:nvPr/>
        </p:nvSpPr>
        <p:spPr>
          <a:xfrm>
            <a:off x="1568624" y="1772816"/>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t>RYAN</a:t>
            </a:r>
            <a:endParaRPr lang="zh-TW" altLang="en-US" dirty="0"/>
          </a:p>
        </p:txBody>
      </p:sp>
    </p:spTree>
    <p:extLst>
      <p:ext uri="{BB962C8B-B14F-4D97-AF65-F5344CB8AC3E}">
        <p14:creationId xmlns:p14="http://schemas.microsoft.com/office/powerpoint/2010/main" val="1386750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簡報大綱</a:t>
            </a:r>
            <a:endParaRPr lang="zh-TW" altLang="en-US" dirty="0"/>
          </a:p>
        </p:txBody>
      </p:sp>
      <p:sp>
        <p:nvSpPr>
          <p:cNvPr id="3" name="內容版面配置區 2"/>
          <p:cNvSpPr>
            <a:spLocks noGrp="1"/>
          </p:cNvSpPr>
          <p:nvPr>
            <p:ph idx="1"/>
          </p:nvPr>
        </p:nvSpPr>
        <p:spPr>
          <a:xfrm>
            <a:off x="2648744" y="829994"/>
            <a:ext cx="5328592" cy="5767358"/>
          </a:xfrm>
        </p:spPr>
        <p:txBody>
          <a:bodyPr>
            <a:noAutofit/>
          </a:bodyPr>
          <a:lstStyle/>
          <a:p>
            <a:pPr marL="0" indent="0">
              <a:buNone/>
            </a:pPr>
            <a:r>
              <a:rPr lang="zh-TW" altLang="en-US" dirty="0">
                <a:solidFill>
                  <a:schemeClr val="bg2"/>
                </a:solidFill>
              </a:rPr>
              <a:t>一、計畫目標</a:t>
            </a:r>
            <a:endParaRPr lang="en-US" altLang="zh-TW" dirty="0">
              <a:solidFill>
                <a:schemeClr val="bg2"/>
              </a:solidFill>
            </a:endParaRPr>
          </a:p>
          <a:p>
            <a:pPr marL="0" indent="0">
              <a:buNone/>
            </a:pPr>
            <a:r>
              <a:rPr lang="zh-TW" altLang="en-US" dirty="0">
                <a:solidFill>
                  <a:schemeClr val="bg2"/>
                </a:solidFill>
              </a:rPr>
              <a:t>二、計畫構想</a:t>
            </a:r>
            <a:endParaRPr lang="en-US" altLang="zh-TW" dirty="0">
              <a:solidFill>
                <a:schemeClr val="bg2"/>
              </a:solidFill>
            </a:endParaRPr>
          </a:p>
          <a:p>
            <a:pPr marL="0" indent="0">
              <a:buNone/>
            </a:pPr>
            <a:r>
              <a:rPr lang="zh-TW" altLang="en-US" dirty="0">
                <a:solidFill>
                  <a:schemeClr val="bg2"/>
                </a:solidFill>
              </a:rPr>
              <a:t>三、產業化</a:t>
            </a:r>
            <a:r>
              <a:rPr lang="zh-TW" altLang="en-US" dirty="0" smtClean="0">
                <a:solidFill>
                  <a:schemeClr val="bg2"/>
                </a:solidFill>
              </a:rPr>
              <a:t>之策略規畫</a:t>
            </a:r>
            <a:endParaRPr lang="en-US" altLang="zh-TW" dirty="0">
              <a:solidFill>
                <a:schemeClr val="bg2"/>
              </a:solidFill>
            </a:endParaRPr>
          </a:p>
          <a:p>
            <a:pPr marL="0" indent="0">
              <a:buNone/>
            </a:pPr>
            <a:r>
              <a:rPr lang="zh-TW" altLang="en-US" dirty="0" smtClean="0"/>
              <a:t>四、</a:t>
            </a:r>
            <a:r>
              <a:rPr lang="zh-TW" altLang="en-US" dirty="0" smtClean="0">
                <a:solidFill>
                  <a:schemeClr val="tx1"/>
                </a:solidFill>
              </a:rPr>
              <a:t>預期</a:t>
            </a:r>
            <a:r>
              <a:rPr lang="zh-TW" altLang="en-US" dirty="0" smtClean="0"/>
              <a:t>產業</a:t>
            </a:r>
            <a:r>
              <a:rPr lang="zh-TW" altLang="en-US" dirty="0" smtClean="0">
                <a:solidFill>
                  <a:schemeClr val="tx1"/>
                </a:solidFill>
              </a:rPr>
              <a:t>效益</a:t>
            </a:r>
            <a:endParaRPr lang="en-US" altLang="zh-TW" dirty="0" smtClean="0">
              <a:solidFill>
                <a:schemeClr val="tx1"/>
              </a:solidFill>
            </a:endParaRPr>
          </a:p>
          <a:p>
            <a:pPr marL="0" indent="0">
              <a:buNone/>
            </a:pPr>
            <a:r>
              <a:rPr lang="zh-TW" altLang="en-US" dirty="0" smtClean="0">
                <a:solidFill>
                  <a:schemeClr val="bg2"/>
                </a:solidFill>
              </a:rPr>
              <a:t>五、計畫實施策略</a:t>
            </a:r>
            <a:r>
              <a:rPr lang="en-US" altLang="zh-TW" dirty="0" smtClean="0">
                <a:solidFill>
                  <a:schemeClr val="bg2"/>
                </a:solidFill>
              </a:rPr>
              <a:t>/</a:t>
            </a:r>
            <a:r>
              <a:rPr lang="zh-TW" altLang="en-US" dirty="0" smtClean="0">
                <a:solidFill>
                  <a:schemeClr val="bg2"/>
                </a:solidFill>
              </a:rPr>
              <a:t>方法</a:t>
            </a:r>
            <a:endParaRPr lang="en-US" altLang="zh-TW" dirty="0" smtClean="0">
              <a:solidFill>
                <a:schemeClr val="bg2"/>
              </a:solidFill>
            </a:endParaRPr>
          </a:p>
          <a:p>
            <a:pPr marL="0" indent="0">
              <a:buNone/>
            </a:pPr>
            <a:r>
              <a:rPr lang="zh-TW" altLang="en-US" dirty="0" smtClean="0">
                <a:solidFill>
                  <a:schemeClr val="bg2"/>
                </a:solidFill>
              </a:rPr>
              <a:t>六、計畫可行性分析</a:t>
            </a:r>
            <a:endParaRPr lang="en-US" altLang="zh-TW" dirty="0">
              <a:solidFill>
                <a:schemeClr val="bg2"/>
              </a:solidFill>
            </a:endParaRPr>
          </a:p>
        </p:txBody>
      </p:sp>
    </p:spTree>
    <p:extLst>
      <p:ext uri="{BB962C8B-B14F-4D97-AF65-F5344CB8AC3E}">
        <p14:creationId xmlns:p14="http://schemas.microsoft.com/office/powerpoint/2010/main" val="748879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632520" y="0"/>
            <a:ext cx="9273480" cy="764704"/>
          </a:xfrm>
        </p:spPr>
        <p:txBody>
          <a:bodyPr/>
          <a:lstStyle/>
          <a:p>
            <a:r>
              <a:rPr lang="zh-TW" altLang="en-US" sz="3200" dirty="0" smtClean="0"/>
              <a:t>四、</a:t>
            </a:r>
            <a:r>
              <a:rPr lang="zh-TW" altLang="en-US" sz="3200" dirty="0" smtClean="0">
                <a:solidFill>
                  <a:schemeClr val="tx1"/>
                </a:solidFill>
              </a:rPr>
              <a:t>預期</a:t>
            </a:r>
            <a:r>
              <a:rPr lang="zh-TW" altLang="en-US" sz="3200" dirty="0" smtClean="0"/>
              <a:t>產業</a:t>
            </a:r>
            <a:r>
              <a:rPr lang="zh-TW" altLang="en-US" sz="3200" dirty="0" smtClean="0">
                <a:solidFill>
                  <a:schemeClr val="tx1"/>
                </a:solidFill>
              </a:rPr>
              <a:t>效益</a:t>
            </a:r>
            <a:endParaRPr lang="zh-TW" altLang="en-US" sz="3200" dirty="0"/>
          </a:p>
        </p:txBody>
      </p:sp>
      <p:sp>
        <p:nvSpPr>
          <p:cNvPr id="4" name="矩形 3"/>
          <p:cNvSpPr/>
          <p:nvPr/>
        </p:nvSpPr>
        <p:spPr>
          <a:xfrm>
            <a:off x="7886294" y="169940"/>
            <a:ext cx="1872208"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smtClean="0">
                <a:solidFill>
                  <a:schemeClr val="accent3"/>
                </a:solidFill>
              </a:rPr>
              <a:t>市場</a:t>
            </a:r>
            <a:r>
              <a:rPr lang="zh-TW" altLang="en-US" b="1" dirty="0">
                <a:solidFill>
                  <a:schemeClr val="accent3"/>
                </a:solidFill>
              </a:rPr>
              <a:t>商</a:t>
            </a:r>
            <a:r>
              <a:rPr lang="zh-TW" altLang="en-US" b="1" dirty="0" smtClean="0">
                <a:solidFill>
                  <a:schemeClr val="accent3"/>
                </a:solidFill>
              </a:rPr>
              <a:t>機突圍</a:t>
            </a:r>
            <a:r>
              <a:rPr lang="zh-TW" altLang="en-US" b="1" dirty="0">
                <a:solidFill>
                  <a:schemeClr val="accent3"/>
                </a:solidFill>
              </a:rPr>
              <a:t>力</a:t>
            </a:r>
          </a:p>
        </p:txBody>
      </p:sp>
      <p:sp>
        <p:nvSpPr>
          <p:cNvPr id="6" name="內容版面配置區 2"/>
          <p:cNvSpPr>
            <a:spLocks noGrp="1"/>
          </p:cNvSpPr>
          <p:nvPr>
            <p:ph idx="1"/>
          </p:nvPr>
        </p:nvSpPr>
        <p:spPr>
          <a:xfrm>
            <a:off x="1136576" y="1340768"/>
            <a:ext cx="7776864" cy="4968552"/>
          </a:xfrm>
        </p:spPr>
        <p:txBody>
          <a:bodyPr>
            <a:normAutofit/>
          </a:bodyPr>
          <a:lstStyle/>
          <a:p>
            <a:r>
              <a:rPr lang="zh-TW" altLang="en-US" i="1" dirty="0">
                <a:solidFill>
                  <a:schemeClr val="bg1">
                    <a:lumMod val="50000"/>
                  </a:schemeClr>
                </a:solidFill>
              </a:rPr>
              <a:t>對本</a:t>
            </a:r>
            <a:r>
              <a:rPr lang="zh-TW" altLang="en-US" i="1" dirty="0" smtClean="0">
                <a:solidFill>
                  <a:schemeClr val="bg1">
                    <a:lumMod val="50000"/>
                  </a:schemeClr>
                </a:solidFill>
              </a:rPr>
              <a:t>會之預期價值</a:t>
            </a:r>
            <a:endParaRPr lang="en-US" altLang="zh-TW" i="1" dirty="0" smtClean="0">
              <a:solidFill>
                <a:schemeClr val="bg1">
                  <a:lumMod val="50000"/>
                </a:schemeClr>
              </a:solidFill>
            </a:endParaRPr>
          </a:p>
          <a:p>
            <a:pPr lvl="1"/>
            <a:r>
              <a:rPr lang="zh-TW" altLang="en-US" i="1" dirty="0">
                <a:solidFill>
                  <a:schemeClr val="bg1">
                    <a:lumMod val="50000"/>
                  </a:schemeClr>
                </a:solidFill>
              </a:rPr>
              <a:t>對本會落實</a:t>
            </a:r>
            <a:r>
              <a:rPr lang="en-US" altLang="zh-TW" i="1" dirty="0">
                <a:solidFill>
                  <a:schemeClr val="bg1">
                    <a:lumMod val="50000"/>
                  </a:schemeClr>
                </a:solidFill>
              </a:rPr>
              <a:t>TR25</a:t>
            </a:r>
            <a:r>
              <a:rPr lang="zh-TW" altLang="en-US" i="1" dirty="0">
                <a:solidFill>
                  <a:schemeClr val="bg1">
                    <a:lumMod val="50000"/>
                  </a:schemeClr>
                </a:solidFill>
              </a:rPr>
              <a:t>之預期貢獻或綜效</a:t>
            </a:r>
            <a:endParaRPr lang="en-US" altLang="zh-TW" i="1" dirty="0">
              <a:solidFill>
                <a:schemeClr val="bg1">
                  <a:lumMod val="50000"/>
                </a:schemeClr>
              </a:solidFill>
            </a:endParaRPr>
          </a:p>
          <a:p>
            <a:r>
              <a:rPr lang="zh-TW" altLang="en-US" i="1" dirty="0" smtClean="0">
                <a:solidFill>
                  <a:schemeClr val="bg1">
                    <a:lumMod val="50000"/>
                  </a:schemeClr>
                </a:solidFill>
              </a:rPr>
              <a:t>對</a:t>
            </a:r>
            <a:r>
              <a:rPr lang="zh-TW" altLang="en-US" i="1" dirty="0">
                <a:solidFill>
                  <a:schemeClr val="bg1">
                    <a:lumMod val="50000"/>
                  </a:schemeClr>
                </a:solidFill>
              </a:rPr>
              <a:t>產業、社會之預期貢獻 </a:t>
            </a:r>
            <a:r>
              <a:rPr lang="en-US" altLang="zh-TW" i="1" dirty="0" smtClean="0">
                <a:solidFill>
                  <a:schemeClr val="bg1">
                    <a:lumMod val="50000"/>
                  </a:schemeClr>
                </a:solidFill>
              </a:rPr>
              <a:t/>
            </a:r>
            <a:br>
              <a:rPr lang="en-US" altLang="zh-TW" i="1" dirty="0" smtClean="0">
                <a:solidFill>
                  <a:schemeClr val="bg1">
                    <a:lumMod val="50000"/>
                  </a:schemeClr>
                </a:solidFill>
              </a:rPr>
            </a:br>
            <a:r>
              <a:rPr lang="en-US" altLang="zh-TW" sz="1900" i="1" dirty="0" smtClean="0">
                <a:solidFill>
                  <a:schemeClr val="bg1">
                    <a:lumMod val="50000"/>
                  </a:schemeClr>
                </a:solidFill>
              </a:rPr>
              <a:t>(1)</a:t>
            </a:r>
            <a:r>
              <a:rPr lang="zh-TW" altLang="en-US" sz="1900" i="1" dirty="0" smtClean="0">
                <a:solidFill>
                  <a:schemeClr val="bg1">
                    <a:lumMod val="50000"/>
                  </a:schemeClr>
                </a:solidFill>
              </a:rPr>
              <a:t>請以</a:t>
            </a:r>
            <a:r>
              <a:rPr lang="en-US" altLang="zh-TW" sz="1900" i="1" dirty="0" smtClean="0">
                <a:solidFill>
                  <a:schemeClr val="bg1">
                    <a:lumMod val="50000"/>
                  </a:schemeClr>
                </a:solidFill>
              </a:rPr>
              <a:t>ROI</a:t>
            </a:r>
            <a:r>
              <a:rPr lang="zh-TW" altLang="en-US" sz="1900" i="1" dirty="0" smtClean="0">
                <a:solidFill>
                  <a:schemeClr val="bg1">
                    <a:lumMod val="50000"/>
                  </a:schemeClr>
                </a:solidFill>
              </a:rPr>
              <a:t>之角度，說明計畫成果問世後之前三年中，將衍生新創公司或其技轉推廣措施及執行後對產業之重大影響及具體效益。本項產業效益係指由科專計畫研發成果（可包含本計畫過去成果或連結跨領域計畫成果）或衍生新創公司，或對具發展潛力業者或新創事業</a:t>
            </a:r>
            <a:r>
              <a:rPr lang="en-US" altLang="zh-TW" sz="1900" i="1" dirty="0" smtClean="0">
                <a:solidFill>
                  <a:schemeClr val="bg1">
                    <a:lumMod val="50000"/>
                  </a:schemeClr>
                </a:solidFill>
              </a:rPr>
              <a:t>/</a:t>
            </a:r>
            <a:r>
              <a:rPr lang="zh-TW" altLang="en-US" sz="1900" i="1" dirty="0" smtClean="0">
                <a:solidFill>
                  <a:schemeClr val="bg1">
                    <a:lumMod val="50000"/>
                  </a:schemeClr>
                </a:solidFill>
              </a:rPr>
              <a:t>部門所造成或帶動之具體效益。</a:t>
            </a:r>
          </a:p>
          <a:p>
            <a:pPr marL="361950" indent="0">
              <a:buNone/>
            </a:pPr>
            <a:r>
              <a:rPr lang="en-US" altLang="zh-TW" sz="1900" i="1" dirty="0" smtClean="0">
                <a:solidFill>
                  <a:schemeClr val="bg1">
                    <a:lumMod val="50000"/>
                  </a:schemeClr>
                </a:solidFill>
              </a:rPr>
              <a:t>(</a:t>
            </a:r>
            <a:r>
              <a:rPr lang="en-US" altLang="zh-TW" sz="1900" i="1" dirty="0">
                <a:solidFill>
                  <a:schemeClr val="bg1">
                    <a:lumMod val="50000"/>
                  </a:schemeClr>
                </a:solidFill>
              </a:rPr>
              <a:t>2)</a:t>
            </a:r>
            <a:r>
              <a:rPr lang="zh-TW" altLang="en-US" sz="1900" i="1" dirty="0">
                <a:solidFill>
                  <a:schemeClr val="bg1">
                    <a:lumMod val="50000"/>
                  </a:schemeClr>
                </a:solidFill>
              </a:rPr>
              <a:t>本項產業效益的內容，必須說明本計畫擬透過委託或工業服務、技術移轉、吸引投資或形成業界科專等方式，如何協助龍頭業者、潛力業者或整體產業產生提高了附加價值、技術自主或者獲得國際競爭地位與出口市占率增加等效益。這些產業效益要與科專產出有關連且有合理論述。</a:t>
            </a:r>
          </a:p>
          <a:p>
            <a:endParaRPr lang="en-US" altLang="zh-TW" i="1" dirty="0"/>
          </a:p>
          <a:p>
            <a:endParaRPr lang="zh-TW" altLang="en-US" dirty="0"/>
          </a:p>
        </p:txBody>
      </p:sp>
      <p:sp>
        <p:nvSpPr>
          <p:cNvPr id="5" name="矩形 4"/>
          <p:cNvSpPr/>
          <p:nvPr/>
        </p:nvSpPr>
        <p:spPr>
          <a:xfrm>
            <a:off x="1568624" y="1772816"/>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t>RYAN</a:t>
            </a:r>
            <a:endParaRPr lang="zh-TW" altLang="en-US" dirty="0"/>
          </a:p>
        </p:txBody>
      </p:sp>
    </p:spTree>
    <p:extLst>
      <p:ext uri="{BB962C8B-B14F-4D97-AF65-F5344CB8AC3E}">
        <p14:creationId xmlns:p14="http://schemas.microsoft.com/office/powerpoint/2010/main" val="1611492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簡報大綱</a:t>
            </a:r>
            <a:endParaRPr lang="zh-TW" altLang="en-US" dirty="0"/>
          </a:p>
        </p:txBody>
      </p:sp>
      <p:sp>
        <p:nvSpPr>
          <p:cNvPr id="3" name="內容版面配置區 2"/>
          <p:cNvSpPr>
            <a:spLocks noGrp="1"/>
          </p:cNvSpPr>
          <p:nvPr>
            <p:ph idx="1"/>
          </p:nvPr>
        </p:nvSpPr>
        <p:spPr>
          <a:xfrm>
            <a:off x="2648744" y="829994"/>
            <a:ext cx="5112568" cy="5767358"/>
          </a:xfrm>
        </p:spPr>
        <p:txBody>
          <a:bodyPr>
            <a:noAutofit/>
          </a:bodyPr>
          <a:lstStyle/>
          <a:p>
            <a:pPr marL="0" indent="0">
              <a:buNone/>
            </a:pPr>
            <a:r>
              <a:rPr lang="zh-TW" altLang="en-US" dirty="0">
                <a:solidFill>
                  <a:schemeClr val="bg2"/>
                </a:solidFill>
              </a:rPr>
              <a:t>一、計畫目標</a:t>
            </a:r>
            <a:endParaRPr lang="en-US" altLang="zh-TW" dirty="0">
              <a:solidFill>
                <a:schemeClr val="bg2"/>
              </a:solidFill>
            </a:endParaRPr>
          </a:p>
          <a:p>
            <a:pPr marL="0" indent="0">
              <a:buNone/>
            </a:pPr>
            <a:r>
              <a:rPr lang="zh-TW" altLang="en-US" dirty="0">
                <a:solidFill>
                  <a:schemeClr val="bg2"/>
                </a:solidFill>
              </a:rPr>
              <a:t>二、計畫構想</a:t>
            </a:r>
            <a:endParaRPr lang="en-US" altLang="zh-TW" dirty="0">
              <a:solidFill>
                <a:schemeClr val="bg2"/>
              </a:solidFill>
            </a:endParaRPr>
          </a:p>
          <a:p>
            <a:pPr marL="0" indent="0">
              <a:buNone/>
            </a:pPr>
            <a:r>
              <a:rPr lang="zh-TW" altLang="en-US" dirty="0">
                <a:solidFill>
                  <a:schemeClr val="bg2"/>
                </a:solidFill>
              </a:rPr>
              <a:t>三、產業化</a:t>
            </a:r>
            <a:r>
              <a:rPr lang="zh-TW" altLang="en-US" dirty="0" smtClean="0">
                <a:solidFill>
                  <a:schemeClr val="bg2"/>
                </a:solidFill>
              </a:rPr>
              <a:t>之策略規畫</a:t>
            </a:r>
            <a:endParaRPr lang="en-US" altLang="zh-TW" dirty="0">
              <a:solidFill>
                <a:schemeClr val="bg2"/>
              </a:solidFill>
            </a:endParaRPr>
          </a:p>
          <a:p>
            <a:pPr marL="0" indent="0">
              <a:buNone/>
            </a:pPr>
            <a:r>
              <a:rPr lang="zh-TW" altLang="en-US" dirty="0">
                <a:solidFill>
                  <a:schemeClr val="bg2"/>
                </a:solidFill>
              </a:rPr>
              <a:t>四、預期產業效益</a:t>
            </a:r>
            <a:endParaRPr lang="en-US" altLang="zh-TW" dirty="0">
              <a:solidFill>
                <a:schemeClr val="bg2"/>
              </a:solidFill>
            </a:endParaRPr>
          </a:p>
          <a:p>
            <a:pPr marL="0" indent="0">
              <a:buNone/>
            </a:pPr>
            <a:r>
              <a:rPr lang="zh-TW" altLang="en-US" dirty="0" smtClean="0"/>
              <a:t>五</a:t>
            </a:r>
            <a:r>
              <a:rPr lang="zh-TW" altLang="en-US" dirty="0"/>
              <a:t>、計畫實施策略</a:t>
            </a:r>
            <a:r>
              <a:rPr lang="en-US" altLang="zh-TW" dirty="0"/>
              <a:t>/</a:t>
            </a:r>
            <a:r>
              <a:rPr lang="zh-TW" altLang="en-US" dirty="0"/>
              <a:t>方法</a:t>
            </a:r>
            <a:endParaRPr lang="en-US" altLang="zh-TW" dirty="0"/>
          </a:p>
          <a:p>
            <a:pPr marL="0" indent="0">
              <a:buNone/>
            </a:pPr>
            <a:r>
              <a:rPr lang="zh-TW" altLang="en-US" dirty="0" smtClean="0">
                <a:solidFill>
                  <a:schemeClr val="bg2"/>
                </a:solidFill>
              </a:rPr>
              <a:t>六、計畫可行性分析</a:t>
            </a:r>
            <a:endParaRPr lang="en-US" altLang="zh-TW" dirty="0">
              <a:solidFill>
                <a:schemeClr val="bg2"/>
              </a:solidFill>
            </a:endParaRPr>
          </a:p>
        </p:txBody>
      </p:sp>
    </p:spTree>
    <p:extLst>
      <p:ext uri="{BB962C8B-B14F-4D97-AF65-F5344CB8AC3E}">
        <p14:creationId xmlns:p14="http://schemas.microsoft.com/office/powerpoint/2010/main" val="2049284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五、計畫實施策略</a:t>
            </a:r>
            <a:r>
              <a:rPr lang="en-US" altLang="zh-TW" dirty="0" smtClean="0"/>
              <a:t>/</a:t>
            </a:r>
            <a:r>
              <a:rPr lang="zh-TW" altLang="en-US" dirty="0" smtClean="0"/>
              <a:t>方法</a:t>
            </a:r>
            <a:endParaRPr lang="zh-TW" altLang="en-US" dirty="0"/>
          </a:p>
        </p:txBody>
      </p:sp>
      <p:sp>
        <p:nvSpPr>
          <p:cNvPr id="6" name="矩形 5"/>
          <p:cNvSpPr/>
          <p:nvPr/>
        </p:nvSpPr>
        <p:spPr>
          <a:xfrm>
            <a:off x="7886294" y="169940"/>
            <a:ext cx="2019706"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a:solidFill>
                  <a:schemeClr val="accent3"/>
                </a:solidFill>
              </a:rPr>
              <a:t>跨界</a:t>
            </a:r>
            <a:r>
              <a:rPr lang="zh-TW" altLang="en-US" b="1" dirty="0" smtClean="0">
                <a:solidFill>
                  <a:schemeClr val="accent3"/>
                </a:solidFill>
              </a:rPr>
              <a:t>合作加</a:t>
            </a:r>
            <a:r>
              <a:rPr lang="zh-TW" altLang="en-US" b="1" dirty="0">
                <a:solidFill>
                  <a:schemeClr val="accent3"/>
                </a:solidFill>
              </a:rPr>
              <a:t>值</a:t>
            </a:r>
            <a:r>
              <a:rPr lang="zh-TW" altLang="en-US" b="1" dirty="0" smtClean="0">
                <a:solidFill>
                  <a:schemeClr val="accent3"/>
                </a:solidFill>
              </a:rPr>
              <a:t>力</a:t>
            </a:r>
            <a:r>
              <a:rPr lang="zh-TW" altLang="en-US" b="1" dirty="0">
                <a:solidFill>
                  <a:schemeClr val="accent3"/>
                </a:solidFill>
              </a:rPr>
              <a:t>、</a:t>
            </a:r>
            <a:endParaRPr lang="en-US" altLang="zh-TW" b="1" dirty="0" smtClean="0">
              <a:solidFill>
                <a:schemeClr val="accent3"/>
              </a:solidFill>
            </a:endParaRPr>
          </a:p>
          <a:p>
            <a:r>
              <a:rPr lang="zh-TW" altLang="en-US" b="1" smtClean="0">
                <a:solidFill>
                  <a:schemeClr val="accent3"/>
                </a:solidFill>
              </a:rPr>
              <a:t>執行與創新實現力</a:t>
            </a:r>
            <a:endParaRPr lang="zh-TW" altLang="en-US" b="1" dirty="0">
              <a:solidFill>
                <a:schemeClr val="accent3"/>
              </a:solidFill>
            </a:endParaRPr>
          </a:p>
        </p:txBody>
      </p:sp>
      <p:grpSp>
        <p:nvGrpSpPr>
          <p:cNvPr id="72" name="群組 71">
            <a:extLst>
              <a:ext uri="{FF2B5EF4-FFF2-40B4-BE49-F238E27FC236}">
                <a16:creationId xmlns:a16="http://schemas.microsoft.com/office/drawing/2014/main" id="{392C4CAE-D584-4C94-9184-B01424F32578}"/>
              </a:ext>
            </a:extLst>
          </p:cNvPr>
          <p:cNvGrpSpPr/>
          <p:nvPr/>
        </p:nvGrpSpPr>
        <p:grpSpPr>
          <a:xfrm>
            <a:off x="-807640" y="1268760"/>
            <a:ext cx="10448577" cy="5236871"/>
            <a:chOff x="683521" y="1238935"/>
            <a:chExt cx="10890642" cy="5458436"/>
          </a:xfrm>
        </p:grpSpPr>
        <p:grpSp>
          <p:nvGrpSpPr>
            <p:cNvPr id="73" name="群組 72">
              <a:extLst>
                <a:ext uri="{FF2B5EF4-FFF2-40B4-BE49-F238E27FC236}">
                  <a16:creationId xmlns:a16="http://schemas.microsoft.com/office/drawing/2014/main" id="{E45CF627-8390-483F-BDCB-19303F4D6B6C}"/>
                </a:ext>
              </a:extLst>
            </p:cNvPr>
            <p:cNvGrpSpPr/>
            <p:nvPr/>
          </p:nvGrpSpPr>
          <p:grpSpPr>
            <a:xfrm>
              <a:off x="1186251" y="1238935"/>
              <a:ext cx="10387912" cy="5458436"/>
              <a:chOff x="1186251" y="1107127"/>
              <a:chExt cx="10387912" cy="5458436"/>
            </a:xfrm>
          </p:grpSpPr>
          <p:cxnSp>
            <p:nvCxnSpPr>
              <p:cNvPr id="75" name="直線接點 74">
                <a:extLst>
                  <a:ext uri="{FF2B5EF4-FFF2-40B4-BE49-F238E27FC236}">
                    <a16:creationId xmlns:a16="http://schemas.microsoft.com/office/drawing/2014/main" id="{3F0167EA-13BA-4BA9-9781-3641E8736326}"/>
                  </a:ext>
                </a:extLst>
              </p:cNvPr>
              <p:cNvCxnSpPr/>
              <p:nvPr/>
            </p:nvCxnSpPr>
            <p:spPr>
              <a:xfrm>
                <a:off x="3455268" y="4628897"/>
                <a:ext cx="4029" cy="929886"/>
              </a:xfrm>
              <a:prstGeom prst="line">
                <a:avLst/>
              </a:prstGeom>
              <a:noFill/>
              <a:ln w="38100" cap="flat" cmpd="sng" algn="ctr">
                <a:solidFill>
                  <a:srgbClr val="7030A0"/>
                </a:solidFill>
                <a:prstDash val="solid"/>
                <a:miter lim="800000"/>
                <a:headEnd type="triangle" w="med" len="med"/>
                <a:tailEnd type="triangle" w="med" len="med"/>
              </a:ln>
              <a:effectLst/>
            </p:spPr>
          </p:cxnSp>
          <p:cxnSp>
            <p:nvCxnSpPr>
              <p:cNvPr id="76" name="直線接點 75">
                <a:extLst>
                  <a:ext uri="{FF2B5EF4-FFF2-40B4-BE49-F238E27FC236}">
                    <a16:creationId xmlns:a16="http://schemas.microsoft.com/office/drawing/2014/main" id="{9DBCC36A-393B-45F9-8F23-4323F550BC00}"/>
                  </a:ext>
                </a:extLst>
              </p:cNvPr>
              <p:cNvCxnSpPr>
                <a:endCxn id="102" idx="0"/>
              </p:cNvCxnSpPr>
              <p:nvPr/>
            </p:nvCxnSpPr>
            <p:spPr>
              <a:xfrm>
                <a:off x="7268894" y="1944229"/>
                <a:ext cx="7330" cy="2234149"/>
              </a:xfrm>
              <a:prstGeom prst="line">
                <a:avLst/>
              </a:prstGeom>
              <a:noFill/>
              <a:ln w="38100" cap="flat" cmpd="sng" algn="ctr">
                <a:solidFill>
                  <a:srgbClr val="0070C0"/>
                </a:solidFill>
                <a:prstDash val="solid"/>
                <a:miter lim="800000"/>
              </a:ln>
              <a:effectLst/>
            </p:spPr>
          </p:cxnSp>
          <p:grpSp>
            <p:nvGrpSpPr>
              <p:cNvPr id="77" name="群組 76">
                <a:extLst>
                  <a:ext uri="{FF2B5EF4-FFF2-40B4-BE49-F238E27FC236}">
                    <a16:creationId xmlns:a16="http://schemas.microsoft.com/office/drawing/2014/main" id="{5F7AE439-6ED7-469A-96C7-45E281B15398}"/>
                  </a:ext>
                </a:extLst>
              </p:cNvPr>
              <p:cNvGrpSpPr/>
              <p:nvPr/>
            </p:nvGrpSpPr>
            <p:grpSpPr>
              <a:xfrm>
                <a:off x="6041887" y="1470773"/>
                <a:ext cx="2551274" cy="749862"/>
                <a:chOff x="6794715" y="1740384"/>
                <a:chExt cx="2551274" cy="749862"/>
              </a:xfrm>
            </p:grpSpPr>
            <p:sp>
              <p:nvSpPr>
                <p:cNvPr id="132" name="矩形: 圓角 18">
                  <a:extLst>
                    <a:ext uri="{FF2B5EF4-FFF2-40B4-BE49-F238E27FC236}">
                      <a16:creationId xmlns:a16="http://schemas.microsoft.com/office/drawing/2014/main" id="{62B40DCB-6A47-4C3A-A022-73E220FBFB2D}"/>
                    </a:ext>
                  </a:extLst>
                </p:cNvPr>
                <p:cNvSpPr/>
                <p:nvPr/>
              </p:nvSpPr>
              <p:spPr>
                <a:xfrm>
                  <a:off x="6794715" y="1740384"/>
                  <a:ext cx="2361782" cy="709575"/>
                </a:xfrm>
                <a:prstGeom prst="roundRect">
                  <a:avLst>
                    <a:gd name="adj" fmla="val 13986"/>
                  </a:avLst>
                </a:prstGeom>
                <a:solidFill>
                  <a:srgbClr val="51C3F9">
                    <a:lumMod val="20000"/>
                    <a:lumOff val="80000"/>
                  </a:srgbClr>
                </a:solidFill>
                <a:ln w="25400" cap="flat" cmpd="sng" algn="ctr">
                  <a:solidFill>
                    <a:srgbClr val="51C3F9">
                      <a:lumMod val="75000"/>
                    </a:srgbClr>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sp>
              <p:nvSpPr>
                <p:cNvPr id="133" name="文字方塊 15">
                  <a:extLst>
                    <a:ext uri="{FF2B5EF4-FFF2-40B4-BE49-F238E27FC236}">
                      <a16:creationId xmlns:a16="http://schemas.microsoft.com/office/drawing/2014/main" id="{49B1DB87-0872-46DC-8109-F0A93902BF26}"/>
                    </a:ext>
                  </a:extLst>
                </p:cNvPr>
                <p:cNvSpPr txBox="1">
                  <a:spLocks noChangeArrowheads="1"/>
                </p:cNvSpPr>
                <p:nvPr/>
              </p:nvSpPr>
              <p:spPr bwMode="auto">
                <a:xfrm>
                  <a:off x="7363351" y="1751582"/>
                  <a:ext cx="19826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Calibri" panose="020F0502020204030204" pitchFamily="34" charset="0"/>
                      <a:ea typeface="新細明體" panose="02020500000000000000" pitchFamily="18" charset="-120"/>
                    </a:defRPr>
                  </a:lvl1pPr>
                  <a:lvl2pPr marL="742950" indent="-285750" defTabSz="457200">
                    <a:defRPr>
                      <a:solidFill>
                        <a:schemeClr val="tx1"/>
                      </a:solidFill>
                      <a:latin typeface="Calibri" panose="020F0502020204030204" pitchFamily="34" charset="0"/>
                      <a:ea typeface="新細明體" panose="02020500000000000000" pitchFamily="18" charset="-120"/>
                    </a:defRPr>
                  </a:lvl2pPr>
                  <a:lvl3pPr marL="1143000" indent="-228600" defTabSz="457200">
                    <a:defRPr>
                      <a:solidFill>
                        <a:schemeClr val="tx1"/>
                      </a:solidFill>
                      <a:latin typeface="Calibri" panose="020F0502020204030204" pitchFamily="34" charset="0"/>
                      <a:ea typeface="新細明體" panose="02020500000000000000" pitchFamily="18" charset="-120"/>
                    </a:defRPr>
                  </a:lvl3pPr>
                  <a:lvl4pPr marL="1600200" indent="-228600" defTabSz="457200">
                    <a:defRPr>
                      <a:solidFill>
                        <a:schemeClr val="tx1"/>
                      </a:solidFill>
                      <a:latin typeface="Calibri" panose="020F0502020204030204" pitchFamily="34" charset="0"/>
                      <a:ea typeface="新細明體" panose="02020500000000000000" pitchFamily="18" charset="-120"/>
                    </a:defRPr>
                  </a:lvl4pPr>
                  <a:lvl5pPr marL="2057400" indent="-228600" defTabSz="457200">
                    <a:defRPr>
                      <a:solidFill>
                        <a:schemeClr val="tx1"/>
                      </a:solidFill>
                      <a:latin typeface="Calibri" panose="020F0502020204030204" pitchFamily="34" charset="0"/>
                      <a:ea typeface="新細明體" panose="02020500000000000000" pitchFamily="18" charset="-120"/>
                    </a:defRPr>
                  </a:lvl5pPr>
                  <a:lvl6pPr marL="25146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SaaS</a:t>
                  </a:r>
                  <a:r>
                    <a:rPr kumimoji="0" lang="zh-TW" altLang="en-US" sz="18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業者</a:t>
                  </a:r>
                  <a:endParaRPr kumimoji="0" lang="en-US" altLang="zh-TW" sz="18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2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Software as a Service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zh-TW" altLang="en-US" sz="12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軟體即服務</a:t>
                  </a:r>
                </a:p>
              </p:txBody>
            </p:sp>
            <p:grpSp>
              <p:nvGrpSpPr>
                <p:cNvPr id="134" name="群組 133">
                  <a:extLst>
                    <a:ext uri="{FF2B5EF4-FFF2-40B4-BE49-F238E27FC236}">
                      <a16:creationId xmlns:a16="http://schemas.microsoft.com/office/drawing/2014/main" id="{BECB1827-FFB5-4BF4-A411-24787EF0FECA}"/>
                    </a:ext>
                  </a:extLst>
                </p:cNvPr>
                <p:cNvGrpSpPr/>
                <p:nvPr/>
              </p:nvGrpSpPr>
              <p:grpSpPr>
                <a:xfrm>
                  <a:off x="6905917" y="2010448"/>
                  <a:ext cx="671563" cy="346331"/>
                  <a:chOff x="894103" y="723171"/>
                  <a:chExt cx="946092" cy="538657"/>
                </a:xfrm>
                <a:gradFill>
                  <a:gsLst>
                    <a:gs pos="0">
                      <a:srgbClr val="4EB3CF"/>
                    </a:gs>
                    <a:gs pos="100000">
                      <a:srgbClr val="066E9F"/>
                    </a:gs>
                  </a:gsLst>
                  <a:lin ang="5400000" scaled="1"/>
                </a:gradFill>
              </p:grpSpPr>
              <p:sp>
                <p:nvSpPr>
                  <p:cNvPr id="135" name="手繪多邊形: 圖案 91" descr="雲朵 以實心填滿">
                    <a:extLst>
                      <a:ext uri="{FF2B5EF4-FFF2-40B4-BE49-F238E27FC236}">
                        <a16:creationId xmlns:a16="http://schemas.microsoft.com/office/drawing/2014/main" id="{5B4B338C-917D-4A7D-9551-690B2361DAB3}"/>
                      </a:ext>
                    </a:extLst>
                  </p:cNvPr>
                  <p:cNvSpPr/>
                  <p:nvPr/>
                </p:nvSpPr>
                <p:spPr>
                  <a:xfrm>
                    <a:off x="894103" y="723171"/>
                    <a:ext cx="946092" cy="538657"/>
                  </a:xfrm>
                  <a:custGeom>
                    <a:avLst/>
                    <a:gdLst/>
                    <a:ahLst/>
                    <a:cxnLst/>
                    <a:rect l="l" t="t" r="r" b="b"/>
                    <a:pathLst>
                      <a:path w="946092" h="538657">
                        <a:moveTo>
                          <a:pt x="417338" y="1079"/>
                        </a:moveTo>
                        <a:cubicBezTo>
                          <a:pt x="483744" y="7972"/>
                          <a:pt x="544782" y="47542"/>
                          <a:pt x="576775" y="109844"/>
                        </a:cubicBezTo>
                        <a:cubicBezTo>
                          <a:pt x="628412" y="91883"/>
                          <a:pt x="685661" y="99741"/>
                          <a:pt x="730563" y="131173"/>
                        </a:cubicBezTo>
                        <a:cubicBezTo>
                          <a:pt x="774343" y="162604"/>
                          <a:pt x="801283" y="213118"/>
                          <a:pt x="801283" y="268124"/>
                        </a:cubicBezTo>
                        <a:cubicBezTo>
                          <a:pt x="804651" y="268124"/>
                          <a:pt x="809142" y="268124"/>
                          <a:pt x="812509" y="268124"/>
                        </a:cubicBezTo>
                        <a:cubicBezTo>
                          <a:pt x="886598" y="268124"/>
                          <a:pt x="946092" y="329863"/>
                          <a:pt x="946092" y="403951"/>
                        </a:cubicBezTo>
                        <a:cubicBezTo>
                          <a:pt x="946092" y="478039"/>
                          <a:pt x="885475" y="538657"/>
                          <a:pt x="811387" y="538657"/>
                        </a:cubicBezTo>
                        <a:lnTo>
                          <a:pt x="160309" y="538657"/>
                        </a:lnTo>
                        <a:lnTo>
                          <a:pt x="160309" y="537535"/>
                        </a:lnTo>
                        <a:cubicBezTo>
                          <a:pt x="98569" y="534167"/>
                          <a:pt x="42441" y="497123"/>
                          <a:pt x="15500" y="440996"/>
                        </a:cubicBezTo>
                        <a:cubicBezTo>
                          <a:pt x="-10318" y="384869"/>
                          <a:pt x="-3583" y="318638"/>
                          <a:pt x="33461" y="268124"/>
                        </a:cubicBezTo>
                        <a:cubicBezTo>
                          <a:pt x="71627" y="218731"/>
                          <a:pt x="133368" y="192912"/>
                          <a:pt x="195108" y="203016"/>
                        </a:cubicBezTo>
                        <a:cubicBezTo>
                          <a:pt x="195108" y="201893"/>
                          <a:pt x="195108" y="200771"/>
                          <a:pt x="195108" y="200771"/>
                        </a:cubicBezTo>
                        <a:cubicBezTo>
                          <a:pt x="195108" y="107598"/>
                          <a:pt x="260215" y="26775"/>
                          <a:pt x="350020" y="5447"/>
                        </a:cubicBezTo>
                        <a:cubicBezTo>
                          <a:pt x="372471" y="115"/>
                          <a:pt x="395203" y="-1218"/>
                          <a:pt x="417338" y="1079"/>
                        </a:cubicBezTo>
                        <a:close/>
                        <a:moveTo>
                          <a:pt x="233023" y="275734"/>
                        </a:moveTo>
                        <a:cubicBezTo>
                          <a:pt x="212429" y="275734"/>
                          <a:pt x="195518" y="280548"/>
                          <a:pt x="182291" y="290175"/>
                        </a:cubicBezTo>
                        <a:cubicBezTo>
                          <a:pt x="169064" y="299803"/>
                          <a:pt x="162450" y="312988"/>
                          <a:pt x="162450" y="329731"/>
                        </a:cubicBezTo>
                        <a:cubicBezTo>
                          <a:pt x="162450" y="341368"/>
                          <a:pt x="165925" y="351497"/>
                          <a:pt x="172873" y="360120"/>
                        </a:cubicBezTo>
                        <a:cubicBezTo>
                          <a:pt x="179822" y="368743"/>
                          <a:pt x="192044" y="377240"/>
                          <a:pt x="209541" y="385611"/>
                        </a:cubicBezTo>
                        <a:cubicBezTo>
                          <a:pt x="223772" y="392392"/>
                          <a:pt x="233295" y="397311"/>
                          <a:pt x="238109" y="400366"/>
                        </a:cubicBezTo>
                        <a:cubicBezTo>
                          <a:pt x="242922" y="403422"/>
                          <a:pt x="246752" y="407001"/>
                          <a:pt x="249599" y="411103"/>
                        </a:cubicBezTo>
                        <a:cubicBezTo>
                          <a:pt x="252445" y="415205"/>
                          <a:pt x="253868" y="419809"/>
                          <a:pt x="253868" y="424916"/>
                        </a:cubicBezTo>
                        <a:cubicBezTo>
                          <a:pt x="253868" y="442580"/>
                          <a:pt x="240976" y="451412"/>
                          <a:pt x="215191" y="451412"/>
                        </a:cubicBezTo>
                        <a:cubicBezTo>
                          <a:pt x="195016" y="451412"/>
                          <a:pt x="177477" y="445343"/>
                          <a:pt x="162576" y="433204"/>
                        </a:cubicBezTo>
                        <a:lnTo>
                          <a:pt x="162576" y="465727"/>
                        </a:lnTo>
                        <a:cubicBezTo>
                          <a:pt x="168018" y="469076"/>
                          <a:pt x="175803" y="471755"/>
                          <a:pt x="185933" y="473764"/>
                        </a:cubicBezTo>
                        <a:cubicBezTo>
                          <a:pt x="196062" y="475773"/>
                          <a:pt x="205271" y="476778"/>
                          <a:pt x="213559" y="476778"/>
                        </a:cubicBezTo>
                        <a:cubicBezTo>
                          <a:pt x="236079" y="476778"/>
                          <a:pt x="253701" y="472132"/>
                          <a:pt x="266426" y="462839"/>
                        </a:cubicBezTo>
                        <a:cubicBezTo>
                          <a:pt x="279150" y="453547"/>
                          <a:pt x="285513" y="440110"/>
                          <a:pt x="285513" y="422530"/>
                        </a:cubicBezTo>
                        <a:cubicBezTo>
                          <a:pt x="285513" y="410726"/>
                          <a:pt x="281829" y="400283"/>
                          <a:pt x="274462" y="391199"/>
                        </a:cubicBezTo>
                        <a:cubicBezTo>
                          <a:pt x="267095" y="382116"/>
                          <a:pt x="253743" y="373054"/>
                          <a:pt x="234404" y="364013"/>
                        </a:cubicBezTo>
                        <a:cubicBezTo>
                          <a:pt x="217829" y="356143"/>
                          <a:pt x="206966" y="349865"/>
                          <a:pt x="201818" y="345177"/>
                        </a:cubicBezTo>
                        <a:cubicBezTo>
                          <a:pt x="196669" y="340489"/>
                          <a:pt x="194095" y="334503"/>
                          <a:pt x="194095" y="327220"/>
                        </a:cubicBezTo>
                        <a:cubicBezTo>
                          <a:pt x="194095" y="319183"/>
                          <a:pt x="197611" y="312862"/>
                          <a:pt x="204643" y="308258"/>
                        </a:cubicBezTo>
                        <a:cubicBezTo>
                          <a:pt x="211675" y="303654"/>
                          <a:pt x="220926" y="301351"/>
                          <a:pt x="232395" y="301351"/>
                        </a:cubicBezTo>
                        <a:cubicBezTo>
                          <a:pt x="250310" y="301351"/>
                          <a:pt x="265254" y="305495"/>
                          <a:pt x="277225" y="313783"/>
                        </a:cubicBezTo>
                        <a:lnTo>
                          <a:pt x="277225" y="282892"/>
                        </a:lnTo>
                        <a:cubicBezTo>
                          <a:pt x="267263" y="278120"/>
                          <a:pt x="252529" y="275734"/>
                          <a:pt x="233023" y="275734"/>
                        </a:cubicBezTo>
                        <a:close/>
                        <a:moveTo>
                          <a:pt x="671173" y="275734"/>
                        </a:moveTo>
                        <a:cubicBezTo>
                          <a:pt x="650579" y="275734"/>
                          <a:pt x="633668" y="280548"/>
                          <a:pt x="620441" y="290175"/>
                        </a:cubicBezTo>
                        <a:cubicBezTo>
                          <a:pt x="607214" y="299803"/>
                          <a:pt x="600601" y="312988"/>
                          <a:pt x="600601" y="329731"/>
                        </a:cubicBezTo>
                        <a:cubicBezTo>
                          <a:pt x="600601" y="341368"/>
                          <a:pt x="604075" y="351497"/>
                          <a:pt x="611023" y="360120"/>
                        </a:cubicBezTo>
                        <a:cubicBezTo>
                          <a:pt x="617972" y="368743"/>
                          <a:pt x="630194" y="377240"/>
                          <a:pt x="647691" y="385611"/>
                        </a:cubicBezTo>
                        <a:cubicBezTo>
                          <a:pt x="661922" y="392392"/>
                          <a:pt x="671445" y="397311"/>
                          <a:pt x="676259" y="400366"/>
                        </a:cubicBezTo>
                        <a:cubicBezTo>
                          <a:pt x="681072" y="403422"/>
                          <a:pt x="684902" y="407001"/>
                          <a:pt x="687749" y="411103"/>
                        </a:cubicBezTo>
                        <a:cubicBezTo>
                          <a:pt x="690595" y="415205"/>
                          <a:pt x="692018" y="419809"/>
                          <a:pt x="692018" y="424916"/>
                        </a:cubicBezTo>
                        <a:cubicBezTo>
                          <a:pt x="692018" y="442580"/>
                          <a:pt x="679126" y="451412"/>
                          <a:pt x="653341" y="451412"/>
                        </a:cubicBezTo>
                        <a:cubicBezTo>
                          <a:pt x="633166" y="451412"/>
                          <a:pt x="615628" y="445343"/>
                          <a:pt x="600726" y="433204"/>
                        </a:cubicBezTo>
                        <a:lnTo>
                          <a:pt x="600726" y="465727"/>
                        </a:lnTo>
                        <a:cubicBezTo>
                          <a:pt x="606168" y="469076"/>
                          <a:pt x="613953" y="471755"/>
                          <a:pt x="624083" y="473764"/>
                        </a:cubicBezTo>
                        <a:cubicBezTo>
                          <a:pt x="634212" y="475773"/>
                          <a:pt x="643421" y="476778"/>
                          <a:pt x="651709" y="476778"/>
                        </a:cubicBezTo>
                        <a:cubicBezTo>
                          <a:pt x="674229" y="476778"/>
                          <a:pt x="691851" y="472132"/>
                          <a:pt x="704576" y="462839"/>
                        </a:cubicBezTo>
                        <a:cubicBezTo>
                          <a:pt x="717300" y="453547"/>
                          <a:pt x="723663" y="440110"/>
                          <a:pt x="723663" y="422530"/>
                        </a:cubicBezTo>
                        <a:cubicBezTo>
                          <a:pt x="723663" y="410726"/>
                          <a:pt x="719979" y="400283"/>
                          <a:pt x="712612" y="391199"/>
                        </a:cubicBezTo>
                        <a:cubicBezTo>
                          <a:pt x="705245" y="382116"/>
                          <a:pt x="691893" y="373054"/>
                          <a:pt x="672554" y="364013"/>
                        </a:cubicBezTo>
                        <a:cubicBezTo>
                          <a:pt x="655979" y="356143"/>
                          <a:pt x="645116" y="349865"/>
                          <a:pt x="639968" y="345177"/>
                        </a:cubicBezTo>
                        <a:cubicBezTo>
                          <a:pt x="634819" y="340489"/>
                          <a:pt x="632245" y="334503"/>
                          <a:pt x="632245" y="327220"/>
                        </a:cubicBezTo>
                        <a:cubicBezTo>
                          <a:pt x="632245" y="319183"/>
                          <a:pt x="635761" y="312862"/>
                          <a:pt x="642793" y="308258"/>
                        </a:cubicBezTo>
                        <a:cubicBezTo>
                          <a:pt x="649825" y="303654"/>
                          <a:pt x="659076" y="301351"/>
                          <a:pt x="670545" y="301351"/>
                        </a:cubicBezTo>
                        <a:cubicBezTo>
                          <a:pt x="688460" y="301351"/>
                          <a:pt x="703404" y="305495"/>
                          <a:pt x="715375" y="313783"/>
                        </a:cubicBezTo>
                        <a:lnTo>
                          <a:pt x="715375" y="282892"/>
                        </a:lnTo>
                        <a:cubicBezTo>
                          <a:pt x="705413" y="278120"/>
                          <a:pt x="690679" y="275734"/>
                          <a:pt x="671173" y="275734"/>
                        </a:cubicBezTo>
                        <a:close/>
                        <a:moveTo>
                          <a:pt x="372991" y="331364"/>
                        </a:moveTo>
                        <a:cubicBezTo>
                          <a:pt x="354406" y="331364"/>
                          <a:pt x="338040" y="335549"/>
                          <a:pt x="323892" y="343921"/>
                        </a:cubicBezTo>
                        <a:lnTo>
                          <a:pt x="323892" y="369915"/>
                        </a:lnTo>
                        <a:cubicBezTo>
                          <a:pt x="337872" y="359115"/>
                          <a:pt x="353192" y="353716"/>
                          <a:pt x="369852" y="353716"/>
                        </a:cubicBezTo>
                        <a:cubicBezTo>
                          <a:pt x="388018" y="353716"/>
                          <a:pt x="397101" y="364055"/>
                          <a:pt x="397101" y="384732"/>
                        </a:cubicBezTo>
                        <a:lnTo>
                          <a:pt x="356792" y="390258"/>
                        </a:lnTo>
                        <a:cubicBezTo>
                          <a:pt x="325734" y="394611"/>
                          <a:pt x="310204" y="409847"/>
                          <a:pt x="310204" y="435967"/>
                        </a:cubicBezTo>
                        <a:cubicBezTo>
                          <a:pt x="310204" y="448440"/>
                          <a:pt x="314118" y="458361"/>
                          <a:pt x="321945" y="465727"/>
                        </a:cubicBezTo>
                        <a:cubicBezTo>
                          <a:pt x="329773" y="473094"/>
                          <a:pt x="340509" y="476778"/>
                          <a:pt x="354155" y="476778"/>
                        </a:cubicBezTo>
                        <a:cubicBezTo>
                          <a:pt x="372824" y="476778"/>
                          <a:pt x="386888" y="468658"/>
                          <a:pt x="396348" y="452417"/>
                        </a:cubicBezTo>
                        <a:lnTo>
                          <a:pt x="396976" y="452417"/>
                        </a:lnTo>
                        <a:lnTo>
                          <a:pt x="396976" y="473513"/>
                        </a:lnTo>
                        <a:lnTo>
                          <a:pt x="425607" y="473513"/>
                        </a:lnTo>
                        <a:lnTo>
                          <a:pt x="425607" y="385737"/>
                        </a:lnTo>
                        <a:cubicBezTo>
                          <a:pt x="425607" y="349488"/>
                          <a:pt x="408068" y="331364"/>
                          <a:pt x="372991" y="331364"/>
                        </a:cubicBezTo>
                        <a:close/>
                        <a:moveTo>
                          <a:pt x="515866" y="331364"/>
                        </a:moveTo>
                        <a:cubicBezTo>
                          <a:pt x="497281" y="331364"/>
                          <a:pt x="480915" y="335549"/>
                          <a:pt x="466767" y="343921"/>
                        </a:cubicBezTo>
                        <a:lnTo>
                          <a:pt x="466767" y="369915"/>
                        </a:lnTo>
                        <a:cubicBezTo>
                          <a:pt x="480747" y="359115"/>
                          <a:pt x="496067" y="353716"/>
                          <a:pt x="512727" y="353716"/>
                        </a:cubicBezTo>
                        <a:cubicBezTo>
                          <a:pt x="530893" y="353716"/>
                          <a:pt x="539976" y="364055"/>
                          <a:pt x="539976" y="384732"/>
                        </a:cubicBezTo>
                        <a:lnTo>
                          <a:pt x="499667" y="390258"/>
                        </a:lnTo>
                        <a:cubicBezTo>
                          <a:pt x="468609" y="394611"/>
                          <a:pt x="453079" y="409847"/>
                          <a:pt x="453079" y="435967"/>
                        </a:cubicBezTo>
                        <a:cubicBezTo>
                          <a:pt x="453079" y="448440"/>
                          <a:pt x="456993" y="458361"/>
                          <a:pt x="464820" y="465727"/>
                        </a:cubicBezTo>
                        <a:cubicBezTo>
                          <a:pt x="472648" y="473094"/>
                          <a:pt x="483384" y="476778"/>
                          <a:pt x="497030" y="476778"/>
                        </a:cubicBezTo>
                        <a:cubicBezTo>
                          <a:pt x="515699" y="476778"/>
                          <a:pt x="529763" y="468658"/>
                          <a:pt x="539223" y="452417"/>
                        </a:cubicBezTo>
                        <a:lnTo>
                          <a:pt x="539851" y="452417"/>
                        </a:lnTo>
                        <a:lnTo>
                          <a:pt x="539851" y="473513"/>
                        </a:lnTo>
                        <a:lnTo>
                          <a:pt x="568482" y="473513"/>
                        </a:lnTo>
                        <a:lnTo>
                          <a:pt x="568482" y="385737"/>
                        </a:lnTo>
                        <a:cubicBezTo>
                          <a:pt x="568482" y="349488"/>
                          <a:pt x="550943" y="331364"/>
                          <a:pt x="515866" y="331364"/>
                        </a:cubicBezTo>
                        <a:close/>
                      </a:path>
                    </a:pathLst>
                  </a:custGeom>
                  <a:grpFill/>
                  <a:ln w="6548" cap="flat">
                    <a:noFill/>
                    <a:prstDash val="solid"/>
                    <a:miter/>
                  </a:ln>
                </p:spPr>
                <p:txBody>
                  <a:bodyPr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sp>
                <p:nvSpPr>
                  <p:cNvPr id="136" name="手繪多邊形: 圖案 90" descr="雲朵 以實心填滿">
                    <a:extLst>
                      <a:ext uri="{FF2B5EF4-FFF2-40B4-BE49-F238E27FC236}">
                        <a16:creationId xmlns:a16="http://schemas.microsoft.com/office/drawing/2014/main" id="{8E4A7DC9-47A4-4084-B5BD-10444539C6EF}"/>
                      </a:ext>
                    </a:extLst>
                  </p:cNvPr>
                  <p:cNvSpPr/>
                  <p:nvPr/>
                </p:nvSpPr>
                <p:spPr>
                  <a:xfrm>
                    <a:off x="1233065" y="1127995"/>
                    <a:ext cx="58140" cy="49225"/>
                  </a:xfrm>
                  <a:custGeom>
                    <a:avLst/>
                    <a:gdLst/>
                    <a:ahLst/>
                    <a:cxnLst/>
                    <a:rect l="l" t="t" r="r" b="b"/>
                    <a:pathLst>
                      <a:path w="58140" h="49225">
                        <a:moveTo>
                          <a:pt x="58140" y="0"/>
                        </a:moveTo>
                        <a:lnTo>
                          <a:pt x="58140" y="12306"/>
                        </a:lnTo>
                        <a:cubicBezTo>
                          <a:pt x="58140" y="22938"/>
                          <a:pt x="54875" y="31749"/>
                          <a:pt x="48346" y="38740"/>
                        </a:cubicBezTo>
                        <a:cubicBezTo>
                          <a:pt x="41816" y="45730"/>
                          <a:pt x="33612" y="49225"/>
                          <a:pt x="23733" y="49225"/>
                        </a:cubicBezTo>
                        <a:cubicBezTo>
                          <a:pt x="16785" y="49225"/>
                          <a:pt x="11092" y="47279"/>
                          <a:pt x="6655" y="43386"/>
                        </a:cubicBezTo>
                        <a:cubicBezTo>
                          <a:pt x="2218" y="39493"/>
                          <a:pt x="0" y="34491"/>
                          <a:pt x="0" y="28380"/>
                        </a:cubicBezTo>
                        <a:cubicBezTo>
                          <a:pt x="0" y="21097"/>
                          <a:pt x="2072" y="15571"/>
                          <a:pt x="6216" y="11804"/>
                        </a:cubicBezTo>
                        <a:cubicBezTo>
                          <a:pt x="10359" y="8037"/>
                          <a:pt x="17454" y="5484"/>
                          <a:pt x="27500" y="4144"/>
                        </a:cubicBezTo>
                        <a:lnTo>
                          <a:pt x="58140" y="0"/>
                        </a:lnTo>
                        <a:close/>
                      </a:path>
                    </a:pathLst>
                  </a:custGeom>
                  <a:grpFill/>
                  <a:ln w="6548" cap="flat">
                    <a:noFill/>
                    <a:prstDash val="solid"/>
                    <a:miter/>
                  </a:ln>
                </p:spPr>
                <p:txBody>
                  <a:bodyPr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sp>
                <p:nvSpPr>
                  <p:cNvPr id="137" name="手繪多邊形: 圖案 89" descr="雲朵 以實心填滿">
                    <a:extLst>
                      <a:ext uri="{FF2B5EF4-FFF2-40B4-BE49-F238E27FC236}">
                        <a16:creationId xmlns:a16="http://schemas.microsoft.com/office/drawing/2014/main" id="{D1A592D8-18D0-49F5-BCF4-5B713D20880F}"/>
                      </a:ext>
                    </a:extLst>
                  </p:cNvPr>
                  <p:cNvSpPr/>
                  <p:nvPr/>
                </p:nvSpPr>
                <p:spPr>
                  <a:xfrm>
                    <a:off x="1375940" y="1127995"/>
                    <a:ext cx="58140" cy="49225"/>
                  </a:xfrm>
                  <a:custGeom>
                    <a:avLst/>
                    <a:gdLst/>
                    <a:ahLst/>
                    <a:cxnLst/>
                    <a:rect l="l" t="t" r="r" b="b"/>
                    <a:pathLst>
                      <a:path w="58140" h="49225">
                        <a:moveTo>
                          <a:pt x="58140" y="0"/>
                        </a:moveTo>
                        <a:lnTo>
                          <a:pt x="58140" y="12306"/>
                        </a:lnTo>
                        <a:cubicBezTo>
                          <a:pt x="58140" y="22938"/>
                          <a:pt x="54875" y="31749"/>
                          <a:pt x="48346" y="38740"/>
                        </a:cubicBezTo>
                        <a:cubicBezTo>
                          <a:pt x="41816" y="45730"/>
                          <a:pt x="33612" y="49225"/>
                          <a:pt x="23733" y="49225"/>
                        </a:cubicBezTo>
                        <a:cubicBezTo>
                          <a:pt x="16785" y="49225"/>
                          <a:pt x="11092" y="47279"/>
                          <a:pt x="6655" y="43386"/>
                        </a:cubicBezTo>
                        <a:cubicBezTo>
                          <a:pt x="2218" y="39493"/>
                          <a:pt x="0" y="34491"/>
                          <a:pt x="0" y="28380"/>
                        </a:cubicBezTo>
                        <a:cubicBezTo>
                          <a:pt x="0" y="21097"/>
                          <a:pt x="2072" y="15571"/>
                          <a:pt x="6216" y="11804"/>
                        </a:cubicBezTo>
                        <a:cubicBezTo>
                          <a:pt x="10359" y="8037"/>
                          <a:pt x="17454" y="5484"/>
                          <a:pt x="27500" y="4144"/>
                        </a:cubicBezTo>
                        <a:lnTo>
                          <a:pt x="58140" y="0"/>
                        </a:lnTo>
                        <a:close/>
                      </a:path>
                    </a:pathLst>
                  </a:custGeom>
                  <a:grpFill/>
                  <a:ln w="6548" cap="flat">
                    <a:noFill/>
                    <a:prstDash val="solid"/>
                    <a:miter/>
                  </a:ln>
                </p:spPr>
                <p:txBody>
                  <a:bodyPr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grpSp>
          </p:grpSp>
          <p:grpSp>
            <p:nvGrpSpPr>
              <p:cNvPr id="78" name="群組 77">
                <a:extLst>
                  <a:ext uri="{FF2B5EF4-FFF2-40B4-BE49-F238E27FC236}">
                    <a16:creationId xmlns:a16="http://schemas.microsoft.com/office/drawing/2014/main" id="{677C6F13-6721-4A50-938F-B9A25C91A5AD}"/>
                  </a:ext>
                </a:extLst>
              </p:cNvPr>
              <p:cNvGrpSpPr/>
              <p:nvPr/>
            </p:nvGrpSpPr>
            <p:grpSpPr>
              <a:xfrm>
                <a:off x="7906469" y="2312227"/>
                <a:ext cx="2250580" cy="741602"/>
                <a:chOff x="7224004" y="1908040"/>
                <a:chExt cx="2250580" cy="741602"/>
              </a:xfrm>
            </p:grpSpPr>
            <p:grpSp>
              <p:nvGrpSpPr>
                <p:cNvPr id="122" name="群組 121">
                  <a:extLst>
                    <a:ext uri="{FF2B5EF4-FFF2-40B4-BE49-F238E27FC236}">
                      <a16:creationId xmlns:a16="http://schemas.microsoft.com/office/drawing/2014/main" id="{ECF32CC9-43C0-4502-B3ED-6D99C257FB56}"/>
                    </a:ext>
                  </a:extLst>
                </p:cNvPr>
                <p:cNvGrpSpPr/>
                <p:nvPr/>
              </p:nvGrpSpPr>
              <p:grpSpPr>
                <a:xfrm>
                  <a:off x="7224004" y="1908040"/>
                  <a:ext cx="2250580" cy="717357"/>
                  <a:chOff x="6905917" y="1732602"/>
                  <a:chExt cx="2250580" cy="717357"/>
                </a:xfrm>
                <a:noFill/>
              </p:grpSpPr>
              <p:sp>
                <p:nvSpPr>
                  <p:cNvPr id="126" name="矩形: 圓角 18">
                    <a:extLst>
                      <a:ext uri="{FF2B5EF4-FFF2-40B4-BE49-F238E27FC236}">
                        <a16:creationId xmlns:a16="http://schemas.microsoft.com/office/drawing/2014/main" id="{6EF73AF5-4B01-44E6-B3BE-5C8C0EA16985}"/>
                      </a:ext>
                    </a:extLst>
                  </p:cNvPr>
                  <p:cNvSpPr/>
                  <p:nvPr/>
                </p:nvSpPr>
                <p:spPr>
                  <a:xfrm>
                    <a:off x="6934043" y="1740384"/>
                    <a:ext cx="2222454" cy="709575"/>
                  </a:xfrm>
                  <a:prstGeom prst="roundRect">
                    <a:avLst>
                      <a:gd name="adj" fmla="val 13986"/>
                    </a:avLst>
                  </a:prstGeom>
                  <a:grpFill/>
                  <a:ln w="25400" cap="flat" cmpd="sng" algn="ctr">
                    <a:solidFill>
                      <a:srgbClr val="0070C0"/>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sp>
                <p:nvSpPr>
                  <p:cNvPr id="127" name="文字方塊 15">
                    <a:extLst>
                      <a:ext uri="{FF2B5EF4-FFF2-40B4-BE49-F238E27FC236}">
                        <a16:creationId xmlns:a16="http://schemas.microsoft.com/office/drawing/2014/main" id="{5E216DB5-6895-4E5D-A28C-7CD73EEB78C4}"/>
                      </a:ext>
                    </a:extLst>
                  </p:cNvPr>
                  <p:cNvSpPr txBox="1">
                    <a:spLocks noChangeArrowheads="1"/>
                  </p:cNvSpPr>
                  <p:nvPr/>
                </p:nvSpPr>
                <p:spPr bwMode="auto">
                  <a:xfrm>
                    <a:off x="7289206" y="1732602"/>
                    <a:ext cx="1795647" cy="3849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Calibri" panose="020F0502020204030204" pitchFamily="34" charset="0"/>
                        <a:ea typeface="新細明體" panose="02020500000000000000" pitchFamily="18" charset="-120"/>
                      </a:defRPr>
                    </a:lvl1pPr>
                    <a:lvl2pPr marL="742950" indent="-285750" defTabSz="457200">
                      <a:defRPr>
                        <a:solidFill>
                          <a:schemeClr val="tx1"/>
                        </a:solidFill>
                        <a:latin typeface="Calibri" panose="020F0502020204030204" pitchFamily="34" charset="0"/>
                        <a:ea typeface="新細明體" panose="02020500000000000000" pitchFamily="18" charset="-120"/>
                      </a:defRPr>
                    </a:lvl2pPr>
                    <a:lvl3pPr marL="1143000" indent="-228600" defTabSz="457200">
                      <a:defRPr>
                        <a:solidFill>
                          <a:schemeClr val="tx1"/>
                        </a:solidFill>
                        <a:latin typeface="Calibri" panose="020F0502020204030204" pitchFamily="34" charset="0"/>
                        <a:ea typeface="新細明體" panose="02020500000000000000" pitchFamily="18" charset="-120"/>
                      </a:defRPr>
                    </a:lvl3pPr>
                    <a:lvl4pPr marL="1600200" indent="-228600" defTabSz="457200">
                      <a:defRPr>
                        <a:solidFill>
                          <a:schemeClr val="tx1"/>
                        </a:solidFill>
                        <a:latin typeface="Calibri" panose="020F0502020204030204" pitchFamily="34" charset="0"/>
                        <a:ea typeface="新細明體" panose="02020500000000000000" pitchFamily="18" charset="-120"/>
                      </a:defRPr>
                    </a:lvl4pPr>
                    <a:lvl5pPr marL="2057400" indent="-228600" defTabSz="457200">
                      <a:defRPr>
                        <a:solidFill>
                          <a:schemeClr val="tx1"/>
                        </a:solidFill>
                        <a:latin typeface="Calibri" panose="020F0502020204030204" pitchFamily="34" charset="0"/>
                        <a:ea typeface="新細明體" panose="02020500000000000000" pitchFamily="18" charset="-120"/>
                      </a:defRPr>
                    </a:lvl5pPr>
                    <a:lvl6pPr marL="25146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平台供應商</a:t>
                    </a:r>
                    <a:endParaRPr kumimoji="0" lang="en-US" altLang="zh-TW" sz="18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endParaRPr>
                  </a:p>
                </p:txBody>
              </p:sp>
              <p:grpSp>
                <p:nvGrpSpPr>
                  <p:cNvPr id="128" name="群組 127">
                    <a:extLst>
                      <a:ext uri="{FF2B5EF4-FFF2-40B4-BE49-F238E27FC236}">
                        <a16:creationId xmlns:a16="http://schemas.microsoft.com/office/drawing/2014/main" id="{5301CBF0-F67A-4A24-B8F5-E444A0B83E89}"/>
                      </a:ext>
                    </a:extLst>
                  </p:cNvPr>
                  <p:cNvGrpSpPr/>
                  <p:nvPr/>
                </p:nvGrpSpPr>
                <p:grpSpPr>
                  <a:xfrm>
                    <a:off x="6905917" y="2010448"/>
                    <a:ext cx="671563" cy="346331"/>
                    <a:chOff x="894103" y="723171"/>
                    <a:chExt cx="946092" cy="538657"/>
                  </a:xfrm>
                  <a:grpFill/>
                </p:grpSpPr>
                <p:sp>
                  <p:nvSpPr>
                    <p:cNvPr id="129" name="手繪多邊形: 圖案 91" descr="雲朵 以實心填滿">
                      <a:extLst>
                        <a:ext uri="{FF2B5EF4-FFF2-40B4-BE49-F238E27FC236}">
                          <a16:creationId xmlns:a16="http://schemas.microsoft.com/office/drawing/2014/main" id="{71278151-0F5F-4F4E-A9CF-BD5B3A71E070}"/>
                        </a:ext>
                      </a:extLst>
                    </p:cNvPr>
                    <p:cNvSpPr/>
                    <p:nvPr/>
                  </p:nvSpPr>
                  <p:spPr>
                    <a:xfrm>
                      <a:off x="894103" y="723171"/>
                      <a:ext cx="946092" cy="538657"/>
                    </a:xfrm>
                    <a:custGeom>
                      <a:avLst/>
                      <a:gdLst/>
                      <a:ahLst/>
                      <a:cxnLst/>
                      <a:rect l="l" t="t" r="r" b="b"/>
                      <a:pathLst>
                        <a:path w="946092" h="538657">
                          <a:moveTo>
                            <a:pt x="417338" y="1079"/>
                          </a:moveTo>
                          <a:cubicBezTo>
                            <a:pt x="483744" y="7972"/>
                            <a:pt x="544782" y="47542"/>
                            <a:pt x="576775" y="109844"/>
                          </a:cubicBezTo>
                          <a:cubicBezTo>
                            <a:pt x="628412" y="91883"/>
                            <a:pt x="685661" y="99741"/>
                            <a:pt x="730563" y="131173"/>
                          </a:cubicBezTo>
                          <a:cubicBezTo>
                            <a:pt x="774343" y="162604"/>
                            <a:pt x="801283" y="213118"/>
                            <a:pt x="801283" y="268124"/>
                          </a:cubicBezTo>
                          <a:cubicBezTo>
                            <a:pt x="804651" y="268124"/>
                            <a:pt x="809142" y="268124"/>
                            <a:pt x="812509" y="268124"/>
                          </a:cubicBezTo>
                          <a:cubicBezTo>
                            <a:pt x="886598" y="268124"/>
                            <a:pt x="946092" y="329863"/>
                            <a:pt x="946092" y="403951"/>
                          </a:cubicBezTo>
                          <a:cubicBezTo>
                            <a:pt x="946092" y="478039"/>
                            <a:pt x="885475" y="538657"/>
                            <a:pt x="811387" y="538657"/>
                          </a:cubicBezTo>
                          <a:lnTo>
                            <a:pt x="160309" y="538657"/>
                          </a:lnTo>
                          <a:lnTo>
                            <a:pt x="160309" y="537535"/>
                          </a:lnTo>
                          <a:cubicBezTo>
                            <a:pt x="98569" y="534167"/>
                            <a:pt x="42441" y="497123"/>
                            <a:pt x="15500" y="440996"/>
                          </a:cubicBezTo>
                          <a:cubicBezTo>
                            <a:pt x="-10318" y="384869"/>
                            <a:pt x="-3583" y="318638"/>
                            <a:pt x="33461" y="268124"/>
                          </a:cubicBezTo>
                          <a:cubicBezTo>
                            <a:pt x="71627" y="218731"/>
                            <a:pt x="133368" y="192912"/>
                            <a:pt x="195108" y="203016"/>
                          </a:cubicBezTo>
                          <a:cubicBezTo>
                            <a:pt x="195108" y="201893"/>
                            <a:pt x="195108" y="200771"/>
                            <a:pt x="195108" y="200771"/>
                          </a:cubicBezTo>
                          <a:cubicBezTo>
                            <a:pt x="195108" y="107598"/>
                            <a:pt x="260215" y="26775"/>
                            <a:pt x="350020" y="5447"/>
                          </a:cubicBezTo>
                          <a:cubicBezTo>
                            <a:pt x="372471" y="115"/>
                            <a:pt x="395203" y="-1218"/>
                            <a:pt x="417338" y="1079"/>
                          </a:cubicBezTo>
                          <a:close/>
                          <a:moveTo>
                            <a:pt x="233023" y="275734"/>
                          </a:moveTo>
                          <a:cubicBezTo>
                            <a:pt x="212429" y="275734"/>
                            <a:pt x="195518" y="280548"/>
                            <a:pt x="182291" y="290175"/>
                          </a:cubicBezTo>
                          <a:cubicBezTo>
                            <a:pt x="169064" y="299803"/>
                            <a:pt x="162450" y="312988"/>
                            <a:pt x="162450" y="329731"/>
                          </a:cubicBezTo>
                          <a:cubicBezTo>
                            <a:pt x="162450" y="341368"/>
                            <a:pt x="165925" y="351497"/>
                            <a:pt x="172873" y="360120"/>
                          </a:cubicBezTo>
                          <a:cubicBezTo>
                            <a:pt x="179822" y="368743"/>
                            <a:pt x="192044" y="377240"/>
                            <a:pt x="209541" y="385611"/>
                          </a:cubicBezTo>
                          <a:cubicBezTo>
                            <a:pt x="223772" y="392392"/>
                            <a:pt x="233295" y="397311"/>
                            <a:pt x="238109" y="400366"/>
                          </a:cubicBezTo>
                          <a:cubicBezTo>
                            <a:pt x="242922" y="403422"/>
                            <a:pt x="246752" y="407001"/>
                            <a:pt x="249599" y="411103"/>
                          </a:cubicBezTo>
                          <a:cubicBezTo>
                            <a:pt x="252445" y="415205"/>
                            <a:pt x="253868" y="419809"/>
                            <a:pt x="253868" y="424916"/>
                          </a:cubicBezTo>
                          <a:cubicBezTo>
                            <a:pt x="253868" y="442580"/>
                            <a:pt x="240976" y="451412"/>
                            <a:pt x="215191" y="451412"/>
                          </a:cubicBezTo>
                          <a:cubicBezTo>
                            <a:pt x="195016" y="451412"/>
                            <a:pt x="177477" y="445343"/>
                            <a:pt x="162576" y="433204"/>
                          </a:cubicBezTo>
                          <a:lnTo>
                            <a:pt x="162576" y="465727"/>
                          </a:lnTo>
                          <a:cubicBezTo>
                            <a:pt x="168018" y="469076"/>
                            <a:pt x="175803" y="471755"/>
                            <a:pt x="185933" y="473764"/>
                          </a:cubicBezTo>
                          <a:cubicBezTo>
                            <a:pt x="196062" y="475773"/>
                            <a:pt x="205271" y="476778"/>
                            <a:pt x="213559" y="476778"/>
                          </a:cubicBezTo>
                          <a:cubicBezTo>
                            <a:pt x="236079" y="476778"/>
                            <a:pt x="253701" y="472132"/>
                            <a:pt x="266426" y="462839"/>
                          </a:cubicBezTo>
                          <a:cubicBezTo>
                            <a:pt x="279150" y="453547"/>
                            <a:pt x="285513" y="440110"/>
                            <a:pt x="285513" y="422530"/>
                          </a:cubicBezTo>
                          <a:cubicBezTo>
                            <a:pt x="285513" y="410726"/>
                            <a:pt x="281829" y="400283"/>
                            <a:pt x="274462" y="391199"/>
                          </a:cubicBezTo>
                          <a:cubicBezTo>
                            <a:pt x="267095" y="382116"/>
                            <a:pt x="253743" y="373054"/>
                            <a:pt x="234404" y="364013"/>
                          </a:cubicBezTo>
                          <a:cubicBezTo>
                            <a:pt x="217829" y="356143"/>
                            <a:pt x="206966" y="349865"/>
                            <a:pt x="201818" y="345177"/>
                          </a:cubicBezTo>
                          <a:cubicBezTo>
                            <a:pt x="196669" y="340489"/>
                            <a:pt x="194095" y="334503"/>
                            <a:pt x="194095" y="327220"/>
                          </a:cubicBezTo>
                          <a:cubicBezTo>
                            <a:pt x="194095" y="319183"/>
                            <a:pt x="197611" y="312862"/>
                            <a:pt x="204643" y="308258"/>
                          </a:cubicBezTo>
                          <a:cubicBezTo>
                            <a:pt x="211675" y="303654"/>
                            <a:pt x="220926" y="301351"/>
                            <a:pt x="232395" y="301351"/>
                          </a:cubicBezTo>
                          <a:cubicBezTo>
                            <a:pt x="250310" y="301351"/>
                            <a:pt x="265254" y="305495"/>
                            <a:pt x="277225" y="313783"/>
                          </a:cubicBezTo>
                          <a:lnTo>
                            <a:pt x="277225" y="282892"/>
                          </a:lnTo>
                          <a:cubicBezTo>
                            <a:pt x="267263" y="278120"/>
                            <a:pt x="252529" y="275734"/>
                            <a:pt x="233023" y="275734"/>
                          </a:cubicBezTo>
                          <a:close/>
                          <a:moveTo>
                            <a:pt x="671173" y="275734"/>
                          </a:moveTo>
                          <a:cubicBezTo>
                            <a:pt x="650579" y="275734"/>
                            <a:pt x="633668" y="280548"/>
                            <a:pt x="620441" y="290175"/>
                          </a:cubicBezTo>
                          <a:cubicBezTo>
                            <a:pt x="607214" y="299803"/>
                            <a:pt x="600601" y="312988"/>
                            <a:pt x="600601" y="329731"/>
                          </a:cubicBezTo>
                          <a:cubicBezTo>
                            <a:pt x="600601" y="341368"/>
                            <a:pt x="604075" y="351497"/>
                            <a:pt x="611023" y="360120"/>
                          </a:cubicBezTo>
                          <a:cubicBezTo>
                            <a:pt x="617972" y="368743"/>
                            <a:pt x="630194" y="377240"/>
                            <a:pt x="647691" y="385611"/>
                          </a:cubicBezTo>
                          <a:cubicBezTo>
                            <a:pt x="661922" y="392392"/>
                            <a:pt x="671445" y="397311"/>
                            <a:pt x="676259" y="400366"/>
                          </a:cubicBezTo>
                          <a:cubicBezTo>
                            <a:pt x="681072" y="403422"/>
                            <a:pt x="684902" y="407001"/>
                            <a:pt x="687749" y="411103"/>
                          </a:cubicBezTo>
                          <a:cubicBezTo>
                            <a:pt x="690595" y="415205"/>
                            <a:pt x="692018" y="419809"/>
                            <a:pt x="692018" y="424916"/>
                          </a:cubicBezTo>
                          <a:cubicBezTo>
                            <a:pt x="692018" y="442580"/>
                            <a:pt x="679126" y="451412"/>
                            <a:pt x="653341" y="451412"/>
                          </a:cubicBezTo>
                          <a:cubicBezTo>
                            <a:pt x="633166" y="451412"/>
                            <a:pt x="615628" y="445343"/>
                            <a:pt x="600726" y="433204"/>
                          </a:cubicBezTo>
                          <a:lnTo>
                            <a:pt x="600726" y="465727"/>
                          </a:lnTo>
                          <a:cubicBezTo>
                            <a:pt x="606168" y="469076"/>
                            <a:pt x="613953" y="471755"/>
                            <a:pt x="624083" y="473764"/>
                          </a:cubicBezTo>
                          <a:cubicBezTo>
                            <a:pt x="634212" y="475773"/>
                            <a:pt x="643421" y="476778"/>
                            <a:pt x="651709" y="476778"/>
                          </a:cubicBezTo>
                          <a:cubicBezTo>
                            <a:pt x="674229" y="476778"/>
                            <a:pt x="691851" y="472132"/>
                            <a:pt x="704576" y="462839"/>
                          </a:cubicBezTo>
                          <a:cubicBezTo>
                            <a:pt x="717300" y="453547"/>
                            <a:pt x="723663" y="440110"/>
                            <a:pt x="723663" y="422530"/>
                          </a:cubicBezTo>
                          <a:cubicBezTo>
                            <a:pt x="723663" y="410726"/>
                            <a:pt x="719979" y="400283"/>
                            <a:pt x="712612" y="391199"/>
                          </a:cubicBezTo>
                          <a:cubicBezTo>
                            <a:pt x="705245" y="382116"/>
                            <a:pt x="691893" y="373054"/>
                            <a:pt x="672554" y="364013"/>
                          </a:cubicBezTo>
                          <a:cubicBezTo>
                            <a:pt x="655979" y="356143"/>
                            <a:pt x="645116" y="349865"/>
                            <a:pt x="639968" y="345177"/>
                          </a:cubicBezTo>
                          <a:cubicBezTo>
                            <a:pt x="634819" y="340489"/>
                            <a:pt x="632245" y="334503"/>
                            <a:pt x="632245" y="327220"/>
                          </a:cubicBezTo>
                          <a:cubicBezTo>
                            <a:pt x="632245" y="319183"/>
                            <a:pt x="635761" y="312862"/>
                            <a:pt x="642793" y="308258"/>
                          </a:cubicBezTo>
                          <a:cubicBezTo>
                            <a:pt x="649825" y="303654"/>
                            <a:pt x="659076" y="301351"/>
                            <a:pt x="670545" y="301351"/>
                          </a:cubicBezTo>
                          <a:cubicBezTo>
                            <a:pt x="688460" y="301351"/>
                            <a:pt x="703404" y="305495"/>
                            <a:pt x="715375" y="313783"/>
                          </a:cubicBezTo>
                          <a:lnTo>
                            <a:pt x="715375" y="282892"/>
                          </a:lnTo>
                          <a:cubicBezTo>
                            <a:pt x="705413" y="278120"/>
                            <a:pt x="690679" y="275734"/>
                            <a:pt x="671173" y="275734"/>
                          </a:cubicBezTo>
                          <a:close/>
                          <a:moveTo>
                            <a:pt x="372991" y="331364"/>
                          </a:moveTo>
                          <a:cubicBezTo>
                            <a:pt x="354406" y="331364"/>
                            <a:pt x="338040" y="335549"/>
                            <a:pt x="323892" y="343921"/>
                          </a:cubicBezTo>
                          <a:lnTo>
                            <a:pt x="323892" y="369915"/>
                          </a:lnTo>
                          <a:cubicBezTo>
                            <a:pt x="337872" y="359115"/>
                            <a:pt x="353192" y="353716"/>
                            <a:pt x="369852" y="353716"/>
                          </a:cubicBezTo>
                          <a:cubicBezTo>
                            <a:pt x="388018" y="353716"/>
                            <a:pt x="397101" y="364055"/>
                            <a:pt x="397101" y="384732"/>
                          </a:cubicBezTo>
                          <a:lnTo>
                            <a:pt x="356792" y="390258"/>
                          </a:lnTo>
                          <a:cubicBezTo>
                            <a:pt x="325734" y="394611"/>
                            <a:pt x="310204" y="409847"/>
                            <a:pt x="310204" y="435967"/>
                          </a:cubicBezTo>
                          <a:cubicBezTo>
                            <a:pt x="310204" y="448440"/>
                            <a:pt x="314118" y="458361"/>
                            <a:pt x="321945" y="465727"/>
                          </a:cubicBezTo>
                          <a:cubicBezTo>
                            <a:pt x="329773" y="473094"/>
                            <a:pt x="340509" y="476778"/>
                            <a:pt x="354155" y="476778"/>
                          </a:cubicBezTo>
                          <a:cubicBezTo>
                            <a:pt x="372824" y="476778"/>
                            <a:pt x="386888" y="468658"/>
                            <a:pt x="396348" y="452417"/>
                          </a:cubicBezTo>
                          <a:lnTo>
                            <a:pt x="396976" y="452417"/>
                          </a:lnTo>
                          <a:lnTo>
                            <a:pt x="396976" y="473513"/>
                          </a:lnTo>
                          <a:lnTo>
                            <a:pt x="425607" y="473513"/>
                          </a:lnTo>
                          <a:lnTo>
                            <a:pt x="425607" y="385737"/>
                          </a:lnTo>
                          <a:cubicBezTo>
                            <a:pt x="425607" y="349488"/>
                            <a:pt x="408068" y="331364"/>
                            <a:pt x="372991" y="331364"/>
                          </a:cubicBezTo>
                          <a:close/>
                          <a:moveTo>
                            <a:pt x="515866" y="331364"/>
                          </a:moveTo>
                          <a:cubicBezTo>
                            <a:pt x="497281" y="331364"/>
                            <a:pt x="480915" y="335549"/>
                            <a:pt x="466767" y="343921"/>
                          </a:cubicBezTo>
                          <a:lnTo>
                            <a:pt x="466767" y="369915"/>
                          </a:lnTo>
                          <a:cubicBezTo>
                            <a:pt x="480747" y="359115"/>
                            <a:pt x="496067" y="353716"/>
                            <a:pt x="512727" y="353716"/>
                          </a:cubicBezTo>
                          <a:cubicBezTo>
                            <a:pt x="530893" y="353716"/>
                            <a:pt x="539976" y="364055"/>
                            <a:pt x="539976" y="384732"/>
                          </a:cubicBezTo>
                          <a:lnTo>
                            <a:pt x="499667" y="390258"/>
                          </a:lnTo>
                          <a:cubicBezTo>
                            <a:pt x="468609" y="394611"/>
                            <a:pt x="453079" y="409847"/>
                            <a:pt x="453079" y="435967"/>
                          </a:cubicBezTo>
                          <a:cubicBezTo>
                            <a:pt x="453079" y="448440"/>
                            <a:pt x="456993" y="458361"/>
                            <a:pt x="464820" y="465727"/>
                          </a:cubicBezTo>
                          <a:cubicBezTo>
                            <a:pt x="472648" y="473094"/>
                            <a:pt x="483384" y="476778"/>
                            <a:pt x="497030" y="476778"/>
                          </a:cubicBezTo>
                          <a:cubicBezTo>
                            <a:pt x="515699" y="476778"/>
                            <a:pt x="529763" y="468658"/>
                            <a:pt x="539223" y="452417"/>
                          </a:cubicBezTo>
                          <a:lnTo>
                            <a:pt x="539851" y="452417"/>
                          </a:lnTo>
                          <a:lnTo>
                            <a:pt x="539851" y="473513"/>
                          </a:lnTo>
                          <a:lnTo>
                            <a:pt x="568482" y="473513"/>
                          </a:lnTo>
                          <a:lnTo>
                            <a:pt x="568482" y="385737"/>
                          </a:lnTo>
                          <a:cubicBezTo>
                            <a:pt x="568482" y="349488"/>
                            <a:pt x="550943" y="331364"/>
                            <a:pt x="515866" y="331364"/>
                          </a:cubicBezTo>
                          <a:close/>
                        </a:path>
                      </a:pathLst>
                    </a:custGeom>
                    <a:grpFill/>
                    <a:ln w="6548" cap="flat">
                      <a:noFill/>
                      <a:prstDash val="solid"/>
                      <a:miter/>
                    </a:ln>
                  </p:spPr>
                  <p:txBody>
                    <a:bodyPr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sp>
                  <p:nvSpPr>
                    <p:cNvPr id="130" name="手繪多邊形: 圖案 90" descr="雲朵 以實心填滿">
                      <a:extLst>
                        <a:ext uri="{FF2B5EF4-FFF2-40B4-BE49-F238E27FC236}">
                          <a16:creationId xmlns:a16="http://schemas.microsoft.com/office/drawing/2014/main" id="{608A8D20-E5AC-4206-BC81-14E49475D6F5}"/>
                        </a:ext>
                      </a:extLst>
                    </p:cNvPr>
                    <p:cNvSpPr/>
                    <p:nvPr/>
                  </p:nvSpPr>
                  <p:spPr>
                    <a:xfrm>
                      <a:off x="1233065" y="1127995"/>
                      <a:ext cx="58140" cy="49225"/>
                    </a:xfrm>
                    <a:custGeom>
                      <a:avLst/>
                      <a:gdLst/>
                      <a:ahLst/>
                      <a:cxnLst/>
                      <a:rect l="l" t="t" r="r" b="b"/>
                      <a:pathLst>
                        <a:path w="58140" h="49225">
                          <a:moveTo>
                            <a:pt x="58140" y="0"/>
                          </a:moveTo>
                          <a:lnTo>
                            <a:pt x="58140" y="12306"/>
                          </a:lnTo>
                          <a:cubicBezTo>
                            <a:pt x="58140" y="22938"/>
                            <a:pt x="54875" y="31749"/>
                            <a:pt x="48346" y="38740"/>
                          </a:cubicBezTo>
                          <a:cubicBezTo>
                            <a:pt x="41816" y="45730"/>
                            <a:pt x="33612" y="49225"/>
                            <a:pt x="23733" y="49225"/>
                          </a:cubicBezTo>
                          <a:cubicBezTo>
                            <a:pt x="16785" y="49225"/>
                            <a:pt x="11092" y="47279"/>
                            <a:pt x="6655" y="43386"/>
                          </a:cubicBezTo>
                          <a:cubicBezTo>
                            <a:pt x="2218" y="39493"/>
                            <a:pt x="0" y="34491"/>
                            <a:pt x="0" y="28380"/>
                          </a:cubicBezTo>
                          <a:cubicBezTo>
                            <a:pt x="0" y="21097"/>
                            <a:pt x="2072" y="15571"/>
                            <a:pt x="6216" y="11804"/>
                          </a:cubicBezTo>
                          <a:cubicBezTo>
                            <a:pt x="10359" y="8037"/>
                            <a:pt x="17454" y="5484"/>
                            <a:pt x="27500" y="4144"/>
                          </a:cubicBezTo>
                          <a:lnTo>
                            <a:pt x="58140" y="0"/>
                          </a:lnTo>
                          <a:close/>
                        </a:path>
                      </a:pathLst>
                    </a:custGeom>
                    <a:grpFill/>
                    <a:ln w="6548" cap="flat">
                      <a:noFill/>
                      <a:prstDash val="solid"/>
                      <a:miter/>
                    </a:ln>
                  </p:spPr>
                  <p:txBody>
                    <a:bodyPr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sp>
                  <p:nvSpPr>
                    <p:cNvPr id="131" name="手繪多邊形: 圖案 89" descr="雲朵 以實心填滿">
                      <a:extLst>
                        <a:ext uri="{FF2B5EF4-FFF2-40B4-BE49-F238E27FC236}">
                          <a16:creationId xmlns:a16="http://schemas.microsoft.com/office/drawing/2014/main" id="{9F514220-6FEC-44CE-AD8A-1CAAA0AF2055}"/>
                        </a:ext>
                      </a:extLst>
                    </p:cNvPr>
                    <p:cNvSpPr/>
                    <p:nvPr/>
                  </p:nvSpPr>
                  <p:spPr>
                    <a:xfrm>
                      <a:off x="1375940" y="1127995"/>
                      <a:ext cx="58140" cy="49225"/>
                    </a:xfrm>
                    <a:custGeom>
                      <a:avLst/>
                      <a:gdLst/>
                      <a:ahLst/>
                      <a:cxnLst/>
                      <a:rect l="l" t="t" r="r" b="b"/>
                      <a:pathLst>
                        <a:path w="58140" h="49225">
                          <a:moveTo>
                            <a:pt x="58140" y="0"/>
                          </a:moveTo>
                          <a:lnTo>
                            <a:pt x="58140" y="12306"/>
                          </a:lnTo>
                          <a:cubicBezTo>
                            <a:pt x="58140" y="22938"/>
                            <a:pt x="54875" y="31749"/>
                            <a:pt x="48346" y="38740"/>
                          </a:cubicBezTo>
                          <a:cubicBezTo>
                            <a:pt x="41816" y="45730"/>
                            <a:pt x="33612" y="49225"/>
                            <a:pt x="23733" y="49225"/>
                          </a:cubicBezTo>
                          <a:cubicBezTo>
                            <a:pt x="16785" y="49225"/>
                            <a:pt x="11092" y="47279"/>
                            <a:pt x="6655" y="43386"/>
                          </a:cubicBezTo>
                          <a:cubicBezTo>
                            <a:pt x="2218" y="39493"/>
                            <a:pt x="0" y="34491"/>
                            <a:pt x="0" y="28380"/>
                          </a:cubicBezTo>
                          <a:cubicBezTo>
                            <a:pt x="0" y="21097"/>
                            <a:pt x="2072" y="15571"/>
                            <a:pt x="6216" y="11804"/>
                          </a:cubicBezTo>
                          <a:cubicBezTo>
                            <a:pt x="10359" y="8037"/>
                            <a:pt x="17454" y="5484"/>
                            <a:pt x="27500" y="4144"/>
                          </a:cubicBezTo>
                          <a:lnTo>
                            <a:pt x="58140" y="0"/>
                          </a:lnTo>
                          <a:close/>
                        </a:path>
                      </a:pathLst>
                    </a:custGeom>
                    <a:grpFill/>
                    <a:ln w="6548" cap="flat">
                      <a:noFill/>
                      <a:prstDash val="solid"/>
                      <a:miter/>
                    </a:ln>
                  </p:spPr>
                  <p:txBody>
                    <a:bodyPr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grpSp>
            </p:grpSp>
            <p:pic>
              <p:nvPicPr>
                <p:cNvPr id="123" name="Picture 2" descr="如何申請Azure教育版試用| Shu-Te 教學文件網站">
                  <a:extLst>
                    <a:ext uri="{FF2B5EF4-FFF2-40B4-BE49-F238E27FC236}">
                      <a16:creationId xmlns:a16="http://schemas.microsoft.com/office/drawing/2014/main" id="{29331CB3-B97F-4C4D-860C-1441B0935E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2796" y="2175261"/>
                  <a:ext cx="707965" cy="443584"/>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Tenable 整合功能與合作夥伴| Tenable®">
                  <a:extLst>
                    <a:ext uri="{FF2B5EF4-FFF2-40B4-BE49-F238E27FC236}">
                      <a16:creationId xmlns:a16="http://schemas.microsoft.com/office/drawing/2014/main" id="{30186811-5835-4762-971F-F8F9025F6F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3000" y="2103040"/>
                  <a:ext cx="1062837" cy="546602"/>
                </a:xfrm>
                <a:prstGeom prst="rect">
                  <a:avLst/>
                </a:prstGeom>
                <a:noFill/>
                <a:extLst>
                  <a:ext uri="{909E8E84-426E-40DD-AFC4-6F175D3DCCD1}">
                    <a14:hiddenFill xmlns:a14="http://schemas.microsoft.com/office/drawing/2010/main">
                      <a:solidFill>
                        <a:srgbClr val="FFFFFF"/>
                      </a:solidFill>
                    </a14:hiddenFill>
                  </a:ext>
                </a:extLst>
              </p:spPr>
            </p:pic>
            <p:sp>
              <p:nvSpPr>
                <p:cNvPr id="125" name="文字方塊 124">
                  <a:extLst>
                    <a:ext uri="{FF2B5EF4-FFF2-40B4-BE49-F238E27FC236}">
                      <a16:creationId xmlns:a16="http://schemas.microsoft.com/office/drawing/2014/main" id="{8B839F18-92B5-402F-9F55-00A120FB85F1}"/>
                    </a:ext>
                  </a:extLst>
                </p:cNvPr>
                <p:cNvSpPr txBox="1"/>
                <p:nvPr/>
              </p:nvSpPr>
              <p:spPr>
                <a:xfrm>
                  <a:off x="8812756" y="2160882"/>
                  <a:ext cx="6463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black"/>
                      </a:solidFill>
                      <a:effectLst/>
                      <a:uLnTx/>
                      <a:uFillTx/>
                    </a:rPr>
                    <a:t>……</a:t>
                  </a:r>
                  <a:endParaRPr kumimoji="0" lang="zh-TW" altLang="en-US" sz="1800" b="0" i="0" u="none" strike="noStrike" kern="0" cap="none" spc="0" normalizeH="0" baseline="0" noProof="0" dirty="0" smtClean="0">
                    <a:ln>
                      <a:noFill/>
                    </a:ln>
                    <a:solidFill>
                      <a:prstClr val="black"/>
                    </a:solidFill>
                    <a:effectLst/>
                    <a:uLnTx/>
                    <a:uFillTx/>
                  </a:endParaRPr>
                </a:p>
              </p:txBody>
            </p:sp>
          </p:grpSp>
          <p:sp>
            <p:nvSpPr>
              <p:cNvPr id="79" name="矩形: 圓角 47">
                <a:extLst>
                  <a:ext uri="{FF2B5EF4-FFF2-40B4-BE49-F238E27FC236}">
                    <a16:creationId xmlns:a16="http://schemas.microsoft.com/office/drawing/2014/main" id="{B76AF6E3-9CA7-4960-B004-246416A42DC8}"/>
                  </a:ext>
                </a:extLst>
              </p:cNvPr>
              <p:cNvSpPr/>
              <p:nvPr/>
            </p:nvSpPr>
            <p:spPr>
              <a:xfrm>
                <a:off x="5758251" y="1107127"/>
                <a:ext cx="5815912" cy="4000340"/>
              </a:xfrm>
              <a:prstGeom prst="roundRect">
                <a:avLst>
                  <a:gd name="adj" fmla="val 8865"/>
                </a:avLst>
              </a:prstGeom>
              <a:noFill/>
              <a:ln w="41275" cap="flat" cmpd="sng" algn="ctr">
                <a:solidFill>
                  <a:srgbClr val="00B0F0"/>
                </a:solidFill>
                <a:prstDash val="sysDash"/>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lumMod val="95000"/>
                      <a:lumOff val="5000"/>
                    </a:prstClr>
                  </a:solidFill>
                  <a:effectLst/>
                  <a:uLnTx/>
                  <a:uFillTx/>
                </a:endParaRPr>
              </a:p>
            </p:txBody>
          </p:sp>
          <p:grpSp>
            <p:nvGrpSpPr>
              <p:cNvPr id="80" name="群組 79">
                <a:extLst>
                  <a:ext uri="{FF2B5EF4-FFF2-40B4-BE49-F238E27FC236}">
                    <a16:creationId xmlns:a16="http://schemas.microsoft.com/office/drawing/2014/main" id="{926955EB-7F92-400D-BB95-60BFAFF0658B}"/>
                  </a:ext>
                </a:extLst>
              </p:cNvPr>
              <p:cNvGrpSpPr/>
              <p:nvPr/>
            </p:nvGrpSpPr>
            <p:grpSpPr>
              <a:xfrm>
                <a:off x="9284335" y="3504661"/>
                <a:ext cx="2112909" cy="1438050"/>
                <a:chOff x="8081605" y="2870337"/>
                <a:chExt cx="2112909" cy="1022363"/>
              </a:xfrm>
            </p:grpSpPr>
            <p:sp>
              <p:nvSpPr>
                <p:cNvPr id="120" name="矩形: 圓角 60">
                  <a:extLst>
                    <a:ext uri="{FF2B5EF4-FFF2-40B4-BE49-F238E27FC236}">
                      <a16:creationId xmlns:a16="http://schemas.microsoft.com/office/drawing/2014/main" id="{EDBA8135-9E8B-4CFB-A670-DAD2C74FD81F}"/>
                    </a:ext>
                  </a:extLst>
                </p:cNvPr>
                <p:cNvSpPr/>
                <p:nvPr/>
              </p:nvSpPr>
              <p:spPr>
                <a:xfrm>
                  <a:off x="8143199" y="2870337"/>
                  <a:ext cx="2011321" cy="1022363"/>
                </a:xfrm>
                <a:prstGeom prst="roundRect">
                  <a:avLst>
                    <a:gd name="adj" fmla="val 11969"/>
                  </a:avLst>
                </a:prstGeom>
                <a:noFill/>
                <a:ln w="34925" cap="flat" cmpd="sng" algn="ctr">
                  <a:solidFill>
                    <a:srgbClr val="37A76F"/>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sp>
              <p:nvSpPr>
                <p:cNvPr id="121" name="文字方塊 27">
                  <a:extLst>
                    <a:ext uri="{FF2B5EF4-FFF2-40B4-BE49-F238E27FC236}">
                      <a16:creationId xmlns:a16="http://schemas.microsoft.com/office/drawing/2014/main" id="{AAEFEEAA-C7E6-4646-B99C-66A5DFEA5454}"/>
                    </a:ext>
                  </a:extLst>
                </p:cNvPr>
                <p:cNvSpPr txBox="1">
                  <a:spLocks noChangeArrowheads="1"/>
                </p:cNvSpPr>
                <p:nvPr/>
              </p:nvSpPr>
              <p:spPr bwMode="auto">
                <a:xfrm>
                  <a:off x="8081605" y="2912320"/>
                  <a:ext cx="2112909" cy="25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Calibri" panose="020F0502020204030204" pitchFamily="34" charset="0"/>
                      <a:ea typeface="新細明體" panose="02020500000000000000" pitchFamily="18" charset="-120"/>
                    </a:defRPr>
                  </a:lvl1pPr>
                  <a:lvl2pPr marL="742950" indent="-285750" defTabSz="457200">
                    <a:defRPr>
                      <a:solidFill>
                        <a:schemeClr val="tx1"/>
                      </a:solidFill>
                      <a:latin typeface="Calibri" panose="020F0502020204030204" pitchFamily="34" charset="0"/>
                      <a:ea typeface="新細明體" panose="02020500000000000000" pitchFamily="18" charset="-120"/>
                    </a:defRPr>
                  </a:lvl2pPr>
                  <a:lvl3pPr marL="1143000" indent="-228600" defTabSz="457200">
                    <a:defRPr>
                      <a:solidFill>
                        <a:schemeClr val="tx1"/>
                      </a:solidFill>
                      <a:latin typeface="Calibri" panose="020F0502020204030204" pitchFamily="34" charset="0"/>
                      <a:ea typeface="新細明體" panose="02020500000000000000" pitchFamily="18" charset="-120"/>
                    </a:defRPr>
                  </a:lvl3pPr>
                  <a:lvl4pPr marL="1600200" indent="-228600" defTabSz="457200">
                    <a:defRPr>
                      <a:solidFill>
                        <a:schemeClr val="tx1"/>
                      </a:solidFill>
                      <a:latin typeface="Calibri" panose="020F0502020204030204" pitchFamily="34" charset="0"/>
                      <a:ea typeface="新細明體" panose="02020500000000000000" pitchFamily="18" charset="-120"/>
                    </a:defRPr>
                  </a:lvl4pPr>
                  <a:lvl5pPr marL="2057400" indent="-228600" defTabSz="457200">
                    <a:defRPr>
                      <a:solidFill>
                        <a:schemeClr val="tx1"/>
                      </a:solidFill>
                      <a:latin typeface="Calibri" panose="020F0502020204030204" pitchFamily="34" charset="0"/>
                      <a:ea typeface="新細明體" panose="02020500000000000000" pitchFamily="18" charset="-120"/>
                    </a:defRPr>
                  </a:lvl5pPr>
                  <a:lvl6pPr marL="25146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TW" altLang="en-US" sz="1600" b="1" i="0" u="none" strike="noStrike" kern="0" cap="none" spc="0" normalizeH="0" baseline="0" noProof="0" dirty="0" smtClean="0">
                      <a:ln>
                        <a:noFill/>
                      </a:ln>
                      <a:solidFill>
                        <a:srgbClr val="3E8853">
                          <a:lumMod val="75000"/>
                        </a:srgbClr>
                      </a:solidFill>
                      <a:effectLst/>
                      <a:uLnTx/>
                      <a:uFillTx/>
                      <a:latin typeface="微軟正黑體" panose="020B0604030504040204" pitchFamily="34" charset="-120"/>
                      <a:ea typeface="微軟正黑體" panose="020B0604030504040204" pitchFamily="34" charset="-120"/>
                    </a:rPr>
                    <a:t>資策會</a:t>
                  </a:r>
                  <a:endParaRPr kumimoji="0" lang="zh-TW" altLang="en-US" sz="1600" b="1" i="0" u="none" strike="noStrike" kern="0" cap="none" spc="0" normalizeH="0" baseline="0" noProof="0" dirty="0">
                    <a:ln>
                      <a:noFill/>
                    </a:ln>
                    <a:solidFill>
                      <a:srgbClr val="3E8853">
                        <a:lumMod val="75000"/>
                      </a:srgbClr>
                    </a:solidFill>
                    <a:effectLst/>
                    <a:uLnTx/>
                    <a:uFillTx/>
                    <a:latin typeface="微軟正黑體" panose="020B0604030504040204" pitchFamily="34" charset="-120"/>
                    <a:ea typeface="微軟正黑體" panose="020B0604030504040204" pitchFamily="34" charset="-120"/>
                  </a:endParaRPr>
                </a:p>
              </p:txBody>
            </p:sp>
          </p:grpSp>
          <p:cxnSp>
            <p:nvCxnSpPr>
              <p:cNvPr id="81" name="直線接點 80">
                <a:extLst>
                  <a:ext uri="{FF2B5EF4-FFF2-40B4-BE49-F238E27FC236}">
                    <a16:creationId xmlns:a16="http://schemas.microsoft.com/office/drawing/2014/main" id="{6EF2BDD6-1D89-43C7-BB0F-2792E27D6627}"/>
                  </a:ext>
                </a:extLst>
              </p:cNvPr>
              <p:cNvCxnSpPr>
                <a:endCxn id="126" idx="1"/>
              </p:cNvCxnSpPr>
              <p:nvPr/>
            </p:nvCxnSpPr>
            <p:spPr>
              <a:xfrm>
                <a:off x="7252070" y="2674796"/>
                <a:ext cx="682525" cy="1"/>
              </a:xfrm>
              <a:prstGeom prst="line">
                <a:avLst/>
              </a:prstGeom>
              <a:noFill/>
              <a:ln w="38100" cap="flat" cmpd="sng" algn="ctr">
                <a:solidFill>
                  <a:srgbClr val="0070C0"/>
                </a:solidFill>
                <a:prstDash val="solid"/>
                <a:miter lim="800000"/>
              </a:ln>
              <a:effectLst/>
            </p:spPr>
          </p:cxnSp>
          <p:sp>
            <p:nvSpPr>
              <p:cNvPr id="82" name="矩形: 圓角 15">
                <a:extLst>
                  <a:ext uri="{FF2B5EF4-FFF2-40B4-BE49-F238E27FC236}">
                    <a16:creationId xmlns:a16="http://schemas.microsoft.com/office/drawing/2014/main" id="{C429EB80-BCC3-4B3A-97DE-909C5F46B1C6}"/>
                  </a:ext>
                </a:extLst>
              </p:cNvPr>
              <p:cNvSpPr/>
              <p:nvPr/>
            </p:nvSpPr>
            <p:spPr bwMode="auto">
              <a:xfrm>
                <a:off x="6040571" y="3307343"/>
                <a:ext cx="2363098" cy="1574104"/>
              </a:xfrm>
              <a:prstGeom prst="roundRect">
                <a:avLst>
                  <a:gd name="adj" fmla="val 11969"/>
                </a:avLst>
              </a:prstGeom>
              <a:solidFill>
                <a:srgbClr val="FFEFBC"/>
              </a:solidFill>
              <a:ln w="25400" cap="flat" cmpd="sng" algn="ctr">
                <a:solidFill>
                  <a:srgbClr val="FCA304"/>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dirty="0">
                  <a:ln>
                    <a:noFill/>
                  </a:ln>
                  <a:solidFill>
                    <a:prstClr val="black">
                      <a:lumMod val="95000"/>
                      <a:lumOff val="5000"/>
                    </a:prstClr>
                  </a:solidFill>
                  <a:effectLst/>
                  <a:uLnTx/>
                  <a:uFillTx/>
                </a:endParaRPr>
              </a:p>
            </p:txBody>
          </p:sp>
          <p:grpSp>
            <p:nvGrpSpPr>
              <p:cNvPr id="83" name="群組 11">
                <a:extLst>
                  <a:ext uri="{FF2B5EF4-FFF2-40B4-BE49-F238E27FC236}">
                    <a16:creationId xmlns:a16="http://schemas.microsoft.com/office/drawing/2014/main" id="{8B773C5E-9C6A-4004-842F-FD3A5229AB6F}"/>
                  </a:ext>
                </a:extLst>
              </p:cNvPr>
              <p:cNvGrpSpPr>
                <a:grpSpLocks/>
              </p:cNvGrpSpPr>
              <p:nvPr/>
            </p:nvGrpSpPr>
            <p:grpSpPr bwMode="auto">
              <a:xfrm>
                <a:off x="6256425" y="3335946"/>
                <a:ext cx="2086719" cy="738664"/>
                <a:chOff x="3951426" y="2948787"/>
                <a:chExt cx="3032661" cy="1223017"/>
              </a:xfrm>
            </p:grpSpPr>
            <p:pic>
              <p:nvPicPr>
                <p:cNvPr id="118" name="Picture 6" descr="Machine Tool Indonesia 2019 Series of Exhibitions| December 4-7 @ JIExpo  Kemayoran">
                  <a:extLst>
                    <a:ext uri="{FF2B5EF4-FFF2-40B4-BE49-F238E27FC236}">
                      <a16:creationId xmlns:a16="http://schemas.microsoft.com/office/drawing/2014/main" id="{8DA1E8F3-6C94-4AD4-B8DF-EDE1A74AF143}"/>
                    </a:ext>
                  </a:extLst>
                </p:cNvPr>
                <p:cNvPicPr>
                  <a:picLocks noChangeAspect="1" noChangeArrowheads="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951426" y="3170765"/>
                  <a:ext cx="611529" cy="75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文字方塊 118">
                  <a:extLst>
                    <a:ext uri="{FF2B5EF4-FFF2-40B4-BE49-F238E27FC236}">
                      <a16:creationId xmlns:a16="http://schemas.microsoft.com/office/drawing/2014/main" id="{60DC9A2A-7D74-4F4E-9098-3D9843C4D06A}"/>
                    </a:ext>
                  </a:extLst>
                </p:cNvPr>
                <p:cNvSpPr txBox="1"/>
                <p:nvPr/>
              </p:nvSpPr>
              <p:spPr>
                <a:xfrm>
                  <a:off x="4651193" y="2948787"/>
                  <a:ext cx="2332894" cy="1223017"/>
                </a:xfrm>
                <a:prstGeom prst="rect">
                  <a:avLst/>
                </a:prstGeom>
                <a:noFill/>
              </p:spPr>
              <p:txBody>
                <a:bodyP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lumMod val="95000"/>
                          <a:lumOff val="5000"/>
                        </a:prstClr>
                      </a:solidFill>
                      <a:effectLst/>
                      <a:uLnTx/>
                      <a:uFillTx/>
                      <a:latin typeface="微軟正黑體" panose="020B0604030504040204" pitchFamily="34" charset="-120"/>
                    </a:rPr>
                    <a:t>TMBA</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zh-TW" altLang="en-US" sz="1200" b="1" i="0" u="none" strike="noStrike" kern="0" cap="none" spc="0" normalizeH="0" baseline="0" noProof="0" dirty="0">
                      <a:ln>
                        <a:noFill/>
                      </a:ln>
                      <a:solidFill>
                        <a:prstClr val="black">
                          <a:lumMod val="95000"/>
                          <a:lumOff val="5000"/>
                        </a:prstClr>
                      </a:solidFill>
                      <a:effectLst/>
                      <a:uLnTx/>
                      <a:uFillTx/>
                      <a:latin typeface="微軟正黑體" panose="020B0604030504040204" pitchFamily="34" charset="-120"/>
                    </a:rPr>
                    <a:t>台灣工具機暨零組件工業同業公會</a:t>
                  </a:r>
                </a:p>
              </p:txBody>
            </p:sp>
          </p:grpSp>
          <p:grpSp>
            <p:nvGrpSpPr>
              <p:cNvPr id="84" name="群組 83">
                <a:extLst>
                  <a:ext uri="{FF2B5EF4-FFF2-40B4-BE49-F238E27FC236}">
                    <a16:creationId xmlns:a16="http://schemas.microsoft.com/office/drawing/2014/main" id="{D5C21F23-8DD2-400D-A1EF-F0265CAF6372}"/>
                  </a:ext>
                </a:extLst>
              </p:cNvPr>
              <p:cNvGrpSpPr/>
              <p:nvPr/>
            </p:nvGrpSpPr>
            <p:grpSpPr>
              <a:xfrm>
                <a:off x="1443839" y="3508932"/>
                <a:ext cx="2881210" cy="1145455"/>
                <a:chOff x="1777570" y="2463114"/>
                <a:chExt cx="2112909" cy="1175981"/>
              </a:xfrm>
            </p:grpSpPr>
            <p:sp>
              <p:nvSpPr>
                <p:cNvPr id="116" name="矩形: 圓角 60">
                  <a:extLst>
                    <a:ext uri="{FF2B5EF4-FFF2-40B4-BE49-F238E27FC236}">
                      <a16:creationId xmlns:a16="http://schemas.microsoft.com/office/drawing/2014/main" id="{B8D4F68F-FEDC-4317-8311-6AA952DFFEAE}"/>
                    </a:ext>
                  </a:extLst>
                </p:cNvPr>
                <p:cNvSpPr/>
                <p:nvPr/>
              </p:nvSpPr>
              <p:spPr>
                <a:xfrm>
                  <a:off x="1828365" y="2463114"/>
                  <a:ext cx="2011321" cy="1175981"/>
                </a:xfrm>
                <a:prstGeom prst="roundRect">
                  <a:avLst>
                    <a:gd name="adj" fmla="val 11969"/>
                  </a:avLst>
                </a:prstGeom>
                <a:noFill/>
                <a:ln w="34925" cap="flat" cmpd="sng" algn="ctr">
                  <a:solidFill>
                    <a:srgbClr val="37A76F"/>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sp>
              <p:nvSpPr>
                <p:cNvPr id="117" name="文字方塊 27">
                  <a:extLst>
                    <a:ext uri="{FF2B5EF4-FFF2-40B4-BE49-F238E27FC236}">
                      <a16:creationId xmlns:a16="http://schemas.microsoft.com/office/drawing/2014/main" id="{9163B7A8-FE5B-424C-A120-DF6B4F544B60}"/>
                    </a:ext>
                  </a:extLst>
                </p:cNvPr>
                <p:cNvSpPr txBox="1">
                  <a:spLocks noChangeArrowheads="1"/>
                </p:cNvSpPr>
                <p:nvPr/>
              </p:nvSpPr>
              <p:spPr bwMode="auto">
                <a:xfrm>
                  <a:off x="1777570" y="2500436"/>
                  <a:ext cx="2112909" cy="38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Calibri" panose="020F0502020204030204" pitchFamily="34" charset="0"/>
                      <a:ea typeface="新細明體" panose="02020500000000000000" pitchFamily="18" charset="-120"/>
                    </a:defRPr>
                  </a:lvl1pPr>
                  <a:lvl2pPr marL="742950" indent="-285750" defTabSz="457200">
                    <a:defRPr>
                      <a:solidFill>
                        <a:schemeClr val="tx1"/>
                      </a:solidFill>
                      <a:latin typeface="Calibri" panose="020F0502020204030204" pitchFamily="34" charset="0"/>
                      <a:ea typeface="新細明體" panose="02020500000000000000" pitchFamily="18" charset="-120"/>
                    </a:defRPr>
                  </a:lvl2pPr>
                  <a:lvl3pPr marL="1143000" indent="-228600" defTabSz="457200">
                    <a:defRPr>
                      <a:solidFill>
                        <a:schemeClr val="tx1"/>
                      </a:solidFill>
                      <a:latin typeface="Calibri" panose="020F0502020204030204" pitchFamily="34" charset="0"/>
                      <a:ea typeface="新細明體" panose="02020500000000000000" pitchFamily="18" charset="-120"/>
                    </a:defRPr>
                  </a:lvl3pPr>
                  <a:lvl4pPr marL="1600200" indent="-228600" defTabSz="457200">
                    <a:defRPr>
                      <a:solidFill>
                        <a:schemeClr val="tx1"/>
                      </a:solidFill>
                      <a:latin typeface="Calibri" panose="020F0502020204030204" pitchFamily="34" charset="0"/>
                      <a:ea typeface="新細明體" panose="02020500000000000000" pitchFamily="18" charset="-120"/>
                    </a:defRPr>
                  </a:lvl4pPr>
                  <a:lvl5pPr marL="2057400" indent="-228600" defTabSz="457200">
                    <a:defRPr>
                      <a:solidFill>
                        <a:schemeClr val="tx1"/>
                      </a:solidFill>
                      <a:latin typeface="Calibri" panose="020F0502020204030204" pitchFamily="34" charset="0"/>
                      <a:ea typeface="新細明體" panose="02020500000000000000" pitchFamily="18" charset="-120"/>
                    </a:defRPr>
                  </a:lvl5pPr>
                  <a:lvl6pPr marL="25146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TW" altLang="en-US" sz="1600" b="1" i="0" u="none" strike="noStrike" kern="0" cap="none" spc="0" normalizeH="0" baseline="0" noProof="0" dirty="0">
                      <a:ln>
                        <a:noFill/>
                      </a:ln>
                      <a:solidFill>
                        <a:srgbClr val="3E8853">
                          <a:lumMod val="75000"/>
                        </a:srgbClr>
                      </a:solidFill>
                      <a:effectLst/>
                      <a:uLnTx/>
                      <a:uFillTx/>
                      <a:latin typeface="微軟正黑體" panose="020B0604030504040204" pitchFamily="34" charset="-120"/>
                      <a:ea typeface="微軟正黑體" panose="020B0604030504040204" pitchFamily="34" charset="-120"/>
                    </a:rPr>
                    <a:t>終端應用產業公協會</a:t>
                  </a:r>
                </a:p>
              </p:txBody>
            </p:sp>
          </p:grpSp>
          <p:sp>
            <p:nvSpPr>
              <p:cNvPr id="85" name="文字方塊 84">
                <a:extLst>
                  <a:ext uri="{FF2B5EF4-FFF2-40B4-BE49-F238E27FC236}">
                    <a16:creationId xmlns:a16="http://schemas.microsoft.com/office/drawing/2014/main" id="{3EA01397-7963-4985-A3A4-3B6B0C916882}"/>
                  </a:ext>
                </a:extLst>
              </p:cNvPr>
              <p:cNvSpPr txBox="1"/>
              <p:nvPr/>
            </p:nvSpPr>
            <p:spPr>
              <a:xfrm>
                <a:off x="4760527" y="3786393"/>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200" b="1" i="0" u="none" strike="noStrike" kern="0" cap="none" spc="0" normalizeH="0" baseline="0" noProof="0" dirty="0" smtClean="0">
                    <a:ln>
                      <a:noFill/>
                    </a:ln>
                    <a:solidFill>
                      <a:srgbClr val="3E8853">
                        <a:lumMod val="75000"/>
                      </a:srgbClr>
                    </a:solidFill>
                    <a:effectLst/>
                    <a:uLnTx/>
                    <a:uFillTx/>
                  </a:rPr>
                  <a:t>交流學習</a:t>
                </a:r>
              </a:p>
            </p:txBody>
          </p:sp>
          <p:grpSp>
            <p:nvGrpSpPr>
              <p:cNvPr id="86" name="群組 85">
                <a:extLst>
                  <a:ext uri="{FF2B5EF4-FFF2-40B4-BE49-F238E27FC236}">
                    <a16:creationId xmlns:a16="http://schemas.microsoft.com/office/drawing/2014/main" id="{07E25281-C47B-4087-A18B-0151098BF6D6}"/>
                  </a:ext>
                </a:extLst>
              </p:cNvPr>
              <p:cNvGrpSpPr/>
              <p:nvPr/>
            </p:nvGrpSpPr>
            <p:grpSpPr>
              <a:xfrm>
                <a:off x="1407929" y="5306986"/>
                <a:ext cx="5417562" cy="1073227"/>
                <a:chOff x="1004270" y="5010418"/>
                <a:chExt cx="5417562" cy="1073227"/>
              </a:xfrm>
            </p:grpSpPr>
            <p:sp>
              <p:nvSpPr>
                <p:cNvPr id="103" name="矩形: 圓角 26">
                  <a:extLst>
                    <a:ext uri="{FF2B5EF4-FFF2-40B4-BE49-F238E27FC236}">
                      <a16:creationId xmlns:a16="http://schemas.microsoft.com/office/drawing/2014/main" id="{1EFE9240-73E1-43DD-AB84-D7E825247579}"/>
                    </a:ext>
                  </a:extLst>
                </p:cNvPr>
                <p:cNvSpPr/>
                <p:nvPr/>
              </p:nvSpPr>
              <p:spPr>
                <a:xfrm>
                  <a:off x="1004270" y="5265060"/>
                  <a:ext cx="5329884" cy="815740"/>
                </a:xfrm>
                <a:prstGeom prst="roundRect">
                  <a:avLst>
                    <a:gd name="adj" fmla="val 11969"/>
                  </a:avLst>
                </a:prstGeom>
                <a:noFill/>
                <a:ln w="25400" cap="flat" cmpd="sng" algn="ctr">
                  <a:solidFill>
                    <a:srgbClr val="7030A0"/>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600" b="0" i="0" u="none" strike="noStrike" kern="0" cap="none" spc="0" normalizeH="0" baseline="0" noProof="0">
                    <a:ln>
                      <a:noFill/>
                    </a:ln>
                    <a:solidFill>
                      <a:prstClr val="black">
                        <a:lumMod val="95000"/>
                        <a:lumOff val="5000"/>
                      </a:prstClr>
                    </a:solidFill>
                    <a:effectLst/>
                    <a:uLnTx/>
                    <a:uFillTx/>
                  </a:endParaRPr>
                </a:p>
              </p:txBody>
            </p:sp>
            <p:sp>
              <p:nvSpPr>
                <p:cNvPr id="104" name="文字方塊 19">
                  <a:extLst>
                    <a:ext uri="{FF2B5EF4-FFF2-40B4-BE49-F238E27FC236}">
                      <a16:creationId xmlns:a16="http://schemas.microsoft.com/office/drawing/2014/main" id="{069B977A-0965-4E73-A93B-61F3AA6F82E3}"/>
                    </a:ext>
                  </a:extLst>
                </p:cNvPr>
                <p:cNvSpPr txBox="1">
                  <a:spLocks noChangeArrowheads="1"/>
                </p:cNvSpPr>
                <p:nvPr/>
              </p:nvSpPr>
              <p:spPr bwMode="auto">
                <a:xfrm>
                  <a:off x="1094889" y="5728227"/>
                  <a:ext cx="1245074" cy="32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Calibri" panose="020F0502020204030204" pitchFamily="34" charset="0"/>
                      <a:ea typeface="新細明體" panose="02020500000000000000" pitchFamily="18" charset="-120"/>
                    </a:defRPr>
                  </a:lvl1pPr>
                  <a:lvl2pPr marL="742950" indent="-285750" defTabSz="457200">
                    <a:defRPr>
                      <a:solidFill>
                        <a:schemeClr val="tx1"/>
                      </a:solidFill>
                      <a:latin typeface="Calibri" panose="020F0502020204030204" pitchFamily="34" charset="0"/>
                      <a:ea typeface="新細明體" panose="02020500000000000000" pitchFamily="18" charset="-120"/>
                    </a:defRPr>
                  </a:lvl2pPr>
                  <a:lvl3pPr marL="1143000" indent="-228600" defTabSz="457200">
                    <a:defRPr>
                      <a:solidFill>
                        <a:schemeClr val="tx1"/>
                      </a:solidFill>
                      <a:latin typeface="Calibri" panose="020F0502020204030204" pitchFamily="34" charset="0"/>
                      <a:ea typeface="新細明體" panose="02020500000000000000" pitchFamily="18" charset="-120"/>
                    </a:defRPr>
                  </a:lvl3pPr>
                  <a:lvl4pPr marL="1600200" indent="-228600" defTabSz="457200">
                    <a:defRPr>
                      <a:solidFill>
                        <a:schemeClr val="tx1"/>
                      </a:solidFill>
                      <a:latin typeface="Calibri" panose="020F0502020204030204" pitchFamily="34" charset="0"/>
                      <a:ea typeface="新細明體" panose="02020500000000000000" pitchFamily="18" charset="-120"/>
                    </a:defRPr>
                  </a:lvl4pPr>
                  <a:lvl5pPr marL="2057400" indent="-228600" defTabSz="457200">
                    <a:defRPr>
                      <a:solidFill>
                        <a:schemeClr val="tx1"/>
                      </a:solidFill>
                      <a:latin typeface="Calibri" panose="020F0502020204030204" pitchFamily="34" charset="0"/>
                      <a:ea typeface="新細明體" panose="02020500000000000000" pitchFamily="18" charset="-120"/>
                    </a:defRPr>
                  </a:lvl5pPr>
                  <a:lvl6pPr marL="25146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水五金製造</a:t>
                  </a:r>
                </a:p>
              </p:txBody>
            </p:sp>
            <p:sp>
              <p:nvSpPr>
                <p:cNvPr id="105" name="文字方塊 20">
                  <a:extLst>
                    <a:ext uri="{FF2B5EF4-FFF2-40B4-BE49-F238E27FC236}">
                      <a16:creationId xmlns:a16="http://schemas.microsoft.com/office/drawing/2014/main" id="{88129CCE-AE15-4CF6-A2CC-DF801B1566C1}"/>
                    </a:ext>
                  </a:extLst>
                </p:cNvPr>
                <p:cNvSpPr txBox="1">
                  <a:spLocks noChangeArrowheads="1"/>
                </p:cNvSpPr>
                <p:nvPr/>
              </p:nvSpPr>
              <p:spPr bwMode="auto">
                <a:xfrm>
                  <a:off x="2218322" y="5728227"/>
                  <a:ext cx="9802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Calibri" panose="020F0502020204030204" pitchFamily="34" charset="0"/>
                      <a:ea typeface="新細明體" panose="02020500000000000000" pitchFamily="18" charset="-120"/>
                    </a:defRPr>
                  </a:lvl1pPr>
                  <a:lvl2pPr marL="742950" indent="-285750" defTabSz="457200">
                    <a:defRPr>
                      <a:solidFill>
                        <a:schemeClr val="tx1"/>
                      </a:solidFill>
                      <a:latin typeface="Calibri" panose="020F0502020204030204" pitchFamily="34" charset="0"/>
                      <a:ea typeface="新細明體" panose="02020500000000000000" pitchFamily="18" charset="-120"/>
                    </a:defRPr>
                  </a:lvl2pPr>
                  <a:lvl3pPr marL="1143000" indent="-228600" defTabSz="457200">
                    <a:defRPr>
                      <a:solidFill>
                        <a:schemeClr val="tx1"/>
                      </a:solidFill>
                      <a:latin typeface="Calibri" panose="020F0502020204030204" pitchFamily="34" charset="0"/>
                      <a:ea typeface="新細明體" panose="02020500000000000000" pitchFamily="18" charset="-120"/>
                    </a:defRPr>
                  </a:lvl3pPr>
                  <a:lvl4pPr marL="1600200" indent="-228600" defTabSz="457200">
                    <a:defRPr>
                      <a:solidFill>
                        <a:schemeClr val="tx1"/>
                      </a:solidFill>
                      <a:latin typeface="Calibri" panose="020F0502020204030204" pitchFamily="34" charset="0"/>
                      <a:ea typeface="新細明體" panose="02020500000000000000" pitchFamily="18" charset="-120"/>
                    </a:defRPr>
                  </a:lvl4pPr>
                  <a:lvl5pPr marL="2057400" indent="-228600" defTabSz="457200">
                    <a:defRPr>
                      <a:solidFill>
                        <a:schemeClr val="tx1"/>
                      </a:solidFill>
                      <a:latin typeface="Calibri" panose="020F0502020204030204" pitchFamily="34" charset="0"/>
                      <a:ea typeface="新細明體" panose="02020500000000000000" pitchFamily="18" charset="-120"/>
                    </a:defRPr>
                  </a:lvl5pPr>
                  <a:lvl6pPr marL="25146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航太製造</a:t>
                  </a:r>
                </a:p>
              </p:txBody>
            </p:sp>
            <p:sp>
              <p:nvSpPr>
                <p:cNvPr id="106" name="文字方塊 21">
                  <a:extLst>
                    <a:ext uri="{FF2B5EF4-FFF2-40B4-BE49-F238E27FC236}">
                      <a16:creationId xmlns:a16="http://schemas.microsoft.com/office/drawing/2014/main" id="{B7185426-EA00-45A3-9B16-4462B0FBEA06}"/>
                    </a:ext>
                  </a:extLst>
                </p:cNvPr>
                <p:cNvSpPr txBox="1">
                  <a:spLocks noChangeArrowheads="1"/>
                </p:cNvSpPr>
                <p:nvPr/>
              </p:nvSpPr>
              <p:spPr bwMode="auto">
                <a:xfrm>
                  <a:off x="3254659" y="5738356"/>
                  <a:ext cx="9930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Calibri" panose="020F0502020204030204" pitchFamily="34" charset="0"/>
                      <a:ea typeface="新細明體" panose="02020500000000000000" pitchFamily="18" charset="-120"/>
                    </a:defRPr>
                  </a:lvl1pPr>
                  <a:lvl2pPr marL="742950" indent="-285750" defTabSz="457200">
                    <a:defRPr>
                      <a:solidFill>
                        <a:schemeClr val="tx1"/>
                      </a:solidFill>
                      <a:latin typeface="Calibri" panose="020F0502020204030204" pitchFamily="34" charset="0"/>
                      <a:ea typeface="新細明體" panose="02020500000000000000" pitchFamily="18" charset="-120"/>
                    </a:defRPr>
                  </a:lvl2pPr>
                  <a:lvl3pPr marL="1143000" indent="-228600" defTabSz="457200">
                    <a:defRPr>
                      <a:solidFill>
                        <a:schemeClr val="tx1"/>
                      </a:solidFill>
                      <a:latin typeface="Calibri" panose="020F0502020204030204" pitchFamily="34" charset="0"/>
                      <a:ea typeface="新細明體" panose="02020500000000000000" pitchFamily="18" charset="-120"/>
                    </a:defRPr>
                  </a:lvl3pPr>
                  <a:lvl4pPr marL="1600200" indent="-228600" defTabSz="457200">
                    <a:defRPr>
                      <a:solidFill>
                        <a:schemeClr val="tx1"/>
                      </a:solidFill>
                      <a:latin typeface="Calibri" panose="020F0502020204030204" pitchFamily="34" charset="0"/>
                      <a:ea typeface="新細明體" panose="02020500000000000000" pitchFamily="18" charset="-120"/>
                    </a:defRPr>
                  </a:lvl4pPr>
                  <a:lvl5pPr marL="2057400" indent="-228600" defTabSz="457200">
                    <a:defRPr>
                      <a:solidFill>
                        <a:schemeClr val="tx1"/>
                      </a:solidFill>
                      <a:latin typeface="Calibri" panose="020F0502020204030204" pitchFamily="34" charset="0"/>
                      <a:ea typeface="新細明體" panose="02020500000000000000" pitchFamily="18" charset="-120"/>
                    </a:defRPr>
                  </a:lvl5pPr>
                  <a:lvl6pPr marL="25146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車輛製造</a:t>
                  </a:r>
                </a:p>
              </p:txBody>
            </p:sp>
            <p:grpSp>
              <p:nvGrpSpPr>
                <p:cNvPr id="107" name="圖形 36" descr="漏水水龍頭 以實心填滿">
                  <a:extLst>
                    <a:ext uri="{FF2B5EF4-FFF2-40B4-BE49-F238E27FC236}">
                      <a16:creationId xmlns:a16="http://schemas.microsoft.com/office/drawing/2014/main" id="{D3F519A9-4C9F-4C96-9EDB-2F724F0C0E4C}"/>
                    </a:ext>
                  </a:extLst>
                </p:cNvPr>
                <p:cNvGrpSpPr/>
                <p:nvPr/>
              </p:nvGrpSpPr>
              <p:grpSpPr>
                <a:xfrm>
                  <a:off x="1441809" y="5380412"/>
                  <a:ext cx="484120" cy="438508"/>
                  <a:chOff x="3784046" y="5099805"/>
                  <a:chExt cx="703897" cy="703897"/>
                </a:xfrm>
                <a:gradFill>
                  <a:gsLst>
                    <a:gs pos="0">
                      <a:srgbClr val="4EB3CF"/>
                    </a:gs>
                    <a:gs pos="100000">
                      <a:srgbClr val="066E9F"/>
                    </a:gs>
                  </a:gsLst>
                  <a:lin ang="5400000" scaled="1"/>
                </a:gradFill>
              </p:grpSpPr>
              <p:sp>
                <p:nvSpPr>
                  <p:cNvPr id="114" name="手繪多邊形: 圖案 86">
                    <a:extLst>
                      <a:ext uri="{FF2B5EF4-FFF2-40B4-BE49-F238E27FC236}">
                        <a16:creationId xmlns:a16="http://schemas.microsoft.com/office/drawing/2014/main" id="{906474BF-5397-46C8-BB6E-2CAA2F7F8AAD}"/>
                      </a:ext>
                    </a:extLst>
                  </p:cNvPr>
                  <p:cNvSpPr/>
                  <p:nvPr/>
                </p:nvSpPr>
                <p:spPr>
                  <a:xfrm>
                    <a:off x="3901406" y="5173127"/>
                    <a:ext cx="469264" cy="351948"/>
                  </a:xfrm>
                  <a:custGeom>
                    <a:avLst/>
                    <a:gdLst>
                      <a:gd name="connsiteX0" fmla="*/ 285958 w 469264"/>
                      <a:gd name="connsiteY0" fmla="*/ 153977 h 351948"/>
                      <a:gd name="connsiteX1" fmla="*/ 250763 w 469264"/>
                      <a:gd name="connsiteY1" fmla="*/ 153977 h 351948"/>
                      <a:gd name="connsiteX2" fmla="*/ 234632 w 469264"/>
                      <a:gd name="connsiteY2" fmla="*/ 133814 h 351948"/>
                      <a:gd name="connsiteX3" fmla="*/ 234632 w 469264"/>
                      <a:gd name="connsiteY3" fmla="*/ 73323 h 351948"/>
                      <a:gd name="connsiteX4" fmla="*/ 307955 w 469264"/>
                      <a:gd name="connsiteY4" fmla="*/ 73323 h 351948"/>
                      <a:gd name="connsiteX5" fmla="*/ 307955 w 469264"/>
                      <a:gd name="connsiteY5" fmla="*/ 29329 h 351948"/>
                      <a:gd name="connsiteX6" fmla="*/ 250763 w 469264"/>
                      <a:gd name="connsiteY6" fmla="*/ 29329 h 351948"/>
                      <a:gd name="connsiteX7" fmla="*/ 227300 w 469264"/>
                      <a:gd name="connsiteY7" fmla="*/ 0 h 351948"/>
                      <a:gd name="connsiteX8" fmla="*/ 168642 w 469264"/>
                      <a:gd name="connsiteY8" fmla="*/ 0 h 351948"/>
                      <a:gd name="connsiteX9" fmla="*/ 145179 w 469264"/>
                      <a:gd name="connsiteY9" fmla="*/ 29329 h 351948"/>
                      <a:gd name="connsiteX10" fmla="*/ 87987 w 469264"/>
                      <a:gd name="connsiteY10" fmla="*/ 29329 h 351948"/>
                      <a:gd name="connsiteX11" fmla="*/ 87987 w 469264"/>
                      <a:gd name="connsiteY11" fmla="*/ 73323 h 351948"/>
                      <a:gd name="connsiteX12" fmla="*/ 161310 w 469264"/>
                      <a:gd name="connsiteY12" fmla="*/ 73323 h 351948"/>
                      <a:gd name="connsiteX13" fmla="*/ 161310 w 469264"/>
                      <a:gd name="connsiteY13" fmla="*/ 133814 h 351948"/>
                      <a:gd name="connsiteX14" fmla="*/ 145179 w 469264"/>
                      <a:gd name="connsiteY14" fmla="*/ 153977 h 351948"/>
                      <a:gd name="connsiteX15" fmla="*/ 0 w 469264"/>
                      <a:gd name="connsiteY15" fmla="*/ 153977 h 351948"/>
                      <a:gd name="connsiteX16" fmla="*/ 0 w 469264"/>
                      <a:gd name="connsiteY16" fmla="*/ 271294 h 351948"/>
                      <a:gd name="connsiteX17" fmla="*/ 285958 w 469264"/>
                      <a:gd name="connsiteY17" fmla="*/ 271294 h 351948"/>
                      <a:gd name="connsiteX18" fmla="*/ 351948 w 469264"/>
                      <a:gd name="connsiteY18" fmla="*/ 337284 h 351948"/>
                      <a:gd name="connsiteX19" fmla="*/ 351948 w 469264"/>
                      <a:gd name="connsiteY19" fmla="*/ 351949 h 351948"/>
                      <a:gd name="connsiteX20" fmla="*/ 469265 w 469264"/>
                      <a:gd name="connsiteY20" fmla="*/ 351949 h 351948"/>
                      <a:gd name="connsiteX21" fmla="*/ 469265 w 469264"/>
                      <a:gd name="connsiteY21" fmla="*/ 337284 h 351948"/>
                      <a:gd name="connsiteX22" fmla="*/ 285958 w 469264"/>
                      <a:gd name="connsiteY22" fmla="*/ 153977 h 35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9264" h="351948">
                        <a:moveTo>
                          <a:pt x="285958" y="153977"/>
                        </a:moveTo>
                        <a:lnTo>
                          <a:pt x="250763" y="153977"/>
                        </a:lnTo>
                        <a:lnTo>
                          <a:pt x="234632" y="133814"/>
                        </a:lnTo>
                        <a:lnTo>
                          <a:pt x="234632" y="73323"/>
                        </a:lnTo>
                        <a:lnTo>
                          <a:pt x="307955" y="73323"/>
                        </a:lnTo>
                        <a:lnTo>
                          <a:pt x="307955" y="29329"/>
                        </a:lnTo>
                        <a:lnTo>
                          <a:pt x="250763" y="29329"/>
                        </a:lnTo>
                        <a:lnTo>
                          <a:pt x="227300" y="0"/>
                        </a:lnTo>
                        <a:lnTo>
                          <a:pt x="168642" y="0"/>
                        </a:lnTo>
                        <a:lnTo>
                          <a:pt x="145179" y="29329"/>
                        </a:lnTo>
                        <a:lnTo>
                          <a:pt x="87987" y="29329"/>
                        </a:lnTo>
                        <a:lnTo>
                          <a:pt x="87987" y="73323"/>
                        </a:lnTo>
                        <a:lnTo>
                          <a:pt x="161310" y="73323"/>
                        </a:lnTo>
                        <a:lnTo>
                          <a:pt x="161310" y="133814"/>
                        </a:lnTo>
                        <a:lnTo>
                          <a:pt x="145179" y="153977"/>
                        </a:lnTo>
                        <a:lnTo>
                          <a:pt x="0" y="153977"/>
                        </a:lnTo>
                        <a:lnTo>
                          <a:pt x="0" y="271294"/>
                        </a:lnTo>
                        <a:lnTo>
                          <a:pt x="285958" y="271294"/>
                        </a:lnTo>
                        <a:cubicBezTo>
                          <a:pt x="322387" y="271334"/>
                          <a:pt x="351908" y="300855"/>
                          <a:pt x="351948" y="337284"/>
                        </a:cubicBezTo>
                        <a:lnTo>
                          <a:pt x="351948" y="351949"/>
                        </a:lnTo>
                        <a:lnTo>
                          <a:pt x="469265" y="351949"/>
                        </a:lnTo>
                        <a:lnTo>
                          <a:pt x="469265" y="337284"/>
                        </a:lnTo>
                        <a:cubicBezTo>
                          <a:pt x="469152" y="236094"/>
                          <a:pt x="387149" y="154090"/>
                          <a:pt x="285958" y="153977"/>
                        </a:cubicBezTo>
                        <a:close/>
                      </a:path>
                    </a:pathLst>
                  </a:custGeom>
                  <a:grpFill/>
                  <a:ln w="6548" cap="flat">
                    <a:noFill/>
                    <a:prstDash val="solid"/>
                    <a:miter/>
                  </a:ln>
                </p:spPr>
                <p:txBody>
                  <a:bodyPr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endParaRPr>
                  </a:p>
                </p:txBody>
              </p:sp>
              <p:sp>
                <p:nvSpPr>
                  <p:cNvPr id="115" name="手繪多邊形: 圖案 96">
                    <a:extLst>
                      <a:ext uri="{FF2B5EF4-FFF2-40B4-BE49-F238E27FC236}">
                        <a16:creationId xmlns:a16="http://schemas.microsoft.com/office/drawing/2014/main" id="{8169AD54-B351-4129-A249-2089BA253F6A}"/>
                      </a:ext>
                    </a:extLst>
                  </p:cNvPr>
                  <p:cNvSpPr/>
                  <p:nvPr/>
                </p:nvSpPr>
                <p:spPr>
                  <a:xfrm>
                    <a:off x="4263249" y="5576401"/>
                    <a:ext cx="100041" cy="153893"/>
                  </a:xfrm>
                  <a:custGeom>
                    <a:avLst/>
                    <a:gdLst>
                      <a:gd name="connsiteX0" fmla="*/ 4 w 100041"/>
                      <a:gd name="connsiteY0" fmla="*/ 103268 h 153893"/>
                      <a:gd name="connsiteX1" fmla="*/ 49415 w 100041"/>
                      <a:gd name="connsiteY1" fmla="*/ 153890 h 153893"/>
                      <a:gd name="connsiteX2" fmla="*/ 100038 w 100041"/>
                      <a:gd name="connsiteY2" fmla="*/ 104479 h 153893"/>
                      <a:gd name="connsiteX3" fmla="*/ 100038 w 100041"/>
                      <a:gd name="connsiteY3" fmla="*/ 103268 h 153893"/>
                      <a:gd name="connsiteX4" fmla="*/ 50024 w 100041"/>
                      <a:gd name="connsiteY4" fmla="*/ 0 h 153893"/>
                      <a:gd name="connsiteX5" fmla="*/ 4 w 100041"/>
                      <a:gd name="connsiteY5" fmla="*/ 103268 h 15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41" h="153893">
                        <a:moveTo>
                          <a:pt x="4" y="103268"/>
                        </a:moveTo>
                        <a:cubicBezTo>
                          <a:pt x="-331" y="130891"/>
                          <a:pt x="21792" y="153556"/>
                          <a:pt x="49415" y="153890"/>
                        </a:cubicBezTo>
                        <a:cubicBezTo>
                          <a:pt x="77039" y="154225"/>
                          <a:pt x="99703" y="132102"/>
                          <a:pt x="100038" y="104479"/>
                        </a:cubicBezTo>
                        <a:cubicBezTo>
                          <a:pt x="100043" y="104075"/>
                          <a:pt x="100043" y="103672"/>
                          <a:pt x="100038" y="103268"/>
                        </a:cubicBezTo>
                        <a:cubicBezTo>
                          <a:pt x="100045" y="71072"/>
                          <a:pt x="50024" y="0"/>
                          <a:pt x="50024" y="0"/>
                        </a:cubicBezTo>
                        <a:cubicBezTo>
                          <a:pt x="50024" y="0"/>
                          <a:pt x="4" y="71277"/>
                          <a:pt x="4" y="103268"/>
                        </a:cubicBezTo>
                        <a:close/>
                      </a:path>
                    </a:pathLst>
                  </a:custGeom>
                  <a:grpFill/>
                  <a:ln w="6548" cap="flat">
                    <a:noFill/>
                    <a:prstDash val="solid"/>
                    <a:miter/>
                  </a:ln>
                </p:spPr>
                <p:txBody>
                  <a:bodyPr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endParaRPr>
                  </a:p>
                </p:txBody>
              </p:sp>
            </p:grpSp>
            <p:pic>
              <p:nvPicPr>
                <p:cNvPr id="108" name="圖片 107">
                  <a:extLst>
                    <a:ext uri="{FF2B5EF4-FFF2-40B4-BE49-F238E27FC236}">
                      <a16:creationId xmlns:a16="http://schemas.microsoft.com/office/drawing/2014/main" id="{BB78C5F9-0E59-48F6-BCA2-24B44A1B00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5046" y="5010418"/>
                  <a:ext cx="768043" cy="803416"/>
                </a:xfrm>
                <a:prstGeom prst="rect">
                  <a:avLst/>
                </a:prstGeom>
              </p:spPr>
            </p:pic>
            <p:pic>
              <p:nvPicPr>
                <p:cNvPr id="109" name="圖片 108">
                  <a:extLst>
                    <a:ext uri="{FF2B5EF4-FFF2-40B4-BE49-F238E27FC236}">
                      <a16:creationId xmlns:a16="http://schemas.microsoft.com/office/drawing/2014/main" id="{BE1F627C-96FE-4FE9-8DDB-99D2123840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5137" y="5352076"/>
                  <a:ext cx="519156" cy="419052"/>
                </a:xfrm>
                <a:prstGeom prst="rect">
                  <a:avLst/>
                </a:prstGeom>
              </p:spPr>
            </p:pic>
            <p:pic>
              <p:nvPicPr>
                <p:cNvPr id="110" name="圖片 109">
                  <a:extLst>
                    <a:ext uri="{FF2B5EF4-FFF2-40B4-BE49-F238E27FC236}">
                      <a16:creationId xmlns:a16="http://schemas.microsoft.com/office/drawing/2014/main" id="{79C92C4C-9FB4-427F-8166-06E03D8510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5754" y="5361069"/>
                  <a:ext cx="461003" cy="461003"/>
                </a:xfrm>
                <a:prstGeom prst="rect">
                  <a:avLst/>
                </a:prstGeom>
              </p:spPr>
            </p:pic>
            <p:sp>
              <p:nvSpPr>
                <p:cNvPr id="111" name="文字方塊 21">
                  <a:extLst>
                    <a:ext uri="{FF2B5EF4-FFF2-40B4-BE49-F238E27FC236}">
                      <a16:creationId xmlns:a16="http://schemas.microsoft.com/office/drawing/2014/main" id="{71365FDA-7237-45C4-84F9-D28A2A9AD0DD}"/>
                    </a:ext>
                  </a:extLst>
                </p:cNvPr>
                <p:cNvSpPr txBox="1">
                  <a:spLocks noChangeArrowheads="1"/>
                </p:cNvSpPr>
                <p:nvPr/>
              </p:nvSpPr>
              <p:spPr bwMode="auto">
                <a:xfrm>
                  <a:off x="4295103" y="5775868"/>
                  <a:ext cx="8168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Calibri" panose="020F0502020204030204" pitchFamily="34" charset="0"/>
                      <a:ea typeface="新細明體" panose="02020500000000000000" pitchFamily="18" charset="-120"/>
                    </a:defRPr>
                  </a:lvl1pPr>
                  <a:lvl2pPr marL="742950" indent="-285750" defTabSz="457200">
                    <a:defRPr>
                      <a:solidFill>
                        <a:schemeClr val="tx1"/>
                      </a:solidFill>
                      <a:latin typeface="Calibri" panose="020F0502020204030204" pitchFamily="34" charset="0"/>
                      <a:ea typeface="新細明體" panose="02020500000000000000" pitchFamily="18" charset="-120"/>
                    </a:defRPr>
                  </a:lvl2pPr>
                  <a:lvl3pPr marL="1143000" indent="-228600" defTabSz="457200">
                    <a:defRPr>
                      <a:solidFill>
                        <a:schemeClr val="tx1"/>
                      </a:solidFill>
                      <a:latin typeface="Calibri" panose="020F0502020204030204" pitchFamily="34" charset="0"/>
                      <a:ea typeface="新細明體" panose="02020500000000000000" pitchFamily="18" charset="-120"/>
                    </a:defRPr>
                  </a:lvl3pPr>
                  <a:lvl4pPr marL="1600200" indent="-228600" defTabSz="457200">
                    <a:defRPr>
                      <a:solidFill>
                        <a:schemeClr val="tx1"/>
                      </a:solidFill>
                      <a:latin typeface="Calibri" panose="020F0502020204030204" pitchFamily="34" charset="0"/>
                      <a:ea typeface="新細明體" panose="02020500000000000000" pitchFamily="18" charset="-120"/>
                    </a:defRPr>
                  </a:lvl4pPr>
                  <a:lvl5pPr marL="2057400" indent="-228600" defTabSz="457200">
                    <a:defRPr>
                      <a:solidFill>
                        <a:schemeClr val="tx1"/>
                      </a:solidFill>
                      <a:latin typeface="Calibri" panose="020F0502020204030204" pitchFamily="34" charset="0"/>
                      <a:ea typeface="新細明體" panose="02020500000000000000" pitchFamily="18" charset="-120"/>
                    </a:defRPr>
                  </a:lvl5pPr>
                  <a:lvl6pPr marL="25146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TW" sz="14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3C</a:t>
                  </a:r>
                  <a:r>
                    <a:rPr kumimoji="0" lang="zh-TW" altLang="en-US" sz="14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製造</a:t>
                  </a:r>
                </a:p>
              </p:txBody>
            </p:sp>
            <p:pic>
              <p:nvPicPr>
                <p:cNvPr id="112" name="圖片 111">
                  <a:extLst>
                    <a:ext uri="{FF2B5EF4-FFF2-40B4-BE49-F238E27FC236}">
                      <a16:creationId xmlns:a16="http://schemas.microsoft.com/office/drawing/2014/main" id="{B80016AC-BA5A-4FCE-AD47-333C339928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4659" y="5381533"/>
                  <a:ext cx="420074" cy="420074"/>
                </a:xfrm>
                <a:prstGeom prst="rect">
                  <a:avLst/>
                </a:prstGeom>
              </p:spPr>
            </p:pic>
            <p:sp>
              <p:nvSpPr>
                <p:cNvPr id="113" name="文字方塊 21">
                  <a:extLst>
                    <a:ext uri="{FF2B5EF4-FFF2-40B4-BE49-F238E27FC236}">
                      <a16:creationId xmlns:a16="http://schemas.microsoft.com/office/drawing/2014/main" id="{522CA9AF-775E-4C8D-A0A9-CE4504852CAE}"/>
                    </a:ext>
                  </a:extLst>
                </p:cNvPr>
                <p:cNvSpPr txBox="1">
                  <a:spLocks noChangeArrowheads="1"/>
                </p:cNvSpPr>
                <p:nvPr/>
              </p:nvSpPr>
              <p:spPr bwMode="auto">
                <a:xfrm>
                  <a:off x="5169422" y="5770839"/>
                  <a:ext cx="12524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Calibri" panose="020F0502020204030204" pitchFamily="34" charset="0"/>
                      <a:ea typeface="新細明體" panose="02020500000000000000" pitchFamily="18" charset="-120"/>
                    </a:defRPr>
                  </a:lvl1pPr>
                  <a:lvl2pPr marL="742950" indent="-285750" defTabSz="457200">
                    <a:defRPr>
                      <a:solidFill>
                        <a:schemeClr val="tx1"/>
                      </a:solidFill>
                      <a:latin typeface="Calibri" panose="020F0502020204030204" pitchFamily="34" charset="0"/>
                      <a:ea typeface="新細明體" panose="02020500000000000000" pitchFamily="18" charset="-120"/>
                    </a:defRPr>
                  </a:lvl2pPr>
                  <a:lvl3pPr marL="1143000" indent="-228600" defTabSz="457200">
                    <a:defRPr>
                      <a:solidFill>
                        <a:schemeClr val="tx1"/>
                      </a:solidFill>
                      <a:latin typeface="Calibri" panose="020F0502020204030204" pitchFamily="34" charset="0"/>
                      <a:ea typeface="新細明體" panose="02020500000000000000" pitchFamily="18" charset="-120"/>
                    </a:defRPr>
                  </a:lvl3pPr>
                  <a:lvl4pPr marL="1600200" indent="-228600" defTabSz="457200">
                    <a:defRPr>
                      <a:solidFill>
                        <a:schemeClr val="tx1"/>
                      </a:solidFill>
                      <a:latin typeface="Calibri" panose="020F0502020204030204" pitchFamily="34" charset="0"/>
                      <a:ea typeface="新細明體" panose="02020500000000000000" pitchFamily="18" charset="-120"/>
                    </a:defRPr>
                  </a:lvl4pPr>
                  <a:lvl5pPr marL="2057400" indent="-228600" defTabSz="457200">
                    <a:defRPr>
                      <a:solidFill>
                        <a:schemeClr val="tx1"/>
                      </a:solidFill>
                      <a:latin typeface="Calibri" panose="020F0502020204030204" pitchFamily="34" charset="0"/>
                      <a:ea typeface="新細明體" panose="02020500000000000000" pitchFamily="18" charset="-120"/>
                    </a:defRPr>
                  </a:lvl5pPr>
                  <a:lvl6pPr marL="25146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defTabSz="4572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zh-TW" altLang="en-US" sz="1400" b="1" i="0" u="none" strike="noStrike" kern="0" cap="none" spc="0" normalizeH="0" baseline="0" noProof="0" dirty="0">
                      <a:ln>
                        <a:noFill/>
                      </a:ln>
                      <a:solidFill>
                        <a:srgbClr val="0D0D0D"/>
                      </a:solidFill>
                      <a:effectLst/>
                      <a:uLnTx/>
                      <a:uFillTx/>
                      <a:latin typeface="微軟正黑體" panose="020B0604030504040204" pitchFamily="34" charset="-120"/>
                      <a:ea typeface="微軟正黑體" panose="020B0604030504040204" pitchFamily="34" charset="-120"/>
                    </a:rPr>
                    <a:t>手工具製造</a:t>
                  </a:r>
                </a:p>
              </p:txBody>
            </p:sp>
          </p:grpSp>
          <p:sp>
            <p:nvSpPr>
              <p:cNvPr id="87" name="文字方塊 86">
                <a:extLst>
                  <a:ext uri="{FF2B5EF4-FFF2-40B4-BE49-F238E27FC236}">
                    <a16:creationId xmlns:a16="http://schemas.microsoft.com/office/drawing/2014/main" id="{B74C3628-7AF1-4409-BCDB-0D62934D237E}"/>
                  </a:ext>
                </a:extLst>
              </p:cNvPr>
              <p:cNvSpPr txBox="1"/>
              <p:nvPr/>
            </p:nvSpPr>
            <p:spPr>
              <a:xfrm>
                <a:off x="6785940" y="2426569"/>
                <a:ext cx="64000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200" b="1" i="0" u="none" strike="noStrike" kern="0" cap="none" spc="0" normalizeH="0" baseline="0" noProof="0" dirty="0" smtClean="0">
                    <a:ln>
                      <a:noFill/>
                    </a:ln>
                    <a:solidFill>
                      <a:srgbClr val="002060"/>
                    </a:solidFill>
                    <a:effectLst/>
                    <a:uLnTx/>
                    <a:uFillTx/>
                  </a:rPr>
                  <a:t>制訂產業規範</a:t>
                </a:r>
              </a:p>
            </p:txBody>
          </p:sp>
          <p:grpSp>
            <p:nvGrpSpPr>
              <p:cNvPr id="88" name="群組 87">
                <a:extLst>
                  <a:ext uri="{FF2B5EF4-FFF2-40B4-BE49-F238E27FC236}">
                    <a16:creationId xmlns:a16="http://schemas.microsoft.com/office/drawing/2014/main" id="{339077DC-E3E3-4923-B66F-02E2DA64D72F}"/>
                  </a:ext>
                </a:extLst>
              </p:cNvPr>
              <p:cNvGrpSpPr/>
              <p:nvPr/>
            </p:nvGrpSpPr>
            <p:grpSpPr>
              <a:xfrm>
                <a:off x="6284541" y="4178378"/>
                <a:ext cx="1968706" cy="553998"/>
                <a:chOff x="5336468" y="4009764"/>
                <a:chExt cx="1968706" cy="553998"/>
              </a:xfrm>
            </p:grpSpPr>
            <p:sp>
              <p:nvSpPr>
                <p:cNvPr id="101" name="矩形 100">
                  <a:extLst>
                    <a:ext uri="{FF2B5EF4-FFF2-40B4-BE49-F238E27FC236}">
                      <a16:creationId xmlns:a16="http://schemas.microsoft.com/office/drawing/2014/main" id="{A41ADE4D-59CD-470A-A366-1FF5772EE6A1}"/>
                    </a:ext>
                  </a:extLst>
                </p:cNvPr>
                <p:cNvSpPr/>
                <p:nvPr/>
              </p:nvSpPr>
              <p:spPr>
                <a:xfrm>
                  <a:off x="5336468" y="4031034"/>
                  <a:ext cx="1968706" cy="532728"/>
                </a:xfrm>
                <a:prstGeom prst="rect">
                  <a:avLst/>
                </a:prstGeom>
                <a:solidFill>
                  <a:srgbClr val="E7E7FF"/>
                </a:solid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smtClean="0">
                    <a:ln>
                      <a:noFill/>
                    </a:ln>
                    <a:solidFill>
                      <a:prstClr val="white"/>
                    </a:solidFill>
                    <a:effectLst/>
                    <a:uLnTx/>
                    <a:uFillTx/>
                    <a:latin typeface="Arial"/>
                    <a:ea typeface="微軟正黑體"/>
                    <a:cs typeface="+mn-cs"/>
                  </a:endParaRPr>
                </a:p>
              </p:txBody>
            </p:sp>
            <p:sp>
              <p:nvSpPr>
                <p:cNvPr id="102" name="文字方塊 101">
                  <a:extLst>
                    <a:ext uri="{FF2B5EF4-FFF2-40B4-BE49-F238E27FC236}">
                      <a16:creationId xmlns:a16="http://schemas.microsoft.com/office/drawing/2014/main" id="{6997A60C-753A-4721-9F9A-D7CF7DDDC885}"/>
                    </a:ext>
                  </a:extLst>
                </p:cNvPr>
                <p:cNvSpPr txBox="1"/>
                <p:nvPr/>
              </p:nvSpPr>
              <p:spPr>
                <a:xfrm>
                  <a:off x="5543321" y="4009764"/>
                  <a:ext cx="1569660"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smtClean="0">
                      <a:ln>
                        <a:noFill/>
                      </a:ln>
                      <a:solidFill>
                        <a:prstClr val="black"/>
                      </a:solidFill>
                      <a:effectLst/>
                      <a:uLnTx/>
                      <a:uFillTx/>
                    </a:rPr>
                    <a:t>技術委員會</a:t>
                  </a:r>
                  <a:endParaRPr kumimoji="0" lang="en-US" altLang="zh-TW" sz="1800" b="1" i="0" u="none" strike="noStrike" kern="0" cap="none" spc="0" normalizeH="0" baseline="0" noProof="0" dirty="0" smtClean="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200" b="1" i="0" u="none" strike="noStrike" kern="0" cap="none" spc="0" normalizeH="0" baseline="0" noProof="0" dirty="0" smtClean="0">
                      <a:ln>
                        <a:noFill/>
                      </a:ln>
                      <a:solidFill>
                        <a:prstClr val="black"/>
                      </a:solidFill>
                      <a:effectLst/>
                      <a:uLnTx/>
                      <a:uFillTx/>
                    </a:rPr>
                    <a:t>產業規範、品質規範</a:t>
                  </a:r>
                </a:p>
              </p:txBody>
            </p:sp>
          </p:grpSp>
          <p:sp>
            <p:nvSpPr>
              <p:cNvPr id="89" name="矩形: 圓角 47">
                <a:extLst>
                  <a:ext uri="{FF2B5EF4-FFF2-40B4-BE49-F238E27FC236}">
                    <a16:creationId xmlns:a16="http://schemas.microsoft.com/office/drawing/2014/main" id="{CF4D5215-FF73-4525-9998-79CC4D0006F1}"/>
                  </a:ext>
                </a:extLst>
              </p:cNvPr>
              <p:cNvSpPr/>
              <p:nvPr/>
            </p:nvSpPr>
            <p:spPr>
              <a:xfrm>
                <a:off x="1186251" y="3206468"/>
                <a:ext cx="7506702" cy="3359095"/>
              </a:xfrm>
              <a:prstGeom prst="roundRect">
                <a:avLst>
                  <a:gd name="adj" fmla="val 8865"/>
                </a:avLst>
              </a:prstGeom>
              <a:noFill/>
              <a:ln w="41275" cap="flat" cmpd="sng" algn="ctr">
                <a:solidFill>
                  <a:srgbClr val="3E8853">
                    <a:lumMod val="60000"/>
                    <a:lumOff val="40000"/>
                  </a:srgbClr>
                </a:solidFill>
                <a:prstDash val="sysDash"/>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lumMod val="95000"/>
                      <a:lumOff val="5000"/>
                    </a:prstClr>
                  </a:solidFill>
                  <a:effectLst/>
                  <a:uLnTx/>
                  <a:uFillTx/>
                </a:endParaRPr>
              </a:p>
            </p:txBody>
          </p:sp>
          <p:sp>
            <p:nvSpPr>
              <p:cNvPr id="90" name="文字方塊 89">
                <a:extLst>
                  <a:ext uri="{FF2B5EF4-FFF2-40B4-BE49-F238E27FC236}">
                    <a16:creationId xmlns:a16="http://schemas.microsoft.com/office/drawing/2014/main" id="{FFA915F2-BAB8-4283-A808-74D8E2940F20}"/>
                  </a:ext>
                </a:extLst>
              </p:cNvPr>
              <p:cNvSpPr txBox="1"/>
              <p:nvPr/>
            </p:nvSpPr>
            <p:spPr>
              <a:xfrm>
                <a:off x="3479765" y="4872882"/>
                <a:ext cx="135011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200" b="1" i="0" u="none" strike="noStrike" kern="0" cap="none" spc="0" normalizeH="0" baseline="0" noProof="0" dirty="0" smtClean="0">
                    <a:ln>
                      <a:noFill/>
                    </a:ln>
                    <a:solidFill>
                      <a:srgbClr val="7030A0"/>
                    </a:solidFill>
                    <a:effectLst/>
                    <a:uLnTx/>
                    <a:uFillTx/>
                  </a:rPr>
                  <a:t>終端使用者需求</a:t>
                </a:r>
                <a:endParaRPr kumimoji="0" lang="en-US" altLang="zh-TW" sz="1200" b="1" i="0" u="none" strike="noStrike" kern="0" cap="none" spc="0" normalizeH="0" baseline="0" noProof="0" dirty="0" smtClean="0">
                  <a:ln>
                    <a:noFill/>
                  </a:ln>
                  <a:solidFill>
                    <a:srgbClr val="7030A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200" b="1" i="0" u="none" strike="noStrike" kern="0" cap="none" spc="0" normalizeH="0" baseline="0" noProof="0" dirty="0" smtClean="0">
                    <a:ln>
                      <a:noFill/>
                    </a:ln>
                    <a:solidFill>
                      <a:srgbClr val="7030A0"/>
                    </a:solidFill>
                    <a:effectLst/>
                    <a:uLnTx/>
                    <a:uFillTx/>
                  </a:rPr>
                  <a:t>收集</a:t>
                </a:r>
                <a:r>
                  <a:rPr kumimoji="0" lang="en-US" altLang="zh-TW" sz="1200" b="1" i="0" u="none" strike="noStrike" kern="0" cap="none" spc="0" normalizeH="0" baseline="0" noProof="0" dirty="0" smtClean="0">
                    <a:ln>
                      <a:noFill/>
                    </a:ln>
                    <a:solidFill>
                      <a:srgbClr val="7030A0"/>
                    </a:solidFill>
                    <a:effectLst/>
                    <a:uLnTx/>
                    <a:uFillTx/>
                  </a:rPr>
                  <a:t>&amp;</a:t>
                </a:r>
                <a:r>
                  <a:rPr kumimoji="0" lang="zh-TW" altLang="en-US" sz="1200" b="1" i="0" u="none" strike="noStrike" kern="0" cap="none" spc="0" normalizeH="0" baseline="0" noProof="0" dirty="0" smtClean="0">
                    <a:ln>
                      <a:noFill/>
                    </a:ln>
                    <a:solidFill>
                      <a:srgbClr val="7030A0"/>
                    </a:solidFill>
                    <a:effectLst/>
                    <a:uLnTx/>
                    <a:uFillTx/>
                  </a:rPr>
                  <a:t>回饋</a:t>
                </a:r>
              </a:p>
            </p:txBody>
          </p:sp>
          <p:cxnSp>
            <p:nvCxnSpPr>
              <p:cNvPr id="91" name="直線接點 90">
                <a:extLst>
                  <a:ext uri="{FF2B5EF4-FFF2-40B4-BE49-F238E27FC236}">
                    <a16:creationId xmlns:a16="http://schemas.microsoft.com/office/drawing/2014/main" id="{B3FA5FFE-7F3B-4037-9F4F-28609FB43788}"/>
                  </a:ext>
                </a:extLst>
              </p:cNvPr>
              <p:cNvCxnSpPr/>
              <p:nvPr/>
            </p:nvCxnSpPr>
            <p:spPr>
              <a:xfrm flipH="1" flipV="1">
                <a:off x="8403669" y="4060105"/>
                <a:ext cx="930006" cy="3583"/>
              </a:xfrm>
              <a:prstGeom prst="line">
                <a:avLst/>
              </a:prstGeom>
              <a:noFill/>
              <a:ln w="38100" cap="flat" cmpd="sng" algn="ctr">
                <a:solidFill>
                  <a:srgbClr val="3E8853"/>
                </a:solidFill>
                <a:prstDash val="solid"/>
                <a:miter lim="800000"/>
                <a:headEnd type="triangle" w="med" len="med"/>
                <a:tailEnd type="triangle" w="med" len="med"/>
              </a:ln>
              <a:effectLst/>
            </p:spPr>
          </p:cxnSp>
          <p:cxnSp>
            <p:nvCxnSpPr>
              <p:cNvPr id="92" name="直線接點 91">
                <a:extLst>
                  <a:ext uri="{FF2B5EF4-FFF2-40B4-BE49-F238E27FC236}">
                    <a16:creationId xmlns:a16="http://schemas.microsoft.com/office/drawing/2014/main" id="{A5A0535B-99CC-45CA-B0F2-149B6E58F478}"/>
                  </a:ext>
                </a:extLst>
              </p:cNvPr>
              <p:cNvCxnSpPr>
                <a:stCxn id="82" idx="1"/>
                <a:endCxn id="116" idx="3"/>
              </p:cNvCxnSpPr>
              <p:nvPr/>
            </p:nvCxnSpPr>
            <p:spPr>
              <a:xfrm flipH="1" flipV="1">
                <a:off x="4255786" y="4081660"/>
                <a:ext cx="1784785" cy="12735"/>
              </a:xfrm>
              <a:prstGeom prst="line">
                <a:avLst/>
              </a:prstGeom>
              <a:noFill/>
              <a:ln w="38100" cap="flat" cmpd="sng" algn="ctr">
                <a:solidFill>
                  <a:srgbClr val="3E8853"/>
                </a:solidFill>
                <a:prstDash val="solid"/>
                <a:miter lim="800000"/>
                <a:headEnd type="triangle" w="med" len="med"/>
                <a:tailEnd type="triangle" w="med" len="med"/>
              </a:ln>
              <a:effectLst/>
            </p:spPr>
          </p:cxnSp>
          <p:sp>
            <p:nvSpPr>
              <p:cNvPr id="93" name="文字方塊 92">
                <a:extLst>
                  <a:ext uri="{FF2B5EF4-FFF2-40B4-BE49-F238E27FC236}">
                    <a16:creationId xmlns:a16="http://schemas.microsoft.com/office/drawing/2014/main" id="{6F9099A6-527F-4E34-9266-781892115882}"/>
                  </a:ext>
                </a:extLst>
              </p:cNvPr>
              <p:cNvSpPr txBox="1"/>
              <p:nvPr/>
            </p:nvSpPr>
            <p:spPr>
              <a:xfrm>
                <a:off x="8432693" y="3774722"/>
                <a:ext cx="80021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200" b="1" i="0" u="none" strike="noStrike" kern="0" cap="none" spc="0" normalizeH="0" baseline="0" noProof="0" dirty="0" smtClean="0">
                    <a:ln>
                      <a:noFill/>
                    </a:ln>
                    <a:solidFill>
                      <a:srgbClr val="3E8853">
                        <a:lumMod val="75000"/>
                      </a:srgbClr>
                    </a:solidFill>
                    <a:effectLst/>
                    <a:uLnTx/>
                    <a:uFillTx/>
                  </a:rPr>
                  <a:t>交流學習</a:t>
                </a:r>
              </a:p>
            </p:txBody>
          </p:sp>
          <p:sp>
            <p:nvSpPr>
              <p:cNvPr id="94" name="文字方塊 93">
                <a:extLst>
                  <a:ext uri="{FF2B5EF4-FFF2-40B4-BE49-F238E27FC236}">
                    <a16:creationId xmlns:a16="http://schemas.microsoft.com/office/drawing/2014/main" id="{E61F9B84-1BE8-4969-970A-22DF028C8804}"/>
                  </a:ext>
                </a:extLst>
              </p:cNvPr>
              <p:cNvSpPr txBox="1"/>
              <p:nvPr/>
            </p:nvSpPr>
            <p:spPr>
              <a:xfrm>
                <a:off x="9891675" y="1259311"/>
                <a:ext cx="1475671" cy="6095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3200" b="1" i="0" u="none" strike="noStrike" kern="0" cap="none" spc="0" normalizeH="0" baseline="0" noProof="0" dirty="0" smtClean="0">
                    <a:ln>
                      <a:noFill/>
                    </a:ln>
                    <a:solidFill>
                      <a:srgbClr val="0070C0"/>
                    </a:solidFill>
                    <a:effectLst/>
                    <a:uLnTx/>
                    <a:uFillTx/>
                  </a:rPr>
                  <a:t>跨領域</a:t>
                </a:r>
              </a:p>
            </p:txBody>
          </p:sp>
          <p:sp>
            <p:nvSpPr>
              <p:cNvPr id="95" name="文字方塊 94">
                <a:extLst>
                  <a:ext uri="{FF2B5EF4-FFF2-40B4-BE49-F238E27FC236}">
                    <a16:creationId xmlns:a16="http://schemas.microsoft.com/office/drawing/2014/main" id="{917C6947-7A24-422A-A267-95CBED0AAD21}"/>
                  </a:ext>
                </a:extLst>
              </p:cNvPr>
              <p:cNvSpPr txBox="1"/>
              <p:nvPr/>
            </p:nvSpPr>
            <p:spPr>
              <a:xfrm>
                <a:off x="6944113" y="5686114"/>
                <a:ext cx="1475671" cy="6095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3200" b="1" i="0" u="none" strike="noStrike" kern="0" cap="none" spc="0" normalizeH="0" baseline="0" noProof="0" dirty="0" smtClean="0">
                    <a:ln>
                      <a:noFill/>
                    </a:ln>
                    <a:solidFill>
                      <a:srgbClr val="3E8853"/>
                    </a:solidFill>
                    <a:effectLst/>
                    <a:uLnTx/>
                    <a:uFillTx/>
                  </a:rPr>
                  <a:t>跨產業</a:t>
                </a:r>
              </a:p>
            </p:txBody>
          </p:sp>
          <p:pic>
            <p:nvPicPr>
              <p:cNvPr id="97" name="圖片 96">
                <a:extLst>
                  <a:ext uri="{FF2B5EF4-FFF2-40B4-BE49-F238E27FC236}">
                    <a16:creationId xmlns:a16="http://schemas.microsoft.com/office/drawing/2014/main" id="{9BECE4BE-E306-4BB6-83D9-7C9119C07A9D}"/>
                  </a:ext>
                </a:extLst>
              </p:cNvPr>
              <p:cNvPicPr>
                <a:picLocks noChangeAspect="1"/>
              </p:cNvPicPr>
              <p:nvPr/>
            </p:nvPicPr>
            <p:blipFill rotWithShape="1">
              <a:blip r:embed="rId9"/>
              <a:srcRect l="29865" t="27868" r="26689" b="32252"/>
              <a:stretch/>
            </p:blipFill>
            <p:spPr>
              <a:xfrm>
                <a:off x="1604333" y="3957597"/>
                <a:ext cx="811075" cy="418783"/>
              </a:xfrm>
              <a:prstGeom prst="rect">
                <a:avLst/>
              </a:prstGeom>
            </p:spPr>
          </p:pic>
          <p:pic>
            <p:nvPicPr>
              <p:cNvPr id="98" name="圖片 97">
                <a:extLst>
                  <a:ext uri="{FF2B5EF4-FFF2-40B4-BE49-F238E27FC236}">
                    <a16:creationId xmlns:a16="http://schemas.microsoft.com/office/drawing/2014/main" id="{FC79A214-EAD7-45C8-9305-E6BF46B162E9}"/>
                  </a:ext>
                </a:extLst>
              </p:cNvPr>
              <p:cNvPicPr>
                <a:picLocks noChangeAspect="1"/>
              </p:cNvPicPr>
              <p:nvPr/>
            </p:nvPicPr>
            <p:blipFill rotWithShape="1">
              <a:blip r:embed="rId10"/>
              <a:srcRect l="17567" t="28469" r="25744" b="16637"/>
              <a:stretch/>
            </p:blipFill>
            <p:spPr>
              <a:xfrm>
                <a:off x="2488987" y="3957597"/>
                <a:ext cx="819760" cy="446521"/>
              </a:xfrm>
              <a:prstGeom prst="rect">
                <a:avLst/>
              </a:prstGeom>
            </p:spPr>
          </p:pic>
          <p:pic>
            <p:nvPicPr>
              <p:cNvPr id="99" name="圖片 98">
                <a:extLst>
                  <a:ext uri="{FF2B5EF4-FFF2-40B4-BE49-F238E27FC236}">
                    <a16:creationId xmlns:a16="http://schemas.microsoft.com/office/drawing/2014/main" id="{A7538952-1CEA-4B20-AD0D-606CB2038DB6}"/>
                  </a:ext>
                </a:extLst>
              </p:cNvPr>
              <p:cNvPicPr>
                <a:picLocks noChangeAspect="1"/>
              </p:cNvPicPr>
              <p:nvPr/>
            </p:nvPicPr>
            <p:blipFill rotWithShape="1">
              <a:blip r:embed="rId11"/>
              <a:srcRect l="9932" t="39760" r="68649" b="37897"/>
              <a:stretch/>
            </p:blipFill>
            <p:spPr>
              <a:xfrm>
                <a:off x="3355844" y="3862865"/>
                <a:ext cx="864800" cy="507422"/>
              </a:xfrm>
              <a:prstGeom prst="rect">
                <a:avLst/>
              </a:prstGeom>
            </p:spPr>
          </p:pic>
        </p:grpSp>
        <p:sp>
          <p:nvSpPr>
            <p:cNvPr id="74" name="文字方塊 73">
              <a:extLst>
                <a:ext uri="{FF2B5EF4-FFF2-40B4-BE49-F238E27FC236}">
                  <a16:creationId xmlns:a16="http://schemas.microsoft.com/office/drawing/2014/main" id="{94681F50-A9C2-45D9-BB0E-0364F8829C87}"/>
                </a:ext>
              </a:extLst>
            </p:cNvPr>
            <p:cNvSpPr txBox="1"/>
            <p:nvPr/>
          </p:nvSpPr>
          <p:spPr>
            <a:xfrm>
              <a:off x="683521" y="1739654"/>
              <a:ext cx="5091335" cy="1058634"/>
            </a:xfrm>
            <a:prstGeom prst="rect">
              <a:avLst/>
            </a:prstGeom>
            <a:noFill/>
          </p:spPr>
          <p:txBody>
            <a:bodyPr wrap="none" rtlCol="0">
              <a:spAutoFit/>
            </a:bodyPr>
            <a:lstStyle/>
            <a:p>
              <a:pPr marL="285750" marR="0" lvl="0" indent="-285750" defTabSz="914400" eaLnBrk="1" fontAlgn="auto" latinLnBrk="0" hangingPunct="1">
                <a:lnSpc>
                  <a:spcPct val="100000"/>
                </a:lnSpc>
                <a:spcBef>
                  <a:spcPts val="0"/>
                </a:spcBef>
                <a:spcAft>
                  <a:spcPts val="0"/>
                </a:spcAft>
                <a:buClr>
                  <a:srgbClr val="42BA97"/>
                </a:buClr>
                <a:buSzTx/>
                <a:buFont typeface="Wingdings" panose="05000000000000000000" pitchFamily="2" charset="2"/>
                <a:buChar char="l"/>
                <a:tabLst/>
                <a:defRPr/>
              </a:pPr>
              <a:r>
                <a:rPr kumimoji="0" lang="zh-TW" altLang="en-US" sz="1600" b="1" i="0" u="none" strike="noStrike" kern="0" cap="none" spc="0" normalizeH="0" baseline="0" noProof="0" dirty="0" smtClean="0">
                  <a:ln>
                    <a:noFill/>
                  </a:ln>
                  <a:solidFill>
                    <a:prstClr val="black"/>
                  </a:solidFill>
                  <a:effectLst/>
                  <a:uLnTx/>
                  <a:uFillTx/>
                </a:rPr>
                <a:t>串連</a:t>
              </a:r>
              <a:r>
                <a:rPr kumimoji="0" lang="zh-TW" altLang="en-US" sz="2000" b="1" i="0" u="none" strike="noStrike" kern="0" cap="none" spc="0" normalizeH="0" baseline="0" noProof="0" dirty="0" smtClean="0">
                  <a:ln>
                    <a:noFill/>
                  </a:ln>
                  <a:solidFill>
                    <a:srgbClr val="0070C0"/>
                  </a:solidFill>
                  <a:effectLst/>
                  <a:uLnTx/>
                  <a:uFillTx/>
                </a:rPr>
                <a:t>跨領域</a:t>
              </a:r>
              <a:r>
                <a:rPr kumimoji="0" lang="zh-TW" altLang="en-US" sz="1600" b="1" i="0" u="none" strike="noStrike" kern="0" cap="none" spc="0" normalizeH="0" baseline="0" noProof="0" dirty="0" smtClean="0">
                  <a:ln>
                    <a:noFill/>
                  </a:ln>
                  <a:solidFill>
                    <a:prstClr val="black"/>
                  </a:solidFill>
                  <a:effectLst/>
                  <a:uLnTx/>
                  <a:uFillTx/>
                </a:rPr>
                <a:t>、</a:t>
              </a:r>
              <a:r>
                <a:rPr kumimoji="0" lang="zh-TW" altLang="en-US" sz="2000" b="1" i="0" u="none" strike="noStrike" kern="0" cap="none" spc="0" normalizeH="0" baseline="0" noProof="0" dirty="0" smtClean="0">
                  <a:ln>
                    <a:noFill/>
                  </a:ln>
                  <a:solidFill>
                    <a:srgbClr val="0070C0"/>
                  </a:solidFill>
                  <a:effectLst/>
                  <a:uLnTx/>
                  <a:uFillTx/>
                </a:rPr>
                <a:t>多元產業應用</a:t>
              </a:r>
              <a:r>
                <a:rPr kumimoji="0" lang="zh-TW" altLang="en-US" sz="1600" b="1" i="0" u="none" strike="noStrike" kern="0" cap="none" spc="0" normalizeH="0" baseline="0" noProof="0" dirty="0" smtClean="0">
                  <a:ln>
                    <a:noFill/>
                  </a:ln>
                  <a:solidFill>
                    <a:prstClr val="black"/>
                  </a:solidFill>
                  <a:effectLst/>
                  <a:uLnTx/>
                  <a:uFillTx/>
                </a:rPr>
                <a:t>的軟體服務聯盟</a:t>
              </a:r>
              <a:endParaRPr kumimoji="0" lang="en-US" altLang="zh-TW" sz="1600" b="1" i="0" u="none" strike="noStrike" kern="0" cap="none" spc="0" normalizeH="0" baseline="0" noProof="0" dirty="0" smtClean="0">
                <a:ln>
                  <a:noFill/>
                </a:ln>
                <a:solidFill>
                  <a:prstClr val="black"/>
                </a:solidFill>
                <a:effectLst/>
                <a:uLnTx/>
                <a:uFillTx/>
              </a:endParaRPr>
            </a:p>
            <a:p>
              <a:pPr marL="285750" marR="0" lvl="0" indent="-285750" defTabSz="914400" eaLnBrk="1" fontAlgn="auto" latinLnBrk="0" hangingPunct="1">
                <a:lnSpc>
                  <a:spcPct val="100000"/>
                </a:lnSpc>
                <a:spcBef>
                  <a:spcPts val="0"/>
                </a:spcBef>
                <a:spcAft>
                  <a:spcPts val="0"/>
                </a:spcAft>
                <a:buClr>
                  <a:srgbClr val="42BA97"/>
                </a:buClr>
                <a:buSzTx/>
                <a:buFont typeface="Wingdings" panose="05000000000000000000" pitchFamily="2" charset="2"/>
                <a:buChar char="l"/>
                <a:tabLst/>
                <a:defRPr/>
              </a:pPr>
              <a:r>
                <a:rPr kumimoji="0" lang="zh-TW" altLang="en-US" sz="1600" b="1" i="0" u="none" strike="noStrike" kern="0" cap="none" spc="0" normalizeH="0" baseline="0" noProof="0" dirty="0" smtClean="0">
                  <a:ln>
                    <a:noFill/>
                  </a:ln>
                  <a:solidFill>
                    <a:prstClr val="black"/>
                  </a:solidFill>
                  <a:effectLst/>
                  <a:uLnTx/>
                  <a:uFillTx/>
                </a:rPr>
                <a:t>進行資料標準化</a:t>
              </a:r>
              <a:r>
                <a:rPr kumimoji="0" lang="zh-TW" altLang="en-US" sz="1800" b="1" i="0" u="none" strike="noStrike" kern="0" cap="none" spc="0" normalizeH="0" baseline="0" noProof="0" dirty="0" smtClean="0">
                  <a:ln>
                    <a:noFill/>
                  </a:ln>
                  <a:solidFill>
                    <a:prstClr val="black"/>
                  </a:solidFill>
                  <a:effectLst/>
                  <a:uLnTx/>
                  <a:uFillTx/>
                </a:rPr>
                <a:t>，</a:t>
              </a:r>
              <a:r>
                <a:rPr kumimoji="0" lang="zh-TW" altLang="en-US" sz="2000" b="1" i="0" u="none" strike="noStrike" kern="0" cap="none" spc="0" normalizeH="0" baseline="0" noProof="0" dirty="0" smtClean="0">
                  <a:ln>
                    <a:noFill/>
                  </a:ln>
                  <a:solidFill>
                    <a:srgbClr val="00B050"/>
                  </a:solidFill>
                  <a:effectLst/>
                  <a:uLnTx/>
                  <a:uFillTx/>
                </a:rPr>
                <a:t>統一資料交換格式</a:t>
              </a:r>
              <a:endParaRPr kumimoji="0" lang="en-US" altLang="zh-TW" sz="2000" b="1" i="0" u="none" strike="noStrike" kern="0" cap="none" spc="0" normalizeH="0" baseline="0" noProof="0" dirty="0" smtClean="0">
                <a:ln>
                  <a:noFill/>
                </a:ln>
                <a:solidFill>
                  <a:srgbClr val="00B050"/>
                </a:solidFill>
                <a:effectLst/>
                <a:uLnTx/>
                <a:uFillTx/>
              </a:endParaRPr>
            </a:p>
            <a:p>
              <a:pPr marL="285750" marR="0" lvl="0" indent="-285750" defTabSz="914400" eaLnBrk="1" fontAlgn="auto" latinLnBrk="0" hangingPunct="1">
                <a:lnSpc>
                  <a:spcPct val="100000"/>
                </a:lnSpc>
                <a:spcBef>
                  <a:spcPts val="0"/>
                </a:spcBef>
                <a:spcAft>
                  <a:spcPts val="0"/>
                </a:spcAft>
                <a:buClr>
                  <a:srgbClr val="42BA97"/>
                </a:buClr>
                <a:buSzTx/>
                <a:buFont typeface="Wingdings" panose="05000000000000000000" pitchFamily="2" charset="2"/>
                <a:buChar char="l"/>
                <a:tabLst/>
                <a:defRPr/>
              </a:pPr>
              <a:r>
                <a:rPr kumimoji="0" lang="zh-TW" altLang="en-US" sz="1600" b="1" i="0" u="none" strike="noStrike" kern="0" cap="none" spc="0" normalizeH="0" baseline="0" noProof="0" dirty="0" smtClean="0">
                  <a:ln>
                    <a:noFill/>
                  </a:ln>
                  <a:solidFill>
                    <a:prstClr val="black"/>
                  </a:solidFill>
                  <a:effectLst/>
                  <a:uLnTx/>
                  <a:uFillTx/>
                </a:rPr>
                <a:t>創新商業模式，協助</a:t>
              </a:r>
              <a:r>
                <a:rPr kumimoji="0" lang="zh-TW" altLang="en-US" sz="2000" b="1" i="0" u="none" strike="noStrike" kern="0" cap="none" spc="0" normalizeH="0" baseline="0" noProof="0" dirty="0" smtClean="0">
                  <a:ln>
                    <a:noFill/>
                  </a:ln>
                  <a:solidFill>
                    <a:srgbClr val="FF0000"/>
                  </a:solidFill>
                  <a:effectLst/>
                  <a:uLnTx/>
                  <a:uFillTx/>
                </a:rPr>
                <a:t>中小企業數位升級轉型</a:t>
              </a:r>
              <a:endParaRPr kumimoji="0" lang="en-US" altLang="zh-TW" sz="1600" b="1" i="0" u="none" strike="noStrike" kern="0" cap="none" spc="0" normalizeH="0" baseline="0" noProof="0" dirty="0" smtClean="0">
                <a:ln>
                  <a:noFill/>
                </a:ln>
                <a:solidFill>
                  <a:srgbClr val="FF0000"/>
                </a:solidFill>
                <a:effectLst/>
                <a:uLnTx/>
                <a:uFillTx/>
              </a:endParaRPr>
            </a:p>
          </p:txBody>
        </p:sp>
      </p:grpSp>
    </p:spTree>
    <p:extLst>
      <p:ext uri="{BB962C8B-B14F-4D97-AF65-F5344CB8AC3E}">
        <p14:creationId xmlns:p14="http://schemas.microsoft.com/office/powerpoint/2010/main" val="372071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32520" y="2340000"/>
            <a:ext cx="8640960" cy="720080"/>
          </a:xfrm>
        </p:spPr>
        <p:txBody>
          <a:bodyPr/>
          <a:lstStyle/>
          <a:p>
            <a:r>
              <a:rPr lang="zh-TW" altLang="en-US" sz="4000" dirty="0"/>
              <a:t>○○○○○○○○○○○○計畫</a:t>
            </a:r>
            <a:br>
              <a:rPr lang="zh-TW" altLang="en-US" sz="4000" dirty="0"/>
            </a:br>
            <a:r>
              <a:rPr lang="en-US" altLang="zh-TW" sz="2800" dirty="0">
                <a:solidFill>
                  <a:schemeClr val="accent2"/>
                </a:solidFill>
              </a:rPr>
              <a:t>(</a:t>
            </a:r>
            <a:r>
              <a:rPr lang="zh-TW" altLang="en-US" sz="2800" dirty="0">
                <a:solidFill>
                  <a:schemeClr val="accent2"/>
                </a:solidFill>
              </a:rPr>
              <a:t>提案經費：○○○仟元</a:t>
            </a:r>
            <a:r>
              <a:rPr lang="en-US" altLang="zh-TW" sz="2800" dirty="0">
                <a:solidFill>
                  <a:schemeClr val="accent2"/>
                </a:solidFill>
              </a:rPr>
              <a:t>)</a:t>
            </a:r>
            <a:endParaRPr lang="zh-TW" altLang="en-US" sz="4000" dirty="0">
              <a:solidFill>
                <a:schemeClr val="accent2"/>
              </a:solidFill>
            </a:endParaRPr>
          </a:p>
        </p:txBody>
      </p:sp>
      <p:sp>
        <p:nvSpPr>
          <p:cNvPr id="7" name="副標題 4"/>
          <p:cNvSpPr>
            <a:spLocks noGrp="1"/>
          </p:cNvSpPr>
          <p:nvPr>
            <p:ph type="subTitle" idx="1"/>
          </p:nvPr>
        </p:nvSpPr>
        <p:spPr>
          <a:xfrm>
            <a:off x="1352600" y="3960000"/>
            <a:ext cx="7200800" cy="1845264"/>
          </a:xfrm>
        </p:spPr>
        <p:txBody>
          <a:bodyPr vert="horz" wrap="square" lIns="91440" tIns="45720" rIns="91440" bIns="45720" numCol="1" anchor="t" anchorCtr="0" compatLnSpc="1">
            <a:prstTxWarp prst="textNoShape">
              <a:avLst/>
            </a:prstTxWarp>
            <a:noAutofit/>
          </a:bodyPr>
          <a:lstStyle/>
          <a:p>
            <a:pPr>
              <a:spcBef>
                <a:spcPct val="10000"/>
              </a:spcBef>
              <a:buClrTx/>
              <a:defRPr/>
            </a:pPr>
            <a:endParaRPr lang="en-US" altLang="zh-TW" sz="2400" b="0" dirty="0" smtClean="0"/>
          </a:p>
          <a:p>
            <a:pPr>
              <a:spcBef>
                <a:spcPct val="10000"/>
              </a:spcBef>
              <a:buClrTx/>
              <a:defRPr/>
            </a:pPr>
            <a:r>
              <a:rPr lang="zh-TW" altLang="en-US" sz="2400" b="0" dirty="0" smtClean="0"/>
              <a:t>提案</a:t>
            </a:r>
            <a:r>
              <a:rPr lang="zh-TW" altLang="en-US" sz="2400" b="0" dirty="0"/>
              <a:t>主持人：</a:t>
            </a:r>
            <a:r>
              <a:rPr lang="zh-TW" altLang="en-US" sz="2400" b="0" dirty="0" smtClean="0"/>
              <a:t>姓名  </a:t>
            </a:r>
            <a:r>
              <a:rPr lang="zh-TW" altLang="en-US" sz="2400" b="0" dirty="0"/>
              <a:t>職稱　</a:t>
            </a:r>
          </a:p>
          <a:p>
            <a:pPr>
              <a:spcBef>
                <a:spcPct val="10000"/>
              </a:spcBef>
              <a:buClrTx/>
              <a:defRPr/>
            </a:pPr>
            <a:r>
              <a:rPr lang="zh-TW" altLang="en-US" sz="2400" b="0" dirty="0" smtClean="0"/>
              <a:t>提案部門：</a:t>
            </a:r>
            <a:r>
              <a:rPr lang="en-US" altLang="zh-TW" sz="2400" b="0" dirty="0" smtClean="0"/>
              <a:t>OOOOOO</a:t>
            </a:r>
            <a:endParaRPr lang="en-US" altLang="zh-TW" sz="2400" b="0" dirty="0"/>
          </a:p>
          <a:p>
            <a:pPr eaLnBrk="1" hangingPunct="1">
              <a:spcBef>
                <a:spcPct val="10000"/>
              </a:spcBef>
              <a:buClrTx/>
              <a:defRPr/>
            </a:pPr>
            <a:r>
              <a:rPr lang="en-US" altLang="zh-TW" sz="2400" b="0" dirty="0" smtClean="0"/>
              <a:t>2022.00.00</a:t>
            </a:r>
            <a:endParaRPr lang="en-US" altLang="zh-TW" sz="2400" b="0" dirty="0"/>
          </a:p>
        </p:txBody>
      </p:sp>
      <p:sp>
        <p:nvSpPr>
          <p:cNvPr id="4" name="Text Box 4"/>
          <p:cNvSpPr txBox="1">
            <a:spLocks noChangeArrowheads="1"/>
          </p:cNvSpPr>
          <p:nvPr/>
        </p:nvSpPr>
        <p:spPr bwMode="auto">
          <a:xfrm>
            <a:off x="180000" y="5940000"/>
            <a:ext cx="27860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標楷體" pitchFamily="65" charset="-120"/>
              </a:defRPr>
            </a:lvl1pPr>
            <a:lvl2pPr marL="742950" indent="-285750" eaLnBrk="0" hangingPunct="0">
              <a:defRPr kumimoji="1" sz="2400">
                <a:solidFill>
                  <a:schemeClr val="tx1"/>
                </a:solidFill>
                <a:latin typeface="Times New Roman" pitchFamily="18" charset="0"/>
                <a:ea typeface="標楷體" pitchFamily="65" charset="-120"/>
              </a:defRPr>
            </a:lvl2pPr>
            <a:lvl3pPr marL="1143000" indent="-228600" eaLnBrk="0" hangingPunct="0">
              <a:defRPr kumimoji="1" sz="2400">
                <a:solidFill>
                  <a:schemeClr val="tx1"/>
                </a:solidFill>
                <a:latin typeface="Times New Roman" pitchFamily="18" charset="0"/>
                <a:ea typeface="標楷體" pitchFamily="65" charset="-120"/>
              </a:defRPr>
            </a:lvl3pPr>
            <a:lvl4pPr marL="1600200" indent="-228600" eaLnBrk="0" hangingPunct="0">
              <a:defRPr kumimoji="1" sz="2400">
                <a:solidFill>
                  <a:schemeClr val="tx1"/>
                </a:solidFill>
                <a:latin typeface="Times New Roman" pitchFamily="18" charset="0"/>
                <a:ea typeface="標楷體" pitchFamily="65" charset="-120"/>
              </a:defRPr>
            </a:lvl4pPr>
            <a:lvl5pPr marL="2057400" indent="-228600" eaLnBrk="0" hangingPunct="0">
              <a:defRPr kumimoji="1" sz="2400">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9pPr>
          </a:lstStyle>
          <a:p>
            <a:r>
              <a:rPr lang="en-US" altLang="zh-TW" sz="1600" dirty="0">
                <a:solidFill>
                  <a:srgbClr val="888888"/>
                </a:solidFill>
                <a:latin typeface="+mn-lt"/>
                <a:hlinkClick r:id="rId3"/>
              </a:rPr>
              <a:t>xxxooo@iii.org.tw</a:t>
            </a:r>
            <a:endParaRPr lang="zh-TW" altLang="en-US" sz="1600" dirty="0">
              <a:solidFill>
                <a:srgbClr val="888888"/>
              </a:solidFill>
              <a:latin typeface="+mn-lt"/>
            </a:endParaRPr>
          </a:p>
          <a:p>
            <a:pPr eaLnBrk="1" hangingPunct="1"/>
            <a:r>
              <a:rPr lang="en-US" altLang="zh-TW" sz="1600" dirty="0">
                <a:solidFill>
                  <a:srgbClr val="888888"/>
                </a:solidFill>
                <a:latin typeface="+mn-lt"/>
                <a:hlinkClick r:id="rId4"/>
              </a:rPr>
              <a:t>www.iii.org.tw</a:t>
            </a:r>
            <a:endParaRPr lang="en-US" altLang="zh-TW" sz="1600" dirty="0">
              <a:solidFill>
                <a:srgbClr val="888888"/>
              </a:solidFill>
              <a:latin typeface="+mn-lt"/>
            </a:endParaRPr>
          </a:p>
        </p:txBody>
      </p:sp>
      <p:sp>
        <p:nvSpPr>
          <p:cNvPr id="5" name="矩形 4"/>
          <p:cNvSpPr/>
          <p:nvPr/>
        </p:nvSpPr>
        <p:spPr>
          <a:xfrm>
            <a:off x="2188468" y="76562"/>
            <a:ext cx="5716860" cy="400110"/>
          </a:xfrm>
          <a:prstGeom prst="rect">
            <a:avLst/>
          </a:prstGeom>
        </p:spPr>
        <p:txBody>
          <a:bodyPr wrap="square">
            <a:spAutoFit/>
          </a:bodyPr>
          <a:lstStyle/>
          <a:p>
            <a:pPr algn="ctr">
              <a:defRPr/>
            </a:pPr>
            <a:r>
              <a:rPr lang="en-US" altLang="zh-TW" sz="2000" b="1" dirty="0" smtClean="0">
                <a:solidFill>
                  <a:schemeClr val="bg2">
                    <a:lumMod val="75000"/>
                  </a:schemeClr>
                </a:solidFill>
                <a:latin typeface="微軟正黑體" pitchFamily="34" charset="-120"/>
                <a:ea typeface="微軟正黑體" pitchFamily="34" charset="-120"/>
                <a:cs typeface="Arial Unicode MS" panose="020B0604020202020204" pitchFamily="34" charset="-120"/>
              </a:rPr>
              <a:t>112</a:t>
            </a:r>
            <a:r>
              <a:rPr lang="zh-TW" altLang="en-US" sz="2000" b="1" dirty="0" smtClean="0">
                <a:solidFill>
                  <a:schemeClr val="bg2">
                    <a:lumMod val="75000"/>
                  </a:schemeClr>
                </a:solidFill>
                <a:latin typeface="微軟正黑體" pitchFamily="34" charset="-120"/>
                <a:ea typeface="微軟正黑體" pitchFamily="34" charset="-120"/>
                <a:cs typeface="Times New Roman" panose="02020603050405020304" pitchFamily="18" charset="0"/>
              </a:rPr>
              <a:t>年度</a:t>
            </a:r>
            <a:r>
              <a:rPr lang="zh-TW" altLang="en-US" sz="2000" b="1" dirty="0">
                <a:solidFill>
                  <a:schemeClr val="bg2">
                    <a:lumMod val="75000"/>
                  </a:schemeClr>
                </a:solidFill>
                <a:latin typeface="微軟正黑體" pitchFamily="34" charset="-120"/>
                <a:ea typeface="微軟正黑體" pitchFamily="34" charset="-120"/>
                <a:cs typeface="Times New Roman" panose="02020603050405020304" pitchFamily="18" charset="0"/>
              </a:rPr>
              <a:t>創新前瞻技術</a:t>
            </a:r>
            <a:r>
              <a:rPr lang="zh-TW" altLang="en-US" sz="2000" b="1" dirty="0" smtClean="0">
                <a:solidFill>
                  <a:schemeClr val="bg2">
                    <a:lumMod val="75000"/>
                  </a:schemeClr>
                </a:solidFill>
                <a:latin typeface="微軟正黑體" pitchFamily="34" charset="-120"/>
                <a:ea typeface="微軟正黑體" pitchFamily="34" charset="-120"/>
                <a:cs typeface="Times New Roman" panose="02020603050405020304" pitchFamily="18" charset="0"/>
              </a:rPr>
              <a:t>研究暨策略性計畫提案</a:t>
            </a:r>
            <a:r>
              <a:rPr lang="zh-TW" altLang="en-US" sz="2000" b="1" dirty="0">
                <a:solidFill>
                  <a:schemeClr val="bg2">
                    <a:lumMod val="75000"/>
                  </a:schemeClr>
                </a:solidFill>
                <a:latin typeface="微軟正黑體" pitchFamily="34" charset="-120"/>
                <a:ea typeface="微軟正黑體" pitchFamily="34" charset="-120"/>
                <a:cs typeface="Times New Roman" panose="02020603050405020304" pitchFamily="18" charset="0"/>
              </a:rPr>
              <a:t>審查</a:t>
            </a:r>
            <a:endParaRPr lang="en-US" altLang="zh-TW" sz="2000" b="1" dirty="0">
              <a:solidFill>
                <a:schemeClr val="bg2">
                  <a:lumMod val="75000"/>
                </a:schemeClr>
              </a:solidFill>
              <a:latin typeface="微軟正黑體" pitchFamily="34" charset="-120"/>
              <a:ea typeface="微軟正黑體" pitchFamily="34" charset="-120"/>
              <a:cs typeface="Times New Roman" panose="02020603050405020304" pitchFamily="18" charset="0"/>
            </a:endParaRPr>
          </a:p>
        </p:txBody>
      </p:sp>
      <p:sp>
        <p:nvSpPr>
          <p:cNvPr id="6" name="矩形 5"/>
          <p:cNvSpPr/>
          <p:nvPr/>
        </p:nvSpPr>
        <p:spPr>
          <a:xfrm>
            <a:off x="5457056" y="498426"/>
            <a:ext cx="4376937" cy="523220"/>
          </a:xfrm>
          <a:prstGeom prst="rect">
            <a:avLst/>
          </a:prstGeom>
          <a:ln>
            <a:solidFill>
              <a:schemeClr val="accent3">
                <a:lumMod val="50000"/>
              </a:schemeClr>
            </a:solidFill>
          </a:ln>
        </p:spPr>
        <p:txBody>
          <a:bodyPr wrap="square">
            <a:spAutoFit/>
          </a:bodyPr>
          <a:lstStyle/>
          <a:p>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若</a:t>
            </a:r>
            <a:r>
              <a:rPr lang="zh-TW" altLang="zh-TW" sz="1400" b="1" dirty="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因應數位產業</a:t>
            </a:r>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署</a:t>
            </a:r>
            <a:r>
              <a:rPr lang="zh-TW" altLang="en-US"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需求</a:t>
            </a:r>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異</a:t>
            </a:r>
            <a:r>
              <a:rPr lang="zh-TW" altLang="zh-TW" sz="1400" b="1" dirty="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動相關時程、計畫</a:t>
            </a:r>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書</a:t>
            </a:r>
            <a:r>
              <a:rPr lang="zh-TW" altLang="en-US" sz="1400" b="1" dirty="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a:t>
            </a:r>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簡報</a:t>
            </a:r>
            <a:r>
              <a:rPr lang="zh-TW" altLang="zh-TW" sz="1400" b="1" dirty="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格式</a:t>
            </a:r>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或審查</a:t>
            </a:r>
            <a:r>
              <a:rPr lang="zh-TW" altLang="zh-TW" sz="1400" b="1" dirty="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形式等，將盡早告知提案部門主管及</a:t>
            </a:r>
            <a:r>
              <a:rPr lang="zh-TW" altLang="zh-TW" sz="1400" b="1" dirty="0" smtClean="0">
                <a:solidFill>
                  <a:schemeClr val="accent3">
                    <a:lumMod val="50000"/>
                  </a:schemeClr>
                </a:solidFill>
                <a:latin typeface="Calibri" panose="020F0502020204030204" pitchFamily="34" charset="0"/>
                <a:ea typeface="微軟正黑體" panose="020B0604030504040204" pitchFamily="34" charset="-120"/>
                <a:cs typeface="Times New Roman" panose="02020603050405020304" pitchFamily="18" charset="0"/>
              </a:rPr>
              <a:t>團隊</a:t>
            </a:r>
            <a:endParaRPr lang="zh-TW" altLang="en-US" sz="1400" b="1" dirty="0">
              <a:solidFill>
                <a:schemeClr val="accent3">
                  <a:lumMod val="50000"/>
                </a:schemeClr>
              </a:solidFill>
            </a:endParaRPr>
          </a:p>
        </p:txBody>
      </p:sp>
    </p:spTree>
    <p:extLst>
      <p:ext uri="{BB962C8B-B14F-4D97-AF65-F5344CB8AC3E}">
        <p14:creationId xmlns:p14="http://schemas.microsoft.com/office/powerpoint/2010/main" val="2586117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簡報大綱</a:t>
            </a:r>
            <a:endParaRPr lang="zh-TW" altLang="en-US" dirty="0"/>
          </a:p>
        </p:txBody>
      </p:sp>
      <p:sp>
        <p:nvSpPr>
          <p:cNvPr id="3" name="內容版面配置區 2"/>
          <p:cNvSpPr>
            <a:spLocks noGrp="1"/>
          </p:cNvSpPr>
          <p:nvPr>
            <p:ph idx="1"/>
          </p:nvPr>
        </p:nvSpPr>
        <p:spPr>
          <a:xfrm>
            <a:off x="2648744" y="829994"/>
            <a:ext cx="5400600" cy="5767358"/>
          </a:xfrm>
        </p:spPr>
        <p:txBody>
          <a:bodyPr>
            <a:noAutofit/>
          </a:bodyPr>
          <a:lstStyle/>
          <a:p>
            <a:pPr marL="0" indent="0">
              <a:buNone/>
            </a:pPr>
            <a:r>
              <a:rPr lang="zh-TW" altLang="en-US" dirty="0">
                <a:solidFill>
                  <a:schemeClr val="bg2"/>
                </a:solidFill>
              </a:rPr>
              <a:t>一、計畫目標</a:t>
            </a:r>
            <a:endParaRPr lang="en-US" altLang="zh-TW" dirty="0">
              <a:solidFill>
                <a:schemeClr val="bg2"/>
              </a:solidFill>
            </a:endParaRPr>
          </a:p>
          <a:p>
            <a:pPr marL="0" indent="0">
              <a:buNone/>
            </a:pPr>
            <a:r>
              <a:rPr lang="zh-TW" altLang="en-US" dirty="0">
                <a:solidFill>
                  <a:schemeClr val="bg2"/>
                </a:solidFill>
              </a:rPr>
              <a:t>二、計畫構想</a:t>
            </a:r>
            <a:endParaRPr lang="en-US" altLang="zh-TW" dirty="0">
              <a:solidFill>
                <a:schemeClr val="bg2"/>
              </a:solidFill>
            </a:endParaRPr>
          </a:p>
          <a:p>
            <a:pPr marL="0" indent="0">
              <a:buNone/>
            </a:pPr>
            <a:r>
              <a:rPr lang="zh-TW" altLang="en-US" dirty="0">
                <a:solidFill>
                  <a:schemeClr val="bg2"/>
                </a:solidFill>
              </a:rPr>
              <a:t>三、產業化</a:t>
            </a:r>
            <a:r>
              <a:rPr lang="zh-TW" altLang="en-US" dirty="0" smtClean="0">
                <a:solidFill>
                  <a:schemeClr val="bg2"/>
                </a:solidFill>
              </a:rPr>
              <a:t>之策略規畫</a:t>
            </a:r>
            <a:endParaRPr lang="en-US" altLang="zh-TW" dirty="0">
              <a:solidFill>
                <a:schemeClr val="bg2"/>
              </a:solidFill>
            </a:endParaRPr>
          </a:p>
          <a:p>
            <a:pPr marL="0" indent="0">
              <a:buNone/>
            </a:pPr>
            <a:r>
              <a:rPr lang="zh-TW" altLang="en-US" dirty="0">
                <a:solidFill>
                  <a:schemeClr val="bg2"/>
                </a:solidFill>
              </a:rPr>
              <a:t>四、預期產業效益</a:t>
            </a:r>
            <a:endParaRPr lang="en-US" altLang="zh-TW" dirty="0">
              <a:solidFill>
                <a:schemeClr val="bg2"/>
              </a:solidFill>
            </a:endParaRPr>
          </a:p>
          <a:p>
            <a:pPr marL="0" indent="0">
              <a:buNone/>
            </a:pPr>
            <a:r>
              <a:rPr lang="zh-TW" altLang="en-US" dirty="0" smtClean="0">
                <a:solidFill>
                  <a:schemeClr val="bg2"/>
                </a:solidFill>
              </a:rPr>
              <a:t>五</a:t>
            </a:r>
            <a:r>
              <a:rPr lang="zh-TW" altLang="en-US" dirty="0">
                <a:solidFill>
                  <a:schemeClr val="bg2"/>
                </a:solidFill>
              </a:rPr>
              <a:t>、計畫實施策略</a:t>
            </a:r>
            <a:r>
              <a:rPr lang="en-US" altLang="zh-TW" dirty="0">
                <a:solidFill>
                  <a:schemeClr val="bg2"/>
                </a:solidFill>
              </a:rPr>
              <a:t>/</a:t>
            </a:r>
            <a:r>
              <a:rPr lang="zh-TW" altLang="en-US" dirty="0">
                <a:solidFill>
                  <a:schemeClr val="bg2"/>
                </a:solidFill>
              </a:rPr>
              <a:t>方法</a:t>
            </a:r>
            <a:endParaRPr lang="en-US" altLang="zh-TW" dirty="0">
              <a:solidFill>
                <a:schemeClr val="bg2"/>
              </a:solidFill>
            </a:endParaRPr>
          </a:p>
          <a:p>
            <a:pPr marL="0" indent="0">
              <a:buNone/>
            </a:pPr>
            <a:r>
              <a:rPr lang="zh-TW" altLang="en-US" dirty="0" smtClean="0">
                <a:solidFill>
                  <a:schemeClr val="tx1"/>
                </a:solidFill>
              </a:rPr>
              <a:t>六、計畫可行性分析</a:t>
            </a:r>
            <a:endParaRPr lang="en-US" altLang="zh-TW" dirty="0">
              <a:solidFill>
                <a:schemeClr val="tx1"/>
              </a:solidFill>
            </a:endParaRPr>
          </a:p>
        </p:txBody>
      </p:sp>
    </p:spTree>
    <p:extLst>
      <p:ext uri="{BB962C8B-B14F-4D97-AF65-F5344CB8AC3E}">
        <p14:creationId xmlns:p14="http://schemas.microsoft.com/office/powerpoint/2010/main" val="693930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886294" y="169940"/>
            <a:ext cx="2019706"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smtClean="0">
                <a:solidFill>
                  <a:schemeClr val="accent3"/>
                </a:solidFill>
              </a:rPr>
              <a:t>執行與創新實現力</a:t>
            </a:r>
            <a:endParaRPr lang="zh-TW" altLang="en-US" b="1" dirty="0">
              <a:solidFill>
                <a:schemeClr val="accent3"/>
              </a:solidFill>
            </a:endParaRPr>
          </a:p>
        </p:txBody>
      </p:sp>
      <p:sp>
        <p:nvSpPr>
          <p:cNvPr id="2" name="標題 1"/>
          <p:cNvSpPr>
            <a:spLocks noGrp="1"/>
          </p:cNvSpPr>
          <p:nvPr>
            <p:ph type="title"/>
          </p:nvPr>
        </p:nvSpPr>
        <p:spPr/>
        <p:txBody>
          <a:bodyPr/>
          <a:lstStyle/>
          <a:p>
            <a:r>
              <a:rPr lang="zh-TW" altLang="en-US" dirty="0" smtClean="0"/>
              <a:t>六、計畫可行性分析</a:t>
            </a:r>
            <a:endParaRPr lang="zh-TW" altLang="en-US" dirty="0"/>
          </a:p>
        </p:txBody>
      </p:sp>
      <p:sp>
        <p:nvSpPr>
          <p:cNvPr id="4" name="矩形 3"/>
          <p:cNvSpPr/>
          <p:nvPr/>
        </p:nvSpPr>
        <p:spPr>
          <a:xfrm>
            <a:off x="704528" y="1120676"/>
            <a:ext cx="8712968" cy="1415772"/>
          </a:xfrm>
          <a:prstGeom prst="rect">
            <a:avLst/>
          </a:prstGeom>
        </p:spPr>
        <p:txBody>
          <a:bodyPr wrap="square">
            <a:spAutoFit/>
          </a:bodyPr>
          <a:lstStyle/>
          <a:p>
            <a:pPr marL="342900" lvl="0" indent="-342900">
              <a:spcBef>
                <a:spcPts val="600"/>
              </a:spcBef>
              <a:spcAft>
                <a:spcPts val="600"/>
              </a:spcAft>
              <a:buClr>
                <a:srgbClr val="6E6E6E"/>
              </a:buClr>
              <a:buFont typeface="Wingdings" panose="05000000000000000000" pitchFamily="2" charset="2"/>
              <a:buChar char="l"/>
            </a:pPr>
            <a:r>
              <a:rPr lang="zh-TW" altLang="en-US" sz="2800" b="1" i="1" dirty="0">
                <a:solidFill>
                  <a:srgbClr val="393939"/>
                </a:solidFill>
                <a:latin typeface="微軟正黑體" pitchFamily="34" charset="-120"/>
                <a:ea typeface="微軟正黑體" pitchFamily="34" charset="-120"/>
              </a:rPr>
              <a:t>請提出三年</a:t>
            </a:r>
            <a:r>
              <a:rPr lang="en-US" altLang="zh-TW" sz="2800" b="1" i="1" dirty="0">
                <a:latin typeface="微軟正黑體" pitchFamily="34" charset="-120"/>
                <a:ea typeface="微軟正黑體" pitchFamily="34" charset="-120"/>
              </a:rPr>
              <a:t>(</a:t>
            </a:r>
            <a:r>
              <a:rPr lang="en-US" altLang="zh-TW" sz="2800" b="1" i="1" dirty="0" smtClean="0">
                <a:latin typeface="微軟正黑體" pitchFamily="34" charset="-120"/>
                <a:ea typeface="微軟正黑體" pitchFamily="34" charset="-120"/>
              </a:rPr>
              <a:t>2023–2025/12</a:t>
            </a:r>
            <a:r>
              <a:rPr lang="en-US" altLang="zh-TW" sz="2800" b="1" i="1" dirty="0">
                <a:latin typeface="微軟正黑體" pitchFamily="34" charset="-120"/>
                <a:ea typeface="微軟正黑體" pitchFamily="34" charset="-120"/>
              </a:rPr>
              <a:t>)</a:t>
            </a:r>
            <a:r>
              <a:rPr lang="zh-TW" altLang="en-US" sz="2800" b="1" i="1" dirty="0">
                <a:solidFill>
                  <a:srgbClr val="393939"/>
                </a:solidFill>
                <a:latin typeface="微軟正黑體" pitchFamily="34" charset="-120"/>
                <a:ea typeface="微軟正黑體" pitchFamily="34" charset="-120"/>
              </a:rPr>
              <a:t>之時程規劃與預計</a:t>
            </a:r>
            <a:r>
              <a:rPr lang="zh-TW" altLang="en-US" sz="2800" b="1" i="1" dirty="0" smtClean="0">
                <a:solidFill>
                  <a:srgbClr val="393939"/>
                </a:solidFill>
                <a:latin typeface="微軟正黑體" pitchFamily="34" charset="-120"/>
                <a:ea typeface="微軟正黑體" pitchFamily="34" charset="-120"/>
              </a:rPr>
              <a:t>產出</a:t>
            </a:r>
            <a:endParaRPr lang="en-US" altLang="zh-TW" sz="2800" b="1" i="1" dirty="0" smtClean="0">
              <a:solidFill>
                <a:srgbClr val="393939"/>
              </a:solidFill>
              <a:latin typeface="微軟正黑體" pitchFamily="34" charset="-120"/>
              <a:ea typeface="微軟正黑體" pitchFamily="34" charset="-120"/>
            </a:endParaRPr>
          </a:p>
          <a:p>
            <a:pPr marL="704850" lvl="1" indent="-342900">
              <a:spcBef>
                <a:spcPts val="600"/>
              </a:spcBef>
              <a:spcAft>
                <a:spcPts val="600"/>
              </a:spcAft>
              <a:buClr>
                <a:srgbClr val="2D8F98"/>
              </a:buClr>
              <a:buFont typeface="Wingdings" panose="05000000000000000000" pitchFamily="2" charset="2"/>
              <a:buChar char="u"/>
            </a:pPr>
            <a:r>
              <a:rPr lang="zh-TW" altLang="en-US" sz="2400" i="1" dirty="0">
                <a:solidFill>
                  <a:srgbClr val="393939"/>
                </a:solidFill>
                <a:latin typeface="微軟正黑體" pitchFamily="34" charset="-120"/>
                <a:ea typeface="微軟正黑體" pitchFamily="34" charset="-120"/>
              </a:rPr>
              <a:t>若為</a:t>
            </a:r>
            <a:r>
              <a:rPr lang="en-US" altLang="zh-TW" sz="2400" i="1" dirty="0">
                <a:solidFill>
                  <a:srgbClr val="393939"/>
                </a:solidFill>
                <a:latin typeface="微軟正黑體" pitchFamily="34" charset="-120"/>
                <a:ea typeface="微軟正黑體" pitchFamily="34" charset="-120"/>
              </a:rPr>
              <a:t>FY111</a:t>
            </a:r>
            <a:r>
              <a:rPr lang="zh-TW" altLang="en-US" sz="2400" i="1" dirty="0">
                <a:solidFill>
                  <a:srgbClr val="393939"/>
                </a:solidFill>
                <a:latin typeface="微軟正黑體" pitchFamily="34" charset="-120"/>
                <a:ea typeface="微軟正黑體" pitchFamily="34" charset="-120"/>
              </a:rPr>
              <a:t>策略性計畫之延續計畫，填寫年度則為</a:t>
            </a:r>
            <a:r>
              <a:rPr lang="en-US" altLang="zh-TW" sz="2400" i="1" dirty="0">
                <a:solidFill>
                  <a:srgbClr val="393939"/>
                </a:solidFill>
                <a:latin typeface="微軟正黑體" pitchFamily="34" charset="-120"/>
                <a:ea typeface="微軟正黑體" pitchFamily="34" charset="-120"/>
              </a:rPr>
              <a:t>2022-2024</a:t>
            </a:r>
            <a:r>
              <a:rPr lang="en-US" altLang="zh-TW" sz="2400" i="1" dirty="0" smtClean="0">
                <a:solidFill>
                  <a:srgbClr val="393939"/>
                </a:solidFill>
                <a:latin typeface="微軟正黑體" pitchFamily="34" charset="-120"/>
                <a:ea typeface="微軟正黑體" pitchFamily="34" charset="-120"/>
              </a:rPr>
              <a:t>)</a:t>
            </a:r>
            <a:endParaRPr lang="en-US" altLang="zh-TW" sz="2400" i="1" dirty="0">
              <a:solidFill>
                <a:srgbClr val="393939"/>
              </a:solidFill>
              <a:latin typeface="微軟正黑體" pitchFamily="34" charset="-120"/>
              <a:ea typeface="微軟正黑體" pitchFamily="34" charset="-120"/>
            </a:endParaRPr>
          </a:p>
        </p:txBody>
      </p:sp>
      <p:sp>
        <p:nvSpPr>
          <p:cNvPr id="5" name="矩形 4"/>
          <p:cNvSpPr/>
          <p:nvPr/>
        </p:nvSpPr>
        <p:spPr>
          <a:xfrm>
            <a:off x="1568624" y="1772816"/>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t>RYAN</a:t>
            </a:r>
            <a:endParaRPr lang="zh-TW" altLang="en-US" dirty="0"/>
          </a:p>
        </p:txBody>
      </p:sp>
    </p:spTree>
    <p:extLst>
      <p:ext uri="{BB962C8B-B14F-4D97-AF65-F5344CB8AC3E}">
        <p14:creationId xmlns:p14="http://schemas.microsoft.com/office/powerpoint/2010/main" val="4268022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TW" altLang="en-US" sz="4000" dirty="0" smtClean="0"/>
              <a:t>附件</a:t>
            </a:r>
            <a:endParaRPr lang="zh-TW" altLang="en-US" sz="4000" dirty="0"/>
          </a:p>
        </p:txBody>
      </p:sp>
      <p:sp>
        <p:nvSpPr>
          <p:cNvPr id="4" name="副標題 2"/>
          <p:cNvSpPr>
            <a:spLocks noGrp="1"/>
          </p:cNvSpPr>
          <p:nvPr>
            <p:ph type="subTitle" idx="1"/>
          </p:nvPr>
        </p:nvSpPr>
        <p:spPr>
          <a:xfrm>
            <a:off x="2432720" y="3573016"/>
            <a:ext cx="5040560" cy="2952328"/>
          </a:xfrm>
        </p:spPr>
        <p:txBody>
          <a:bodyPr>
            <a:noAutofit/>
          </a:bodyPr>
          <a:lstStyle/>
          <a:p>
            <a:pPr algn="l"/>
            <a:r>
              <a:rPr lang="zh-TW" altLang="en-US" sz="2400" dirty="0"/>
              <a:t>項目</a:t>
            </a:r>
            <a:r>
              <a:rPr lang="zh-TW" altLang="en-US" sz="2400" dirty="0" smtClean="0"/>
              <a:t>一 提案摘要</a:t>
            </a:r>
            <a:endParaRPr lang="en-US" altLang="zh-TW" sz="2400" dirty="0" smtClean="0"/>
          </a:p>
          <a:p>
            <a:pPr algn="l"/>
            <a:r>
              <a:rPr lang="zh-TW" altLang="en-US" sz="2400" dirty="0" smtClean="0"/>
              <a:t>項目</a:t>
            </a:r>
            <a:r>
              <a:rPr lang="zh-TW" altLang="en-US" sz="2400" dirty="0"/>
              <a:t>二</a:t>
            </a:r>
            <a:r>
              <a:rPr lang="zh-TW" altLang="en-US" sz="2400" dirty="0" smtClean="0"/>
              <a:t> 經費及人力需求</a:t>
            </a:r>
            <a:endParaRPr lang="en-US" altLang="zh-TW" sz="2400" dirty="0" smtClean="0"/>
          </a:p>
          <a:p>
            <a:pPr algn="l"/>
            <a:r>
              <a:rPr lang="zh-TW" altLang="en-US" sz="2400" dirty="0" smtClean="0"/>
              <a:t>項目</a:t>
            </a:r>
            <a:r>
              <a:rPr lang="zh-TW" altLang="en-US" sz="2400" dirty="0"/>
              <a:t>三</a:t>
            </a:r>
            <a:r>
              <a:rPr lang="zh-TW" altLang="en-US" sz="2400" dirty="0" smtClean="0"/>
              <a:t> 智慧</a:t>
            </a:r>
            <a:r>
              <a:rPr lang="zh-TW" altLang="en-US" sz="2400" dirty="0"/>
              <a:t>財產布局</a:t>
            </a:r>
            <a:r>
              <a:rPr lang="zh-TW" altLang="en-US" sz="2400" dirty="0" smtClean="0"/>
              <a:t>分析</a:t>
            </a:r>
            <a:endParaRPr lang="en-US" altLang="zh-TW" sz="2400" dirty="0" smtClean="0"/>
          </a:p>
          <a:p>
            <a:pPr algn="l"/>
            <a:r>
              <a:rPr lang="zh-TW" altLang="en-US" sz="2400" dirty="0" smtClean="0"/>
              <a:t>項目</a:t>
            </a:r>
            <a:r>
              <a:rPr lang="zh-TW" altLang="en-US" sz="2400" dirty="0"/>
              <a:t>四</a:t>
            </a:r>
            <a:r>
              <a:rPr lang="zh-TW" altLang="en-US" sz="2400" dirty="0" smtClean="0"/>
              <a:t> 執行進度及查核點</a:t>
            </a:r>
            <a:endParaRPr lang="en-US" altLang="zh-TW" sz="2400" dirty="0" smtClean="0"/>
          </a:p>
          <a:p>
            <a:pPr algn="l"/>
            <a:r>
              <a:rPr lang="zh-TW" altLang="en-US" sz="2400" dirty="0" smtClean="0">
                <a:solidFill>
                  <a:schemeClr val="tx1"/>
                </a:solidFill>
              </a:rPr>
              <a:t>項目</a:t>
            </a:r>
            <a:r>
              <a:rPr lang="zh-TW" altLang="en-US" sz="2400" dirty="0">
                <a:solidFill>
                  <a:schemeClr val="tx1"/>
                </a:solidFill>
              </a:rPr>
              <a:t>五</a:t>
            </a:r>
            <a:r>
              <a:rPr lang="zh-TW" altLang="en-US" sz="2400" dirty="0" smtClean="0">
                <a:solidFill>
                  <a:schemeClr val="tx1"/>
                </a:solidFill>
              </a:rPr>
              <a:t> </a:t>
            </a:r>
            <a:r>
              <a:rPr lang="zh-TW" altLang="en-US" sz="2400" dirty="0" smtClean="0"/>
              <a:t>主要績效指標</a:t>
            </a:r>
            <a:r>
              <a:rPr lang="en-US" altLang="zh-TW" sz="2400" dirty="0" smtClean="0"/>
              <a:t>(KPI)</a:t>
            </a:r>
            <a:r>
              <a:rPr lang="zh-TW" altLang="en-US" sz="2400" dirty="0" smtClean="0"/>
              <a:t>及目標值</a:t>
            </a:r>
            <a:endParaRPr lang="en-US" altLang="zh-TW" sz="2400" dirty="0" smtClean="0"/>
          </a:p>
          <a:p>
            <a:pPr algn="l"/>
            <a:r>
              <a:rPr lang="zh-TW" altLang="en-US" sz="2400" dirty="0" smtClean="0">
                <a:solidFill>
                  <a:schemeClr val="tx1"/>
                </a:solidFill>
              </a:rPr>
              <a:t>項目六 驗證</a:t>
            </a:r>
            <a:r>
              <a:rPr lang="zh-TW" altLang="en-US" sz="2400" dirty="0">
                <a:solidFill>
                  <a:schemeClr val="tx1"/>
                </a:solidFill>
              </a:rPr>
              <a:t>規劃</a:t>
            </a:r>
          </a:p>
        </p:txBody>
      </p:sp>
    </p:spTree>
    <p:extLst>
      <p:ext uri="{BB962C8B-B14F-4D97-AF65-F5344CB8AC3E}">
        <p14:creationId xmlns:p14="http://schemas.microsoft.com/office/powerpoint/2010/main" val="1306577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提案摘要</a:t>
            </a:r>
          </a:p>
        </p:txBody>
      </p:sp>
      <p:graphicFrame>
        <p:nvGraphicFramePr>
          <p:cNvPr id="3" name="內容版面配置區 1"/>
          <p:cNvGraphicFramePr>
            <a:graphicFrameLocks/>
          </p:cNvGraphicFramePr>
          <p:nvPr>
            <p:extLst>
              <p:ext uri="{D42A27DB-BD31-4B8C-83A1-F6EECF244321}">
                <p14:modId xmlns:p14="http://schemas.microsoft.com/office/powerpoint/2010/main" val="24611373"/>
              </p:ext>
            </p:extLst>
          </p:nvPr>
        </p:nvGraphicFramePr>
        <p:xfrm>
          <a:off x="68975" y="764704"/>
          <a:ext cx="9768051" cy="5830058"/>
        </p:xfrm>
        <a:graphic>
          <a:graphicData uri="http://schemas.openxmlformats.org/drawingml/2006/table">
            <a:tbl>
              <a:tblPr firstRow="1">
                <a:tableStyleId>{5940675A-B579-460E-94D1-54222C63F5DA}</a:tableStyleId>
              </a:tblPr>
              <a:tblGrid>
                <a:gridCol w="1268730">
                  <a:extLst>
                    <a:ext uri="{9D8B030D-6E8A-4147-A177-3AD203B41FA5}">
                      <a16:colId xmlns:a16="http://schemas.microsoft.com/office/drawing/2014/main" val="20000"/>
                    </a:ext>
                  </a:extLst>
                </a:gridCol>
                <a:gridCol w="5644038">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487131">
                  <a:extLst>
                    <a:ext uri="{9D8B030D-6E8A-4147-A177-3AD203B41FA5}">
                      <a16:colId xmlns:a16="http://schemas.microsoft.com/office/drawing/2014/main" val="20003"/>
                    </a:ext>
                  </a:extLst>
                </a:gridCol>
              </a:tblGrid>
              <a:tr h="402264">
                <a:tc>
                  <a:txBody>
                    <a:bodyPr/>
                    <a:lstStyle/>
                    <a:p>
                      <a:pPr marL="0" algn="ctr" defTabSz="914400" rtl="0" eaLnBrk="1" latinLnBrk="0" hangingPunct="1">
                        <a:spcBef>
                          <a:spcPts val="0"/>
                        </a:spcBef>
                        <a:spcAft>
                          <a:spcPts val="0"/>
                        </a:spcAft>
                      </a:pPr>
                      <a:r>
                        <a:rPr lang="zh-TW" altLang="en-US" sz="1800" b="1" kern="1200" dirty="0">
                          <a:solidFill>
                            <a:schemeClr val="tx1">
                              <a:lumMod val="50000"/>
                            </a:schemeClr>
                          </a:solidFill>
                          <a:latin typeface="+mn-lt"/>
                          <a:ea typeface="+mn-ea"/>
                          <a:cs typeface="+mn-cs"/>
                        </a:rPr>
                        <a:t>提案名稱</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lang="zh-TW" altLang="en-US" sz="1800" dirty="0" smtClean="0"/>
                        <a:t> </a:t>
                      </a:r>
                      <a:endParaRPr lang="en-US" altLang="zh-TW" sz="1800" b="1" dirty="0">
                        <a:solidFill>
                          <a:schemeClr val="tx1">
                            <a:lumMod val="50000"/>
                          </a:schemeClr>
                        </a:solidFill>
                        <a:latin typeface="微軟正黑體" pitchFamily="34" charset="-120"/>
                        <a:ea typeface="微軟正黑體" pitchFamily="34" charset="-12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2000" b="1" kern="1200" dirty="0">
                        <a:solidFill>
                          <a:schemeClr val="tx1">
                            <a:lumMod val="50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spcBef>
                          <a:spcPts val="0"/>
                        </a:spcBef>
                        <a:spcAft>
                          <a:spcPts val="0"/>
                        </a:spcAft>
                      </a:pPr>
                      <a:endParaRPr lang="zh-TW" altLang="en-US" sz="2000" b="1" dirty="0">
                        <a:solidFill>
                          <a:schemeClr val="tx1">
                            <a:lumMod val="50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358060"/>
                  </a:ext>
                </a:extLst>
              </a:tr>
              <a:tr h="1435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1" kern="1200" dirty="0">
                          <a:solidFill>
                            <a:schemeClr val="tx1">
                              <a:lumMod val="50000"/>
                            </a:schemeClr>
                          </a:solidFill>
                          <a:latin typeface="+mn-lt"/>
                          <a:ea typeface="+mn-ea"/>
                          <a:cs typeface="+mn-cs"/>
                        </a:rPr>
                        <a:t>提案類別</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lang="zh-TW" altLang="en-US" sz="1600" b="1" i="0" dirty="0" smtClean="0">
                          <a:solidFill>
                            <a:schemeClr val="accent2"/>
                          </a:solidFill>
                          <a:latin typeface="微軟正黑體" pitchFamily="34" charset="-120"/>
                          <a:ea typeface="微軟正黑體" pitchFamily="34" charset="-120"/>
                        </a:rPr>
                        <a:t>請擇一填寫：</a:t>
                      </a:r>
                      <a:endParaRPr lang="en-US" altLang="zh-TW" sz="1600" b="1" i="0" dirty="0" smtClean="0">
                        <a:solidFill>
                          <a:schemeClr val="accent2"/>
                        </a:solidFill>
                        <a:latin typeface="微軟正黑體" pitchFamily="34" charset="-120"/>
                        <a:ea typeface="微軟正黑體" pitchFamily="34" charset="-120"/>
                      </a:endParaRPr>
                    </a:p>
                    <a:p>
                      <a:pPr marL="228600" marR="0" lvl="2" indent="-2286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TW" altLang="en-US" sz="1600" b="1" i="0" dirty="0" smtClean="0">
                          <a:solidFill>
                            <a:schemeClr val="accent2"/>
                          </a:solidFill>
                          <a:latin typeface="微軟正黑體" pitchFamily="34" charset="-120"/>
                          <a:ea typeface="微軟正黑體" pitchFamily="34" charset="-120"/>
                        </a:rPr>
                        <a:t>自主性：以本會第三方協力機構角色，協助應用資料治理相關技術因應</a:t>
                      </a:r>
                      <a:r>
                        <a:rPr lang="en-US" altLang="zh-TW" sz="1600" b="1" i="0" dirty="0" smtClean="0">
                          <a:solidFill>
                            <a:schemeClr val="accent2"/>
                          </a:solidFill>
                          <a:latin typeface="微軟正黑體" pitchFamily="34" charset="-120"/>
                          <a:ea typeface="微軟正黑體" pitchFamily="34" charset="-120"/>
                        </a:rPr>
                        <a:t>ESG</a:t>
                      </a:r>
                      <a:r>
                        <a:rPr lang="zh-TW" altLang="en-US" sz="1600" b="1" i="0" dirty="0" smtClean="0">
                          <a:solidFill>
                            <a:schemeClr val="accent2"/>
                          </a:solidFill>
                          <a:latin typeface="微軟正黑體" pitchFamily="34" charset="-120"/>
                          <a:ea typeface="微軟正黑體" pitchFamily="34" charset="-120"/>
                        </a:rPr>
                        <a:t>議題</a:t>
                      </a:r>
                      <a:endParaRPr lang="en-US" altLang="zh-TW" sz="1600" b="1" i="0" dirty="0" smtClean="0">
                        <a:solidFill>
                          <a:schemeClr val="accent2"/>
                        </a:solidFill>
                        <a:latin typeface="微軟正黑體" pitchFamily="34" charset="-120"/>
                        <a:ea typeface="微軟正黑體" pitchFamily="34" charset="-120"/>
                      </a:endParaRPr>
                    </a:p>
                    <a:p>
                      <a:pPr marL="228600" marR="0" lvl="2" indent="-2286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TW" altLang="en-US" sz="1600" b="1" i="0" dirty="0" smtClean="0">
                          <a:solidFill>
                            <a:schemeClr val="accent2"/>
                          </a:solidFill>
                          <a:latin typeface="微軟正黑體" pitchFamily="34" charset="-120"/>
                          <a:ea typeface="微軟正黑體" pitchFamily="34" charset="-120"/>
                        </a:rPr>
                        <a:t>探索性 </a:t>
                      </a:r>
                      <a:r>
                        <a:rPr lang="en-US" altLang="zh-TW" sz="1600" b="1" i="0" dirty="0" smtClean="0">
                          <a:solidFill>
                            <a:schemeClr val="accent2"/>
                          </a:solidFill>
                          <a:latin typeface="微軟正黑體" pitchFamily="34" charset="-120"/>
                          <a:ea typeface="微軟正黑體" pitchFamily="34" charset="-120"/>
                        </a:rPr>
                        <a:t>–</a:t>
                      </a:r>
                      <a:r>
                        <a:rPr lang="zh-TW" altLang="en-US" sz="1600" b="1" i="0" dirty="0" smtClean="0">
                          <a:solidFill>
                            <a:schemeClr val="accent2"/>
                          </a:solidFill>
                          <a:latin typeface="微軟正黑體" pitchFamily="34" charset="-120"/>
                          <a:ea typeface="微軟正黑體" pitchFamily="34" charset="-120"/>
                        </a:rPr>
                        <a:t> </a:t>
                      </a:r>
                      <a:r>
                        <a:rPr lang="zh-TW" altLang="en-US" sz="1600" b="1" i="0" dirty="0" smtClean="0">
                          <a:solidFill>
                            <a:schemeClr val="accent2"/>
                          </a:solidFill>
                          <a:latin typeface="細明體" panose="02020509000000000000" pitchFamily="49" charset="-120"/>
                          <a:ea typeface="細明體" panose="02020509000000000000" pitchFamily="49" charset="-120"/>
                        </a:rPr>
                        <a:t>□ </a:t>
                      </a:r>
                      <a:r>
                        <a:rPr lang="zh-TW" altLang="en-US" sz="1600" b="1" i="0" dirty="0" smtClean="0">
                          <a:solidFill>
                            <a:schemeClr val="accent2"/>
                          </a:solidFill>
                          <a:latin typeface="微軟正黑體" pitchFamily="34" charset="-120"/>
                          <a:ea typeface="微軟正黑體" pitchFamily="34" charset="-120"/>
                        </a:rPr>
                        <a:t>發展數位轉型相關之第三方認驗證事業</a:t>
                      </a:r>
                    </a:p>
                    <a:p>
                      <a:pPr marL="0" marR="0" lvl="2" indent="0" algn="l" defTabSz="914400" rtl="0" eaLnBrk="1" fontAlgn="auto" latinLnBrk="0" hangingPunct="1">
                        <a:lnSpc>
                          <a:spcPct val="100000"/>
                        </a:lnSpc>
                        <a:spcBef>
                          <a:spcPts val="0"/>
                        </a:spcBef>
                        <a:spcAft>
                          <a:spcPts val="0"/>
                        </a:spcAft>
                        <a:buClrTx/>
                        <a:buSzTx/>
                        <a:buFont typeface="Arial" pitchFamily="34" charset="0"/>
                        <a:buNone/>
                        <a:tabLst>
                          <a:tab pos="1081088" algn="l"/>
                        </a:tabLst>
                        <a:defRPr/>
                      </a:pPr>
                      <a:r>
                        <a:rPr lang="en-US" altLang="zh-TW" sz="1600" b="1" i="0" dirty="0" smtClean="0">
                          <a:solidFill>
                            <a:schemeClr val="accent2"/>
                          </a:solidFill>
                          <a:latin typeface="細明體" panose="02020509000000000000" pitchFamily="49" charset="-120"/>
                          <a:ea typeface="細明體" panose="02020509000000000000" pitchFamily="49" charset="-120"/>
                        </a:rPr>
                        <a:t>	</a:t>
                      </a:r>
                      <a:r>
                        <a:rPr lang="zh-TW" altLang="en-US" sz="1600" b="1" i="0" dirty="0" smtClean="0">
                          <a:solidFill>
                            <a:schemeClr val="accent2"/>
                          </a:solidFill>
                          <a:latin typeface="細明體" panose="02020509000000000000" pitchFamily="49" charset="-120"/>
                          <a:ea typeface="細明體" panose="02020509000000000000" pitchFamily="49" charset="-120"/>
                        </a:rPr>
                        <a:t>□ </a:t>
                      </a:r>
                      <a:r>
                        <a:rPr lang="zh-TW" altLang="en-US" sz="1600" b="1" i="0" dirty="0" smtClean="0">
                          <a:solidFill>
                            <a:schemeClr val="accent2"/>
                          </a:solidFill>
                          <a:latin typeface="微軟正黑體" pitchFamily="34" charset="-120"/>
                          <a:ea typeface="微軟正黑體" pitchFamily="34" charset="-120"/>
                        </a:rPr>
                        <a:t>具賦能產業數位轉型或健全產業秩序之效益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Bef>
                          <a:spcPts val="0"/>
                        </a:spcBef>
                        <a:spcAft>
                          <a:spcPts val="0"/>
                        </a:spcAft>
                      </a:pPr>
                      <a:r>
                        <a:rPr lang="zh-TW" altLang="en-US" sz="1800" b="1" kern="1200" dirty="0">
                          <a:solidFill>
                            <a:schemeClr val="tx1">
                              <a:lumMod val="50000"/>
                            </a:schemeClr>
                          </a:solidFill>
                          <a:latin typeface="+mn-lt"/>
                          <a:ea typeface="+mn-ea"/>
                          <a:cs typeface="+mn-cs"/>
                        </a:rPr>
                        <a:t>提案金額</a:t>
                      </a:r>
                      <a:r>
                        <a:rPr lang="en-US" altLang="zh-TW" sz="1800" b="1" kern="1200" dirty="0">
                          <a:solidFill>
                            <a:schemeClr val="tx1">
                              <a:lumMod val="50000"/>
                            </a:schemeClr>
                          </a:solidFill>
                          <a:latin typeface="+mn-lt"/>
                          <a:ea typeface="+mn-ea"/>
                          <a:cs typeface="+mn-cs"/>
                        </a:rPr>
                        <a:t/>
                      </a:r>
                      <a:br>
                        <a:rPr lang="en-US" altLang="zh-TW" sz="1800" b="1" kern="1200" dirty="0">
                          <a:solidFill>
                            <a:schemeClr val="tx1">
                              <a:lumMod val="50000"/>
                            </a:schemeClr>
                          </a:solidFill>
                          <a:latin typeface="+mn-lt"/>
                          <a:ea typeface="+mn-ea"/>
                          <a:cs typeface="+mn-cs"/>
                        </a:rPr>
                      </a:br>
                      <a:r>
                        <a:rPr lang="en-US" altLang="zh-TW" sz="1800" b="1" kern="1200" dirty="0">
                          <a:solidFill>
                            <a:schemeClr val="tx1">
                              <a:lumMod val="50000"/>
                            </a:schemeClr>
                          </a:solidFill>
                          <a:latin typeface="+mn-lt"/>
                          <a:ea typeface="+mn-ea"/>
                          <a:cs typeface="+mn-cs"/>
                        </a:rPr>
                        <a:t>(</a:t>
                      </a:r>
                      <a:r>
                        <a:rPr lang="zh-TW" altLang="en-US" sz="1800" b="1" kern="1200" dirty="0">
                          <a:solidFill>
                            <a:schemeClr val="tx1">
                              <a:lumMod val="50000"/>
                            </a:schemeClr>
                          </a:solidFill>
                          <a:latin typeface="+mn-lt"/>
                          <a:ea typeface="+mn-ea"/>
                          <a:cs typeface="+mn-cs"/>
                        </a:rPr>
                        <a:t>仟元</a:t>
                      </a:r>
                      <a:r>
                        <a:rPr lang="en-US" altLang="zh-TW" sz="1800" b="1" kern="1200" dirty="0">
                          <a:solidFill>
                            <a:schemeClr val="tx1">
                              <a:lumMod val="50000"/>
                            </a:schemeClr>
                          </a:solidFill>
                          <a:latin typeface="+mn-lt"/>
                          <a:ea typeface="+mn-ea"/>
                          <a:cs typeface="+mn-cs"/>
                        </a:rPr>
                        <a:t>)</a:t>
                      </a:r>
                      <a:endParaRPr lang="zh-TW" altLang="en-US" sz="1800" b="1" kern="1200" dirty="0">
                        <a:solidFill>
                          <a:schemeClr val="tx1">
                            <a:lumMod val="50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spcBef>
                          <a:spcPts val="0"/>
                        </a:spcBef>
                        <a:spcAft>
                          <a:spcPts val="0"/>
                        </a:spcAft>
                      </a:pPr>
                      <a:r>
                        <a:rPr lang="en-US" altLang="zh-TW" sz="1800" b="1" dirty="0" smtClean="0">
                          <a:solidFill>
                            <a:schemeClr val="tx1">
                              <a:lumMod val="50000"/>
                            </a:schemeClr>
                          </a:solidFill>
                        </a:rPr>
                        <a:t> </a:t>
                      </a:r>
                      <a:endParaRPr lang="zh-TW" altLang="en-US" sz="1800" b="1" dirty="0">
                        <a:solidFill>
                          <a:schemeClr val="tx1">
                            <a:lumMod val="50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2474719"/>
                  </a:ext>
                </a:extLst>
              </a:tr>
              <a:tr h="4022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1" kern="1200" dirty="0" smtClean="0">
                          <a:solidFill>
                            <a:schemeClr val="tx1">
                              <a:lumMod val="50000"/>
                            </a:schemeClr>
                          </a:solidFill>
                          <a:latin typeface="+mn-lt"/>
                          <a:ea typeface="+mn-ea"/>
                          <a:cs typeface="+mn-cs"/>
                        </a:rPr>
                        <a:t>提案</a:t>
                      </a:r>
                      <a:r>
                        <a:rPr lang="zh-TW" altLang="en-US" sz="1800" b="1" dirty="0" smtClean="0">
                          <a:solidFill>
                            <a:schemeClr val="tx1">
                              <a:lumMod val="50000"/>
                            </a:schemeClr>
                          </a:solidFill>
                          <a:latin typeface="微軟正黑體" pitchFamily="34" charset="-120"/>
                          <a:ea typeface="微軟正黑體" pitchFamily="34" charset="-120"/>
                        </a:rPr>
                        <a:t>部門</a:t>
                      </a:r>
                      <a:endParaRPr lang="en-US" altLang="zh-TW" sz="1800" b="1" dirty="0" smtClean="0">
                        <a:solidFill>
                          <a:schemeClr val="tx1">
                            <a:lumMod val="50000"/>
                          </a:schemeClr>
                        </a:solidFill>
                        <a:latin typeface="微軟正黑體" pitchFamily="34" charset="-120"/>
                        <a:ea typeface="微軟正黑體" pitchFamily="34" charset="-12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altLang="zh-TW" sz="1600" b="0" i="0" u="none" strike="noStrike" kern="1200" cap="none" spc="0" normalizeH="0" baseline="0" dirty="0">
                        <a:ln>
                          <a:noFill/>
                        </a:ln>
                        <a:solidFill>
                          <a:srgbClr val="393939">
                            <a:lumMod val="50000"/>
                          </a:srgbClr>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Bef>
                          <a:spcPts val="0"/>
                        </a:spcBef>
                        <a:spcAft>
                          <a:spcPts val="0"/>
                        </a:spcAft>
                      </a:pPr>
                      <a:r>
                        <a:rPr lang="zh-TW" altLang="en-US" sz="1800" b="1" kern="1200" dirty="0" smtClean="0">
                          <a:solidFill>
                            <a:schemeClr val="tx1">
                              <a:lumMod val="50000"/>
                            </a:schemeClr>
                          </a:solidFill>
                          <a:latin typeface="+mn-lt"/>
                          <a:ea typeface="+mn-ea"/>
                          <a:cs typeface="+mn-cs"/>
                        </a:rPr>
                        <a:t>計畫主持人</a:t>
                      </a:r>
                      <a:endParaRPr lang="zh-TW" altLang="en-US" sz="1800" b="1" kern="1200" dirty="0">
                        <a:solidFill>
                          <a:schemeClr val="tx1">
                            <a:lumMod val="50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zh-TW" altLang="en-US" sz="1600" b="0" i="0" u="none" strike="noStrike" kern="1200" cap="none" spc="0" normalizeH="0" baseline="0" dirty="0">
                        <a:ln>
                          <a:noFill/>
                        </a:ln>
                        <a:solidFill>
                          <a:srgbClr val="393939">
                            <a:lumMod val="50000"/>
                          </a:srgbClr>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022197">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717171">
                              <a:lumMod val="50000"/>
                            </a:srgbClr>
                          </a:solidFill>
                          <a:effectLst/>
                          <a:uLnTx/>
                          <a:uFillTx/>
                          <a:latin typeface="+mn-lt"/>
                          <a:ea typeface="+mn-ea"/>
                          <a:cs typeface="+mn-cs"/>
                        </a:rPr>
                        <a:t>與本會「</a:t>
                      </a:r>
                      <a:r>
                        <a:rPr lang="en-US" altLang="zh-TW" sz="1800" b="1" dirty="0">
                          <a:solidFill>
                            <a:schemeClr val="tx1">
                              <a:lumMod val="50000"/>
                            </a:schemeClr>
                          </a:solidFill>
                        </a:rPr>
                        <a:t>TR25</a:t>
                      </a:r>
                      <a:r>
                        <a:rPr lang="zh-TW" altLang="en-US" sz="1800" b="1" dirty="0">
                          <a:solidFill>
                            <a:schemeClr val="tx1">
                              <a:lumMod val="50000"/>
                            </a:schemeClr>
                          </a:solidFill>
                        </a:rPr>
                        <a:t>目標業務</a:t>
                      </a:r>
                      <a:r>
                        <a:rPr kumimoji="0" lang="zh-TW" altLang="en-US" sz="1800" b="1" i="0" u="none" strike="noStrike" kern="1200" cap="none" spc="0" normalizeH="0" baseline="0" noProof="0" dirty="0">
                          <a:ln>
                            <a:noFill/>
                          </a:ln>
                          <a:solidFill>
                            <a:srgbClr val="717171">
                              <a:lumMod val="50000"/>
                            </a:srgbClr>
                          </a:solidFill>
                          <a:effectLst/>
                          <a:uLnTx/>
                          <a:uFillTx/>
                          <a:latin typeface="+mn-lt"/>
                          <a:ea typeface="+mn-ea"/>
                          <a:cs typeface="+mn-cs"/>
                        </a:rPr>
                        <a:t>」的關聯性或綜效</a:t>
                      </a:r>
                      <a:r>
                        <a:rPr kumimoji="0" lang="zh-TW" altLang="en-US" sz="1800" b="1" i="0" u="none" strike="noStrike" kern="1200" cap="none" spc="0" normalizeH="0" baseline="0" noProof="0" dirty="0" smtClean="0">
                          <a:ln>
                            <a:noFill/>
                          </a:ln>
                          <a:solidFill>
                            <a:srgbClr val="717171">
                              <a:lumMod val="50000"/>
                            </a:srgbClr>
                          </a:solidFill>
                          <a:effectLst/>
                          <a:uLnTx/>
                          <a:uFillTx/>
                          <a:latin typeface="+mn-lt"/>
                          <a:ea typeface="+mn-ea"/>
                          <a:cs typeface="+mn-cs"/>
                        </a:rPr>
                        <a:t>：</a:t>
                      </a:r>
                      <a:r>
                        <a:rPr lang="en-US" altLang="zh-TW" sz="1600" b="1" i="0" kern="1200" dirty="0" smtClean="0">
                          <a:solidFill>
                            <a:schemeClr val="accent2"/>
                          </a:solidFill>
                          <a:latin typeface="微軟正黑體" pitchFamily="34" charset="-120"/>
                          <a:ea typeface="微軟正黑體" pitchFamily="34" charset="-120"/>
                          <a:cs typeface="+mn-cs"/>
                        </a:rPr>
                        <a:t>(300</a:t>
                      </a:r>
                      <a:r>
                        <a:rPr lang="zh-TW" altLang="en-US" sz="1600" b="1" i="0" kern="1200" dirty="0" smtClean="0">
                          <a:solidFill>
                            <a:schemeClr val="accent2"/>
                          </a:solidFill>
                          <a:latin typeface="微軟正黑體" pitchFamily="34" charset="-120"/>
                          <a:ea typeface="微軟正黑體" pitchFamily="34" charset="-120"/>
                          <a:cs typeface="+mn-cs"/>
                        </a:rPr>
                        <a:t>字為限</a:t>
                      </a:r>
                      <a:r>
                        <a:rPr lang="en-US" altLang="zh-TW" sz="1600" b="1" i="0" kern="1200" dirty="0" smtClean="0">
                          <a:solidFill>
                            <a:schemeClr val="accent2"/>
                          </a:solidFill>
                          <a:latin typeface="微軟正黑體" pitchFamily="34" charset="-120"/>
                          <a:ea typeface="微軟正黑體" pitchFamily="34" charset="-12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mn-lt"/>
                          <a:ea typeface="+mn-ea"/>
                          <a:cs typeface="+mn-cs"/>
                        </a:rPr>
                        <a:t>OOO</a:t>
                      </a:r>
                      <a:endParaRPr kumimoji="0" lang="en-US" altLang="zh-TW" sz="1800" b="0" i="0" u="none" strike="noStrike" kern="1200" cap="none" spc="0" normalizeH="0" baseline="0" noProof="0" dirty="0">
                        <a:ln>
                          <a:noFill/>
                        </a:ln>
                        <a:solidFill>
                          <a:schemeClr val="tx1"/>
                        </a:solidFill>
                        <a:effectLst/>
                        <a:uLnTx/>
                        <a:uFillTx/>
                        <a:latin typeface="+mn-lt"/>
                        <a:ea typeface="+mn-ea"/>
                        <a:cs typeface="+mn-c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sz="2400" dirty="0">
                        <a:solidFill>
                          <a:schemeClr val="tx1">
                            <a:lumMod val="50000"/>
                          </a:schemeClr>
                        </a:solidFill>
                      </a:endParaRPr>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2"/>
                  </a:ext>
                </a:extLst>
              </a:tr>
              <a:tr h="1119546">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dirty="0">
                          <a:solidFill>
                            <a:schemeClr val="tx1">
                              <a:lumMod val="50000"/>
                            </a:schemeClr>
                          </a:solidFill>
                        </a:rPr>
                        <a:t>提案</a:t>
                      </a:r>
                      <a:r>
                        <a:rPr lang="zh-TW" altLang="en-US" sz="1800" b="1" dirty="0" smtClean="0">
                          <a:solidFill>
                            <a:schemeClr val="tx1">
                              <a:lumMod val="50000"/>
                            </a:schemeClr>
                          </a:solidFill>
                        </a:rPr>
                        <a:t>對政府、產業或社會之</a:t>
                      </a:r>
                      <a:r>
                        <a:rPr lang="zh-TW" altLang="en-US" sz="1800" b="1" dirty="0">
                          <a:solidFill>
                            <a:schemeClr val="tx1">
                              <a:lumMod val="50000"/>
                            </a:schemeClr>
                          </a:solidFill>
                        </a:rPr>
                        <a:t>預期</a:t>
                      </a:r>
                      <a:r>
                        <a:rPr lang="zh-TW" altLang="en-US" sz="1800" b="1" dirty="0" smtClean="0">
                          <a:solidFill>
                            <a:schemeClr val="tx1">
                              <a:lumMod val="50000"/>
                            </a:schemeClr>
                          </a:solidFill>
                        </a:rPr>
                        <a:t>價值及效益目標：</a:t>
                      </a:r>
                      <a:r>
                        <a:rPr lang="en-US" altLang="zh-TW" sz="1600" b="1" i="0" kern="1200" dirty="0" smtClean="0">
                          <a:solidFill>
                            <a:schemeClr val="accent2"/>
                          </a:solidFill>
                          <a:latin typeface="微軟正黑體" pitchFamily="34" charset="-120"/>
                          <a:ea typeface="微軟正黑體" pitchFamily="34" charset="-120"/>
                          <a:cs typeface="+mn-cs"/>
                        </a:rPr>
                        <a:t>(300</a:t>
                      </a:r>
                      <a:r>
                        <a:rPr lang="zh-TW" altLang="en-US" sz="1600" b="1" i="0" kern="1200" dirty="0" smtClean="0">
                          <a:solidFill>
                            <a:schemeClr val="accent2"/>
                          </a:solidFill>
                          <a:latin typeface="微軟正黑體" pitchFamily="34" charset="-120"/>
                          <a:ea typeface="微軟正黑體" pitchFamily="34" charset="-120"/>
                          <a:cs typeface="+mn-cs"/>
                        </a:rPr>
                        <a:t>字為限，如扣合數位部政政策 或 數位產業署之「</a:t>
                      </a:r>
                      <a:r>
                        <a:rPr lang="en-US" altLang="zh-TW" sz="1600" b="1" i="0" kern="1200" dirty="0" smtClean="0">
                          <a:solidFill>
                            <a:schemeClr val="accent2"/>
                          </a:solidFill>
                          <a:latin typeface="微軟正黑體" pitchFamily="34" charset="-120"/>
                          <a:ea typeface="微軟正黑體" pitchFamily="34" charset="-120"/>
                          <a:cs typeface="+mn-cs"/>
                        </a:rPr>
                        <a:t>R</a:t>
                      </a:r>
                      <a:r>
                        <a:rPr lang="zh-TW" altLang="en-US" sz="1600" b="1" i="0" kern="1200" dirty="0" smtClean="0">
                          <a:solidFill>
                            <a:schemeClr val="accent2"/>
                          </a:solidFill>
                          <a:latin typeface="微軟正黑體" pitchFamily="34" charset="-120"/>
                          <a:ea typeface="微軟正黑體" pitchFamily="34" charset="-120"/>
                          <a:cs typeface="+mn-cs"/>
                        </a:rPr>
                        <a:t>、</a:t>
                      </a:r>
                      <a:r>
                        <a:rPr lang="en-US" altLang="zh-TW" sz="1600" b="1" i="0" kern="1200" dirty="0" smtClean="0">
                          <a:solidFill>
                            <a:schemeClr val="accent2"/>
                          </a:solidFill>
                          <a:latin typeface="微軟正黑體" pitchFamily="34" charset="-120"/>
                          <a:ea typeface="微軟正黑體" pitchFamily="34" charset="-120"/>
                          <a:cs typeface="+mn-cs"/>
                        </a:rPr>
                        <a:t>I</a:t>
                      </a:r>
                      <a:r>
                        <a:rPr lang="zh-TW" altLang="en-US" sz="1600" b="1" i="0" kern="1200" dirty="0" smtClean="0">
                          <a:solidFill>
                            <a:schemeClr val="accent2"/>
                          </a:solidFill>
                          <a:latin typeface="微軟正黑體" pitchFamily="34" charset="-120"/>
                          <a:ea typeface="微軟正黑體" pitchFamily="34" charset="-120"/>
                          <a:cs typeface="+mn-cs"/>
                        </a:rPr>
                        <a:t>、</a:t>
                      </a:r>
                      <a:r>
                        <a:rPr lang="en-US" altLang="zh-TW" sz="1600" b="1" i="0" kern="1200" dirty="0" smtClean="0">
                          <a:solidFill>
                            <a:schemeClr val="accent2"/>
                          </a:solidFill>
                          <a:latin typeface="微軟正黑體" pitchFamily="34" charset="-120"/>
                          <a:ea typeface="微軟正黑體" pitchFamily="34" charset="-120"/>
                          <a:cs typeface="+mn-cs"/>
                        </a:rPr>
                        <a:t>S</a:t>
                      </a:r>
                      <a:r>
                        <a:rPr lang="zh-TW" altLang="en-US" sz="1600" b="1" i="0" kern="1200" dirty="0" smtClean="0">
                          <a:solidFill>
                            <a:schemeClr val="accent2"/>
                          </a:solidFill>
                          <a:latin typeface="微軟正黑體" pitchFamily="34" charset="-120"/>
                          <a:ea typeface="微軟正黑體" pitchFamily="34" charset="-120"/>
                          <a:cs typeface="+mn-cs"/>
                        </a:rPr>
                        <a:t>、</a:t>
                      </a:r>
                      <a:r>
                        <a:rPr lang="en-US" altLang="zh-TW" sz="1600" b="1" i="0" kern="1200" dirty="0" smtClean="0">
                          <a:solidFill>
                            <a:schemeClr val="accent2"/>
                          </a:solidFill>
                          <a:latin typeface="微軟正黑體" pitchFamily="34" charset="-120"/>
                          <a:ea typeface="微軟正黑體" pitchFamily="34" charset="-120"/>
                          <a:cs typeface="+mn-cs"/>
                        </a:rPr>
                        <a:t>E</a:t>
                      </a:r>
                      <a:r>
                        <a:rPr lang="zh-TW" altLang="en-US" sz="1600" b="1" i="0" kern="1200" dirty="0" smtClean="0">
                          <a:solidFill>
                            <a:schemeClr val="accent2"/>
                          </a:solidFill>
                          <a:latin typeface="微軟正黑體" pitchFamily="34" charset="-120"/>
                          <a:ea typeface="微軟正黑體" pitchFamily="34" charset="-120"/>
                          <a:cs typeface="+mn-cs"/>
                        </a:rPr>
                        <a:t>」業務推動重點等產生相關價值</a:t>
                      </a:r>
                      <a:r>
                        <a:rPr lang="en-US" altLang="zh-TW" sz="1600" b="1" i="0" kern="1200" dirty="0" smtClean="0">
                          <a:solidFill>
                            <a:schemeClr val="accent2"/>
                          </a:solidFill>
                          <a:latin typeface="微軟正黑體" pitchFamily="34" charset="-120"/>
                          <a:ea typeface="微軟正黑體" pitchFamily="34" charset="-120"/>
                          <a:cs typeface="+mn-cs"/>
                        </a:rPr>
                        <a:t>/</a:t>
                      </a:r>
                      <a:r>
                        <a:rPr lang="zh-TW" altLang="en-US" sz="1600" b="1" i="0" kern="1200" dirty="0" smtClean="0">
                          <a:solidFill>
                            <a:schemeClr val="accent2"/>
                          </a:solidFill>
                          <a:latin typeface="微軟正黑體" pitchFamily="34" charset="-120"/>
                          <a:ea typeface="微軟正黑體" pitchFamily="34" charset="-120"/>
                          <a:cs typeface="+mn-cs"/>
                        </a:rPr>
                        <a:t>效益</a:t>
                      </a:r>
                      <a:r>
                        <a:rPr lang="en-US" altLang="zh-TW" sz="1600" b="1" i="0" kern="1200" dirty="0" smtClean="0">
                          <a:solidFill>
                            <a:schemeClr val="accent2"/>
                          </a:solidFill>
                          <a:latin typeface="微軟正黑體" pitchFamily="34" charset="-120"/>
                          <a:ea typeface="微軟正黑體" pitchFamily="34" charset="-120"/>
                          <a:cs typeface="+mn-cs"/>
                        </a:rPr>
                        <a:t>)</a:t>
                      </a:r>
                      <a:endParaRPr lang="zh-TW" altLang="en-US" sz="1600" b="1" i="0" kern="1200" dirty="0" smtClean="0">
                        <a:solidFill>
                          <a:schemeClr val="accent2"/>
                        </a:solidFill>
                        <a:latin typeface="微軟正黑體" pitchFamily="34" charset="-120"/>
                        <a:ea typeface="微軟正黑體" pitchFamily="34" charset="-120"/>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mn-lt"/>
                          <a:ea typeface="+mn-ea"/>
                          <a:cs typeface="+mn-cs"/>
                        </a:rPr>
                        <a:t>OOO</a:t>
                      </a:r>
                      <a:endParaRPr kumimoji="0" lang="en-US" altLang="zh-TW" sz="1600" b="0" i="0" u="none" strike="noStrike" kern="1200" cap="none" spc="0" normalizeH="0" baseline="0" noProof="0" dirty="0">
                        <a:ln>
                          <a:noFill/>
                        </a:ln>
                        <a:solidFill>
                          <a:srgbClr val="393939">
                            <a:lumMod val="50000"/>
                          </a:srgbClr>
                        </a:solidFill>
                        <a:effectLst/>
                        <a:uLnTx/>
                        <a:uFillTx/>
                        <a:latin typeface="+mn-lt"/>
                        <a:ea typeface="+mn-ea"/>
                        <a:cs typeface="+mn-c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821439311"/>
                  </a:ext>
                </a:extLst>
              </a:tr>
              <a:tr h="1448262">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200" dirty="0">
                          <a:solidFill>
                            <a:schemeClr val="tx1">
                              <a:lumMod val="50000"/>
                            </a:schemeClr>
                          </a:solidFill>
                          <a:latin typeface="+mn-lt"/>
                          <a:ea typeface="+mn-ea"/>
                          <a:cs typeface="+mn-cs"/>
                        </a:rPr>
                        <a:t>提案摘要</a:t>
                      </a:r>
                      <a:r>
                        <a:rPr lang="zh-TW" altLang="en-US" sz="1800" b="1" kern="1200" dirty="0" smtClean="0">
                          <a:solidFill>
                            <a:schemeClr val="tx1">
                              <a:lumMod val="50000"/>
                            </a:schemeClr>
                          </a:solidFill>
                          <a:latin typeface="+mn-lt"/>
                          <a:ea typeface="+mn-ea"/>
                          <a:cs typeface="+mn-cs"/>
                        </a:rPr>
                        <a:t>：</a:t>
                      </a:r>
                      <a:r>
                        <a:rPr lang="en-US" altLang="zh-TW" sz="1600" b="1" i="0" kern="1200" dirty="0" smtClean="0">
                          <a:solidFill>
                            <a:schemeClr val="accent2"/>
                          </a:solidFill>
                          <a:latin typeface="微軟正黑體" pitchFamily="34" charset="-120"/>
                          <a:ea typeface="微軟正黑體" pitchFamily="34" charset="-120"/>
                          <a:cs typeface="+mn-cs"/>
                        </a:rPr>
                        <a:t>(300</a:t>
                      </a:r>
                      <a:r>
                        <a:rPr lang="zh-TW" altLang="en-US" sz="1600" b="1" i="0" kern="1200" dirty="0" smtClean="0">
                          <a:solidFill>
                            <a:schemeClr val="accent2"/>
                          </a:solidFill>
                          <a:latin typeface="微軟正黑體" pitchFamily="34" charset="-120"/>
                          <a:ea typeface="微軟正黑體" pitchFamily="34" charset="-120"/>
                          <a:cs typeface="+mn-cs"/>
                        </a:rPr>
                        <a:t>字為限</a:t>
                      </a:r>
                      <a:r>
                        <a:rPr lang="en-US" altLang="zh-TW" sz="1600" b="1" i="0" kern="1200" dirty="0" smtClean="0">
                          <a:solidFill>
                            <a:schemeClr val="accent2"/>
                          </a:solidFill>
                          <a:latin typeface="微軟正黑體" pitchFamily="34" charset="-120"/>
                          <a:ea typeface="微軟正黑體" pitchFamily="34" charset="-120"/>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schemeClr val="tx1"/>
                          </a:solidFill>
                          <a:effectLst/>
                          <a:uLnTx/>
                          <a:uFillTx/>
                          <a:latin typeface="+mn-lt"/>
                          <a:ea typeface="+mn-ea"/>
                          <a:cs typeface="+mn-cs"/>
                        </a:rPr>
                        <a:t>OOOOOO</a:t>
                      </a:r>
                      <a:endParaRPr kumimoji="0" lang="zh-TW" altLang="en-US" sz="1800" b="1" i="0" u="none" strike="noStrike" kern="1200" cap="none" spc="0" normalizeH="0" baseline="0" dirty="0">
                        <a:ln>
                          <a:noFill/>
                        </a:ln>
                        <a:solidFill>
                          <a:srgbClr val="2D8F98">
                            <a:lumMod val="75000"/>
                          </a:srgbClr>
                        </a:solidFill>
                        <a:effectLst/>
                        <a:uLnTx/>
                        <a:uFillTx/>
                        <a:latin typeface="+mn-lt"/>
                        <a:ea typeface="+mn-ea"/>
                        <a:cs typeface="+mn-c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256884318"/>
                  </a:ext>
                </a:extLst>
              </a:tr>
            </a:tbl>
          </a:graphicData>
        </a:graphic>
      </p:graphicFrame>
    </p:spTree>
    <p:extLst>
      <p:ext uri="{BB962C8B-B14F-4D97-AF65-F5344CB8AC3E}">
        <p14:creationId xmlns:p14="http://schemas.microsoft.com/office/powerpoint/2010/main" val="2132801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632520" y="0"/>
            <a:ext cx="9273480" cy="764704"/>
          </a:xfrm>
        </p:spPr>
        <p:txBody>
          <a:bodyPr>
            <a:noAutofit/>
          </a:bodyPr>
          <a:lstStyle/>
          <a:p>
            <a:r>
              <a:rPr lang="zh-TW" altLang="en-US" dirty="0" smtClean="0"/>
              <a:t>項目二 經費及人力需求 </a:t>
            </a:r>
            <a:r>
              <a:rPr lang="en-US" altLang="zh-TW" dirty="0" smtClean="0"/>
              <a:t>–</a:t>
            </a:r>
            <a:r>
              <a:rPr lang="zh-TW" altLang="en-US" dirty="0" smtClean="0"/>
              <a:t> 經費預算表</a:t>
            </a:r>
            <a:endParaRPr lang="zh-TW" altLang="en-US" dirty="0"/>
          </a:p>
        </p:txBody>
      </p:sp>
      <p:graphicFrame>
        <p:nvGraphicFramePr>
          <p:cNvPr id="5" name="內容版面配置區 3"/>
          <p:cNvGraphicFramePr>
            <a:graphicFrameLocks/>
          </p:cNvGraphicFramePr>
          <p:nvPr>
            <p:extLst>
              <p:ext uri="{D42A27DB-BD31-4B8C-83A1-F6EECF244321}">
                <p14:modId xmlns:p14="http://schemas.microsoft.com/office/powerpoint/2010/main" val="3770117054"/>
              </p:ext>
            </p:extLst>
          </p:nvPr>
        </p:nvGraphicFramePr>
        <p:xfrm>
          <a:off x="407498" y="908720"/>
          <a:ext cx="9091004" cy="4389600"/>
        </p:xfrm>
        <a:graphic>
          <a:graphicData uri="http://schemas.openxmlformats.org/drawingml/2006/table">
            <a:tbl>
              <a:tblPr firstRow="1" bandRow="1">
                <a:tableStyleId>{69012ECD-51FC-41F1-AA8D-1B2483CD663E}</a:tableStyleId>
              </a:tblPr>
              <a:tblGrid>
                <a:gridCol w="327875">
                  <a:extLst>
                    <a:ext uri="{9D8B030D-6E8A-4147-A177-3AD203B41FA5}">
                      <a16:colId xmlns:a16="http://schemas.microsoft.com/office/drawing/2014/main" val="690595087"/>
                    </a:ext>
                  </a:extLst>
                </a:gridCol>
                <a:gridCol w="1265299">
                  <a:extLst>
                    <a:ext uri="{9D8B030D-6E8A-4147-A177-3AD203B41FA5}">
                      <a16:colId xmlns:a16="http://schemas.microsoft.com/office/drawing/2014/main" val="2511253260"/>
                    </a:ext>
                  </a:extLst>
                </a:gridCol>
                <a:gridCol w="1872208">
                  <a:extLst>
                    <a:ext uri="{9D8B030D-6E8A-4147-A177-3AD203B41FA5}">
                      <a16:colId xmlns:a16="http://schemas.microsoft.com/office/drawing/2014/main" val="3987960867"/>
                    </a:ext>
                  </a:extLst>
                </a:gridCol>
                <a:gridCol w="1296144">
                  <a:extLst>
                    <a:ext uri="{9D8B030D-6E8A-4147-A177-3AD203B41FA5}">
                      <a16:colId xmlns:a16="http://schemas.microsoft.com/office/drawing/2014/main" val="857506746"/>
                    </a:ext>
                  </a:extLst>
                </a:gridCol>
                <a:gridCol w="4329478">
                  <a:extLst>
                    <a:ext uri="{9D8B030D-6E8A-4147-A177-3AD203B41FA5}">
                      <a16:colId xmlns:a16="http://schemas.microsoft.com/office/drawing/2014/main" val="1795254976"/>
                    </a:ext>
                  </a:extLst>
                </a:gridCol>
              </a:tblGrid>
              <a:tr h="540000">
                <a:tc>
                  <a:txBody>
                    <a:bodyPr/>
                    <a:lstStyle/>
                    <a:p>
                      <a:pPr marL="0" algn="ctr" defTabSz="914400" rtl="0" eaLnBrk="1" latinLnBrk="0" hangingPunct="1">
                        <a:spcAft>
                          <a:spcPts val="0"/>
                        </a:spcAft>
                      </a:pPr>
                      <a:r>
                        <a:rPr lang="en-US" altLang="zh-TW" sz="2000" kern="1200" dirty="0" smtClean="0"/>
                        <a:t>#</a:t>
                      </a:r>
                      <a:endParaRPr lang="zh-TW" sz="2000" kern="1200" dirty="0">
                        <a:solidFill>
                          <a:schemeClr val="tx1">
                            <a:lumMod val="50000"/>
                          </a:schemeClr>
                        </a:solidFill>
                        <a:latin typeface="+mn-ea"/>
                        <a:ea typeface="+mn-ea"/>
                        <a:cs typeface="+mn-cs"/>
                      </a:endParaRPr>
                    </a:p>
                  </a:txBody>
                  <a:tcPr marL="56542" marR="56542" marT="0" marB="0" anchor="ctr">
                    <a:lnR w="12700" cap="flat" cmpd="sng" algn="ctr">
                      <a:solidFill>
                        <a:schemeClr val="bg1"/>
                      </a:solidFill>
                      <a:prstDash val="solid"/>
                      <a:round/>
                      <a:headEnd type="none" w="med" len="med"/>
                      <a:tailEnd type="none" w="med" len="med"/>
                    </a:lnR>
                  </a:tcPr>
                </a:tc>
                <a:tc>
                  <a:txBody>
                    <a:bodyPr/>
                    <a:lstStyle/>
                    <a:p>
                      <a:pPr marL="0" algn="ctr" defTabSz="914400" rtl="0" eaLnBrk="1" latinLnBrk="0" hangingPunct="1">
                        <a:spcAft>
                          <a:spcPts val="0"/>
                        </a:spcAft>
                      </a:pPr>
                      <a:r>
                        <a:rPr lang="zh-TW" sz="2000" kern="1200" dirty="0"/>
                        <a:t>項目</a:t>
                      </a:r>
                      <a:endParaRPr lang="zh-TW" sz="2000" kern="1200" dirty="0">
                        <a:solidFill>
                          <a:schemeClr val="tx1">
                            <a:lumMod val="50000"/>
                          </a:schemeClr>
                        </a:solidFill>
                        <a:latin typeface="+mn-ea"/>
                        <a:ea typeface="+mn-ea"/>
                        <a:cs typeface="+mn-cs"/>
                      </a:endParaRPr>
                    </a:p>
                  </a:txBody>
                  <a:tcPr marL="56542" marR="5654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ctr" defTabSz="914400" rtl="0" eaLnBrk="1" latinLnBrk="0" hangingPunct="1">
                        <a:spcAft>
                          <a:spcPts val="0"/>
                        </a:spcAft>
                      </a:pPr>
                      <a:r>
                        <a:rPr lang="zh-TW" altLang="en-US" sz="2000" kern="1200" dirty="0" smtClean="0"/>
                        <a:t>經費</a:t>
                      </a:r>
                      <a:r>
                        <a:rPr lang="en-US" sz="2000" kern="1200" dirty="0" smtClean="0"/>
                        <a:t>(</a:t>
                      </a:r>
                      <a:r>
                        <a:rPr lang="zh-TW" sz="2000" kern="1200" dirty="0" smtClean="0"/>
                        <a:t>仟元</a:t>
                      </a:r>
                      <a:r>
                        <a:rPr lang="en-US" sz="2000" kern="1200" dirty="0"/>
                        <a:t>)</a:t>
                      </a:r>
                      <a:endParaRPr lang="zh-TW" sz="2000" kern="1200" dirty="0">
                        <a:solidFill>
                          <a:schemeClr val="tx1">
                            <a:lumMod val="50000"/>
                          </a:schemeClr>
                        </a:solidFill>
                        <a:latin typeface="+mn-ea"/>
                        <a:ea typeface="+mn-ea"/>
                        <a:cs typeface="+mn-cs"/>
                      </a:endParaRPr>
                    </a:p>
                  </a:txBody>
                  <a:tcPr marL="56542" marR="5654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ctr" defTabSz="914400" rtl="0" eaLnBrk="1" latinLnBrk="0" hangingPunct="1">
                        <a:spcAft>
                          <a:spcPts val="0"/>
                        </a:spcAft>
                      </a:pPr>
                      <a:r>
                        <a:rPr lang="zh-TW" altLang="en-US" sz="2000" kern="1200" dirty="0" smtClean="0">
                          <a:solidFill>
                            <a:schemeClr val="bg1"/>
                          </a:solidFill>
                          <a:latin typeface="+mn-ea"/>
                          <a:ea typeface="+mn-ea"/>
                          <a:cs typeface="+mn-cs"/>
                        </a:rPr>
                        <a:t>占總提案經費％</a:t>
                      </a:r>
                    </a:p>
                  </a:txBody>
                  <a:tcPr marL="56542" marR="5654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ctr" defTabSz="914400" rtl="0" eaLnBrk="1" latinLnBrk="0" hangingPunct="1">
                        <a:spcAft>
                          <a:spcPts val="0"/>
                        </a:spcAft>
                      </a:pPr>
                      <a:r>
                        <a:rPr lang="zh-TW" altLang="zh-TW" sz="2000" b="1" kern="1200" dirty="0" smtClean="0">
                          <a:solidFill>
                            <a:schemeClr val="bg1"/>
                          </a:solidFill>
                          <a:effectLst/>
                          <a:latin typeface="+mn-lt"/>
                          <a:ea typeface="+mn-ea"/>
                          <a:cs typeface="+mn-cs"/>
                        </a:rPr>
                        <a:t>計算方式</a:t>
                      </a:r>
                      <a:r>
                        <a:rPr lang="zh-TW" sz="2000" kern="1200" dirty="0" smtClean="0"/>
                        <a:t>說明</a:t>
                      </a:r>
                      <a:endParaRPr lang="zh-TW" sz="2000" kern="1200" dirty="0">
                        <a:solidFill>
                          <a:schemeClr val="tx1">
                            <a:lumMod val="50000"/>
                          </a:schemeClr>
                        </a:solidFill>
                        <a:latin typeface="+mn-ea"/>
                        <a:ea typeface="+mn-ea"/>
                        <a:cs typeface="+mn-cs"/>
                      </a:endParaRPr>
                    </a:p>
                  </a:txBody>
                  <a:tcPr marL="56542" marR="56542" marT="0" marB="0"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969708412"/>
                  </a:ext>
                </a:extLst>
              </a:tr>
              <a:tr h="540000">
                <a:tc>
                  <a:txBody>
                    <a:bodyPr/>
                    <a:lstStyle/>
                    <a:p>
                      <a:pPr marL="0" algn="ctr" defTabSz="914400" rtl="0" eaLnBrk="1" latinLnBrk="0" hangingPunct="1">
                        <a:spcAft>
                          <a:spcPts val="0"/>
                        </a:spcAft>
                      </a:pPr>
                      <a:r>
                        <a:rPr lang="en-US" sz="2000" kern="1200" dirty="0"/>
                        <a:t>1</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zh-TW" sz="2000" kern="1200" dirty="0"/>
                        <a:t>人事</a:t>
                      </a:r>
                      <a:r>
                        <a:rPr lang="zh-TW" sz="2000" kern="1200" dirty="0" smtClean="0"/>
                        <a:t>費</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r>
                        <a:rPr lang="zh-TW" sz="2000" kern="1200" dirty="0"/>
                        <a:t>如</a:t>
                      </a:r>
                      <a:r>
                        <a:rPr lang="en-US" sz="2000" kern="1200" dirty="0"/>
                        <a:t>:XX</a:t>
                      </a:r>
                      <a:r>
                        <a:rPr lang="zh-TW" sz="2000" kern="1200" dirty="0"/>
                        <a:t>人</a:t>
                      </a:r>
                      <a:r>
                        <a:rPr lang="zh-TW" sz="2000" kern="1200" dirty="0" smtClean="0"/>
                        <a:t>年</a:t>
                      </a:r>
                      <a:endParaRPr lang="en-US" altLang="zh-TW" sz="2000" kern="1200" dirty="0" smtClean="0">
                        <a:solidFill>
                          <a:schemeClr val="tx1">
                            <a:lumMod val="50000"/>
                          </a:schemeClr>
                        </a:solidFill>
                        <a:latin typeface="+mn-ea"/>
                        <a:ea typeface="+mn-ea"/>
                      </a:endParaRPr>
                    </a:p>
                  </a:txBody>
                  <a:tcPr marL="56542" marR="56542" marT="0" marB="0" anchor="ctr"/>
                </a:tc>
                <a:extLst>
                  <a:ext uri="{0D108BD9-81ED-4DB2-BD59-A6C34878D82A}">
                    <a16:rowId xmlns:a16="http://schemas.microsoft.com/office/drawing/2014/main" val="15081768"/>
                  </a:ext>
                </a:extLst>
              </a:tr>
              <a:tr h="540000">
                <a:tc>
                  <a:txBody>
                    <a:bodyPr/>
                    <a:lstStyle/>
                    <a:p>
                      <a:pPr marL="0" algn="ctr" defTabSz="914400" rtl="0" eaLnBrk="1" latinLnBrk="0" hangingPunct="1">
                        <a:spcAft>
                          <a:spcPts val="0"/>
                        </a:spcAft>
                      </a:pPr>
                      <a:r>
                        <a:rPr lang="en-US" sz="2000" kern="1200" dirty="0"/>
                        <a:t>2</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zh-TW" sz="2000" kern="1200" dirty="0"/>
                        <a:t>旅運費</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r>
                        <a:rPr lang="zh-TW" sz="2000" kern="1200" dirty="0"/>
                        <a:t>如</a:t>
                      </a:r>
                      <a:r>
                        <a:rPr lang="en-US" sz="2000" kern="1200" dirty="0"/>
                        <a:t>:XX</a:t>
                      </a:r>
                      <a:r>
                        <a:rPr lang="zh-TW" sz="2000" kern="1200" dirty="0"/>
                        <a:t>出差</a:t>
                      </a:r>
                      <a:r>
                        <a:rPr lang="en-US" sz="2000" kern="1200" dirty="0"/>
                        <a:t>X</a:t>
                      </a:r>
                      <a:r>
                        <a:rPr lang="zh-TW" sz="2000" kern="1200" dirty="0"/>
                        <a:t>趟</a:t>
                      </a: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3066671650"/>
                  </a:ext>
                </a:extLst>
              </a:tr>
              <a:tr h="540000">
                <a:tc>
                  <a:txBody>
                    <a:bodyPr/>
                    <a:lstStyle/>
                    <a:p>
                      <a:pPr marL="0" algn="ctr" defTabSz="914400" rtl="0" eaLnBrk="1" latinLnBrk="0" hangingPunct="1">
                        <a:spcAft>
                          <a:spcPts val="0"/>
                        </a:spcAft>
                      </a:pPr>
                      <a:r>
                        <a:rPr lang="en-US" sz="2000" kern="1200" dirty="0"/>
                        <a:t>3</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2000" kern="1200" dirty="0" smtClean="0"/>
                        <a:t>業務費</a:t>
                      </a:r>
                      <a:endParaRPr lang="zh-TW" altLang="zh-TW" sz="2000" kern="1200" dirty="0" smtClean="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2089226313"/>
                  </a:ext>
                </a:extLst>
              </a:tr>
              <a:tr h="540000">
                <a:tc>
                  <a:txBody>
                    <a:bodyPr/>
                    <a:lstStyle/>
                    <a:p>
                      <a:pPr marL="0" algn="ctr" defTabSz="914400" rtl="0" eaLnBrk="1" latinLnBrk="0" hangingPunct="1">
                        <a:spcAft>
                          <a:spcPts val="0"/>
                        </a:spcAft>
                      </a:pPr>
                      <a:r>
                        <a:rPr lang="en-US" sz="2000" kern="1200" dirty="0"/>
                        <a:t>4</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zh-TW" sz="2000" kern="1200" dirty="0" smtClean="0"/>
                        <a:t>維護費</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3927596775"/>
                  </a:ext>
                </a:extLst>
              </a:tr>
              <a:tr h="540000">
                <a:tc>
                  <a:txBody>
                    <a:bodyPr/>
                    <a:lstStyle/>
                    <a:p>
                      <a:pPr marL="0" algn="ctr" defTabSz="914400" rtl="0" eaLnBrk="1" latinLnBrk="0" hangingPunct="1">
                        <a:spcAft>
                          <a:spcPts val="0"/>
                        </a:spcAft>
                      </a:pPr>
                      <a:r>
                        <a:rPr lang="en-US" sz="2000" kern="1200" dirty="0"/>
                        <a:t>5</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zh-TW" altLang="zh-TW" sz="2000" kern="1200" dirty="0" smtClean="0"/>
                        <a:t>材料費</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r>
                        <a:rPr lang="zh-TW" sz="2000" kern="1200" dirty="0"/>
                        <a:t>如</a:t>
                      </a:r>
                      <a:r>
                        <a:rPr lang="en-US" sz="2000" kern="1200" dirty="0"/>
                        <a:t>:XX</a:t>
                      </a:r>
                      <a:r>
                        <a:rPr lang="zh-TW" sz="2000" kern="1200" dirty="0"/>
                        <a:t>學界分包</a:t>
                      </a:r>
                      <a:r>
                        <a:rPr lang="en-US" sz="2000" kern="1200" dirty="0"/>
                        <a:t>$XXXX</a:t>
                      </a: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4217286427"/>
                  </a:ext>
                </a:extLst>
              </a:tr>
              <a:tr h="540000">
                <a:tc>
                  <a:txBody>
                    <a:bodyPr/>
                    <a:lstStyle/>
                    <a:p>
                      <a:pPr marL="0" algn="ctr" defTabSz="914400" rtl="0" eaLnBrk="1" latinLnBrk="0" hangingPunct="1">
                        <a:spcAft>
                          <a:spcPts val="0"/>
                        </a:spcAft>
                      </a:pPr>
                      <a:r>
                        <a:rPr lang="en-US" sz="2000" kern="1200" dirty="0" smtClean="0"/>
                        <a:t>6</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zh-TW" sz="2000" kern="1200" dirty="0"/>
                        <a:t>管理費</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r>
                        <a:rPr lang="zh-TW" sz="2000" kern="1200" dirty="0"/>
                        <a:t>依本會會計公告規定</a:t>
                      </a: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3748055952"/>
                  </a:ext>
                </a:extLst>
              </a:tr>
              <a:tr h="540000">
                <a:tc gridSpan="2">
                  <a:txBody>
                    <a:bodyPr/>
                    <a:lstStyle/>
                    <a:p>
                      <a:pPr marL="0" algn="r" defTabSz="914400" rtl="0" eaLnBrk="1" latinLnBrk="0" hangingPunct="1">
                        <a:spcAft>
                          <a:spcPts val="0"/>
                        </a:spcAft>
                      </a:pPr>
                      <a:r>
                        <a:rPr lang="zh-TW" sz="2000" b="1" kern="1200" dirty="0"/>
                        <a:t>合計</a:t>
                      </a:r>
                      <a:endParaRPr lang="zh-TW" sz="2000" b="1" kern="1200" dirty="0">
                        <a:solidFill>
                          <a:schemeClr val="tx1">
                            <a:lumMod val="50000"/>
                          </a:schemeClr>
                        </a:solidFill>
                        <a:latin typeface="+mn-ea"/>
                        <a:ea typeface="+mn-ea"/>
                        <a:cs typeface="+mn-cs"/>
                      </a:endParaRPr>
                    </a:p>
                  </a:txBody>
                  <a:tcPr marL="56542" marR="56542" marT="0" marB="0" anchor="ctr">
                    <a:solidFill>
                      <a:schemeClr val="bg1">
                        <a:lumMod val="95000"/>
                      </a:schemeClr>
                    </a:solidFill>
                  </a:tcPr>
                </a:tc>
                <a:tc hMerge="1">
                  <a:txBody>
                    <a:bodyPr/>
                    <a:lstStyle/>
                    <a:p>
                      <a:endParaRPr lang="zh-TW" altLang="en-US"/>
                    </a:p>
                  </a:txBody>
                  <a:tcPr/>
                </a:tc>
                <a:tc>
                  <a:txBody>
                    <a:bodyPr/>
                    <a:lstStyle/>
                    <a:p>
                      <a:pPr marL="0" algn="l" defTabSz="914400" rtl="0" eaLnBrk="1" latinLnBrk="0" hangingPunct="1">
                        <a:spcAft>
                          <a:spcPts val="0"/>
                        </a:spcAft>
                      </a:pPr>
                      <a:r>
                        <a:rPr lang="en-US" sz="2000" b="1" kern="1200" dirty="0"/>
                        <a:t> </a:t>
                      </a:r>
                      <a:endParaRPr lang="zh-TW" sz="2000" b="1" kern="1200" dirty="0">
                        <a:solidFill>
                          <a:schemeClr val="tx1">
                            <a:lumMod val="50000"/>
                          </a:schemeClr>
                        </a:solidFill>
                        <a:latin typeface="+mn-ea"/>
                        <a:ea typeface="+mn-ea"/>
                        <a:cs typeface="+mn-cs"/>
                      </a:endParaRPr>
                    </a:p>
                  </a:txBody>
                  <a:tcPr marL="56542" marR="56542" marT="0" marB="0" anchor="ctr">
                    <a:solidFill>
                      <a:schemeClr val="bg1">
                        <a:lumMod val="95000"/>
                      </a:schemeClr>
                    </a:solidFill>
                  </a:tcPr>
                </a:tc>
                <a:tc>
                  <a:txBody>
                    <a:bodyPr/>
                    <a:lstStyle/>
                    <a:p>
                      <a:pPr marL="0" algn="l" defTabSz="914400" rtl="0" eaLnBrk="1" latinLnBrk="0" hangingPunct="1">
                        <a:spcAft>
                          <a:spcPts val="0"/>
                        </a:spcAft>
                      </a:pPr>
                      <a:r>
                        <a:rPr lang="en-US" altLang="zh-TW" sz="2000" b="1" kern="1200" dirty="0" smtClean="0">
                          <a:solidFill>
                            <a:schemeClr val="tx1">
                              <a:lumMod val="50000"/>
                            </a:schemeClr>
                          </a:solidFill>
                          <a:latin typeface="+mn-ea"/>
                          <a:ea typeface="+mn-ea"/>
                          <a:cs typeface="+mn-cs"/>
                        </a:rPr>
                        <a:t>100%</a:t>
                      </a:r>
                      <a:endParaRPr lang="zh-TW" sz="2000" b="1" kern="1200" dirty="0">
                        <a:solidFill>
                          <a:schemeClr val="tx1">
                            <a:lumMod val="50000"/>
                          </a:schemeClr>
                        </a:solidFill>
                        <a:latin typeface="+mn-ea"/>
                        <a:ea typeface="+mn-ea"/>
                        <a:cs typeface="+mn-cs"/>
                      </a:endParaRPr>
                    </a:p>
                  </a:txBody>
                  <a:tcPr marL="56542" marR="56542" marT="0" marB="0" anchor="ctr">
                    <a:solidFill>
                      <a:schemeClr val="bg1">
                        <a:lumMod val="95000"/>
                      </a:schemeClr>
                    </a:solidFill>
                  </a:tcPr>
                </a:tc>
                <a:tc>
                  <a:txBody>
                    <a:bodyPr/>
                    <a:lstStyle/>
                    <a:p>
                      <a:pPr marL="0" algn="l" defTabSz="914400" rtl="0" eaLnBrk="1" latinLnBrk="0" hangingPunct="1">
                        <a:spcAft>
                          <a:spcPts val="0"/>
                        </a:spcAft>
                      </a:pPr>
                      <a:r>
                        <a:rPr lang="en-US" sz="2000" b="1" kern="1200" dirty="0"/>
                        <a:t> </a:t>
                      </a:r>
                      <a:endParaRPr lang="zh-TW" sz="2000" b="1" kern="1200" dirty="0">
                        <a:solidFill>
                          <a:schemeClr val="tx1">
                            <a:lumMod val="50000"/>
                          </a:schemeClr>
                        </a:solidFill>
                        <a:latin typeface="+mn-ea"/>
                        <a:ea typeface="+mn-ea"/>
                        <a:cs typeface="+mn-cs"/>
                      </a:endParaRPr>
                    </a:p>
                  </a:txBody>
                  <a:tcPr marL="56542" marR="56542" marT="0" marB="0" anchor="ctr">
                    <a:solidFill>
                      <a:schemeClr val="bg1">
                        <a:lumMod val="95000"/>
                      </a:schemeClr>
                    </a:solidFill>
                  </a:tcPr>
                </a:tc>
                <a:extLst>
                  <a:ext uri="{0D108BD9-81ED-4DB2-BD59-A6C34878D82A}">
                    <a16:rowId xmlns:a16="http://schemas.microsoft.com/office/drawing/2014/main" val="2371023384"/>
                  </a:ext>
                </a:extLst>
              </a:tr>
            </a:tbl>
          </a:graphicData>
        </a:graphic>
      </p:graphicFrame>
      <p:sp>
        <p:nvSpPr>
          <p:cNvPr id="4" name="內容版面配置區 1"/>
          <p:cNvSpPr txBox="1">
            <a:spLocks/>
          </p:cNvSpPr>
          <p:nvPr/>
        </p:nvSpPr>
        <p:spPr bwMode="ltGray">
          <a:xfrm>
            <a:off x="272480" y="5442336"/>
            <a:ext cx="8928992" cy="479327"/>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04850" indent="-342900"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2400" i="1" dirty="0">
                <a:solidFill>
                  <a:schemeClr val="bg2"/>
                </a:solidFill>
              </a:rPr>
              <a:t>應同計畫書第一部分</a:t>
            </a:r>
            <a:r>
              <a:rPr lang="zh-TW" altLang="en-US" sz="2400" i="1" dirty="0" smtClean="0">
                <a:solidFill>
                  <a:schemeClr val="bg2"/>
                </a:solidFill>
              </a:rPr>
              <a:t>之</a:t>
            </a:r>
            <a:r>
              <a:rPr lang="zh-TW" altLang="en-US" sz="2400" i="1" dirty="0">
                <a:solidFill>
                  <a:schemeClr val="bg2"/>
                </a:solidFill>
              </a:rPr>
              <a:t>參</a:t>
            </a:r>
            <a:r>
              <a:rPr lang="zh-TW" altLang="en-US" sz="2400" i="1" dirty="0" smtClean="0">
                <a:solidFill>
                  <a:schemeClr val="bg2"/>
                </a:solidFill>
              </a:rPr>
              <a:t>、經費預算表</a:t>
            </a:r>
            <a:endParaRPr lang="en-US" altLang="zh-TW" sz="2400" i="1" dirty="0" smtClean="0">
              <a:solidFill>
                <a:schemeClr val="bg2"/>
              </a:solidFill>
            </a:endParaRPr>
          </a:p>
        </p:txBody>
      </p:sp>
    </p:spTree>
    <p:extLst>
      <p:ext uri="{BB962C8B-B14F-4D97-AF65-F5344CB8AC3E}">
        <p14:creationId xmlns:p14="http://schemas.microsoft.com/office/powerpoint/2010/main" val="2482168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標題 2"/>
          <p:cNvSpPr>
            <a:spLocks noGrp="1"/>
          </p:cNvSpPr>
          <p:nvPr>
            <p:ph type="title"/>
          </p:nvPr>
        </p:nvSpPr>
        <p:spPr>
          <a:xfrm>
            <a:off x="632520" y="0"/>
            <a:ext cx="9273480" cy="764704"/>
          </a:xfrm>
        </p:spPr>
        <p:txBody>
          <a:bodyPr/>
          <a:lstStyle/>
          <a:p>
            <a:r>
              <a:rPr lang="zh-TW" altLang="en-US" dirty="0"/>
              <a:t>項目</a:t>
            </a:r>
            <a:r>
              <a:rPr lang="zh-TW" altLang="en-US" dirty="0" smtClean="0"/>
              <a:t>一 經費及人力需求 </a:t>
            </a:r>
            <a:r>
              <a:rPr lang="en-US" altLang="zh-TW" dirty="0" smtClean="0"/>
              <a:t>–</a:t>
            </a:r>
            <a:r>
              <a:rPr lang="zh-TW" altLang="en-US" dirty="0" smtClean="0"/>
              <a:t> 業務費說明表</a:t>
            </a:r>
            <a:endParaRPr lang="zh-TW" altLang="en-US" dirty="0"/>
          </a:p>
        </p:txBody>
      </p:sp>
      <p:graphicFrame>
        <p:nvGraphicFramePr>
          <p:cNvPr id="5" name="內容版面配置區 3"/>
          <p:cNvGraphicFramePr>
            <a:graphicFrameLocks/>
          </p:cNvGraphicFramePr>
          <p:nvPr>
            <p:extLst>
              <p:ext uri="{D42A27DB-BD31-4B8C-83A1-F6EECF244321}">
                <p14:modId xmlns:p14="http://schemas.microsoft.com/office/powerpoint/2010/main" val="1964918717"/>
              </p:ext>
            </p:extLst>
          </p:nvPr>
        </p:nvGraphicFramePr>
        <p:xfrm>
          <a:off x="407497" y="908720"/>
          <a:ext cx="9091006" cy="4320000"/>
        </p:xfrm>
        <a:graphic>
          <a:graphicData uri="http://schemas.openxmlformats.org/drawingml/2006/table">
            <a:tbl>
              <a:tblPr firstRow="1" bandRow="1">
                <a:tableStyleId>{69012ECD-51FC-41F1-AA8D-1B2483CD663E}</a:tableStyleId>
              </a:tblPr>
              <a:tblGrid>
                <a:gridCol w="385852">
                  <a:extLst>
                    <a:ext uri="{9D8B030D-6E8A-4147-A177-3AD203B41FA5}">
                      <a16:colId xmlns:a16="http://schemas.microsoft.com/office/drawing/2014/main" val="690595087"/>
                    </a:ext>
                  </a:extLst>
                </a:gridCol>
                <a:gridCol w="3611880">
                  <a:extLst>
                    <a:ext uri="{9D8B030D-6E8A-4147-A177-3AD203B41FA5}">
                      <a16:colId xmlns:a16="http://schemas.microsoft.com/office/drawing/2014/main" val="2511253260"/>
                    </a:ext>
                  </a:extLst>
                </a:gridCol>
                <a:gridCol w="2151472">
                  <a:extLst>
                    <a:ext uri="{9D8B030D-6E8A-4147-A177-3AD203B41FA5}">
                      <a16:colId xmlns:a16="http://schemas.microsoft.com/office/drawing/2014/main" val="3987960867"/>
                    </a:ext>
                  </a:extLst>
                </a:gridCol>
                <a:gridCol w="2941802">
                  <a:extLst>
                    <a:ext uri="{9D8B030D-6E8A-4147-A177-3AD203B41FA5}">
                      <a16:colId xmlns:a16="http://schemas.microsoft.com/office/drawing/2014/main" val="1795254976"/>
                    </a:ext>
                  </a:extLst>
                </a:gridCol>
              </a:tblGrid>
              <a:tr h="540000">
                <a:tc>
                  <a:txBody>
                    <a:bodyPr/>
                    <a:lstStyle/>
                    <a:p>
                      <a:pPr marL="0" algn="ctr" defTabSz="914400" rtl="0" eaLnBrk="1" latinLnBrk="0" hangingPunct="1">
                        <a:spcAft>
                          <a:spcPts val="0"/>
                        </a:spcAft>
                      </a:pPr>
                      <a:r>
                        <a:rPr lang="en-US" altLang="zh-TW" sz="2000" kern="1200" dirty="0" smtClean="0"/>
                        <a:t>#</a:t>
                      </a:r>
                      <a:endParaRPr lang="zh-TW" sz="2000" kern="1200" dirty="0">
                        <a:solidFill>
                          <a:schemeClr val="tx1">
                            <a:lumMod val="50000"/>
                          </a:schemeClr>
                        </a:solidFill>
                        <a:latin typeface="+mn-ea"/>
                        <a:ea typeface="+mn-ea"/>
                        <a:cs typeface="+mn-cs"/>
                      </a:endParaRPr>
                    </a:p>
                  </a:txBody>
                  <a:tcPr marL="56542" marR="56542" marT="0" marB="0" anchor="ctr">
                    <a:lnR w="12700" cap="flat" cmpd="sng" algn="ctr">
                      <a:solidFill>
                        <a:schemeClr val="bg1"/>
                      </a:solidFill>
                      <a:prstDash val="solid"/>
                      <a:round/>
                      <a:headEnd type="none" w="med" len="med"/>
                      <a:tailEnd type="none" w="med" len="med"/>
                    </a:lnR>
                  </a:tcPr>
                </a:tc>
                <a:tc>
                  <a:txBody>
                    <a:bodyPr/>
                    <a:lstStyle/>
                    <a:p>
                      <a:pPr marL="0" algn="ctr" defTabSz="914400" rtl="0" eaLnBrk="1" latinLnBrk="0" hangingPunct="1">
                        <a:spcAft>
                          <a:spcPts val="0"/>
                        </a:spcAft>
                      </a:pPr>
                      <a:r>
                        <a:rPr lang="zh-TW" sz="2000" kern="1200" dirty="0"/>
                        <a:t>項目</a:t>
                      </a:r>
                      <a:endParaRPr lang="zh-TW" sz="2000" kern="1200" dirty="0">
                        <a:solidFill>
                          <a:schemeClr val="tx1">
                            <a:lumMod val="50000"/>
                          </a:schemeClr>
                        </a:solidFill>
                        <a:latin typeface="+mn-ea"/>
                        <a:ea typeface="+mn-ea"/>
                        <a:cs typeface="+mn-cs"/>
                      </a:endParaRPr>
                    </a:p>
                  </a:txBody>
                  <a:tcPr marL="56542" marR="5654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ctr" defTabSz="914400" rtl="0" eaLnBrk="1" latinLnBrk="0" hangingPunct="1">
                        <a:spcAft>
                          <a:spcPts val="0"/>
                        </a:spcAft>
                      </a:pPr>
                      <a:r>
                        <a:rPr lang="zh-TW" altLang="en-US" sz="2000" kern="1200" dirty="0" smtClean="0"/>
                        <a:t>經費</a:t>
                      </a:r>
                      <a:r>
                        <a:rPr lang="en-US" sz="2000" kern="1200" dirty="0" smtClean="0"/>
                        <a:t>(</a:t>
                      </a:r>
                      <a:r>
                        <a:rPr lang="zh-TW" sz="2000" kern="1200" dirty="0"/>
                        <a:t>仟元</a:t>
                      </a:r>
                      <a:r>
                        <a:rPr lang="en-US" sz="2000" kern="1200" dirty="0"/>
                        <a:t>)</a:t>
                      </a:r>
                      <a:endParaRPr lang="zh-TW" sz="2000" kern="1200" dirty="0">
                        <a:solidFill>
                          <a:schemeClr val="tx1">
                            <a:lumMod val="50000"/>
                          </a:schemeClr>
                        </a:solidFill>
                        <a:latin typeface="+mn-ea"/>
                        <a:ea typeface="+mn-ea"/>
                        <a:cs typeface="+mn-cs"/>
                      </a:endParaRPr>
                    </a:p>
                  </a:txBody>
                  <a:tcPr marL="56542" marR="5654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algn="ctr" defTabSz="914400" rtl="0" eaLnBrk="1" latinLnBrk="0" hangingPunct="1">
                        <a:spcAft>
                          <a:spcPts val="0"/>
                        </a:spcAft>
                      </a:pPr>
                      <a:r>
                        <a:rPr lang="zh-TW" sz="2000" kern="1200" dirty="0"/>
                        <a:t>說明</a:t>
                      </a:r>
                      <a:endParaRPr lang="zh-TW" sz="2000" kern="1200" dirty="0">
                        <a:solidFill>
                          <a:schemeClr val="tx1">
                            <a:lumMod val="50000"/>
                          </a:schemeClr>
                        </a:solidFill>
                        <a:latin typeface="+mn-ea"/>
                        <a:ea typeface="+mn-ea"/>
                        <a:cs typeface="+mn-cs"/>
                      </a:endParaRPr>
                    </a:p>
                  </a:txBody>
                  <a:tcPr marL="56542" marR="56542" marT="0" marB="0"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969708412"/>
                  </a:ext>
                </a:extLst>
              </a:tr>
              <a:tr h="540000">
                <a:tc>
                  <a:txBody>
                    <a:bodyPr/>
                    <a:lstStyle/>
                    <a:p>
                      <a:pPr marL="0" algn="ctr" defTabSz="914400" rtl="0" eaLnBrk="1" latinLnBrk="0" hangingPunct="1">
                        <a:spcAft>
                          <a:spcPts val="0"/>
                        </a:spcAft>
                      </a:pPr>
                      <a:r>
                        <a:rPr lang="en-US" sz="2000" kern="1200" dirty="0"/>
                        <a:t>1</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r>
                        <a:rPr lang="zh-TW" altLang="en-US" sz="2000" b="0" dirty="0" smtClean="0">
                          <a:solidFill>
                            <a:schemeClr val="tx1"/>
                          </a:solidFill>
                          <a:latin typeface="+mn-ea"/>
                          <a:ea typeface="+mn-ea"/>
                        </a:rPr>
                        <a:t>訓練費</a:t>
                      </a:r>
                      <a:endParaRPr lang="zh-TW" altLang="en-US" sz="2000" b="0" dirty="0">
                        <a:solidFill>
                          <a:schemeClr val="tx1"/>
                        </a:solidFill>
                        <a:latin typeface="+mn-ea"/>
                        <a:ea typeface="+mn-ea"/>
                      </a:endParaRPr>
                    </a:p>
                  </a:txBody>
                  <a:tcPr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en-US" altLang="zh-TW" sz="2000" kern="1200" dirty="0" smtClean="0">
                        <a:solidFill>
                          <a:schemeClr val="tx1">
                            <a:lumMod val="50000"/>
                          </a:schemeClr>
                        </a:solidFill>
                        <a:latin typeface="+mn-ea"/>
                        <a:ea typeface="+mn-ea"/>
                      </a:endParaRPr>
                    </a:p>
                  </a:txBody>
                  <a:tcPr marL="56542" marR="56542" marT="0" marB="0" anchor="ctr"/>
                </a:tc>
                <a:extLst>
                  <a:ext uri="{0D108BD9-81ED-4DB2-BD59-A6C34878D82A}">
                    <a16:rowId xmlns:a16="http://schemas.microsoft.com/office/drawing/2014/main" val="15081768"/>
                  </a:ext>
                </a:extLst>
              </a:tr>
              <a:tr h="540000">
                <a:tc>
                  <a:txBody>
                    <a:bodyPr/>
                    <a:lstStyle/>
                    <a:p>
                      <a:pPr marL="0" algn="ctr" defTabSz="914400" rtl="0" eaLnBrk="1" latinLnBrk="0" hangingPunct="1">
                        <a:spcAft>
                          <a:spcPts val="0"/>
                        </a:spcAft>
                      </a:pPr>
                      <a:r>
                        <a:rPr lang="en-US" sz="2000" kern="1200" dirty="0"/>
                        <a:t>2</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r>
                        <a:rPr lang="zh-TW" altLang="en-US" sz="2000" b="0" dirty="0" smtClean="0">
                          <a:solidFill>
                            <a:schemeClr val="tx1"/>
                          </a:solidFill>
                          <a:latin typeface="+mn-ea"/>
                          <a:ea typeface="+mn-ea"/>
                        </a:rPr>
                        <a:t>委託學術研究費</a:t>
                      </a:r>
                      <a:endParaRPr lang="zh-TW" altLang="en-US" sz="2000" b="0" dirty="0">
                        <a:solidFill>
                          <a:schemeClr val="tx1"/>
                        </a:solidFill>
                        <a:latin typeface="+mn-ea"/>
                        <a:ea typeface="+mn-ea"/>
                      </a:endParaRPr>
                    </a:p>
                  </a:txBody>
                  <a:tcPr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3066671650"/>
                  </a:ext>
                </a:extLst>
              </a:tr>
              <a:tr h="540000">
                <a:tc>
                  <a:txBody>
                    <a:bodyPr/>
                    <a:lstStyle/>
                    <a:p>
                      <a:pPr marL="0" algn="ctr" defTabSz="914400" rtl="0" eaLnBrk="1" latinLnBrk="0" hangingPunct="1">
                        <a:spcAft>
                          <a:spcPts val="0"/>
                        </a:spcAft>
                      </a:pPr>
                      <a:r>
                        <a:rPr lang="en-US" sz="2000" kern="1200" dirty="0"/>
                        <a:t>3</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r>
                        <a:rPr lang="zh-TW" altLang="en-US" sz="2000" b="0" dirty="0" smtClean="0">
                          <a:solidFill>
                            <a:schemeClr val="tx1"/>
                          </a:solidFill>
                          <a:latin typeface="+mn-ea"/>
                          <a:ea typeface="+mn-ea"/>
                        </a:rPr>
                        <a:t>委託業界研究費</a:t>
                      </a:r>
                      <a:endParaRPr lang="zh-TW" altLang="en-US" sz="2000" b="0" dirty="0">
                        <a:solidFill>
                          <a:schemeClr val="tx1"/>
                        </a:solidFill>
                        <a:latin typeface="+mn-ea"/>
                        <a:ea typeface="+mn-ea"/>
                      </a:endParaRPr>
                    </a:p>
                  </a:txBody>
                  <a:tcPr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2089226313"/>
                  </a:ext>
                </a:extLst>
              </a:tr>
              <a:tr h="540000">
                <a:tc>
                  <a:txBody>
                    <a:bodyPr/>
                    <a:lstStyle/>
                    <a:p>
                      <a:pPr marL="0" algn="ctr" defTabSz="914400" rtl="0" eaLnBrk="1" latinLnBrk="0" hangingPunct="1">
                        <a:spcAft>
                          <a:spcPts val="0"/>
                        </a:spcAft>
                      </a:pPr>
                      <a:r>
                        <a:rPr lang="en-US" sz="2000" kern="1200" dirty="0"/>
                        <a:t>4</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0" dirty="0" smtClean="0">
                          <a:solidFill>
                            <a:schemeClr val="tx1"/>
                          </a:solidFill>
                          <a:latin typeface="+mn-ea"/>
                          <a:ea typeface="+mn-ea"/>
                        </a:rPr>
                        <a:t>國際合作費</a:t>
                      </a:r>
                    </a:p>
                  </a:txBody>
                  <a:tcPr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3927596775"/>
                  </a:ext>
                </a:extLst>
              </a:tr>
              <a:tr h="540000">
                <a:tc>
                  <a:txBody>
                    <a:bodyPr/>
                    <a:lstStyle/>
                    <a:p>
                      <a:pPr marL="0" algn="ctr" defTabSz="914400" rtl="0" eaLnBrk="1" latinLnBrk="0" hangingPunct="1">
                        <a:spcAft>
                          <a:spcPts val="0"/>
                        </a:spcAft>
                      </a:pPr>
                      <a:r>
                        <a:rPr lang="en-US" sz="2000" kern="1200" dirty="0"/>
                        <a:t>5</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r>
                        <a:rPr lang="zh-TW" altLang="en-US" sz="2000" b="0" dirty="0" smtClean="0">
                          <a:solidFill>
                            <a:schemeClr val="tx1"/>
                          </a:solidFill>
                          <a:latin typeface="+mn-ea"/>
                          <a:ea typeface="+mn-ea"/>
                        </a:rPr>
                        <a:t>圖書、智財權費用、勞務</a:t>
                      </a:r>
                      <a:endParaRPr lang="zh-TW" altLang="en-US" sz="2000" b="0" dirty="0">
                        <a:solidFill>
                          <a:schemeClr val="tx1"/>
                        </a:solidFill>
                        <a:latin typeface="+mn-ea"/>
                        <a:ea typeface="+mn-ea"/>
                      </a:endParaRPr>
                    </a:p>
                  </a:txBody>
                  <a:tcPr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4217286427"/>
                  </a:ext>
                </a:extLst>
              </a:tr>
              <a:tr h="540000">
                <a:tc>
                  <a:txBody>
                    <a:bodyPr/>
                    <a:lstStyle/>
                    <a:p>
                      <a:pPr marL="0" algn="ctr" defTabSz="914400" rtl="0" eaLnBrk="1" latinLnBrk="0" hangingPunct="1">
                        <a:spcAft>
                          <a:spcPts val="0"/>
                        </a:spcAft>
                      </a:pPr>
                      <a:r>
                        <a:rPr lang="en-US" sz="2000" kern="1200" dirty="0"/>
                        <a:t>6</a:t>
                      </a:r>
                      <a:endParaRPr lang="zh-TW" sz="2000" kern="1200" dirty="0">
                        <a:solidFill>
                          <a:schemeClr val="tx1">
                            <a:lumMod val="50000"/>
                          </a:schemeClr>
                        </a:solidFill>
                        <a:latin typeface="+mn-ea"/>
                        <a:ea typeface="+mn-ea"/>
                        <a:cs typeface="+mn-cs"/>
                      </a:endParaRPr>
                    </a:p>
                  </a:txBody>
                  <a:tcPr marL="56542" marR="56542"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0" dirty="0" smtClean="0">
                          <a:solidFill>
                            <a:schemeClr val="tx1"/>
                          </a:solidFill>
                          <a:latin typeface="+mn-ea"/>
                          <a:ea typeface="+mn-ea"/>
                        </a:rPr>
                        <a:t>其他</a:t>
                      </a:r>
                    </a:p>
                  </a:txBody>
                  <a:tcPr anchor="ctr"/>
                </a:tc>
                <a:tc>
                  <a:txBody>
                    <a:bodyPr/>
                    <a:lstStyle/>
                    <a:p>
                      <a:pPr marL="0" algn="l" defTabSz="914400" rtl="0" eaLnBrk="1" latinLnBrk="0" hangingPunct="1">
                        <a:spcAft>
                          <a:spcPts val="0"/>
                        </a:spcAft>
                      </a:pPr>
                      <a:r>
                        <a:rPr lang="en-US" sz="2000" kern="1200" dirty="0"/>
                        <a:t> </a:t>
                      </a:r>
                      <a:endParaRPr lang="zh-TW" sz="2000" kern="1200" dirty="0">
                        <a:solidFill>
                          <a:schemeClr val="tx1">
                            <a:lumMod val="50000"/>
                          </a:schemeClr>
                        </a:solidFill>
                        <a:latin typeface="+mn-ea"/>
                        <a:ea typeface="+mn-ea"/>
                        <a:cs typeface="+mn-cs"/>
                      </a:endParaRPr>
                    </a:p>
                  </a:txBody>
                  <a:tcPr marL="56542" marR="56542" marT="0" marB="0"/>
                </a:tc>
                <a:tc>
                  <a:txBody>
                    <a:bodyPr/>
                    <a:lstStyle/>
                    <a:p>
                      <a:pPr marL="0" algn="l" defTabSz="914400" rtl="0" eaLnBrk="1" latinLnBrk="0" hangingPunct="1">
                        <a:spcAft>
                          <a:spcPts val="0"/>
                        </a:spcAft>
                      </a:pPr>
                      <a:endParaRPr lang="zh-TW" sz="2000" kern="1200" dirty="0">
                        <a:solidFill>
                          <a:schemeClr val="tx1">
                            <a:lumMod val="50000"/>
                          </a:schemeClr>
                        </a:solidFill>
                        <a:latin typeface="+mn-ea"/>
                        <a:ea typeface="+mn-ea"/>
                        <a:cs typeface="+mn-cs"/>
                      </a:endParaRPr>
                    </a:p>
                  </a:txBody>
                  <a:tcPr marL="56542" marR="56542" marT="0" marB="0" anchor="ctr"/>
                </a:tc>
                <a:extLst>
                  <a:ext uri="{0D108BD9-81ED-4DB2-BD59-A6C34878D82A}">
                    <a16:rowId xmlns:a16="http://schemas.microsoft.com/office/drawing/2014/main" val="2972224552"/>
                  </a:ext>
                </a:extLst>
              </a:tr>
              <a:tr h="540000">
                <a:tc gridSpan="2">
                  <a:txBody>
                    <a:bodyPr/>
                    <a:lstStyle/>
                    <a:p>
                      <a:pPr marL="0" algn="r" defTabSz="914400" rtl="0" eaLnBrk="1" latinLnBrk="0" hangingPunct="1">
                        <a:spcAft>
                          <a:spcPts val="0"/>
                        </a:spcAft>
                      </a:pPr>
                      <a:r>
                        <a:rPr lang="zh-TW" sz="2000" b="1" kern="1200" dirty="0"/>
                        <a:t>合計</a:t>
                      </a:r>
                      <a:endParaRPr lang="zh-TW" sz="2000" b="1" kern="1200" dirty="0">
                        <a:solidFill>
                          <a:schemeClr val="tx1">
                            <a:lumMod val="50000"/>
                          </a:schemeClr>
                        </a:solidFill>
                        <a:latin typeface="+mn-ea"/>
                        <a:ea typeface="+mn-ea"/>
                        <a:cs typeface="+mn-cs"/>
                      </a:endParaRPr>
                    </a:p>
                  </a:txBody>
                  <a:tcPr marL="56542" marR="56542" marT="0" marB="0" anchor="ctr">
                    <a:solidFill>
                      <a:schemeClr val="bg1">
                        <a:lumMod val="95000"/>
                      </a:schemeClr>
                    </a:solidFill>
                  </a:tcPr>
                </a:tc>
                <a:tc hMerge="1">
                  <a:txBody>
                    <a:bodyPr/>
                    <a:lstStyle/>
                    <a:p>
                      <a:endParaRPr lang="zh-TW" altLang="en-US"/>
                    </a:p>
                  </a:txBody>
                  <a:tcPr/>
                </a:tc>
                <a:tc>
                  <a:txBody>
                    <a:bodyPr/>
                    <a:lstStyle/>
                    <a:p>
                      <a:pPr marL="0" algn="l" defTabSz="914400" rtl="0" eaLnBrk="1" latinLnBrk="0" hangingPunct="1">
                        <a:spcAft>
                          <a:spcPts val="0"/>
                        </a:spcAft>
                      </a:pPr>
                      <a:r>
                        <a:rPr lang="en-US" sz="2000" b="1" kern="1200" dirty="0"/>
                        <a:t> </a:t>
                      </a:r>
                      <a:endParaRPr lang="zh-TW" sz="2000" b="1" kern="1200" dirty="0">
                        <a:solidFill>
                          <a:schemeClr val="tx1">
                            <a:lumMod val="50000"/>
                          </a:schemeClr>
                        </a:solidFill>
                        <a:latin typeface="+mn-ea"/>
                        <a:ea typeface="+mn-ea"/>
                        <a:cs typeface="+mn-cs"/>
                      </a:endParaRPr>
                    </a:p>
                  </a:txBody>
                  <a:tcPr marL="56542" marR="56542" marT="0" marB="0" anchor="ctr">
                    <a:solidFill>
                      <a:schemeClr val="bg1">
                        <a:lumMod val="95000"/>
                      </a:schemeClr>
                    </a:solidFill>
                  </a:tcPr>
                </a:tc>
                <a:tc>
                  <a:txBody>
                    <a:bodyPr/>
                    <a:lstStyle/>
                    <a:p>
                      <a:pPr marL="0" algn="l" defTabSz="914400" rtl="0" eaLnBrk="1" latinLnBrk="0" hangingPunct="1">
                        <a:spcAft>
                          <a:spcPts val="0"/>
                        </a:spcAft>
                      </a:pPr>
                      <a:r>
                        <a:rPr lang="en-US" sz="2000" b="1" kern="1200" dirty="0"/>
                        <a:t> </a:t>
                      </a:r>
                      <a:endParaRPr lang="zh-TW" sz="2000" b="1" kern="1200" dirty="0">
                        <a:solidFill>
                          <a:schemeClr val="tx1">
                            <a:lumMod val="50000"/>
                          </a:schemeClr>
                        </a:solidFill>
                        <a:latin typeface="+mn-ea"/>
                        <a:ea typeface="+mn-ea"/>
                        <a:cs typeface="+mn-cs"/>
                      </a:endParaRPr>
                    </a:p>
                  </a:txBody>
                  <a:tcPr marL="56542" marR="56542" marT="0" marB="0" anchor="ctr">
                    <a:solidFill>
                      <a:schemeClr val="bg1">
                        <a:lumMod val="95000"/>
                      </a:schemeClr>
                    </a:solidFill>
                  </a:tcPr>
                </a:tc>
                <a:extLst>
                  <a:ext uri="{0D108BD9-81ED-4DB2-BD59-A6C34878D82A}">
                    <a16:rowId xmlns:a16="http://schemas.microsoft.com/office/drawing/2014/main" val="2371023384"/>
                  </a:ext>
                </a:extLst>
              </a:tr>
            </a:tbl>
          </a:graphicData>
        </a:graphic>
      </p:graphicFrame>
      <p:sp>
        <p:nvSpPr>
          <p:cNvPr id="4" name="內容版面配置區 1"/>
          <p:cNvSpPr txBox="1">
            <a:spLocks/>
          </p:cNvSpPr>
          <p:nvPr/>
        </p:nvSpPr>
        <p:spPr bwMode="ltGray">
          <a:xfrm>
            <a:off x="272480" y="5442336"/>
            <a:ext cx="8928992" cy="479327"/>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04850" indent="-342900"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2400" i="1" dirty="0">
                <a:solidFill>
                  <a:schemeClr val="bg2"/>
                </a:solidFill>
              </a:rPr>
              <a:t>應同計畫書第一部分</a:t>
            </a:r>
            <a:r>
              <a:rPr lang="zh-TW" altLang="en-US" sz="2400" i="1" dirty="0" smtClean="0">
                <a:solidFill>
                  <a:schemeClr val="bg2"/>
                </a:solidFill>
              </a:rPr>
              <a:t>之</a:t>
            </a:r>
            <a:r>
              <a:rPr lang="zh-TW" altLang="en-US" sz="2400" i="1" dirty="0">
                <a:solidFill>
                  <a:schemeClr val="bg2"/>
                </a:solidFill>
              </a:rPr>
              <a:t>參</a:t>
            </a:r>
            <a:r>
              <a:rPr lang="zh-TW" altLang="en-US" sz="2400" i="1" dirty="0" smtClean="0">
                <a:solidFill>
                  <a:schemeClr val="bg2"/>
                </a:solidFill>
              </a:rPr>
              <a:t>、經費預算表</a:t>
            </a:r>
            <a:endParaRPr lang="en-US" altLang="zh-TW" sz="2400" i="1" dirty="0" smtClean="0">
              <a:solidFill>
                <a:schemeClr val="bg2"/>
              </a:solidFill>
            </a:endParaRPr>
          </a:p>
        </p:txBody>
      </p:sp>
    </p:spTree>
    <p:extLst>
      <p:ext uri="{BB962C8B-B14F-4D97-AF65-F5344CB8AC3E}">
        <p14:creationId xmlns:p14="http://schemas.microsoft.com/office/powerpoint/2010/main" val="1612670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632520" y="0"/>
            <a:ext cx="9273480" cy="764704"/>
          </a:xfrm>
        </p:spPr>
        <p:txBody>
          <a:bodyPr/>
          <a:lstStyle/>
          <a:p>
            <a:r>
              <a:rPr lang="zh-TW" altLang="en-US" dirty="0"/>
              <a:t>項目</a:t>
            </a:r>
            <a:r>
              <a:rPr lang="zh-TW" altLang="en-US" dirty="0" smtClean="0"/>
              <a:t>一 經費及人力需求 </a:t>
            </a:r>
            <a:r>
              <a:rPr lang="en-US" altLang="zh-TW" dirty="0" smtClean="0"/>
              <a:t>– </a:t>
            </a:r>
            <a:r>
              <a:rPr lang="zh-TW" altLang="en-US" dirty="0" smtClean="0"/>
              <a:t>人力需求表</a:t>
            </a:r>
            <a:endParaRPr lang="zh-TW" altLang="en-US" dirty="0"/>
          </a:p>
        </p:txBody>
      </p:sp>
      <p:graphicFrame>
        <p:nvGraphicFramePr>
          <p:cNvPr id="9" name="內容版面配置區 8"/>
          <p:cNvGraphicFramePr>
            <a:graphicFrameLocks noGrp="1"/>
          </p:cNvGraphicFramePr>
          <p:nvPr>
            <p:ph idx="1"/>
            <p:extLst>
              <p:ext uri="{D42A27DB-BD31-4B8C-83A1-F6EECF244321}">
                <p14:modId xmlns:p14="http://schemas.microsoft.com/office/powerpoint/2010/main" val="76952"/>
              </p:ext>
            </p:extLst>
          </p:nvPr>
        </p:nvGraphicFramePr>
        <p:xfrm>
          <a:off x="272480" y="1124744"/>
          <a:ext cx="9361039" cy="4149994"/>
        </p:xfrm>
        <a:graphic>
          <a:graphicData uri="http://schemas.openxmlformats.org/drawingml/2006/table">
            <a:tbl>
              <a:tblPr firstRow="1" firstCol="1" bandRow="1">
                <a:tableStyleId>{69012ECD-51FC-41F1-AA8D-1B2483CD663E}</a:tableStyleId>
              </a:tblPr>
              <a:tblGrid>
                <a:gridCol w="315755">
                  <a:extLst>
                    <a:ext uri="{9D8B030D-6E8A-4147-A177-3AD203B41FA5}">
                      <a16:colId xmlns:a16="http://schemas.microsoft.com/office/drawing/2014/main" val="295990549"/>
                    </a:ext>
                  </a:extLst>
                </a:gridCol>
                <a:gridCol w="902923">
                  <a:extLst>
                    <a:ext uri="{9D8B030D-6E8A-4147-A177-3AD203B41FA5}">
                      <a16:colId xmlns:a16="http://schemas.microsoft.com/office/drawing/2014/main" val="3293759008"/>
                    </a:ext>
                  </a:extLst>
                </a:gridCol>
                <a:gridCol w="902923">
                  <a:extLst>
                    <a:ext uri="{9D8B030D-6E8A-4147-A177-3AD203B41FA5}">
                      <a16:colId xmlns:a16="http://schemas.microsoft.com/office/drawing/2014/main" val="2541426005"/>
                    </a:ext>
                  </a:extLst>
                </a:gridCol>
                <a:gridCol w="1006629">
                  <a:extLst>
                    <a:ext uri="{9D8B030D-6E8A-4147-A177-3AD203B41FA5}">
                      <a16:colId xmlns:a16="http://schemas.microsoft.com/office/drawing/2014/main" val="475234844"/>
                    </a:ext>
                  </a:extLst>
                </a:gridCol>
                <a:gridCol w="1218791">
                  <a:extLst>
                    <a:ext uri="{9D8B030D-6E8A-4147-A177-3AD203B41FA5}">
                      <a16:colId xmlns:a16="http://schemas.microsoft.com/office/drawing/2014/main" val="1810134344"/>
                    </a:ext>
                  </a:extLst>
                </a:gridCol>
                <a:gridCol w="1283252">
                  <a:extLst>
                    <a:ext uri="{9D8B030D-6E8A-4147-A177-3AD203B41FA5}">
                      <a16:colId xmlns:a16="http://schemas.microsoft.com/office/drawing/2014/main" val="2779678418"/>
                    </a:ext>
                  </a:extLst>
                </a:gridCol>
                <a:gridCol w="1865383">
                  <a:extLst>
                    <a:ext uri="{9D8B030D-6E8A-4147-A177-3AD203B41FA5}">
                      <a16:colId xmlns:a16="http://schemas.microsoft.com/office/drawing/2014/main" val="1936272489"/>
                    </a:ext>
                  </a:extLst>
                </a:gridCol>
                <a:gridCol w="1865383">
                  <a:extLst>
                    <a:ext uri="{9D8B030D-6E8A-4147-A177-3AD203B41FA5}">
                      <a16:colId xmlns:a16="http://schemas.microsoft.com/office/drawing/2014/main" val="3425855401"/>
                    </a:ext>
                  </a:extLst>
                </a:gridCol>
              </a:tblGrid>
              <a:tr h="360040">
                <a:tc>
                  <a:txBody>
                    <a:bodyPr/>
                    <a:lstStyle/>
                    <a:p>
                      <a:pPr algn="ctr">
                        <a:spcAft>
                          <a:spcPts val="0"/>
                        </a:spcAft>
                      </a:pPr>
                      <a:r>
                        <a:rPr lang="en-US" altLang="zh-TW" sz="2000" kern="100" dirty="0" smtClean="0">
                          <a:effectLst/>
                        </a:rPr>
                        <a:t>#</a:t>
                      </a:r>
                      <a:endParaRPr lang="zh-TW" sz="2000" kern="100" dirty="0">
                        <a:effectLst/>
                        <a:latin typeface="+mn-ea"/>
                        <a:ea typeface="+mn-ea"/>
                      </a:endParaRPr>
                    </a:p>
                  </a:txBody>
                  <a:tcPr marL="68580" marR="68580" marT="0" marB="0" anchor="ctr">
                    <a:lnR w="12700" cap="flat" cmpd="sng" algn="ctr">
                      <a:solidFill>
                        <a:schemeClr val="bg1"/>
                      </a:solidFill>
                      <a:prstDash val="solid"/>
                      <a:round/>
                      <a:headEnd type="none" w="med" len="med"/>
                      <a:tailEnd type="none" w="med" len="med"/>
                    </a:lnR>
                  </a:tcPr>
                </a:tc>
                <a:tc>
                  <a:txBody>
                    <a:bodyPr/>
                    <a:lstStyle/>
                    <a:p>
                      <a:pPr algn="ctr">
                        <a:spcAft>
                          <a:spcPts val="0"/>
                        </a:spcAft>
                      </a:pPr>
                      <a:r>
                        <a:rPr lang="zh-TW" sz="2000" kern="100" dirty="0">
                          <a:effectLst/>
                        </a:rPr>
                        <a:t>角色</a:t>
                      </a:r>
                      <a:endParaRPr lang="zh-TW" sz="2000" kern="1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zh-TW" sz="2000" kern="100" dirty="0">
                          <a:effectLst/>
                        </a:rPr>
                        <a:t>姓名</a:t>
                      </a:r>
                      <a:endParaRPr lang="zh-TW" sz="2000" kern="1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zh-TW" sz="2000" kern="100" dirty="0">
                          <a:effectLst/>
                        </a:rPr>
                        <a:t>部門</a:t>
                      </a:r>
                      <a:endParaRPr lang="zh-TW" sz="2000" kern="1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zh-TW" sz="2000" kern="100" dirty="0">
                          <a:effectLst/>
                        </a:rPr>
                        <a:t>最高</a:t>
                      </a:r>
                      <a:r>
                        <a:rPr lang="zh-TW" sz="2000" kern="100" dirty="0" smtClean="0">
                          <a:effectLst/>
                        </a:rPr>
                        <a:t>學歷</a:t>
                      </a:r>
                      <a:endParaRPr lang="en-US" altLang="zh-TW" sz="2000" kern="100" dirty="0" smtClean="0">
                        <a:effectLst/>
                      </a:endParaRPr>
                    </a:p>
                    <a:p>
                      <a:pPr algn="ctr">
                        <a:spcAft>
                          <a:spcPts val="0"/>
                        </a:spcAft>
                      </a:pPr>
                      <a:r>
                        <a:rPr lang="en-US" altLang="zh-TW" sz="1800" b="1" kern="1200" dirty="0" smtClean="0">
                          <a:solidFill>
                            <a:schemeClr val="bg1"/>
                          </a:solidFill>
                          <a:effectLst/>
                          <a:latin typeface="+mn-lt"/>
                          <a:ea typeface="+mn-ea"/>
                          <a:cs typeface="+mn-cs"/>
                        </a:rPr>
                        <a:t>(</a:t>
                      </a:r>
                      <a:r>
                        <a:rPr lang="zh-TW" altLang="zh-TW" sz="1800" b="1" kern="1200" dirty="0" smtClean="0">
                          <a:solidFill>
                            <a:schemeClr val="bg1"/>
                          </a:solidFill>
                          <a:effectLst/>
                          <a:latin typeface="+mn-lt"/>
                          <a:ea typeface="+mn-ea"/>
                          <a:cs typeface="+mn-cs"/>
                        </a:rPr>
                        <a:t>畢業年月</a:t>
                      </a:r>
                      <a:r>
                        <a:rPr lang="en-US" altLang="zh-TW" sz="1800" b="1" kern="1200" dirty="0" smtClean="0">
                          <a:solidFill>
                            <a:schemeClr val="bg1"/>
                          </a:solidFill>
                          <a:effectLst/>
                          <a:latin typeface="+mn-lt"/>
                          <a:ea typeface="+mn-ea"/>
                          <a:cs typeface="+mn-cs"/>
                        </a:rPr>
                        <a:t>)</a:t>
                      </a:r>
                      <a:endParaRPr lang="zh-TW" sz="2000" kern="1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zh-TW" altLang="en-US" sz="2000" kern="100" dirty="0" smtClean="0">
                          <a:effectLst/>
                        </a:rPr>
                        <a:t>經歷及</a:t>
                      </a:r>
                      <a:r>
                        <a:rPr lang="en-US" altLang="zh-TW" sz="2000" kern="100" dirty="0" smtClean="0">
                          <a:effectLst/>
                        </a:rPr>
                        <a:t/>
                      </a:r>
                      <a:br>
                        <a:rPr lang="en-US" altLang="zh-TW" sz="2000" kern="100" dirty="0" smtClean="0">
                          <a:effectLst/>
                        </a:rPr>
                      </a:br>
                      <a:r>
                        <a:rPr lang="zh-TW" altLang="en-US" sz="2000" kern="100" dirty="0" smtClean="0">
                          <a:effectLst/>
                        </a:rPr>
                        <a:t>工作年資</a:t>
                      </a:r>
                      <a:endParaRPr lang="zh-TW" sz="2000" kern="1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zh-TW" altLang="en-US" sz="2000" kern="100" dirty="0" smtClean="0">
                          <a:effectLst/>
                        </a:rPr>
                        <a:t>本計畫所執行工作內容</a:t>
                      </a:r>
                      <a:endParaRPr lang="zh-TW" sz="2000" kern="100" dirty="0">
                        <a:effectLst/>
                        <a:latin typeface="+mn-ea"/>
                        <a:ea typeface="+mn-ea"/>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zh-TW" altLang="en-US" sz="2000" kern="100" dirty="0" smtClean="0">
                          <a:effectLst/>
                        </a:rPr>
                        <a:t>規劃執行工時</a:t>
                      </a:r>
                    </a:p>
                    <a:p>
                      <a:pPr algn="ctr">
                        <a:spcAft>
                          <a:spcPts val="0"/>
                        </a:spcAft>
                      </a:pPr>
                      <a:r>
                        <a:rPr lang="en-US" altLang="zh-TW" sz="2000" kern="100" dirty="0" smtClean="0">
                          <a:effectLst/>
                        </a:rPr>
                        <a:t>(</a:t>
                      </a:r>
                      <a:r>
                        <a:rPr lang="zh-TW" altLang="en-US" sz="2000" kern="100" dirty="0" smtClean="0">
                          <a:effectLst/>
                        </a:rPr>
                        <a:t>人月</a:t>
                      </a:r>
                      <a:r>
                        <a:rPr lang="en-US" altLang="zh-TW" sz="2000" kern="100" dirty="0" smtClean="0">
                          <a:effectLst/>
                        </a:rPr>
                        <a:t>)</a:t>
                      </a:r>
                    </a:p>
                  </a:txBody>
                  <a:tcPr marL="68580" marR="68580" marT="0" marB="0"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539616388"/>
                  </a:ext>
                </a:extLst>
              </a:tr>
              <a:tr h="708079">
                <a:tc>
                  <a:txBody>
                    <a:bodyPr/>
                    <a:lstStyle/>
                    <a:p>
                      <a:pPr algn="ctr">
                        <a:spcAft>
                          <a:spcPts val="0"/>
                        </a:spcAft>
                      </a:pPr>
                      <a:r>
                        <a:rPr lang="en-US" sz="2000" b="0" kern="100" dirty="0">
                          <a:effectLst/>
                        </a:rPr>
                        <a:t>1</a:t>
                      </a:r>
                      <a:endParaRPr lang="zh-TW" sz="2000" b="0" kern="100" dirty="0">
                        <a:effectLst/>
                        <a:latin typeface="+mn-ea"/>
                        <a:ea typeface="+mn-ea"/>
                      </a:endParaRPr>
                    </a:p>
                  </a:txBody>
                  <a:tcPr marL="68580" marR="68580" marT="0" marB="0" anchor="ctr"/>
                </a:tc>
                <a:tc>
                  <a:txBody>
                    <a:bodyPr/>
                    <a:lstStyle/>
                    <a:p>
                      <a:pPr algn="ctr">
                        <a:spcAft>
                          <a:spcPts val="0"/>
                        </a:spcAft>
                      </a:pPr>
                      <a:r>
                        <a:rPr lang="zh-TW" sz="2000" kern="100" dirty="0" smtClean="0">
                          <a:effectLst/>
                        </a:rPr>
                        <a:t>計畫</a:t>
                      </a:r>
                      <a:r>
                        <a:rPr lang="en-US" altLang="zh-TW" sz="2000" kern="100" dirty="0" smtClean="0">
                          <a:effectLst/>
                        </a:rPr>
                        <a:t/>
                      </a:r>
                      <a:br>
                        <a:rPr lang="en-US" altLang="zh-TW" sz="2000" kern="100" dirty="0" smtClean="0">
                          <a:effectLst/>
                        </a:rPr>
                      </a:br>
                      <a:r>
                        <a:rPr lang="zh-TW" sz="2000" kern="100" dirty="0" smtClean="0">
                          <a:effectLst/>
                        </a:rPr>
                        <a:t>主持人</a:t>
                      </a:r>
                      <a:endParaRPr lang="zh-TW" sz="2000" b="1" i="1" kern="100" dirty="0">
                        <a:solidFill>
                          <a:schemeClr val="bg2"/>
                        </a:solidFill>
                        <a:effectLst/>
                        <a:latin typeface="+mn-ea"/>
                        <a:ea typeface="+mn-ea"/>
                      </a:endParaRPr>
                    </a:p>
                  </a:txBody>
                  <a:tcPr marL="68580" marR="68580" marT="0" marB="0" anchor="ctr"/>
                </a:tc>
                <a:tc>
                  <a:txBody>
                    <a:bodyPr/>
                    <a:lstStyle/>
                    <a:p>
                      <a:pPr algn="ctr">
                        <a:spcAft>
                          <a:spcPts val="0"/>
                        </a:spcAft>
                      </a:pPr>
                      <a:r>
                        <a:rPr lang="zh-TW" sz="2000" kern="100" dirty="0" smtClean="0">
                          <a:effectLst/>
                        </a:rPr>
                        <a:t>王</a:t>
                      </a:r>
                      <a:r>
                        <a:rPr lang="zh-TW" altLang="en-US" sz="2000" kern="100" dirty="0" smtClean="0">
                          <a:effectLst/>
                        </a:rPr>
                        <a:t>博</a:t>
                      </a:r>
                      <a:endParaRPr lang="zh-TW" sz="2000" b="1" i="1" kern="100" dirty="0">
                        <a:solidFill>
                          <a:schemeClr val="bg2"/>
                        </a:solidFill>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dirty="0">
                          <a:effectLst/>
                        </a:rPr>
                        <a:t> </a:t>
                      </a:r>
                      <a:endParaRPr lang="zh-TW" sz="2000" kern="100" dirty="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dirty="0">
                          <a:effectLst/>
                        </a:rPr>
                        <a:t> </a:t>
                      </a:r>
                      <a:endParaRPr lang="zh-TW" sz="2000" kern="100" dirty="0">
                        <a:effectLst/>
                        <a:latin typeface="+mn-ea"/>
                        <a:ea typeface="+mn-ea"/>
                      </a:endParaRPr>
                    </a:p>
                  </a:txBody>
                  <a:tcPr marL="68580" marR="68580" marT="0" marB="0" anchor="ctr"/>
                </a:tc>
                <a:extLst>
                  <a:ext uri="{0D108BD9-81ED-4DB2-BD59-A6C34878D82A}">
                    <a16:rowId xmlns:a16="http://schemas.microsoft.com/office/drawing/2014/main" val="1737430838"/>
                  </a:ext>
                </a:extLst>
              </a:tr>
              <a:tr h="708079">
                <a:tc>
                  <a:txBody>
                    <a:bodyPr/>
                    <a:lstStyle/>
                    <a:p>
                      <a:pPr algn="ctr">
                        <a:spcAft>
                          <a:spcPts val="0"/>
                        </a:spcAft>
                      </a:pPr>
                      <a:r>
                        <a:rPr lang="en-US" sz="2000" b="0" kern="100" dirty="0">
                          <a:effectLst/>
                        </a:rPr>
                        <a:t>2</a:t>
                      </a:r>
                      <a:endParaRPr lang="zh-TW" sz="2000" b="0" kern="100" dirty="0">
                        <a:effectLst/>
                        <a:latin typeface="+mn-ea"/>
                        <a:ea typeface="+mn-ea"/>
                      </a:endParaRPr>
                    </a:p>
                  </a:txBody>
                  <a:tcPr marL="68580" marR="68580" marT="0" marB="0" anchor="ctr"/>
                </a:tc>
                <a:tc>
                  <a:txBody>
                    <a:bodyPr/>
                    <a:lstStyle/>
                    <a:p>
                      <a:pPr algn="ctr">
                        <a:spcAft>
                          <a:spcPts val="0"/>
                        </a:spcAft>
                      </a:pPr>
                      <a:r>
                        <a:rPr lang="zh-TW" sz="2000" kern="100" dirty="0" smtClean="0">
                          <a:effectLst/>
                        </a:rPr>
                        <a:t>團隊</a:t>
                      </a:r>
                      <a:r>
                        <a:rPr lang="en-US" altLang="zh-TW" sz="2000" kern="100" dirty="0" smtClean="0">
                          <a:effectLst/>
                        </a:rPr>
                        <a:t/>
                      </a:r>
                      <a:br>
                        <a:rPr lang="en-US" altLang="zh-TW" sz="2000" kern="100" dirty="0" smtClean="0">
                          <a:effectLst/>
                        </a:rPr>
                      </a:br>
                      <a:r>
                        <a:rPr lang="zh-TW" sz="2000" kern="100" dirty="0" smtClean="0">
                          <a:effectLst/>
                        </a:rPr>
                        <a:t>成員</a:t>
                      </a:r>
                      <a:endParaRPr lang="zh-TW" sz="2000" b="1" i="1" kern="100" dirty="0">
                        <a:solidFill>
                          <a:schemeClr val="bg2"/>
                        </a:solidFill>
                        <a:effectLst/>
                        <a:latin typeface="+mn-ea"/>
                        <a:ea typeface="+mn-ea"/>
                      </a:endParaRPr>
                    </a:p>
                  </a:txBody>
                  <a:tcPr marL="68580" marR="68580" marT="0" marB="0" anchor="ctr"/>
                </a:tc>
                <a:tc>
                  <a:txBody>
                    <a:bodyPr/>
                    <a:lstStyle/>
                    <a:p>
                      <a:pPr algn="ctr">
                        <a:spcAft>
                          <a:spcPts val="0"/>
                        </a:spcAft>
                      </a:pPr>
                      <a:r>
                        <a:rPr lang="zh-TW" sz="2000" kern="100">
                          <a:effectLst/>
                        </a:rPr>
                        <a:t>張三</a:t>
                      </a:r>
                      <a:endParaRPr lang="zh-TW" sz="2000" b="1" i="1" kern="100">
                        <a:solidFill>
                          <a:schemeClr val="bg2"/>
                        </a:solidFill>
                        <a:effectLst/>
                        <a:latin typeface="+mn-ea"/>
                        <a:ea typeface="+mn-ea"/>
                      </a:endParaRPr>
                    </a:p>
                  </a:txBody>
                  <a:tcPr marL="68580" marR="68580" marT="0" marB="0" anchor="ctr"/>
                </a:tc>
                <a:tc>
                  <a:txBody>
                    <a:bodyPr/>
                    <a:lstStyle/>
                    <a:p>
                      <a:pPr algn="ctr">
                        <a:spcAft>
                          <a:spcPts val="0"/>
                        </a:spcAft>
                      </a:pPr>
                      <a:r>
                        <a:rPr lang="en-US" sz="2000" kern="100" dirty="0">
                          <a:effectLst/>
                        </a:rPr>
                        <a:t> </a:t>
                      </a:r>
                      <a:endParaRPr lang="zh-TW" sz="2000" kern="100" dirty="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dirty="0">
                          <a:effectLst/>
                        </a:rPr>
                        <a:t> </a:t>
                      </a:r>
                      <a:endParaRPr lang="zh-TW" sz="2000" kern="100" dirty="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extLst>
                  <a:ext uri="{0D108BD9-81ED-4DB2-BD59-A6C34878D82A}">
                    <a16:rowId xmlns:a16="http://schemas.microsoft.com/office/drawing/2014/main" val="584860552"/>
                  </a:ext>
                </a:extLst>
              </a:tr>
              <a:tr h="708079">
                <a:tc>
                  <a:txBody>
                    <a:bodyPr/>
                    <a:lstStyle/>
                    <a:p>
                      <a:pPr algn="ctr">
                        <a:spcAft>
                          <a:spcPts val="0"/>
                        </a:spcAft>
                      </a:pPr>
                      <a:r>
                        <a:rPr lang="en-US" sz="2000" b="0" kern="100" dirty="0">
                          <a:effectLst/>
                        </a:rPr>
                        <a:t>3</a:t>
                      </a:r>
                      <a:endParaRPr lang="zh-TW" sz="2000" b="0" kern="100" dirty="0">
                        <a:effectLst/>
                        <a:latin typeface="+mn-ea"/>
                        <a:ea typeface="+mn-ea"/>
                      </a:endParaRPr>
                    </a:p>
                  </a:txBody>
                  <a:tcPr marL="68580" marR="68580" marT="0" marB="0" anchor="ctr"/>
                </a:tc>
                <a:tc>
                  <a:txBody>
                    <a:bodyPr/>
                    <a:lstStyle/>
                    <a:p>
                      <a:pPr algn="ctr">
                        <a:spcAft>
                          <a:spcPts val="0"/>
                        </a:spcAft>
                      </a:pPr>
                      <a:r>
                        <a:rPr lang="zh-TW" sz="2000" kern="100" dirty="0" smtClean="0">
                          <a:effectLst/>
                        </a:rPr>
                        <a:t>團隊</a:t>
                      </a:r>
                      <a:r>
                        <a:rPr lang="en-US" altLang="zh-TW" sz="2000" kern="100" dirty="0" smtClean="0">
                          <a:effectLst/>
                        </a:rPr>
                        <a:t/>
                      </a:r>
                      <a:br>
                        <a:rPr lang="en-US" altLang="zh-TW" sz="2000" kern="100" dirty="0" smtClean="0">
                          <a:effectLst/>
                        </a:rPr>
                      </a:br>
                      <a:r>
                        <a:rPr lang="zh-TW" sz="2000" kern="100" dirty="0" smtClean="0">
                          <a:effectLst/>
                        </a:rPr>
                        <a:t>成員</a:t>
                      </a:r>
                      <a:endParaRPr lang="zh-TW" sz="2000" b="1" i="1" kern="100" dirty="0">
                        <a:solidFill>
                          <a:schemeClr val="bg2"/>
                        </a:solidFill>
                        <a:effectLst/>
                        <a:latin typeface="+mn-ea"/>
                        <a:ea typeface="+mn-ea"/>
                      </a:endParaRPr>
                    </a:p>
                  </a:txBody>
                  <a:tcPr marL="68580" marR="68580" marT="0" marB="0" anchor="ctr"/>
                </a:tc>
                <a:tc>
                  <a:txBody>
                    <a:bodyPr/>
                    <a:lstStyle/>
                    <a:p>
                      <a:pPr algn="ctr">
                        <a:spcAft>
                          <a:spcPts val="0"/>
                        </a:spcAft>
                      </a:pPr>
                      <a:r>
                        <a:rPr lang="zh-TW" sz="2000" kern="100">
                          <a:effectLst/>
                        </a:rPr>
                        <a:t>李四</a:t>
                      </a:r>
                      <a:endParaRPr lang="zh-TW" sz="2000" b="1" i="1" kern="100">
                        <a:solidFill>
                          <a:schemeClr val="bg2"/>
                        </a:solidFill>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extLst>
                  <a:ext uri="{0D108BD9-81ED-4DB2-BD59-A6C34878D82A}">
                    <a16:rowId xmlns:a16="http://schemas.microsoft.com/office/drawing/2014/main" val="3681430181"/>
                  </a:ext>
                </a:extLst>
              </a:tr>
              <a:tr h="708079">
                <a:tc>
                  <a:txBody>
                    <a:bodyPr/>
                    <a:lstStyle/>
                    <a:p>
                      <a:pPr algn="ctr">
                        <a:spcAft>
                          <a:spcPts val="0"/>
                        </a:spcAft>
                      </a:pPr>
                      <a:r>
                        <a:rPr lang="en-US" sz="2000" b="0" kern="100" dirty="0">
                          <a:effectLst/>
                        </a:rPr>
                        <a:t>4</a:t>
                      </a:r>
                      <a:endParaRPr lang="zh-TW" sz="2000" b="0" kern="100" dirty="0">
                        <a:effectLst/>
                        <a:latin typeface="+mn-ea"/>
                        <a:ea typeface="+mn-ea"/>
                      </a:endParaRPr>
                    </a:p>
                  </a:txBody>
                  <a:tcPr marL="68580" marR="68580" marT="0" marB="0" anchor="ctr"/>
                </a:tc>
                <a:tc>
                  <a:txBody>
                    <a:bodyPr/>
                    <a:lstStyle/>
                    <a:p>
                      <a:pPr algn="ctr">
                        <a:spcAft>
                          <a:spcPts val="0"/>
                        </a:spcAft>
                      </a:pPr>
                      <a:r>
                        <a:rPr lang="zh-TW" sz="2000" kern="100" dirty="0" smtClean="0">
                          <a:effectLst/>
                        </a:rPr>
                        <a:t>團隊</a:t>
                      </a:r>
                      <a:r>
                        <a:rPr lang="en-US" altLang="zh-TW" sz="2000" kern="100" dirty="0" smtClean="0">
                          <a:effectLst/>
                        </a:rPr>
                        <a:t/>
                      </a:r>
                      <a:br>
                        <a:rPr lang="en-US" altLang="zh-TW" sz="2000" kern="100" dirty="0" smtClean="0">
                          <a:effectLst/>
                        </a:rPr>
                      </a:br>
                      <a:r>
                        <a:rPr lang="zh-TW" sz="2000" kern="100" dirty="0" smtClean="0">
                          <a:effectLst/>
                        </a:rPr>
                        <a:t>成員</a:t>
                      </a:r>
                      <a:endParaRPr lang="zh-TW" sz="2000" b="1" i="1" kern="100" dirty="0">
                        <a:solidFill>
                          <a:schemeClr val="bg2"/>
                        </a:solidFill>
                        <a:effectLst/>
                        <a:latin typeface="+mn-ea"/>
                        <a:ea typeface="+mn-ea"/>
                      </a:endParaRPr>
                    </a:p>
                  </a:txBody>
                  <a:tcPr marL="68580" marR="68580" marT="0" marB="0" anchor="ctr"/>
                </a:tc>
                <a:tc>
                  <a:txBody>
                    <a:bodyPr/>
                    <a:lstStyle/>
                    <a:p>
                      <a:pPr algn="ctr">
                        <a:spcAft>
                          <a:spcPts val="0"/>
                        </a:spcAft>
                      </a:pPr>
                      <a:r>
                        <a:rPr lang="zh-TW" sz="2000" kern="100" dirty="0">
                          <a:effectLst/>
                        </a:rPr>
                        <a:t>待聘</a:t>
                      </a:r>
                      <a:endParaRPr lang="zh-TW" sz="2000" b="1" i="1" kern="100" dirty="0">
                        <a:solidFill>
                          <a:schemeClr val="bg2"/>
                        </a:solidFill>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extLst>
                  <a:ext uri="{0D108BD9-81ED-4DB2-BD59-A6C34878D82A}">
                    <a16:rowId xmlns:a16="http://schemas.microsoft.com/office/drawing/2014/main" val="3349844329"/>
                  </a:ext>
                </a:extLst>
              </a:tr>
              <a:tr h="354039">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dirty="0">
                          <a:effectLst/>
                        </a:rPr>
                        <a:t> </a:t>
                      </a:r>
                      <a:endParaRPr lang="zh-TW" sz="2000" kern="100" dirty="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a:effectLst/>
                        </a:rPr>
                        <a:t> </a:t>
                      </a:r>
                      <a:endParaRPr lang="zh-TW" sz="2000" kern="100">
                        <a:effectLst/>
                        <a:latin typeface="+mn-ea"/>
                        <a:ea typeface="+mn-ea"/>
                      </a:endParaRPr>
                    </a:p>
                  </a:txBody>
                  <a:tcPr marL="68580" marR="68580" marT="0" marB="0" anchor="ctr"/>
                </a:tc>
                <a:tc>
                  <a:txBody>
                    <a:bodyPr/>
                    <a:lstStyle/>
                    <a:p>
                      <a:pPr algn="ctr">
                        <a:spcAft>
                          <a:spcPts val="0"/>
                        </a:spcAft>
                      </a:pPr>
                      <a:r>
                        <a:rPr lang="en-US" sz="2000" kern="100" dirty="0">
                          <a:effectLst/>
                        </a:rPr>
                        <a:t> </a:t>
                      </a:r>
                      <a:endParaRPr lang="zh-TW" sz="2000" kern="100" dirty="0">
                        <a:effectLst/>
                        <a:latin typeface="+mn-ea"/>
                        <a:ea typeface="+mn-ea"/>
                      </a:endParaRPr>
                    </a:p>
                  </a:txBody>
                  <a:tcPr marL="68580" marR="68580" marT="0" marB="0" anchor="ctr"/>
                </a:tc>
                <a:extLst>
                  <a:ext uri="{0D108BD9-81ED-4DB2-BD59-A6C34878D82A}">
                    <a16:rowId xmlns:a16="http://schemas.microsoft.com/office/drawing/2014/main" val="406622223"/>
                  </a:ext>
                </a:extLst>
              </a:tr>
              <a:tr h="354039">
                <a:tc gridSpan="4">
                  <a:txBody>
                    <a:bodyPr/>
                    <a:lstStyle/>
                    <a:p>
                      <a:pPr algn="ctr">
                        <a:spcAft>
                          <a:spcPts val="0"/>
                        </a:spcAft>
                      </a:pPr>
                      <a:endParaRPr lang="zh-TW" sz="2000" kern="100" dirty="0">
                        <a:effectLst/>
                        <a:latin typeface="+mn-ea"/>
                        <a:ea typeface="+mn-ea"/>
                      </a:endParaRPr>
                    </a:p>
                  </a:txBody>
                  <a:tcPr marL="68580" marR="68580" marT="0" marB="0" anchor="ctr">
                    <a:solidFill>
                      <a:schemeClr val="bg1">
                        <a:lumMod val="95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gridSpan="2">
                  <a:txBody>
                    <a:bodyPr/>
                    <a:lstStyle/>
                    <a:p>
                      <a:pPr algn="ctr">
                        <a:spcAft>
                          <a:spcPts val="0"/>
                        </a:spcAft>
                      </a:pPr>
                      <a:r>
                        <a:rPr lang="en-US" sz="2000" kern="100" dirty="0">
                          <a:effectLst/>
                        </a:rPr>
                        <a:t> </a:t>
                      </a:r>
                      <a:endParaRPr lang="zh-TW" sz="2000" kern="100" dirty="0">
                        <a:effectLst/>
                        <a:latin typeface="+mn-ea"/>
                        <a:ea typeface="+mn-ea"/>
                      </a:endParaRPr>
                    </a:p>
                  </a:txBody>
                  <a:tcPr marL="68580" marR="68580" marT="0" marB="0" anchor="ctr">
                    <a:solidFill>
                      <a:schemeClr val="bg1">
                        <a:lumMod val="95000"/>
                      </a:schemeClr>
                    </a:solidFill>
                  </a:tcPr>
                </a:tc>
                <a:tc hMerge="1">
                  <a:txBody>
                    <a:bodyPr/>
                    <a:lstStyle/>
                    <a:p>
                      <a:endParaRPr lang="zh-TW" altLang="en-US"/>
                    </a:p>
                  </a:txBody>
                  <a:tcPr/>
                </a:tc>
                <a:tc>
                  <a:txBody>
                    <a:bodyPr/>
                    <a:lstStyle/>
                    <a:p>
                      <a:pPr algn="r">
                        <a:spcAft>
                          <a:spcPts val="0"/>
                        </a:spcAft>
                      </a:pPr>
                      <a:r>
                        <a:rPr lang="zh-TW" altLang="en-US" sz="2000" b="1" kern="100" dirty="0" smtClean="0">
                          <a:effectLst/>
                        </a:rPr>
                        <a:t>工時合計：</a:t>
                      </a:r>
                      <a:r>
                        <a:rPr lang="en-US" sz="2000" kern="100" dirty="0">
                          <a:effectLst/>
                        </a:rPr>
                        <a:t> </a:t>
                      </a:r>
                      <a:endParaRPr lang="zh-TW" sz="2000" kern="100" dirty="0">
                        <a:effectLst/>
                        <a:latin typeface="+mn-ea"/>
                        <a:ea typeface="+mn-ea"/>
                      </a:endParaRPr>
                    </a:p>
                  </a:txBody>
                  <a:tcPr marL="68580" marR="68580" marT="0" marB="0" anchor="ctr">
                    <a:solidFill>
                      <a:schemeClr val="bg1">
                        <a:lumMod val="95000"/>
                      </a:schemeClr>
                    </a:solidFill>
                  </a:tcPr>
                </a:tc>
                <a:tc>
                  <a:txBody>
                    <a:bodyPr/>
                    <a:lstStyle/>
                    <a:p>
                      <a:pPr algn="ctr">
                        <a:spcAft>
                          <a:spcPts val="0"/>
                        </a:spcAft>
                      </a:pPr>
                      <a:r>
                        <a:rPr lang="en-US" sz="2000" kern="100" dirty="0">
                          <a:effectLst/>
                        </a:rPr>
                        <a:t> </a:t>
                      </a:r>
                      <a:endParaRPr lang="zh-TW" sz="2000" kern="100" dirty="0">
                        <a:effectLst/>
                        <a:latin typeface="+mn-ea"/>
                        <a:ea typeface="+mn-ea"/>
                      </a:endParaRPr>
                    </a:p>
                  </a:txBody>
                  <a:tcPr marL="68580" marR="68580" marT="0" marB="0" anchor="ctr">
                    <a:solidFill>
                      <a:schemeClr val="bg1">
                        <a:lumMod val="95000"/>
                      </a:schemeClr>
                    </a:solidFill>
                  </a:tcPr>
                </a:tc>
                <a:extLst>
                  <a:ext uri="{0D108BD9-81ED-4DB2-BD59-A6C34878D82A}">
                    <a16:rowId xmlns:a16="http://schemas.microsoft.com/office/drawing/2014/main" val="624976364"/>
                  </a:ext>
                </a:extLst>
              </a:tr>
            </a:tbl>
          </a:graphicData>
        </a:graphic>
      </p:graphicFrame>
      <p:sp>
        <p:nvSpPr>
          <p:cNvPr id="6" name="矩形 5"/>
          <p:cNvSpPr/>
          <p:nvPr/>
        </p:nvSpPr>
        <p:spPr>
          <a:xfrm>
            <a:off x="272480" y="6021288"/>
            <a:ext cx="7098789" cy="646331"/>
          </a:xfrm>
          <a:prstGeom prst="rect">
            <a:avLst/>
          </a:prstGeom>
        </p:spPr>
        <p:txBody>
          <a:bodyPr wrap="square">
            <a:spAutoFit/>
          </a:bodyPr>
          <a:lstStyle/>
          <a:p>
            <a:r>
              <a:rPr lang="zh-TW" altLang="en-US" b="1" dirty="0" smtClean="0">
                <a:latin typeface="微軟正黑體" pitchFamily="34" charset="-120"/>
                <a:ea typeface="微軟正黑體" pitchFamily="34" charset="-120"/>
              </a:rPr>
              <a:t>註：表格若</a:t>
            </a:r>
            <a:r>
              <a:rPr lang="zh-TW" altLang="en-US" b="1" dirty="0">
                <a:latin typeface="微軟正黑體" pitchFamily="34" charset="-120"/>
                <a:ea typeface="微軟正黑體" pitchFamily="34" charset="-120"/>
              </a:rPr>
              <a:t>不敷使用，請</a:t>
            </a:r>
            <a:r>
              <a:rPr lang="zh-TW" altLang="en-US" b="1" dirty="0" smtClean="0">
                <a:latin typeface="微軟正黑體" pitchFamily="34" charset="-120"/>
                <a:ea typeface="微軟正黑體" pitchFamily="34" charset="-120"/>
              </a:rPr>
              <a:t>自行增列</a:t>
            </a:r>
            <a:endParaRPr lang="en-US" altLang="zh-TW" b="1" dirty="0" smtClean="0">
              <a:latin typeface="微軟正黑體" pitchFamily="34" charset="-120"/>
              <a:ea typeface="微軟正黑體" pitchFamily="34" charset="-120"/>
            </a:endParaRPr>
          </a:p>
          <a:p>
            <a:r>
              <a:rPr lang="zh-TW" altLang="en-US" b="1" dirty="0" smtClean="0">
                <a:latin typeface="微軟正黑體" pitchFamily="34" charset="-120"/>
                <a:ea typeface="微軟正黑體" pitchFamily="34" charset="-120"/>
              </a:rPr>
              <a:t>註</a:t>
            </a:r>
            <a:r>
              <a:rPr lang="zh-TW" altLang="en-US" b="1" dirty="0">
                <a:latin typeface="微軟正黑體" pitchFamily="34" charset="-120"/>
                <a:ea typeface="微軟正黑體" pitchFamily="34" charset="-120"/>
              </a:rPr>
              <a:t>：</a:t>
            </a:r>
            <a:r>
              <a:rPr lang="zh-TW" altLang="en-US" b="1" dirty="0" smtClean="0">
                <a:latin typeface="微軟正黑體" pitchFamily="34" charset="-120"/>
                <a:ea typeface="微軟正黑體" pitchFamily="34" charset="-120"/>
              </a:rPr>
              <a:t>如</a:t>
            </a:r>
            <a:r>
              <a:rPr lang="zh-TW" altLang="en-US" b="1" dirty="0">
                <a:latin typeface="微軟正黑體" pitchFamily="34" charset="-120"/>
                <a:ea typeface="微軟正黑體" pitchFamily="34" charset="-120"/>
              </a:rPr>
              <a:t>為派駐數位產業署人員，請於姓名前面</a:t>
            </a:r>
            <a:r>
              <a:rPr lang="zh-TW" altLang="en-US" b="1" dirty="0" smtClean="0">
                <a:latin typeface="微軟正黑體" pitchFamily="34" charset="-120"/>
                <a:ea typeface="微軟正黑體" pitchFamily="34" charset="-120"/>
              </a:rPr>
              <a:t>加</a:t>
            </a:r>
            <a:r>
              <a:rPr lang="zh-TW" altLang="en-US" b="1" dirty="0">
                <a:latin typeface="微軟正黑體" pitchFamily="34" charset="-120"/>
                <a:ea typeface="微軟正黑體" pitchFamily="34" charset="-120"/>
              </a:rPr>
              <a:t>「</a:t>
            </a:r>
            <a:r>
              <a:rPr lang="zh-TW" altLang="en-US" b="1" dirty="0" smtClean="0">
                <a:latin typeface="微軟正黑體" pitchFamily="34" charset="-120"/>
                <a:ea typeface="微軟正黑體" pitchFamily="34" charset="-120"/>
              </a:rPr>
              <a:t>*」</a:t>
            </a:r>
            <a:endParaRPr lang="zh-TW" altLang="en-US" b="1" dirty="0">
              <a:latin typeface="微軟正黑體" pitchFamily="34" charset="-120"/>
              <a:ea typeface="微軟正黑體" pitchFamily="34" charset="-120"/>
            </a:endParaRPr>
          </a:p>
        </p:txBody>
      </p:sp>
      <p:sp>
        <p:nvSpPr>
          <p:cNvPr id="7" name="內容版面配置區 1"/>
          <p:cNvSpPr txBox="1">
            <a:spLocks/>
          </p:cNvSpPr>
          <p:nvPr/>
        </p:nvSpPr>
        <p:spPr bwMode="ltGray">
          <a:xfrm>
            <a:off x="272480" y="658651"/>
            <a:ext cx="8928992" cy="479327"/>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04850" indent="-342900"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2400" i="1" dirty="0">
                <a:solidFill>
                  <a:schemeClr val="bg2"/>
                </a:solidFill>
              </a:rPr>
              <a:t>應同計畫書第一部分之肆</a:t>
            </a:r>
            <a:r>
              <a:rPr lang="zh-TW" altLang="en-US" sz="2400" i="1" dirty="0" smtClean="0">
                <a:solidFill>
                  <a:schemeClr val="bg2"/>
                </a:solidFill>
              </a:rPr>
              <a:t>、人力</a:t>
            </a:r>
            <a:r>
              <a:rPr lang="zh-TW" altLang="en-US" sz="2400" i="1" dirty="0">
                <a:solidFill>
                  <a:schemeClr val="bg2"/>
                </a:solidFill>
              </a:rPr>
              <a:t>需求表</a:t>
            </a:r>
            <a:endParaRPr lang="en-US" altLang="zh-TW" sz="2400" i="1" dirty="0" smtClean="0">
              <a:solidFill>
                <a:schemeClr val="bg2"/>
              </a:solidFill>
            </a:endParaRPr>
          </a:p>
        </p:txBody>
      </p:sp>
    </p:spTree>
    <p:extLst>
      <p:ext uri="{BB962C8B-B14F-4D97-AF65-F5344CB8AC3E}">
        <p14:creationId xmlns:p14="http://schemas.microsoft.com/office/powerpoint/2010/main" val="159845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項目三 智慧</a:t>
            </a:r>
            <a:r>
              <a:rPr lang="zh-TW" altLang="en-US" dirty="0"/>
              <a:t>財產布局分析</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934695733"/>
              </p:ext>
            </p:extLst>
          </p:nvPr>
        </p:nvGraphicFramePr>
        <p:xfrm>
          <a:off x="615574" y="980728"/>
          <a:ext cx="8657906" cy="2088231"/>
        </p:xfrm>
        <a:graphic>
          <a:graphicData uri="http://schemas.openxmlformats.org/drawingml/2006/table">
            <a:tbl>
              <a:tblPr firstRow="1" firstCol="1" bandRow="1">
                <a:tableStyleId>{69012ECD-51FC-41F1-AA8D-1B2483CD663E}</a:tableStyleId>
              </a:tblPr>
              <a:tblGrid>
                <a:gridCol w="2780035">
                  <a:extLst>
                    <a:ext uri="{9D8B030D-6E8A-4147-A177-3AD203B41FA5}">
                      <a16:colId xmlns:a16="http://schemas.microsoft.com/office/drawing/2014/main" val="4213278677"/>
                    </a:ext>
                  </a:extLst>
                </a:gridCol>
                <a:gridCol w="3036757">
                  <a:extLst>
                    <a:ext uri="{9D8B030D-6E8A-4147-A177-3AD203B41FA5}">
                      <a16:colId xmlns:a16="http://schemas.microsoft.com/office/drawing/2014/main" val="1894190630"/>
                    </a:ext>
                  </a:extLst>
                </a:gridCol>
                <a:gridCol w="2841114">
                  <a:extLst>
                    <a:ext uri="{9D8B030D-6E8A-4147-A177-3AD203B41FA5}">
                      <a16:colId xmlns:a16="http://schemas.microsoft.com/office/drawing/2014/main" val="777803439"/>
                    </a:ext>
                  </a:extLst>
                </a:gridCol>
              </a:tblGrid>
              <a:tr h="364491">
                <a:tc>
                  <a:txBody>
                    <a:bodyPr/>
                    <a:lstStyle/>
                    <a:p>
                      <a:pPr algn="ctr">
                        <a:spcAft>
                          <a:spcPts val="0"/>
                        </a:spcAft>
                      </a:pPr>
                      <a:r>
                        <a:rPr lang="zh-TW" sz="2000" kern="100" dirty="0" smtClean="0">
                          <a:solidFill>
                            <a:schemeClr val="bg1"/>
                          </a:solidFill>
                          <a:effectLst/>
                          <a:latin typeface="微軟正黑體" panose="020B0604030504040204" pitchFamily="34" charset="-120"/>
                          <a:ea typeface="微軟正黑體" panose="020B0604030504040204" pitchFamily="34" charset="-120"/>
                        </a:rPr>
                        <a:t>專利</a:t>
                      </a:r>
                      <a:r>
                        <a:rPr lang="zh-TW" altLang="en-US" sz="2000" kern="100" dirty="0" smtClean="0">
                          <a:solidFill>
                            <a:schemeClr val="bg1"/>
                          </a:solidFill>
                          <a:effectLst/>
                          <a:latin typeface="微軟正黑體" panose="020B0604030504040204" pitchFamily="34" charset="-120"/>
                          <a:ea typeface="微軟正黑體" panose="020B0604030504040204" pitchFamily="34" charset="-120"/>
                        </a:rPr>
                        <a:t>布</a:t>
                      </a:r>
                      <a:r>
                        <a:rPr lang="zh-TW" sz="2000" kern="100" dirty="0" smtClean="0">
                          <a:solidFill>
                            <a:schemeClr val="bg1"/>
                          </a:solidFill>
                          <a:effectLst/>
                          <a:latin typeface="微軟正黑體" panose="020B0604030504040204" pitchFamily="34" charset="-120"/>
                          <a:ea typeface="微軟正黑體" panose="020B0604030504040204" pitchFamily="34" charset="-120"/>
                        </a:rPr>
                        <a:t>局</a:t>
                      </a:r>
                      <a:r>
                        <a:rPr lang="zh-TW" sz="2000" kern="100" dirty="0">
                          <a:solidFill>
                            <a:schemeClr val="bg1"/>
                          </a:solidFill>
                          <a:effectLst/>
                          <a:latin typeface="微軟正黑體" panose="020B0604030504040204" pitchFamily="34" charset="-120"/>
                          <a:ea typeface="微軟正黑體" panose="020B0604030504040204" pitchFamily="34" charset="-120"/>
                        </a:rPr>
                        <a:t>項目</a:t>
                      </a:r>
                    </a:p>
                  </a:txBody>
                  <a:tcPr marL="68580" marR="68580" marT="0" marB="0" anchor="ctr">
                    <a:lnR w="12700" cap="flat" cmpd="sng" algn="ctr">
                      <a:solidFill>
                        <a:schemeClr val="bg1"/>
                      </a:solidFill>
                      <a:prstDash val="solid"/>
                      <a:round/>
                      <a:headEnd type="none" w="med" len="med"/>
                      <a:tailEnd type="none" w="med" len="med"/>
                    </a:lnR>
                  </a:tcPr>
                </a:tc>
                <a:tc>
                  <a:txBody>
                    <a:bodyPr/>
                    <a:lstStyle/>
                    <a:p>
                      <a:pPr algn="ctr">
                        <a:spcAft>
                          <a:spcPts val="0"/>
                        </a:spcAft>
                      </a:pPr>
                      <a:r>
                        <a:rPr lang="zh-TW" sz="2000" kern="100">
                          <a:solidFill>
                            <a:schemeClr val="bg1"/>
                          </a:solidFill>
                          <a:effectLst/>
                          <a:latin typeface="微軟正黑體" panose="020B0604030504040204" pitchFamily="34" charset="-120"/>
                          <a:ea typeface="微軟正黑體" panose="020B0604030504040204" pitchFamily="34" charset="-120"/>
                        </a:rPr>
                        <a:t>專利分析說明</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zh-TW" altLang="en-US" sz="2000" kern="100" dirty="0" smtClean="0">
                          <a:solidFill>
                            <a:schemeClr val="bg1"/>
                          </a:solidFill>
                          <a:effectLst/>
                          <a:latin typeface="微軟正黑體" panose="020B0604030504040204" pitchFamily="34" charset="-120"/>
                          <a:ea typeface="微軟正黑體" panose="020B0604030504040204" pitchFamily="34" charset="-120"/>
                        </a:rPr>
                        <a:t>布</a:t>
                      </a:r>
                      <a:r>
                        <a:rPr lang="zh-TW" sz="2000" kern="100" dirty="0" smtClean="0">
                          <a:solidFill>
                            <a:schemeClr val="bg1"/>
                          </a:solidFill>
                          <a:effectLst/>
                          <a:latin typeface="微軟正黑體" panose="020B0604030504040204" pitchFamily="34" charset="-120"/>
                          <a:ea typeface="微軟正黑體" panose="020B0604030504040204" pitchFamily="34" charset="-120"/>
                        </a:rPr>
                        <a:t>局</a:t>
                      </a:r>
                      <a:r>
                        <a:rPr lang="zh-TW" sz="2000" kern="100" dirty="0">
                          <a:solidFill>
                            <a:schemeClr val="bg1"/>
                          </a:solidFill>
                          <a:effectLst/>
                          <a:latin typeface="微軟正黑體" panose="020B0604030504040204" pitchFamily="34" charset="-120"/>
                          <a:ea typeface="微軟正黑體" panose="020B0604030504040204" pitchFamily="34" charset="-120"/>
                        </a:rPr>
                        <a:t>策略</a:t>
                      </a:r>
                    </a:p>
                  </a:txBody>
                  <a:tcPr marL="68580" marR="68580" marT="0" marB="0"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27151841"/>
                  </a:ext>
                </a:extLst>
              </a:tr>
              <a:tr h="430935">
                <a:tc>
                  <a:txBody>
                    <a:bodyPr/>
                    <a:lstStyle/>
                    <a:p>
                      <a:pPr algn="ctr">
                        <a:spcAft>
                          <a:spcPts val="0"/>
                        </a:spcAft>
                      </a:pPr>
                      <a:r>
                        <a:rPr lang="en-US" sz="2000" kern="100">
                          <a:effectLst/>
                          <a:latin typeface="微軟正黑體" panose="020B0604030504040204" pitchFamily="34" charset="-120"/>
                          <a:ea typeface="微軟正黑體" panose="020B0604030504040204" pitchFamily="34" charset="-120"/>
                        </a:rPr>
                        <a:t> </a:t>
                      </a:r>
                      <a:endParaRPr lang="zh-TW" sz="2000" kern="10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en-US" sz="2000" kern="100" dirty="0">
                          <a:effectLst/>
                          <a:latin typeface="微軟正黑體" panose="020B0604030504040204" pitchFamily="34" charset="-120"/>
                          <a:ea typeface="微軟正黑體" panose="020B0604030504040204" pitchFamily="34" charset="-120"/>
                        </a:rPr>
                        <a:t> </a:t>
                      </a:r>
                      <a:endParaRPr lang="zh-TW" sz="2000" kern="100" dirty="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en-US" sz="2000" kern="100">
                          <a:effectLst/>
                          <a:latin typeface="微軟正黑體" panose="020B0604030504040204" pitchFamily="34" charset="-120"/>
                          <a:ea typeface="微軟正黑體" panose="020B0604030504040204" pitchFamily="34" charset="-120"/>
                        </a:rPr>
                        <a:t> </a:t>
                      </a:r>
                      <a:endParaRPr lang="zh-TW" sz="2000" kern="100">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1258763323"/>
                  </a:ext>
                </a:extLst>
              </a:tr>
              <a:tr h="430935">
                <a:tc>
                  <a:txBody>
                    <a:bodyPr/>
                    <a:lstStyle/>
                    <a:p>
                      <a:pPr algn="ctr">
                        <a:spcAft>
                          <a:spcPts val="0"/>
                        </a:spcAft>
                      </a:pPr>
                      <a:r>
                        <a:rPr lang="en-US" sz="2000" kern="100">
                          <a:effectLst/>
                          <a:latin typeface="微軟正黑體" panose="020B0604030504040204" pitchFamily="34" charset="-120"/>
                          <a:ea typeface="微軟正黑體" panose="020B0604030504040204" pitchFamily="34" charset="-120"/>
                        </a:rPr>
                        <a:t> </a:t>
                      </a:r>
                      <a:endParaRPr lang="zh-TW" sz="2000" kern="10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en-US" sz="2000" kern="100" dirty="0">
                          <a:effectLst/>
                          <a:latin typeface="微軟正黑體" panose="020B0604030504040204" pitchFamily="34" charset="-120"/>
                          <a:ea typeface="微軟正黑體" panose="020B0604030504040204" pitchFamily="34" charset="-120"/>
                        </a:rPr>
                        <a:t> </a:t>
                      </a:r>
                      <a:endParaRPr lang="zh-TW" sz="2000" kern="100" dirty="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en-US" sz="2000" kern="100" dirty="0">
                          <a:effectLst/>
                          <a:latin typeface="微軟正黑體" panose="020B0604030504040204" pitchFamily="34" charset="-120"/>
                          <a:ea typeface="微軟正黑體" panose="020B0604030504040204" pitchFamily="34" charset="-120"/>
                        </a:rPr>
                        <a:t> </a:t>
                      </a:r>
                      <a:endParaRPr lang="zh-TW" sz="2000" kern="100" dirty="0">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3011203305"/>
                  </a:ext>
                </a:extLst>
              </a:tr>
              <a:tr h="430935">
                <a:tc>
                  <a:txBody>
                    <a:bodyPr/>
                    <a:lstStyle/>
                    <a:p>
                      <a:pPr algn="ctr">
                        <a:spcAft>
                          <a:spcPts val="0"/>
                        </a:spcAft>
                      </a:pPr>
                      <a:endParaRPr lang="zh-TW" sz="2000" kern="10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endParaRPr lang="zh-TW" sz="2000" kern="100" dirty="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endParaRPr lang="zh-TW" sz="2000" kern="100" dirty="0">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2804979819"/>
                  </a:ext>
                </a:extLst>
              </a:tr>
              <a:tr h="430935">
                <a:tc>
                  <a:txBody>
                    <a:bodyPr/>
                    <a:lstStyle/>
                    <a:p>
                      <a:pPr algn="ctr">
                        <a:spcAft>
                          <a:spcPts val="0"/>
                        </a:spcAft>
                      </a:pPr>
                      <a:endParaRPr lang="zh-TW" sz="2000" kern="10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endParaRPr lang="zh-TW" sz="2000" kern="100" dirty="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endParaRPr lang="zh-TW" sz="2000" kern="100" dirty="0">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2137482358"/>
                  </a:ext>
                </a:extLst>
              </a:tr>
            </a:tbl>
          </a:graphicData>
        </a:graphic>
      </p:graphicFrame>
      <p:sp>
        <p:nvSpPr>
          <p:cNvPr id="4" name="內容版面配置區 1"/>
          <p:cNvSpPr txBox="1">
            <a:spLocks/>
          </p:cNvSpPr>
          <p:nvPr/>
        </p:nvSpPr>
        <p:spPr bwMode="ltGray">
          <a:xfrm>
            <a:off x="615574" y="6021288"/>
            <a:ext cx="8928992" cy="479327"/>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04850" indent="-342900"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2400" i="1" dirty="0" smtClean="0">
                <a:solidFill>
                  <a:schemeClr val="bg2"/>
                </a:solidFill>
              </a:rPr>
              <a:t>應同計畫書第</a:t>
            </a:r>
            <a:r>
              <a:rPr lang="en-US" altLang="zh-TW" sz="2400" i="1" dirty="0" smtClean="0">
                <a:solidFill>
                  <a:schemeClr val="bg2"/>
                </a:solidFill>
              </a:rPr>
              <a:t>2</a:t>
            </a:r>
            <a:r>
              <a:rPr lang="zh-TW" altLang="en-US" sz="2400" i="1" dirty="0">
                <a:solidFill>
                  <a:schemeClr val="bg2"/>
                </a:solidFill>
              </a:rPr>
              <a:t>部分之玖</a:t>
            </a:r>
            <a:r>
              <a:rPr lang="zh-TW" altLang="en-US" sz="2400" i="1" dirty="0" smtClean="0">
                <a:solidFill>
                  <a:schemeClr val="bg2"/>
                </a:solidFill>
              </a:rPr>
              <a:t>、附件</a:t>
            </a:r>
            <a:r>
              <a:rPr lang="en-US" altLang="zh-TW" sz="2400" i="1" dirty="0" smtClean="0">
                <a:solidFill>
                  <a:schemeClr val="bg2"/>
                </a:solidFill>
              </a:rPr>
              <a:t>-</a:t>
            </a:r>
            <a:r>
              <a:rPr lang="zh-TW" altLang="en-US" sz="2400" i="1" dirty="0">
                <a:solidFill>
                  <a:schemeClr val="bg2"/>
                </a:solidFill>
              </a:rPr>
              <a:t>一</a:t>
            </a:r>
            <a:r>
              <a:rPr lang="zh-TW" altLang="en-US" sz="2400" i="1" dirty="0" smtClean="0">
                <a:solidFill>
                  <a:schemeClr val="bg2"/>
                </a:solidFill>
              </a:rPr>
              <a:t>、智慧</a:t>
            </a:r>
            <a:r>
              <a:rPr lang="zh-TW" altLang="en-US" sz="2400" i="1" dirty="0">
                <a:solidFill>
                  <a:schemeClr val="bg2"/>
                </a:solidFill>
              </a:rPr>
              <a:t>財產布局分析</a:t>
            </a:r>
            <a:endParaRPr lang="en-US" altLang="zh-TW" sz="2400" i="1" dirty="0" smtClean="0">
              <a:solidFill>
                <a:schemeClr val="bg2"/>
              </a:solidFill>
            </a:endParaRPr>
          </a:p>
        </p:txBody>
      </p:sp>
    </p:spTree>
    <p:extLst>
      <p:ext uri="{BB962C8B-B14F-4D97-AF65-F5344CB8AC3E}">
        <p14:creationId xmlns:p14="http://schemas.microsoft.com/office/powerpoint/2010/main" val="3723361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項目四 執行進度及查核點 </a:t>
            </a:r>
            <a:r>
              <a:rPr lang="en-US" altLang="zh-TW" sz="1800" dirty="0" smtClean="0"/>
              <a:t>(1/2)</a:t>
            </a:r>
            <a:endParaRPr lang="zh-TW" altLang="en-US" sz="1800" dirty="0"/>
          </a:p>
        </p:txBody>
      </p:sp>
      <p:sp>
        <p:nvSpPr>
          <p:cNvPr id="7" name="內容版面配置區 6"/>
          <p:cNvSpPr>
            <a:spLocks noGrp="1"/>
          </p:cNvSpPr>
          <p:nvPr>
            <p:ph idx="1"/>
          </p:nvPr>
        </p:nvSpPr>
        <p:spPr>
          <a:xfrm>
            <a:off x="632520" y="886272"/>
            <a:ext cx="7776864" cy="387725"/>
          </a:xfrm>
        </p:spPr>
        <p:txBody>
          <a:bodyPr>
            <a:normAutofit lnSpcReduction="10000"/>
          </a:bodyPr>
          <a:lstStyle/>
          <a:p>
            <a:r>
              <a:rPr lang="zh-TW" altLang="en-US" sz="2000" dirty="0" smtClean="0"/>
              <a:t>計畫</a:t>
            </a:r>
            <a:r>
              <a:rPr lang="zh-TW" altLang="en-US" sz="2000" dirty="0"/>
              <a:t>甘特圖</a:t>
            </a:r>
          </a:p>
        </p:txBody>
      </p:sp>
      <p:graphicFrame>
        <p:nvGraphicFramePr>
          <p:cNvPr id="4" name="表格 3"/>
          <p:cNvGraphicFramePr>
            <a:graphicFrameLocks noGrp="1"/>
          </p:cNvGraphicFramePr>
          <p:nvPr>
            <p:extLst>
              <p:ext uri="{D42A27DB-BD31-4B8C-83A1-F6EECF244321}">
                <p14:modId xmlns:p14="http://schemas.microsoft.com/office/powerpoint/2010/main" val="3850065210"/>
              </p:ext>
            </p:extLst>
          </p:nvPr>
        </p:nvGraphicFramePr>
        <p:xfrm>
          <a:off x="632520" y="1573151"/>
          <a:ext cx="8535168" cy="3368018"/>
        </p:xfrm>
        <a:graphic>
          <a:graphicData uri="http://schemas.openxmlformats.org/drawingml/2006/table">
            <a:tbl>
              <a:tblPr>
                <a:tableStyleId>{BC89EF96-8CEA-46FF-86C4-4CE0E7609802}</a:tableStyleId>
              </a:tblPr>
              <a:tblGrid>
                <a:gridCol w="2133792">
                  <a:extLst>
                    <a:ext uri="{9D8B030D-6E8A-4147-A177-3AD203B41FA5}">
                      <a16:colId xmlns:a16="http://schemas.microsoft.com/office/drawing/2014/main" val="3308589353"/>
                    </a:ext>
                  </a:extLst>
                </a:gridCol>
                <a:gridCol w="533448">
                  <a:extLst>
                    <a:ext uri="{9D8B030D-6E8A-4147-A177-3AD203B41FA5}">
                      <a16:colId xmlns:a16="http://schemas.microsoft.com/office/drawing/2014/main" val="2476008623"/>
                    </a:ext>
                  </a:extLst>
                </a:gridCol>
                <a:gridCol w="533448">
                  <a:extLst>
                    <a:ext uri="{9D8B030D-6E8A-4147-A177-3AD203B41FA5}">
                      <a16:colId xmlns:a16="http://schemas.microsoft.com/office/drawing/2014/main" val="4085643066"/>
                    </a:ext>
                  </a:extLst>
                </a:gridCol>
                <a:gridCol w="533448">
                  <a:extLst>
                    <a:ext uri="{9D8B030D-6E8A-4147-A177-3AD203B41FA5}">
                      <a16:colId xmlns:a16="http://schemas.microsoft.com/office/drawing/2014/main" val="546756325"/>
                    </a:ext>
                  </a:extLst>
                </a:gridCol>
                <a:gridCol w="533448">
                  <a:extLst>
                    <a:ext uri="{9D8B030D-6E8A-4147-A177-3AD203B41FA5}">
                      <a16:colId xmlns:a16="http://schemas.microsoft.com/office/drawing/2014/main" val="3591926601"/>
                    </a:ext>
                  </a:extLst>
                </a:gridCol>
                <a:gridCol w="533448">
                  <a:extLst>
                    <a:ext uri="{9D8B030D-6E8A-4147-A177-3AD203B41FA5}">
                      <a16:colId xmlns:a16="http://schemas.microsoft.com/office/drawing/2014/main" val="3452673398"/>
                    </a:ext>
                  </a:extLst>
                </a:gridCol>
                <a:gridCol w="533448">
                  <a:extLst>
                    <a:ext uri="{9D8B030D-6E8A-4147-A177-3AD203B41FA5}">
                      <a16:colId xmlns:a16="http://schemas.microsoft.com/office/drawing/2014/main" val="2845729131"/>
                    </a:ext>
                  </a:extLst>
                </a:gridCol>
                <a:gridCol w="533448">
                  <a:extLst>
                    <a:ext uri="{9D8B030D-6E8A-4147-A177-3AD203B41FA5}">
                      <a16:colId xmlns:a16="http://schemas.microsoft.com/office/drawing/2014/main" val="2231278597"/>
                    </a:ext>
                  </a:extLst>
                </a:gridCol>
                <a:gridCol w="533448">
                  <a:extLst>
                    <a:ext uri="{9D8B030D-6E8A-4147-A177-3AD203B41FA5}">
                      <a16:colId xmlns:a16="http://schemas.microsoft.com/office/drawing/2014/main" val="3732526533"/>
                    </a:ext>
                  </a:extLst>
                </a:gridCol>
                <a:gridCol w="533448">
                  <a:extLst>
                    <a:ext uri="{9D8B030D-6E8A-4147-A177-3AD203B41FA5}">
                      <a16:colId xmlns:a16="http://schemas.microsoft.com/office/drawing/2014/main" val="4246190429"/>
                    </a:ext>
                  </a:extLst>
                </a:gridCol>
                <a:gridCol w="533448">
                  <a:extLst>
                    <a:ext uri="{9D8B030D-6E8A-4147-A177-3AD203B41FA5}">
                      <a16:colId xmlns:a16="http://schemas.microsoft.com/office/drawing/2014/main" val="2667748794"/>
                    </a:ext>
                  </a:extLst>
                </a:gridCol>
                <a:gridCol w="533448">
                  <a:extLst>
                    <a:ext uri="{9D8B030D-6E8A-4147-A177-3AD203B41FA5}">
                      <a16:colId xmlns:a16="http://schemas.microsoft.com/office/drawing/2014/main" val="2428498915"/>
                    </a:ext>
                  </a:extLst>
                </a:gridCol>
                <a:gridCol w="533448">
                  <a:extLst>
                    <a:ext uri="{9D8B030D-6E8A-4147-A177-3AD203B41FA5}">
                      <a16:colId xmlns:a16="http://schemas.microsoft.com/office/drawing/2014/main" val="2129631330"/>
                    </a:ext>
                  </a:extLst>
                </a:gridCol>
              </a:tblGrid>
              <a:tr h="688273">
                <a:tc>
                  <a:txBody>
                    <a:bodyPr/>
                    <a:lstStyle/>
                    <a:p>
                      <a:pPr algn="r">
                        <a:lnSpc>
                          <a:spcPts val="2000"/>
                        </a:lnSpc>
                        <a:spcAft>
                          <a:spcPts val="0"/>
                        </a:spcAft>
                      </a:pPr>
                      <a:r>
                        <a:rPr lang="zh-TW" altLang="zh-TW" sz="1800" b="1" kern="100" dirty="0" smtClean="0">
                          <a:solidFill>
                            <a:schemeClr val="bg1"/>
                          </a:solidFill>
                          <a:effectLst/>
                        </a:rPr>
                        <a:t>月份</a:t>
                      </a:r>
                      <a:endParaRPr lang="zh-TW" sz="1800" b="1" kern="100" dirty="0">
                        <a:solidFill>
                          <a:schemeClr val="bg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sz="1800" b="1" kern="100" dirty="0" smtClean="0">
                          <a:solidFill>
                            <a:schemeClr val="bg1"/>
                          </a:solidFill>
                          <a:effectLst/>
                        </a:rPr>
                        <a:t>計畫</a:t>
                      </a:r>
                      <a:endParaRPr lang="zh-TW" sz="1800" b="1" kern="100" dirty="0">
                        <a:solidFill>
                          <a:schemeClr val="bg1"/>
                        </a:solidFill>
                        <a:effectLst/>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solidFill>
                      <a:schemeClr val="accent1"/>
                    </a:solidFill>
                  </a:tcPr>
                </a:tc>
                <a:tc>
                  <a:txBody>
                    <a:bodyPr/>
                    <a:lstStyle/>
                    <a:p>
                      <a:pPr algn="ctr">
                        <a:lnSpc>
                          <a:spcPts val="2000"/>
                        </a:lnSpc>
                        <a:spcAft>
                          <a:spcPts val="0"/>
                        </a:spcAft>
                      </a:pPr>
                      <a:r>
                        <a:rPr lang="en-US" sz="1800" b="1" kern="100" dirty="0">
                          <a:solidFill>
                            <a:schemeClr val="bg1"/>
                          </a:solidFill>
                          <a:effectLst/>
                        </a:rPr>
                        <a:t>1</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a:solidFill>
                            <a:schemeClr val="bg1"/>
                          </a:solidFill>
                          <a:effectLst/>
                        </a:rPr>
                        <a:t>2</a:t>
                      </a:r>
                      <a:endParaRPr lang="zh-TW" sz="1800" b="1" kern="10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3</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4</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5</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6</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7</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8</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9</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10</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11</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r>
                        <a:rPr lang="en-US" sz="1800" b="1" kern="100" dirty="0">
                          <a:solidFill>
                            <a:schemeClr val="bg1"/>
                          </a:solidFill>
                          <a:effectLst/>
                        </a:rPr>
                        <a:t>12</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6498437"/>
                  </a:ext>
                </a:extLst>
              </a:tr>
              <a:tr h="475298">
                <a:tc>
                  <a:txBody>
                    <a:bodyPr/>
                    <a:lstStyle/>
                    <a:p>
                      <a:pPr marL="0" marR="0" lvl="0" indent="0" algn="l" defTabSz="914400" rtl="0" eaLnBrk="1" fontAlgn="auto" latinLnBrk="0" hangingPunct="1">
                        <a:lnSpc>
                          <a:spcPts val="2500"/>
                        </a:lnSpc>
                        <a:spcBef>
                          <a:spcPts val="0"/>
                        </a:spcBef>
                        <a:spcAft>
                          <a:spcPts val="0"/>
                        </a:spcAft>
                        <a:buClrTx/>
                        <a:buSzTx/>
                        <a:buFontTx/>
                        <a:buNone/>
                        <a:tabLst/>
                        <a:defRPr/>
                      </a:pPr>
                      <a:r>
                        <a:rPr lang="en-US" altLang="zh-TW" sz="1800" kern="100" dirty="0" smtClean="0">
                          <a:effectLst/>
                        </a:rPr>
                        <a:t>(</a:t>
                      </a:r>
                      <a:r>
                        <a:rPr lang="zh-TW" altLang="zh-TW" sz="1800" kern="100" dirty="0" smtClean="0">
                          <a:effectLst/>
                        </a:rPr>
                        <a:t>計畫</a:t>
                      </a:r>
                      <a:r>
                        <a:rPr lang="zh-TW" altLang="en-US" sz="1800" kern="100" dirty="0" smtClean="0">
                          <a:effectLst/>
                        </a:rPr>
                        <a:t>名稱</a:t>
                      </a:r>
                      <a:r>
                        <a:rPr lang="en-US" altLang="zh-TW" sz="1800" kern="100" dirty="0" smtClean="0">
                          <a:effectLst/>
                        </a:rPr>
                        <a:t>)</a:t>
                      </a:r>
                      <a:endParaRPr lang="zh-TW" altLang="zh-TW" sz="1800" kern="100" dirty="0" smtClean="0">
                        <a:effectLs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9822377"/>
                  </a:ext>
                </a:extLst>
              </a:tr>
              <a:tr h="446566">
                <a:tc>
                  <a:txBody>
                    <a:bodyPr/>
                    <a:lstStyle/>
                    <a:p>
                      <a:pPr marL="180975" indent="0">
                        <a:lnSpc>
                          <a:spcPts val="2500"/>
                        </a:lnSpc>
                        <a:spcAft>
                          <a:spcPts val="0"/>
                        </a:spcAft>
                      </a:pPr>
                      <a:r>
                        <a:rPr lang="en-US" sz="1800" kern="100" dirty="0" smtClean="0">
                          <a:effectLst/>
                        </a:rPr>
                        <a:t>1.</a:t>
                      </a:r>
                      <a:r>
                        <a:rPr lang="en-US" sz="1800" kern="100" baseline="0" dirty="0" smtClean="0">
                          <a:effectLst/>
                        </a:rPr>
                        <a:t> </a:t>
                      </a:r>
                      <a:r>
                        <a:rPr lang="zh-TW" altLang="en-US" sz="1800" kern="100" baseline="0" dirty="0" smtClean="0">
                          <a:effectLst/>
                        </a:rPr>
                        <a:t>工作項目</a:t>
                      </a:r>
                      <a:r>
                        <a:rPr lang="en-US" sz="1800" kern="100" dirty="0" smtClean="0">
                          <a:effectLst/>
                        </a:rPr>
                        <a:t>…</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2000"/>
                        </a:lnSpc>
                        <a:spcAft>
                          <a:spcPts val="0"/>
                        </a:spcAft>
                      </a:pPr>
                      <a:r>
                        <a:rPr lang="en-US" sz="1800" kern="100" dirty="0">
                          <a:effectLst/>
                        </a:rPr>
                        <a:t> </a:t>
                      </a:r>
                      <a:r>
                        <a:rPr lang="en-US" sz="1800" kern="100" dirty="0" smtClean="0">
                          <a:effectLst/>
                        </a:rPr>
                        <a:t>1</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8239117"/>
                  </a:ext>
                </a:extLst>
              </a:tr>
              <a:tr h="446566">
                <a:tc>
                  <a:txBody>
                    <a:bodyPr/>
                    <a:lstStyle/>
                    <a:p>
                      <a:pPr marL="180975" indent="0">
                        <a:lnSpc>
                          <a:spcPts val="2500"/>
                        </a:lnSpc>
                        <a:spcAft>
                          <a:spcPts val="0"/>
                        </a:spcAft>
                      </a:pPr>
                      <a:r>
                        <a:rPr lang="en-US" sz="1800" kern="100" dirty="0" smtClean="0">
                          <a:effectLst/>
                        </a:rPr>
                        <a:t>2. </a:t>
                      </a:r>
                      <a:r>
                        <a:rPr lang="zh-TW" altLang="en-US" sz="1800" kern="100" baseline="0" dirty="0" smtClean="0">
                          <a:effectLst/>
                        </a:rPr>
                        <a:t>工作項目</a:t>
                      </a:r>
                      <a:r>
                        <a:rPr lang="en-US" sz="1800" kern="100" dirty="0" smtClean="0">
                          <a:effectLst/>
                        </a:rPr>
                        <a:t>…</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2000"/>
                        </a:lnSpc>
                        <a:spcAft>
                          <a:spcPts val="0"/>
                        </a:spcAft>
                      </a:pPr>
                      <a:r>
                        <a:rPr lang="en-US" sz="1800" kern="100" dirty="0">
                          <a:effectLst/>
                        </a:rPr>
                        <a:t> </a:t>
                      </a:r>
                      <a:r>
                        <a:rPr lang="en-US" sz="1800" kern="100" dirty="0" smtClean="0">
                          <a:effectLst/>
                        </a:rPr>
                        <a:t>2</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4836979"/>
                  </a:ext>
                </a:extLst>
              </a:tr>
              <a:tr h="446566">
                <a:tc>
                  <a:txBody>
                    <a:bodyPr/>
                    <a:lstStyle/>
                    <a:p>
                      <a:pPr marL="180975" indent="0">
                        <a:lnSpc>
                          <a:spcPts val="2500"/>
                        </a:lnSpc>
                        <a:spcAft>
                          <a:spcPts val="0"/>
                        </a:spcAft>
                      </a:pPr>
                      <a:r>
                        <a:rPr lang="en-US" sz="1800" kern="100" dirty="0" smtClean="0">
                          <a:effectLst/>
                        </a:rPr>
                        <a:t>3. </a:t>
                      </a:r>
                      <a:r>
                        <a:rPr lang="zh-TW" altLang="en-US" sz="1800" kern="100" baseline="0" dirty="0" smtClean="0">
                          <a:effectLst/>
                        </a:rPr>
                        <a:t>工作項目</a:t>
                      </a:r>
                      <a:r>
                        <a:rPr lang="en-US" sz="1800" kern="100" dirty="0" smtClean="0">
                          <a:effectLst/>
                        </a:rPr>
                        <a:t>…</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a:effectLst/>
                        </a:rPr>
                        <a:t> </a:t>
                      </a: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r>
                        <a:rPr lang="en-US" sz="1800" kern="100" dirty="0">
                          <a:effectLst/>
                        </a:rPr>
                        <a:t> </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398201"/>
                  </a:ext>
                </a:extLst>
              </a:tr>
              <a:tr h="417008">
                <a:tc>
                  <a:txBody>
                    <a:bodyPr/>
                    <a:lstStyle/>
                    <a:p>
                      <a:pPr marL="180975" indent="0">
                        <a:lnSpc>
                          <a:spcPts val="2500"/>
                        </a:lnSpc>
                        <a:spcAft>
                          <a:spcPts val="0"/>
                        </a:spcAft>
                      </a:pPr>
                      <a:r>
                        <a:rPr lang="en-US" altLang="zh-TW" sz="1800" kern="100" dirty="0" smtClean="0">
                          <a:effectLst/>
                          <a:latin typeface="Times New Roman" panose="02020603050405020304" pitchFamily="18" charset="0"/>
                          <a:ea typeface="新細明體" panose="02020500000000000000" pitchFamily="18" charset="-120"/>
                        </a:rPr>
                        <a:t>…</a:t>
                      </a: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ts val="2000"/>
                        </a:lnSpc>
                        <a:spcAft>
                          <a:spcPts val="0"/>
                        </a:spcAft>
                      </a:pPr>
                      <a:endParaRPr lang="zh-TW" sz="1800" kern="100" dirty="0">
                        <a:effectLst/>
                        <a:latin typeface="Times New Roman" panose="02020603050405020304" pitchFamily="18" charset="0"/>
                        <a:ea typeface="新細明體" panose="02020500000000000000" pitchFamily="18" charset="-12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8475831"/>
                  </a:ext>
                </a:extLst>
              </a:tr>
              <a:tr h="447741">
                <a:tc>
                  <a:txBody>
                    <a:bodyPr/>
                    <a:lstStyle/>
                    <a:p>
                      <a:pPr algn="r">
                        <a:lnSpc>
                          <a:spcPts val="2000"/>
                        </a:lnSpc>
                        <a:spcAft>
                          <a:spcPts val="0"/>
                        </a:spcAft>
                      </a:pPr>
                      <a:r>
                        <a:rPr lang="zh-TW" altLang="en-US" sz="1800" b="1" kern="100" dirty="0" smtClean="0">
                          <a:solidFill>
                            <a:schemeClr val="bg1"/>
                          </a:solidFill>
                          <a:effectLst/>
                        </a:rPr>
                        <a:t>每月工作</a:t>
                      </a:r>
                      <a:r>
                        <a:rPr lang="zh-TW" sz="1800" b="1" kern="100" dirty="0" smtClean="0">
                          <a:solidFill>
                            <a:schemeClr val="bg1"/>
                          </a:solidFill>
                          <a:effectLst/>
                        </a:rPr>
                        <a:t>進度</a:t>
                      </a:r>
                      <a:r>
                        <a:rPr lang="en-US" sz="1800" b="1" kern="100" dirty="0" smtClean="0">
                          <a:solidFill>
                            <a:schemeClr val="bg1"/>
                          </a:solidFill>
                          <a:effectLst/>
                        </a:rPr>
                        <a:t>%</a:t>
                      </a: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ts val="2000"/>
                        </a:lnSpc>
                        <a:spcAft>
                          <a:spcPts val="0"/>
                        </a:spcAft>
                      </a:pPr>
                      <a:endParaRPr lang="zh-TW" sz="1800" b="1" kern="100" dirty="0">
                        <a:solidFill>
                          <a:schemeClr val="bg1"/>
                        </a:solidFill>
                        <a:effectLst/>
                        <a:latin typeface="Times New Roman" panose="02020603050405020304" pitchFamily="18" charset="0"/>
                        <a:ea typeface="新細明體" panose="02020500000000000000" pitchFamily="18" charset="-12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75629047"/>
                  </a:ext>
                </a:extLst>
              </a:tr>
            </a:tbl>
          </a:graphicData>
        </a:graphic>
      </p:graphicFrame>
      <p:sp>
        <p:nvSpPr>
          <p:cNvPr id="8" name="矩形 7"/>
          <p:cNvSpPr/>
          <p:nvPr/>
        </p:nvSpPr>
        <p:spPr>
          <a:xfrm>
            <a:off x="2759153" y="2422187"/>
            <a:ext cx="6374486" cy="158046"/>
          </a:xfrm>
          <a:prstGeom prst="rect">
            <a:avLst/>
          </a:prstGeom>
          <a:solidFill>
            <a:schemeClr val="accent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9" name="矩形 8"/>
          <p:cNvSpPr/>
          <p:nvPr/>
        </p:nvSpPr>
        <p:spPr>
          <a:xfrm>
            <a:off x="2773008" y="2971727"/>
            <a:ext cx="2647044" cy="158046"/>
          </a:xfrm>
          <a:prstGeom prst="rect">
            <a:avLst/>
          </a:prstGeom>
          <a:solidFill>
            <a:schemeClr val="accent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0" name="矩形 9"/>
          <p:cNvSpPr/>
          <p:nvPr/>
        </p:nvSpPr>
        <p:spPr>
          <a:xfrm>
            <a:off x="4366281" y="3428927"/>
            <a:ext cx="2647044" cy="158046"/>
          </a:xfrm>
          <a:prstGeom prst="rect">
            <a:avLst/>
          </a:prstGeom>
          <a:solidFill>
            <a:schemeClr val="accent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1" name="內容版面配置區 1"/>
          <p:cNvSpPr txBox="1">
            <a:spLocks/>
          </p:cNvSpPr>
          <p:nvPr/>
        </p:nvSpPr>
        <p:spPr bwMode="ltGray">
          <a:xfrm>
            <a:off x="632520" y="5219532"/>
            <a:ext cx="8928992" cy="479327"/>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04850" indent="-342900"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2400" i="1" dirty="0">
                <a:solidFill>
                  <a:schemeClr val="bg2"/>
                </a:solidFill>
              </a:rPr>
              <a:t>應同計畫書</a:t>
            </a:r>
            <a:r>
              <a:rPr lang="zh-TW" altLang="en-US" sz="2400" i="1" dirty="0" smtClean="0">
                <a:solidFill>
                  <a:schemeClr val="bg2"/>
                </a:solidFill>
              </a:rPr>
              <a:t>第</a:t>
            </a:r>
            <a:r>
              <a:rPr lang="en-US" altLang="zh-TW" sz="2400" i="1" dirty="0" smtClean="0">
                <a:solidFill>
                  <a:schemeClr val="bg2"/>
                </a:solidFill>
              </a:rPr>
              <a:t>1</a:t>
            </a:r>
            <a:r>
              <a:rPr lang="zh-TW" altLang="en-US" sz="2400" i="1" dirty="0" smtClean="0">
                <a:solidFill>
                  <a:schemeClr val="bg2"/>
                </a:solidFill>
              </a:rPr>
              <a:t>部分</a:t>
            </a:r>
            <a:r>
              <a:rPr lang="zh-TW" altLang="en-US" sz="2400" i="1" dirty="0">
                <a:solidFill>
                  <a:schemeClr val="bg2"/>
                </a:solidFill>
              </a:rPr>
              <a:t>之貳</a:t>
            </a:r>
            <a:r>
              <a:rPr lang="zh-TW" altLang="en-US" sz="2400" i="1" dirty="0" smtClean="0">
                <a:solidFill>
                  <a:schemeClr val="bg2"/>
                </a:solidFill>
              </a:rPr>
              <a:t>、執行</a:t>
            </a:r>
            <a:r>
              <a:rPr lang="zh-TW" altLang="en-US" sz="2400" i="1" dirty="0">
                <a:solidFill>
                  <a:schemeClr val="bg2"/>
                </a:solidFill>
              </a:rPr>
              <a:t>進度及查核點</a:t>
            </a:r>
            <a:endParaRPr lang="en-US" altLang="zh-TW" sz="2400" i="1" dirty="0" smtClean="0">
              <a:solidFill>
                <a:schemeClr val="bg2"/>
              </a:solidFill>
            </a:endParaRPr>
          </a:p>
        </p:txBody>
      </p:sp>
    </p:spTree>
    <p:extLst>
      <p:ext uri="{BB962C8B-B14F-4D97-AF65-F5344CB8AC3E}">
        <p14:creationId xmlns:p14="http://schemas.microsoft.com/office/powerpoint/2010/main" val="2173805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項目</a:t>
            </a:r>
            <a:r>
              <a:rPr lang="zh-TW" altLang="en-US" dirty="0" smtClean="0"/>
              <a:t>三 執行進度及查核點</a:t>
            </a:r>
            <a:r>
              <a:rPr lang="en-US" altLang="zh-TW" dirty="0" smtClean="0"/>
              <a:t> </a:t>
            </a:r>
            <a:r>
              <a:rPr lang="en-US" altLang="zh-TW" sz="1800" dirty="0" smtClean="0"/>
              <a:t>(2/2)</a:t>
            </a:r>
            <a:endParaRPr lang="zh-TW" altLang="en-US" sz="1800" dirty="0"/>
          </a:p>
        </p:txBody>
      </p:sp>
      <p:sp>
        <p:nvSpPr>
          <p:cNvPr id="2" name="內容版面配置區 1"/>
          <p:cNvSpPr>
            <a:spLocks noGrp="1"/>
          </p:cNvSpPr>
          <p:nvPr>
            <p:ph idx="1"/>
          </p:nvPr>
        </p:nvSpPr>
        <p:spPr>
          <a:xfrm>
            <a:off x="626840" y="795874"/>
            <a:ext cx="7776864" cy="400878"/>
          </a:xfrm>
        </p:spPr>
        <p:txBody>
          <a:bodyPr>
            <a:normAutofit/>
          </a:bodyPr>
          <a:lstStyle/>
          <a:p>
            <a:r>
              <a:rPr lang="zh-TW" altLang="en-US" sz="2000" dirty="0"/>
              <a:t>查核點概述</a:t>
            </a:r>
          </a:p>
        </p:txBody>
      </p:sp>
      <p:graphicFrame>
        <p:nvGraphicFramePr>
          <p:cNvPr id="4" name="表格 3"/>
          <p:cNvGraphicFramePr>
            <a:graphicFrameLocks noGrp="1"/>
          </p:cNvGraphicFramePr>
          <p:nvPr>
            <p:extLst>
              <p:ext uri="{D42A27DB-BD31-4B8C-83A1-F6EECF244321}">
                <p14:modId xmlns:p14="http://schemas.microsoft.com/office/powerpoint/2010/main" val="159378007"/>
              </p:ext>
            </p:extLst>
          </p:nvPr>
        </p:nvGraphicFramePr>
        <p:xfrm>
          <a:off x="626841" y="1227922"/>
          <a:ext cx="8790655" cy="1656184"/>
        </p:xfrm>
        <a:graphic>
          <a:graphicData uri="http://schemas.openxmlformats.org/drawingml/2006/table">
            <a:tbl>
              <a:tblPr>
                <a:tableStyleId>{BC89EF96-8CEA-46FF-86C4-4CE0E7609802}</a:tableStyleId>
              </a:tblPr>
              <a:tblGrid>
                <a:gridCol w="540390">
                  <a:extLst>
                    <a:ext uri="{9D8B030D-6E8A-4147-A177-3AD203B41FA5}">
                      <a16:colId xmlns:a16="http://schemas.microsoft.com/office/drawing/2014/main" val="2783295540"/>
                    </a:ext>
                  </a:extLst>
                </a:gridCol>
                <a:gridCol w="1619813">
                  <a:extLst>
                    <a:ext uri="{9D8B030D-6E8A-4147-A177-3AD203B41FA5}">
                      <a16:colId xmlns:a16="http://schemas.microsoft.com/office/drawing/2014/main" val="3334067121"/>
                    </a:ext>
                  </a:extLst>
                </a:gridCol>
                <a:gridCol w="6630452">
                  <a:extLst>
                    <a:ext uri="{9D8B030D-6E8A-4147-A177-3AD203B41FA5}">
                      <a16:colId xmlns:a16="http://schemas.microsoft.com/office/drawing/2014/main" val="1211749595"/>
                    </a:ext>
                  </a:extLst>
                </a:gridCol>
              </a:tblGrid>
              <a:tr h="432048">
                <a:tc>
                  <a:txBody>
                    <a:bodyPr/>
                    <a:lstStyle/>
                    <a:p>
                      <a:pPr algn="ctr">
                        <a:lnSpc>
                          <a:spcPct val="100000"/>
                        </a:lnSpc>
                        <a:spcAft>
                          <a:spcPts val="0"/>
                        </a:spcAft>
                      </a:pPr>
                      <a:r>
                        <a:rPr lang="zh-TW" altLang="en-US" sz="1800" b="1" kern="100" dirty="0" smtClean="0">
                          <a:solidFill>
                            <a:schemeClr val="bg1"/>
                          </a:solidFill>
                          <a:effectLst/>
                          <a:latin typeface="+mn-ea"/>
                          <a:ea typeface="+mn-ea"/>
                        </a:rPr>
                        <a:t>序號</a:t>
                      </a:r>
                      <a:endParaRPr lang="zh-TW" sz="1800" b="1" kern="100" dirty="0">
                        <a:solidFill>
                          <a:schemeClr val="bg1"/>
                        </a:solidFill>
                        <a:effectLst/>
                        <a:latin typeface="+mn-ea"/>
                        <a:ea typeface="+mn-ea"/>
                      </a:endParaRPr>
                    </a:p>
                  </a:txBody>
                  <a:tcPr marL="36000" marR="36000" marT="36000" marB="36000" anchor="ctr">
                    <a:lnR w="12700" cap="flat" cmpd="sng" algn="ctr">
                      <a:solidFill>
                        <a:schemeClr val="bg1"/>
                      </a:solidFill>
                      <a:prstDash val="solid"/>
                      <a:round/>
                      <a:headEnd type="none" w="med" len="med"/>
                      <a:tailEnd type="none" w="med" len="med"/>
                    </a:lnR>
                    <a:solidFill>
                      <a:schemeClr val="accent1"/>
                    </a:solidFill>
                  </a:tcPr>
                </a:tc>
                <a:tc>
                  <a:txBody>
                    <a:bodyPr/>
                    <a:lstStyle/>
                    <a:p>
                      <a:pPr algn="ctr">
                        <a:lnSpc>
                          <a:spcPct val="100000"/>
                        </a:lnSpc>
                        <a:spcAft>
                          <a:spcPts val="0"/>
                        </a:spcAft>
                      </a:pPr>
                      <a:r>
                        <a:rPr lang="zh-TW" sz="1800" b="1" kern="100" dirty="0" smtClean="0">
                          <a:solidFill>
                            <a:schemeClr val="bg1"/>
                          </a:solidFill>
                          <a:effectLst/>
                          <a:latin typeface="+mn-ea"/>
                          <a:ea typeface="+mn-ea"/>
                        </a:rPr>
                        <a:t>預定</a:t>
                      </a:r>
                      <a:r>
                        <a:rPr lang="zh-TW" altLang="en-US" sz="1800" b="1" kern="100" dirty="0" smtClean="0">
                          <a:solidFill>
                            <a:schemeClr val="bg1"/>
                          </a:solidFill>
                          <a:effectLst/>
                          <a:latin typeface="+mn-ea"/>
                          <a:ea typeface="+mn-ea"/>
                        </a:rPr>
                        <a:t>完成時間</a:t>
                      </a:r>
                      <a:endParaRPr lang="zh-TW" sz="1800" b="1" kern="100" dirty="0">
                        <a:solidFill>
                          <a:schemeClr val="bg1"/>
                        </a:solidFill>
                        <a:effectLst/>
                        <a:latin typeface="+mn-ea"/>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tc>
                  <a:txBody>
                    <a:bodyPr/>
                    <a:lstStyle/>
                    <a:p>
                      <a:pPr algn="ctr">
                        <a:lnSpc>
                          <a:spcPct val="100000"/>
                        </a:lnSpc>
                        <a:spcAft>
                          <a:spcPts val="0"/>
                        </a:spcAft>
                      </a:pPr>
                      <a:r>
                        <a:rPr lang="zh-TW" sz="1800" b="1" kern="100" dirty="0">
                          <a:solidFill>
                            <a:schemeClr val="bg1"/>
                          </a:solidFill>
                          <a:effectLst/>
                          <a:latin typeface="+mn-ea"/>
                          <a:ea typeface="+mn-ea"/>
                        </a:rPr>
                        <a:t>查核點概述</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extLst>
                  <a:ext uri="{0D108BD9-81ED-4DB2-BD59-A6C34878D82A}">
                    <a16:rowId xmlns:a16="http://schemas.microsoft.com/office/drawing/2014/main" val="3403574292"/>
                  </a:ext>
                </a:extLst>
              </a:tr>
              <a:tr h="1224136">
                <a:tc>
                  <a:txBody>
                    <a:bodyPr/>
                    <a:lstStyle/>
                    <a:p>
                      <a:pPr algn="ctr">
                        <a:lnSpc>
                          <a:spcPct val="100000"/>
                        </a:lnSpc>
                        <a:spcAft>
                          <a:spcPts val="0"/>
                        </a:spcAft>
                        <a:tabLst>
                          <a:tab pos="828675" algn="l"/>
                        </a:tabLst>
                      </a:pPr>
                      <a:r>
                        <a:rPr lang="en-US" altLang="zh-TW" sz="1800" b="1" i="1" kern="100" dirty="0" smtClean="0">
                          <a:solidFill>
                            <a:schemeClr val="bg1">
                              <a:lumMod val="50000"/>
                            </a:schemeClr>
                          </a:solidFill>
                          <a:effectLst/>
                          <a:latin typeface="+mn-ea"/>
                          <a:ea typeface="+mn-ea"/>
                          <a:cs typeface="+mn-cs"/>
                        </a:rPr>
                        <a:t>1.</a:t>
                      </a:r>
                      <a:endParaRPr lang="zh-TW" sz="1800" b="1" i="1" kern="100" dirty="0">
                        <a:solidFill>
                          <a:schemeClr val="bg1">
                            <a:lumMod val="50000"/>
                          </a:schemeClr>
                        </a:solidFill>
                        <a:effectLst/>
                        <a:latin typeface="+mn-ea"/>
                        <a:ea typeface="+mn-ea"/>
                        <a:cs typeface="+mn-cs"/>
                      </a:endParaRPr>
                    </a:p>
                  </a:txBody>
                  <a:tcPr marL="36000" marR="36000" marT="36000" marB="36000"/>
                </a:tc>
                <a:tc>
                  <a:txBody>
                    <a:bodyPr/>
                    <a:lstStyle/>
                    <a:p>
                      <a:pPr>
                        <a:lnSpc>
                          <a:spcPct val="100000"/>
                        </a:lnSpc>
                        <a:spcAft>
                          <a:spcPts val="0"/>
                        </a:spcAft>
                      </a:pPr>
                      <a:r>
                        <a:rPr lang="en-US" sz="1800" b="1" i="1" kern="100" dirty="0">
                          <a:solidFill>
                            <a:schemeClr val="bg1">
                              <a:lumMod val="50000"/>
                            </a:schemeClr>
                          </a:solidFill>
                          <a:effectLst/>
                          <a:latin typeface="+mn-ea"/>
                          <a:ea typeface="+mn-ea"/>
                          <a:cs typeface="+mn-cs"/>
                        </a:rPr>
                        <a:t> </a:t>
                      </a:r>
                      <a:r>
                        <a:rPr lang="en-US" sz="1800" b="1" i="1" kern="100" dirty="0" smtClean="0">
                          <a:solidFill>
                            <a:schemeClr val="bg1">
                              <a:lumMod val="50000"/>
                            </a:schemeClr>
                          </a:solidFill>
                          <a:effectLst/>
                          <a:latin typeface="+mn-ea"/>
                          <a:ea typeface="+mn-ea"/>
                          <a:cs typeface="+mn-cs"/>
                        </a:rPr>
                        <a:t>YYY/MM/DD</a:t>
                      </a:r>
                      <a:endParaRPr lang="zh-TW" sz="1800" b="1" i="1" kern="100" dirty="0">
                        <a:solidFill>
                          <a:schemeClr val="bg1">
                            <a:lumMod val="50000"/>
                          </a:schemeClr>
                        </a:solidFill>
                        <a:effectLst/>
                        <a:latin typeface="+mn-ea"/>
                        <a:ea typeface="+mn-ea"/>
                        <a:cs typeface="+mn-cs"/>
                      </a:endParaRPr>
                    </a:p>
                  </a:txBody>
                  <a:tcPr marL="36000" marR="36000" marT="36000" marB="36000"/>
                </a:tc>
                <a:tc>
                  <a:txBody>
                    <a:bodyPr/>
                    <a:lstStyle/>
                    <a:p>
                      <a:pPr>
                        <a:lnSpc>
                          <a:spcPct val="100000"/>
                        </a:lnSpc>
                        <a:spcAft>
                          <a:spcPts val="0"/>
                        </a:spcAft>
                      </a:pPr>
                      <a:r>
                        <a:rPr lang="zh-TW" sz="1800" b="1" i="1" kern="100" dirty="0">
                          <a:solidFill>
                            <a:schemeClr val="bg1">
                              <a:lumMod val="50000"/>
                            </a:schemeClr>
                          </a:solidFill>
                          <a:effectLst/>
                          <a:latin typeface="+mn-ea"/>
                          <a:ea typeface="+mn-ea"/>
                        </a:rPr>
                        <a:t>請配合重要里程碑，設定查核點，並論述該查核點於達成重要里程碑之意義。</a:t>
                      </a:r>
                    </a:p>
                  </a:txBody>
                  <a:tcPr marL="36000" marR="36000" marT="36000" marB="36000"/>
                </a:tc>
                <a:extLst>
                  <a:ext uri="{0D108BD9-81ED-4DB2-BD59-A6C34878D82A}">
                    <a16:rowId xmlns:a16="http://schemas.microsoft.com/office/drawing/2014/main" val="1802199319"/>
                  </a:ext>
                </a:extLst>
              </a:tr>
            </a:tbl>
          </a:graphicData>
        </a:graphic>
      </p:graphicFrame>
      <p:sp>
        <p:nvSpPr>
          <p:cNvPr id="6" name="內容版面配置區 1"/>
          <p:cNvSpPr txBox="1">
            <a:spLocks/>
          </p:cNvSpPr>
          <p:nvPr/>
        </p:nvSpPr>
        <p:spPr bwMode="ltGray">
          <a:xfrm>
            <a:off x="632520" y="5219532"/>
            <a:ext cx="8928992" cy="108978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04850" indent="-342900"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2400" i="1" dirty="0" smtClean="0">
                <a:solidFill>
                  <a:schemeClr val="bg2"/>
                </a:solidFill>
              </a:rPr>
              <a:t>請參考對應</a:t>
            </a:r>
            <a:r>
              <a:rPr lang="zh-TW" altLang="en-US" sz="2400" i="1" dirty="0">
                <a:solidFill>
                  <a:schemeClr val="bg2"/>
                </a:solidFill>
              </a:rPr>
              <a:t>提案清單所提之查證</a:t>
            </a:r>
            <a:r>
              <a:rPr lang="zh-TW" altLang="en-US" sz="2400" i="1" dirty="0" smtClean="0">
                <a:solidFill>
                  <a:schemeClr val="bg2"/>
                </a:solidFill>
              </a:rPr>
              <a:t>標準、及前頁</a:t>
            </a:r>
            <a:endParaRPr lang="zh-TW" altLang="en-US" sz="2400" i="1" dirty="0">
              <a:solidFill>
                <a:schemeClr val="bg2"/>
              </a:solidFill>
            </a:endParaRPr>
          </a:p>
          <a:p>
            <a:pPr marL="0" indent="0">
              <a:buNone/>
            </a:pPr>
            <a:r>
              <a:rPr lang="zh-TW" altLang="en-US" sz="2400" i="1" dirty="0" smtClean="0">
                <a:solidFill>
                  <a:schemeClr val="bg2"/>
                </a:solidFill>
              </a:rPr>
              <a:t>並應同計畫書第</a:t>
            </a:r>
            <a:r>
              <a:rPr lang="en-US" altLang="zh-TW" sz="2400" i="1" dirty="0" smtClean="0">
                <a:solidFill>
                  <a:schemeClr val="bg2"/>
                </a:solidFill>
              </a:rPr>
              <a:t>1</a:t>
            </a:r>
            <a:r>
              <a:rPr lang="zh-TW" altLang="en-US" sz="2400" i="1" dirty="0" smtClean="0">
                <a:solidFill>
                  <a:schemeClr val="bg2"/>
                </a:solidFill>
              </a:rPr>
              <a:t>部分之貳、執行進度及查核點的查核點概述</a:t>
            </a:r>
            <a:endParaRPr lang="en-US" altLang="zh-TW" sz="2400" i="1" dirty="0" smtClean="0">
              <a:solidFill>
                <a:schemeClr val="bg2"/>
              </a:solidFill>
            </a:endParaRPr>
          </a:p>
        </p:txBody>
      </p:sp>
    </p:spTree>
    <p:extLst>
      <p:ext uri="{BB962C8B-B14F-4D97-AF65-F5344CB8AC3E}">
        <p14:creationId xmlns:p14="http://schemas.microsoft.com/office/powerpoint/2010/main" val="3292534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上年度執行成效說明</a:t>
            </a:r>
            <a:endParaRPr lang="zh-TW" altLang="en-US" dirty="0"/>
          </a:p>
        </p:txBody>
      </p:sp>
      <p:sp>
        <p:nvSpPr>
          <p:cNvPr id="4" name="內容版面配置區 2"/>
          <p:cNvSpPr txBox="1">
            <a:spLocks/>
          </p:cNvSpPr>
          <p:nvPr/>
        </p:nvSpPr>
        <p:spPr>
          <a:xfrm>
            <a:off x="776536" y="1340768"/>
            <a:ext cx="8496944" cy="4968552"/>
          </a:xfrm>
          <a:prstGeom prst="rect">
            <a:avLst/>
          </a:prstGeom>
        </p:spPr>
        <p:txBody>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1" kern="1200">
                <a:solidFill>
                  <a:srgbClr val="393939"/>
                </a:solidFill>
                <a:latin typeface="微軟正黑體" pitchFamily="34" charset="-120"/>
                <a:ea typeface="微軟正黑體" pitchFamily="34" charset="-120"/>
                <a:cs typeface="+mn-cs"/>
              </a:defRPr>
            </a:lvl2pPr>
            <a:lvl3pPr marL="990600" indent="-276225"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257300" indent="-266700"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524000" indent="-266700" algn="l" defTabSz="914400" rtl="0" eaLnBrk="1" latinLnBrk="0" hangingPunct="1">
              <a:lnSpc>
                <a:spcPct val="100000"/>
              </a:lnSpc>
              <a:spcBef>
                <a:spcPts val="600"/>
              </a:spcBef>
              <a:spcAft>
                <a:spcPts val="600"/>
              </a:spcAft>
              <a:buClr>
                <a:schemeClr val="accent5"/>
              </a:buClr>
              <a:buFont typeface="Arial" pitchFamily="34" charset="0"/>
              <a:buChar char="»"/>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zh-TW" i="1" dirty="0" smtClean="0"/>
              <a:t>如上年度未執行，則無需填報此項，請逕行刪除。</a:t>
            </a:r>
            <a:r>
              <a:rPr lang="en-US" altLang="zh-TW" i="1" dirty="0" smtClean="0"/>
              <a:t/>
            </a:r>
            <a:br>
              <a:rPr lang="en-US" altLang="zh-TW" i="1" dirty="0" smtClean="0"/>
            </a:br>
            <a:r>
              <a:rPr lang="zh-TW" altLang="en-US" i="1" dirty="0" smtClean="0"/>
              <a:t>*</a:t>
            </a:r>
            <a:r>
              <a:rPr lang="en-US" altLang="zh-TW" i="1" dirty="0" smtClean="0"/>
              <a:t>FY111</a:t>
            </a:r>
            <a:r>
              <a:rPr lang="zh-TW" altLang="en-US" i="1" dirty="0" smtClean="0"/>
              <a:t>策略性計畫持續爭取</a:t>
            </a:r>
            <a:r>
              <a:rPr lang="en-US" altLang="zh-TW" i="1" dirty="0" smtClean="0"/>
              <a:t>FY112</a:t>
            </a:r>
            <a:r>
              <a:rPr lang="zh-TW" altLang="en-US" i="1" dirty="0" smtClean="0"/>
              <a:t>資源者，必填。</a:t>
            </a:r>
            <a:endParaRPr lang="zh-TW" altLang="en-US" dirty="0"/>
          </a:p>
        </p:txBody>
      </p:sp>
    </p:spTree>
    <p:extLst>
      <p:ext uri="{BB962C8B-B14F-4D97-AF65-F5344CB8AC3E}">
        <p14:creationId xmlns:p14="http://schemas.microsoft.com/office/powerpoint/2010/main" val="73391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項目五 主要績效指標</a:t>
            </a:r>
            <a:r>
              <a:rPr lang="en-US" altLang="zh-TW" dirty="0" smtClean="0"/>
              <a:t>(KPI)</a:t>
            </a:r>
            <a:r>
              <a:rPr lang="zh-TW" altLang="en-US" dirty="0" smtClean="0"/>
              <a:t>及目標值</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2963418144"/>
              </p:ext>
            </p:extLst>
          </p:nvPr>
        </p:nvGraphicFramePr>
        <p:xfrm>
          <a:off x="222299" y="980728"/>
          <a:ext cx="9461402" cy="2424240"/>
        </p:xfrm>
        <a:graphic>
          <a:graphicData uri="http://schemas.openxmlformats.org/drawingml/2006/table">
            <a:tbl>
              <a:tblPr>
                <a:tableStyleId>{BC89EF96-8CEA-46FF-86C4-4CE0E7609802}</a:tableStyleId>
              </a:tblPr>
              <a:tblGrid>
                <a:gridCol w="586350">
                  <a:extLst>
                    <a:ext uri="{9D8B030D-6E8A-4147-A177-3AD203B41FA5}">
                      <a16:colId xmlns:a16="http://schemas.microsoft.com/office/drawing/2014/main" val="1755075269"/>
                    </a:ext>
                  </a:extLst>
                </a:gridCol>
                <a:gridCol w="565493">
                  <a:extLst>
                    <a:ext uri="{9D8B030D-6E8A-4147-A177-3AD203B41FA5}">
                      <a16:colId xmlns:a16="http://schemas.microsoft.com/office/drawing/2014/main" val="2783295540"/>
                    </a:ext>
                  </a:extLst>
                </a:gridCol>
                <a:gridCol w="1043550">
                  <a:extLst>
                    <a:ext uri="{9D8B030D-6E8A-4147-A177-3AD203B41FA5}">
                      <a16:colId xmlns:a16="http://schemas.microsoft.com/office/drawing/2014/main" val="3334067121"/>
                    </a:ext>
                  </a:extLst>
                </a:gridCol>
                <a:gridCol w="2422003">
                  <a:extLst>
                    <a:ext uri="{9D8B030D-6E8A-4147-A177-3AD203B41FA5}">
                      <a16:colId xmlns:a16="http://schemas.microsoft.com/office/drawing/2014/main" val="1211749595"/>
                    </a:ext>
                  </a:extLst>
                </a:gridCol>
                <a:gridCol w="2422003">
                  <a:extLst>
                    <a:ext uri="{9D8B030D-6E8A-4147-A177-3AD203B41FA5}">
                      <a16:colId xmlns:a16="http://schemas.microsoft.com/office/drawing/2014/main" val="642818510"/>
                    </a:ext>
                  </a:extLst>
                </a:gridCol>
                <a:gridCol w="2422003">
                  <a:extLst>
                    <a:ext uri="{9D8B030D-6E8A-4147-A177-3AD203B41FA5}">
                      <a16:colId xmlns:a16="http://schemas.microsoft.com/office/drawing/2014/main" val="4164109223"/>
                    </a:ext>
                  </a:extLst>
                </a:gridCol>
              </a:tblGrid>
              <a:tr h="0">
                <a:tc>
                  <a:txBody>
                    <a:bodyPr/>
                    <a:lstStyle/>
                    <a:p>
                      <a:pPr algn="ctr">
                        <a:lnSpc>
                          <a:spcPct val="100000"/>
                        </a:lnSpc>
                        <a:spcAft>
                          <a:spcPts val="0"/>
                        </a:spcAft>
                      </a:pPr>
                      <a:r>
                        <a:rPr lang="zh-TW" altLang="en-US" sz="1800" b="1" kern="100" dirty="0" smtClean="0">
                          <a:solidFill>
                            <a:schemeClr val="bg1"/>
                          </a:solidFill>
                          <a:effectLst/>
                          <a:latin typeface="+mn-ea"/>
                          <a:ea typeface="+mn-ea"/>
                        </a:rPr>
                        <a:t>項次</a:t>
                      </a:r>
                    </a:p>
                  </a:txBody>
                  <a:tcPr marL="36000" marR="36000" marT="36000" marB="36000" anchor="ctr">
                    <a:lnR w="12700" cap="flat" cmpd="sng" algn="ctr">
                      <a:solidFill>
                        <a:schemeClr val="bg1"/>
                      </a:solidFill>
                      <a:prstDash val="solid"/>
                      <a:round/>
                      <a:headEnd type="none" w="med" len="med"/>
                      <a:tailEnd type="none" w="med" len="med"/>
                    </a:lnR>
                    <a:solidFill>
                      <a:schemeClr val="accent1"/>
                    </a:solidFill>
                  </a:tcPr>
                </a:tc>
                <a:tc>
                  <a:txBody>
                    <a:bodyPr/>
                    <a:lstStyle/>
                    <a:p>
                      <a:pPr algn="ctr">
                        <a:lnSpc>
                          <a:spcPct val="100000"/>
                        </a:lnSpc>
                        <a:spcAft>
                          <a:spcPts val="0"/>
                        </a:spcAft>
                      </a:pPr>
                      <a:r>
                        <a:rPr lang="zh-TW" altLang="en-US" sz="1800" b="1" kern="100" dirty="0" smtClean="0">
                          <a:solidFill>
                            <a:schemeClr val="bg1"/>
                          </a:solidFill>
                          <a:effectLst/>
                          <a:latin typeface="+mn-ea"/>
                          <a:ea typeface="+mn-ea"/>
                        </a:rPr>
                        <a:t>屬性</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tc>
                  <a:txBody>
                    <a:bodyPr/>
                    <a:lstStyle/>
                    <a:p>
                      <a:pPr algn="ctr">
                        <a:lnSpc>
                          <a:spcPct val="100000"/>
                        </a:lnSpc>
                        <a:spcAft>
                          <a:spcPts val="0"/>
                        </a:spcAft>
                      </a:pPr>
                      <a:r>
                        <a:rPr lang="zh-TW" altLang="en-US" sz="1800" b="1" kern="100" dirty="0" smtClean="0">
                          <a:solidFill>
                            <a:schemeClr val="bg1"/>
                          </a:solidFill>
                          <a:effectLst/>
                          <a:latin typeface="+mn-ea"/>
                          <a:ea typeface="+mn-ea"/>
                        </a:rPr>
                        <a:t>績效指標</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tc>
                  <a:txBody>
                    <a:bodyPr/>
                    <a:lstStyle/>
                    <a:p>
                      <a:pPr algn="ctr">
                        <a:lnSpc>
                          <a:spcPct val="100000"/>
                        </a:lnSpc>
                        <a:spcAft>
                          <a:spcPts val="0"/>
                        </a:spcAft>
                      </a:pPr>
                      <a:r>
                        <a:rPr lang="zh-TW" altLang="en-US" sz="1800" b="1" kern="100" dirty="0" smtClean="0">
                          <a:solidFill>
                            <a:schemeClr val="bg1"/>
                          </a:solidFill>
                          <a:effectLst/>
                          <a:latin typeface="+mn-ea"/>
                          <a:ea typeface="+mn-ea"/>
                        </a:rPr>
                        <a:t>初級產出量化值</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tc>
                  <a:txBody>
                    <a:bodyPr/>
                    <a:lstStyle/>
                    <a:p>
                      <a:pPr algn="ctr">
                        <a:spcBef>
                          <a:spcPts val="450"/>
                        </a:spcBef>
                        <a:spcAft>
                          <a:spcPts val="450"/>
                        </a:spcAft>
                      </a:pPr>
                      <a:r>
                        <a:rPr lang="zh-TW" sz="1800" b="1" kern="100" dirty="0">
                          <a:solidFill>
                            <a:schemeClr val="bg1"/>
                          </a:solidFill>
                          <a:effectLst/>
                          <a:latin typeface="+mn-ea"/>
                          <a:ea typeface="+mn-ea"/>
                          <a:cs typeface="+mn-cs"/>
                        </a:rPr>
                        <a:t>效益說明</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tc>
                  <a:txBody>
                    <a:bodyPr/>
                    <a:lstStyle/>
                    <a:p>
                      <a:pPr algn="ctr">
                        <a:spcBef>
                          <a:spcPts val="450"/>
                        </a:spcBef>
                        <a:spcAft>
                          <a:spcPts val="450"/>
                        </a:spcAft>
                      </a:pPr>
                      <a:r>
                        <a:rPr lang="zh-TW" sz="1800" b="1" kern="100" dirty="0">
                          <a:solidFill>
                            <a:schemeClr val="bg1"/>
                          </a:solidFill>
                          <a:effectLst/>
                          <a:latin typeface="+mn-ea"/>
                          <a:ea typeface="+mn-ea"/>
                          <a:cs typeface="+mn-cs"/>
                        </a:rPr>
                        <a:t>重大突破</a:t>
                      </a:r>
                    </a:p>
                  </a:txBody>
                  <a:tcPr marL="68580" marR="68580" marT="0" marB="0" anchor="ctr">
                    <a:lnL w="12700" cap="flat" cmpd="sng" algn="ctr">
                      <a:solidFill>
                        <a:schemeClr val="bg1"/>
                      </a:solidFill>
                      <a:prstDash val="solid"/>
                      <a:round/>
                      <a:headEnd type="none" w="med" len="med"/>
                      <a:tailEnd type="none" w="med" len="med"/>
                    </a:lnL>
                    <a:solidFill>
                      <a:schemeClr val="accent1"/>
                    </a:solidFill>
                  </a:tcPr>
                </a:tc>
                <a:extLst>
                  <a:ext uri="{0D108BD9-81ED-4DB2-BD59-A6C34878D82A}">
                    <a16:rowId xmlns:a16="http://schemas.microsoft.com/office/drawing/2014/main" val="3403574292"/>
                  </a:ext>
                </a:extLst>
              </a:tr>
              <a:tr h="0">
                <a:tc>
                  <a:txBody>
                    <a:bodyPr/>
                    <a:lstStyle/>
                    <a:p>
                      <a:pPr algn="ctr">
                        <a:lnSpc>
                          <a:spcPct val="100000"/>
                        </a:lnSpc>
                        <a:spcAft>
                          <a:spcPts val="0"/>
                        </a:spcAft>
                        <a:tabLst>
                          <a:tab pos="828675" algn="l"/>
                        </a:tabLst>
                      </a:pPr>
                      <a:r>
                        <a:rPr lang="en-US" altLang="zh-TW" sz="1800" b="1" i="0" kern="100" dirty="0" smtClean="0">
                          <a:solidFill>
                            <a:schemeClr val="tx1"/>
                          </a:solidFill>
                          <a:effectLst/>
                          <a:latin typeface="+mn-ea"/>
                          <a:ea typeface="+mn-ea"/>
                          <a:cs typeface="+mn-cs"/>
                        </a:rPr>
                        <a:t>1</a:t>
                      </a: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tabLst>
                          <a:tab pos="828675" algn="l"/>
                        </a:tabLs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extLst>
                  <a:ext uri="{0D108BD9-81ED-4DB2-BD59-A6C34878D82A}">
                    <a16:rowId xmlns:a16="http://schemas.microsoft.com/office/drawing/2014/main" val="1802199319"/>
                  </a:ext>
                </a:extLst>
              </a:tr>
              <a:tr h="0">
                <a:tc>
                  <a:txBody>
                    <a:bodyPr/>
                    <a:lstStyle/>
                    <a:p>
                      <a:pPr algn="ctr">
                        <a:lnSpc>
                          <a:spcPct val="100000"/>
                        </a:lnSpc>
                        <a:spcAft>
                          <a:spcPts val="0"/>
                        </a:spcAft>
                        <a:tabLst>
                          <a:tab pos="828675" algn="l"/>
                        </a:tabLst>
                      </a:pPr>
                      <a:r>
                        <a:rPr lang="en-US" altLang="zh-TW" sz="1800" b="1" i="0" kern="100" dirty="0" smtClean="0">
                          <a:solidFill>
                            <a:schemeClr val="tx1"/>
                          </a:solidFill>
                          <a:effectLst/>
                          <a:latin typeface="+mn-ea"/>
                          <a:ea typeface="+mn-ea"/>
                          <a:cs typeface="+mn-cs"/>
                        </a:rPr>
                        <a:t>2</a:t>
                      </a: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tabLst>
                          <a:tab pos="828675" algn="l"/>
                        </a:tabLs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extLst>
                  <a:ext uri="{0D108BD9-81ED-4DB2-BD59-A6C34878D82A}">
                    <a16:rowId xmlns:a16="http://schemas.microsoft.com/office/drawing/2014/main" val="103680131"/>
                  </a:ext>
                </a:extLst>
              </a:tr>
              <a:tr h="0">
                <a:tc>
                  <a:txBody>
                    <a:bodyPr/>
                    <a:lstStyle/>
                    <a:p>
                      <a:pPr algn="ctr">
                        <a:lnSpc>
                          <a:spcPct val="100000"/>
                        </a:lnSpc>
                        <a:spcAft>
                          <a:spcPts val="0"/>
                        </a:spcAft>
                        <a:tabLst>
                          <a:tab pos="828675" algn="l"/>
                        </a:tabLst>
                      </a:pPr>
                      <a:r>
                        <a:rPr lang="en-US" altLang="zh-TW" sz="1800" b="1" i="0" kern="100" dirty="0" smtClean="0">
                          <a:solidFill>
                            <a:schemeClr val="tx1"/>
                          </a:solidFill>
                          <a:effectLst/>
                          <a:latin typeface="+mn-ea"/>
                          <a:ea typeface="+mn-ea"/>
                          <a:cs typeface="+mn-cs"/>
                        </a:rPr>
                        <a:t>3</a:t>
                      </a: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tabLst>
                          <a:tab pos="828675" algn="l"/>
                        </a:tabLs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extLst>
                  <a:ext uri="{0D108BD9-81ED-4DB2-BD59-A6C34878D82A}">
                    <a16:rowId xmlns:a16="http://schemas.microsoft.com/office/drawing/2014/main" val="1293935156"/>
                  </a:ext>
                </a:extLst>
              </a:tr>
              <a:tr h="0">
                <a:tc>
                  <a:txBody>
                    <a:bodyPr/>
                    <a:lstStyle/>
                    <a:p>
                      <a:pPr algn="ctr">
                        <a:lnSpc>
                          <a:spcPct val="100000"/>
                        </a:lnSpc>
                        <a:spcAft>
                          <a:spcPts val="0"/>
                        </a:spcAft>
                        <a:tabLst>
                          <a:tab pos="828675" algn="l"/>
                        </a:tabLst>
                      </a:pPr>
                      <a:r>
                        <a:rPr lang="en-US" altLang="zh-TW" sz="1800" b="1" i="0" kern="100" dirty="0" smtClean="0">
                          <a:solidFill>
                            <a:schemeClr val="tx1"/>
                          </a:solidFill>
                          <a:effectLst/>
                          <a:latin typeface="+mn-ea"/>
                          <a:ea typeface="+mn-ea"/>
                          <a:cs typeface="+mn-cs"/>
                        </a:rPr>
                        <a:t>4</a:t>
                      </a: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tabLst>
                          <a:tab pos="828675" algn="l"/>
                        </a:tabLs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extLst>
                  <a:ext uri="{0D108BD9-81ED-4DB2-BD59-A6C34878D82A}">
                    <a16:rowId xmlns:a16="http://schemas.microsoft.com/office/drawing/2014/main" val="616322049"/>
                  </a:ext>
                </a:extLst>
              </a:tr>
              <a:tr h="0">
                <a:tc>
                  <a:txBody>
                    <a:bodyPr/>
                    <a:lstStyle/>
                    <a:p>
                      <a:pPr algn="ctr">
                        <a:lnSpc>
                          <a:spcPct val="100000"/>
                        </a:lnSpc>
                        <a:spcAft>
                          <a:spcPts val="0"/>
                        </a:spcAft>
                        <a:tabLst>
                          <a:tab pos="828675" algn="l"/>
                        </a:tabLst>
                      </a:pPr>
                      <a:r>
                        <a:rPr lang="en-US" altLang="zh-TW" sz="1800" b="1" i="0" kern="100" dirty="0" smtClean="0">
                          <a:solidFill>
                            <a:schemeClr val="tx1"/>
                          </a:solidFill>
                          <a:effectLst/>
                          <a:latin typeface="+mn-ea"/>
                          <a:ea typeface="+mn-ea"/>
                          <a:cs typeface="+mn-cs"/>
                        </a:rPr>
                        <a:t>5</a:t>
                      </a: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tabLst>
                          <a:tab pos="828675" algn="l"/>
                        </a:tabLs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extLst>
                  <a:ext uri="{0D108BD9-81ED-4DB2-BD59-A6C34878D82A}">
                    <a16:rowId xmlns:a16="http://schemas.microsoft.com/office/drawing/2014/main" val="3762899776"/>
                  </a:ext>
                </a:extLst>
              </a:tr>
              <a:tr h="0">
                <a:tc>
                  <a:txBody>
                    <a:bodyPr/>
                    <a:lstStyle/>
                    <a:p>
                      <a:pPr algn="ctr">
                        <a:lnSpc>
                          <a:spcPct val="100000"/>
                        </a:lnSpc>
                        <a:spcAft>
                          <a:spcPts val="0"/>
                        </a:spcAft>
                        <a:tabLst>
                          <a:tab pos="828675" algn="l"/>
                        </a:tabLst>
                      </a:pPr>
                      <a:r>
                        <a:rPr lang="en-US" altLang="zh-TW" sz="1800" b="1" i="0" kern="100" dirty="0" smtClean="0">
                          <a:solidFill>
                            <a:schemeClr val="tx1"/>
                          </a:solidFill>
                          <a:effectLst/>
                          <a:latin typeface="+mn-ea"/>
                          <a:ea typeface="+mn-ea"/>
                          <a:cs typeface="+mn-cs"/>
                        </a:rPr>
                        <a:t>…</a:t>
                      </a: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tabLst>
                          <a:tab pos="828675" algn="l"/>
                        </a:tabLs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cs typeface="+mn-cs"/>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tc>
                  <a:txBody>
                    <a:bodyPr/>
                    <a:lstStyle/>
                    <a:p>
                      <a:pPr algn="l">
                        <a:lnSpc>
                          <a:spcPct val="100000"/>
                        </a:lnSpc>
                        <a:spcAft>
                          <a:spcPts val="0"/>
                        </a:spcAft>
                      </a:pPr>
                      <a:endParaRPr lang="zh-TW" sz="1800" b="1" i="0" kern="100" dirty="0">
                        <a:solidFill>
                          <a:schemeClr val="tx1"/>
                        </a:solidFill>
                        <a:effectLst/>
                        <a:latin typeface="+mn-ea"/>
                        <a:ea typeface="+mn-ea"/>
                      </a:endParaRPr>
                    </a:p>
                  </a:txBody>
                  <a:tcPr marL="36000" marR="36000" marT="36000" marB="36000"/>
                </a:tc>
                <a:extLst>
                  <a:ext uri="{0D108BD9-81ED-4DB2-BD59-A6C34878D82A}">
                    <a16:rowId xmlns:a16="http://schemas.microsoft.com/office/drawing/2014/main" val="3992635826"/>
                  </a:ext>
                </a:extLst>
              </a:tr>
            </a:tbl>
          </a:graphicData>
        </a:graphic>
      </p:graphicFrame>
      <p:sp>
        <p:nvSpPr>
          <p:cNvPr id="6" name="內容版面配置區 1"/>
          <p:cNvSpPr txBox="1">
            <a:spLocks/>
          </p:cNvSpPr>
          <p:nvPr/>
        </p:nvSpPr>
        <p:spPr bwMode="ltGray">
          <a:xfrm>
            <a:off x="632520" y="5219532"/>
            <a:ext cx="8928992" cy="108978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04850" indent="-342900"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2400" i="1" dirty="0">
                <a:solidFill>
                  <a:schemeClr val="bg2"/>
                </a:solidFill>
              </a:rPr>
              <a:t>請參考對應提案清單所提之查證</a:t>
            </a:r>
            <a:r>
              <a:rPr lang="zh-TW" altLang="en-US" sz="2400" i="1" dirty="0" smtClean="0">
                <a:solidFill>
                  <a:schemeClr val="bg2"/>
                </a:solidFill>
              </a:rPr>
              <a:t>標準</a:t>
            </a:r>
            <a:endParaRPr lang="zh-TW" altLang="en-US" sz="2400" i="1" dirty="0">
              <a:solidFill>
                <a:schemeClr val="bg2"/>
              </a:solidFill>
            </a:endParaRPr>
          </a:p>
          <a:p>
            <a:pPr marL="0" indent="0">
              <a:buNone/>
            </a:pPr>
            <a:r>
              <a:rPr lang="zh-TW" altLang="en-US" sz="2400" i="1" dirty="0" smtClean="0">
                <a:solidFill>
                  <a:schemeClr val="bg2"/>
                </a:solidFill>
              </a:rPr>
              <a:t>並應同計畫書第</a:t>
            </a:r>
            <a:r>
              <a:rPr lang="en-US" altLang="zh-TW" sz="2400" i="1" dirty="0" smtClean="0">
                <a:solidFill>
                  <a:schemeClr val="bg2"/>
                </a:solidFill>
              </a:rPr>
              <a:t>2</a:t>
            </a:r>
            <a:r>
              <a:rPr lang="zh-TW" altLang="en-US" sz="2400" i="1" dirty="0">
                <a:solidFill>
                  <a:schemeClr val="bg2"/>
                </a:solidFill>
              </a:rPr>
              <a:t>部分</a:t>
            </a:r>
            <a:r>
              <a:rPr lang="zh-TW" altLang="en-US" sz="2400" i="1" dirty="0" smtClean="0">
                <a:solidFill>
                  <a:schemeClr val="bg2"/>
                </a:solidFill>
              </a:rPr>
              <a:t>之壹、計畫目標</a:t>
            </a:r>
            <a:r>
              <a:rPr lang="en-US" altLang="zh-TW" sz="2400" i="1" dirty="0" smtClean="0">
                <a:solidFill>
                  <a:schemeClr val="bg2"/>
                </a:solidFill>
              </a:rPr>
              <a:t>-</a:t>
            </a:r>
            <a:r>
              <a:rPr lang="zh-TW" altLang="en-US" sz="2400" i="1" dirty="0" smtClean="0">
                <a:solidFill>
                  <a:schemeClr val="bg2"/>
                </a:solidFill>
              </a:rPr>
              <a:t>二</a:t>
            </a:r>
            <a:r>
              <a:rPr lang="zh-TW" altLang="en-US" sz="2400" i="1" dirty="0">
                <a:solidFill>
                  <a:schemeClr val="bg2"/>
                </a:solidFill>
              </a:rPr>
              <a:t>、預期效益、主要績效指標</a:t>
            </a:r>
            <a:r>
              <a:rPr lang="en-US" altLang="zh-TW" sz="2400" i="1" dirty="0" smtClean="0">
                <a:solidFill>
                  <a:schemeClr val="bg2"/>
                </a:solidFill>
              </a:rPr>
              <a:t>(KPI)</a:t>
            </a:r>
            <a:r>
              <a:rPr lang="zh-TW" altLang="en-US" sz="2400" i="1" dirty="0" smtClean="0">
                <a:solidFill>
                  <a:schemeClr val="bg2"/>
                </a:solidFill>
              </a:rPr>
              <a:t>及目標值</a:t>
            </a:r>
            <a:endParaRPr lang="en-US" altLang="zh-TW" sz="2400" i="1" dirty="0" smtClean="0">
              <a:solidFill>
                <a:schemeClr val="bg2"/>
              </a:solidFill>
            </a:endParaRPr>
          </a:p>
        </p:txBody>
      </p:sp>
    </p:spTree>
    <p:extLst>
      <p:ext uri="{BB962C8B-B14F-4D97-AF65-F5344CB8AC3E}">
        <p14:creationId xmlns:p14="http://schemas.microsoft.com/office/powerpoint/2010/main" val="2846434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項目六 </a:t>
            </a:r>
            <a:r>
              <a:rPr lang="zh-TW" altLang="zh-TW" dirty="0" smtClean="0"/>
              <a:t>驗證</a:t>
            </a:r>
            <a:r>
              <a:rPr lang="zh-TW" altLang="zh-TW" dirty="0"/>
              <a:t>規劃</a:t>
            </a:r>
            <a:endParaRPr lang="zh-TW"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1677091044"/>
              </p:ext>
            </p:extLst>
          </p:nvPr>
        </p:nvGraphicFramePr>
        <p:xfrm>
          <a:off x="626840" y="1227922"/>
          <a:ext cx="8646641" cy="1844776"/>
        </p:xfrm>
        <a:graphic>
          <a:graphicData uri="http://schemas.openxmlformats.org/drawingml/2006/table">
            <a:tbl>
              <a:tblPr>
                <a:tableStyleId>{BC89EF96-8CEA-46FF-86C4-4CE0E7609802}</a:tableStyleId>
              </a:tblPr>
              <a:tblGrid>
                <a:gridCol w="2093912">
                  <a:extLst>
                    <a:ext uri="{9D8B030D-6E8A-4147-A177-3AD203B41FA5}">
                      <a16:colId xmlns:a16="http://schemas.microsoft.com/office/drawing/2014/main" val="2783295540"/>
                    </a:ext>
                  </a:extLst>
                </a:gridCol>
                <a:gridCol w="1080120">
                  <a:extLst>
                    <a:ext uri="{9D8B030D-6E8A-4147-A177-3AD203B41FA5}">
                      <a16:colId xmlns:a16="http://schemas.microsoft.com/office/drawing/2014/main" val="3334067121"/>
                    </a:ext>
                  </a:extLst>
                </a:gridCol>
                <a:gridCol w="1824203">
                  <a:extLst>
                    <a:ext uri="{9D8B030D-6E8A-4147-A177-3AD203B41FA5}">
                      <a16:colId xmlns:a16="http://schemas.microsoft.com/office/drawing/2014/main" val="1211749595"/>
                    </a:ext>
                  </a:extLst>
                </a:gridCol>
                <a:gridCol w="1824203">
                  <a:extLst>
                    <a:ext uri="{9D8B030D-6E8A-4147-A177-3AD203B41FA5}">
                      <a16:colId xmlns:a16="http://schemas.microsoft.com/office/drawing/2014/main" val="1880039278"/>
                    </a:ext>
                  </a:extLst>
                </a:gridCol>
                <a:gridCol w="1824203">
                  <a:extLst>
                    <a:ext uri="{9D8B030D-6E8A-4147-A177-3AD203B41FA5}">
                      <a16:colId xmlns:a16="http://schemas.microsoft.com/office/drawing/2014/main" val="2602894626"/>
                    </a:ext>
                  </a:extLst>
                </a:gridCol>
              </a:tblGrid>
              <a:tr h="432048">
                <a:tc>
                  <a:txBody>
                    <a:bodyPr/>
                    <a:lstStyle/>
                    <a:p>
                      <a:pPr algn="ctr">
                        <a:lnSpc>
                          <a:spcPct val="100000"/>
                        </a:lnSpc>
                        <a:spcAft>
                          <a:spcPts val="0"/>
                        </a:spcAft>
                      </a:pPr>
                      <a:r>
                        <a:rPr lang="zh-TW" altLang="en-US" sz="1800" b="1" kern="100" dirty="0" smtClean="0">
                          <a:solidFill>
                            <a:schemeClr val="bg1"/>
                          </a:solidFill>
                          <a:effectLst/>
                          <a:latin typeface="+mn-ea"/>
                          <a:ea typeface="+mn-ea"/>
                        </a:rPr>
                        <a:t>技術</a:t>
                      </a:r>
                      <a:r>
                        <a:rPr lang="en-US" altLang="zh-TW" sz="1800" b="1" kern="100" dirty="0" smtClean="0">
                          <a:solidFill>
                            <a:schemeClr val="bg1"/>
                          </a:solidFill>
                          <a:effectLst/>
                          <a:latin typeface="+mn-ea"/>
                          <a:ea typeface="+mn-ea"/>
                        </a:rPr>
                        <a:t>/</a:t>
                      </a:r>
                      <a:r>
                        <a:rPr lang="zh-TW" altLang="en-US" sz="1800" b="1" kern="100" dirty="0" smtClean="0">
                          <a:solidFill>
                            <a:schemeClr val="bg1"/>
                          </a:solidFill>
                          <a:effectLst/>
                          <a:latin typeface="+mn-ea"/>
                          <a:ea typeface="+mn-ea"/>
                        </a:rPr>
                        <a:t>產品</a:t>
                      </a:r>
                      <a:r>
                        <a:rPr lang="en-US" altLang="zh-TW" sz="1800" b="1" kern="100" dirty="0" smtClean="0">
                          <a:solidFill>
                            <a:schemeClr val="bg1"/>
                          </a:solidFill>
                          <a:effectLst/>
                          <a:latin typeface="+mn-ea"/>
                          <a:ea typeface="+mn-ea"/>
                        </a:rPr>
                        <a:t>/</a:t>
                      </a:r>
                      <a:r>
                        <a:rPr lang="zh-TW" altLang="en-US" sz="1800" b="1" kern="100" dirty="0" smtClean="0">
                          <a:solidFill>
                            <a:schemeClr val="bg1"/>
                          </a:solidFill>
                          <a:effectLst/>
                          <a:latin typeface="+mn-ea"/>
                          <a:ea typeface="+mn-ea"/>
                        </a:rPr>
                        <a:t>系統</a:t>
                      </a:r>
                      <a:endParaRPr lang="en-US" altLang="zh-TW" sz="1800" b="1" kern="100" dirty="0" smtClean="0">
                        <a:solidFill>
                          <a:schemeClr val="bg1"/>
                        </a:solidFill>
                        <a:effectLst/>
                        <a:latin typeface="+mn-ea"/>
                        <a:ea typeface="+mn-ea"/>
                      </a:endParaRPr>
                    </a:p>
                    <a:p>
                      <a:pPr algn="ctr">
                        <a:lnSpc>
                          <a:spcPct val="100000"/>
                        </a:lnSpc>
                        <a:spcAft>
                          <a:spcPts val="0"/>
                        </a:spcAft>
                      </a:pPr>
                      <a:r>
                        <a:rPr lang="en-US" altLang="zh-TW" sz="1800" b="1" kern="100" dirty="0" smtClean="0">
                          <a:solidFill>
                            <a:schemeClr val="bg1"/>
                          </a:solidFill>
                          <a:effectLst/>
                          <a:latin typeface="+mn-ea"/>
                          <a:ea typeface="+mn-ea"/>
                        </a:rPr>
                        <a:t>(</a:t>
                      </a:r>
                      <a:r>
                        <a:rPr lang="zh-TW" altLang="en-US" sz="1800" b="1" kern="100" dirty="0" smtClean="0">
                          <a:solidFill>
                            <a:schemeClr val="bg1"/>
                          </a:solidFill>
                          <a:effectLst/>
                          <a:latin typeface="+mn-ea"/>
                          <a:ea typeface="+mn-ea"/>
                        </a:rPr>
                        <a:t>或服務</a:t>
                      </a:r>
                      <a:r>
                        <a:rPr lang="en-US" altLang="zh-TW" sz="1800" b="1" kern="100" dirty="0" smtClean="0">
                          <a:solidFill>
                            <a:schemeClr val="bg1"/>
                          </a:solidFill>
                          <a:effectLst/>
                          <a:latin typeface="+mn-ea"/>
                          <a:ea typeface="+mn-ea"/>
                        </a:rPr>
                        <a:t>)</a:t>
                      </a:r>
                      <a:r>
                        <a:rPr lang="zh-TW" altLang="en-US" sz="1800" b="1" kern="100" dirty="0" smtClean="0">
                          <a:solidFill>
                            <a:schemeClr val="bg1"/>
                          </a:solidFill>
                          <a:effectLst/>
                          <a:latin typeface="+mn-ea"/>
                          <a:ea typeface="+mn-ea"/>
                        </a:rPr>
                        <a:t>開發</a:t>
                      </a:r>
                      <a:endParaRPr lang="zh-TW" sz="1800" b="1" kern="100" dirty="0">
                        <a:solidFill>
                          <a:schemeClr val="bg1"/>
                        </a:solidFill>
                        <a:effectLst/>
                        <a:latin typeface="+mn-ea"/>
                        <a:ea typeface="+mn-ea"/>
                      </a:endParaRPr>
                    </a:p>
                  </a:txBody>
                  <a:tcPr marL="36000" marR="36000" marT="36000" marB="36000" anchor="ctr">
                    <a:lnR w="12700" cap="flat" cmpd="sng" algn="ctr">
                      <a:solidFill>
                        <a:schemeClr val="bg1"/>
                      </a:solidFill>
                      <a:prstDash val="solid"/>
                      <a:round/>
                      <a:headEnd type="none" w="med" len="med"/>
                      <a:tailEnd type="none" w="med" len="med"/>
                    </a:lnR>
                    <a:solidFill>
                      <a:schemeClr val="accent1"/>
                    </a:solidFill>
                  </a:tcPr>
                </a:tc>
                <a:tc>
                  <a:txBody>
                    <a:bodyPr/>
                    <a:lstStyle/>
                    <a:p>
                      <a:pPr algn="ctr">
                        <a:lnSpc>
                          <a:spcPct val="100000"/>
                        </a:lnSpc>
                        <a:spcAft>
                          <a:spcPts val="0"/>
                        </a:spcAft>
                      </a:pPr>
                      <a:r>
                        <a:rPr lang="zh-TW" altLang="en-US" sz="1800" b="1" kern="100" dirty="0" smtClean="0">
                          <a:solidFill>
                            <a:schemeClr val="bg1"/>
                          </a:solidFill>
                          <a:effectLst/>
                          <a:latin typeface="+mn-ea"/>
                          <a:ea typeface="+mn-ea"/>
                        </a:rPr>
                        <a:t>年度</a:t>
                      </a:r>
                      <a:endParaRPr lang="zh-TW" sz="1800" b="1" kern="100" dirty="0">
                        <a:solidFill>
                          <a:schemeClr val="bg1"/>
                        </a:solidFill>
                        <a:effectLst/>
                        <a:latin typeface="+mn-ea"/>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tc>
                  <a:txBody>
                    <a:bodyPr/>
                    <a:lstStyle/>
                    <a:p>
                      <a:pPr algn="ctr">
                        <a:lnSpc>
                          <a:spcPct val="100000"/>
                        </a:lnSpc>
                        <a:spcAft>
                          <a:spcPts val="0"/>
                        </a:spcAft>
                      </a:pPr>
                      <a:r>
                        <a:rPr lang="zh-TW" altLang="en-US" sz="1800" b="1" kern="100" dirty="0" smtClean="0">
                          <a:solidFill>
                            <a:schemeClr val="bg1"/>
                          </a:solidFill>
                          <a:effectLst/>
                          <a:latin typeface="+mn-ea"/>
                          <a:ea typeface="+mn-ea"/>
                        </a:rPr>
                        <a:t>驗證環境</a:t>
                      </a:r>
                      <a:endParaRPr lang="zh-TW" sz="1800" b="1" kern="100" dirty="0">
                        <a:solidFill>
                          <a:schemeClr val="bg1"/>
                        </a:solidFill>
                        <a:effectLst/>
                        <a:latin typeface="+mn-ea"/>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tc>
                  <a:txBody>
                    <a:bodyPr/>
                    <a:lstStyle/>
                    <a:p>
                      <a:pPr algn="ctr">
                        <a:lnSpc>
                          <a:spcPct val="100000"/>
                        </a:lnSpc>
                        <a:spcAft>
                          <a:spcPts val="0"/>
                        </a:spcAft>
                      </a:pPr>
                      <a:r>
                        <a:rPr lang="zh-TW" altLang="en-US" sz="1800" b="1" kern="100" dirty="0" smtClean="0">
                          <a:solidFill>
                            <a:schemeClr val="bg1"/>
                          </a:solidFill>
                          <a:effectLst/>
                          <a:latin typeface="+mn-ea"/>
                          <a:ea typeface="+mn-ea"/>
                        </a:rPr>
                        <a:t>場域規模設定</a:t>
                      </a:r>
                      <a:endParaRPr lang="zh-TW" sz="1800" b="1" kern="100" dirty="0">
                        <a:solidFill>
                          <a:schemeClr val="bg1"/>
                        </a:solidFill>
                        <a:effectLst/>
                        <a:latin typeface="+mn-ea"/>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tc>
                  <a:txBody>
                    <a:bodyPr/>
                    <a:lstStyle/>
                    <a:p>
                      <a:pPr algn="ctr">
                        <a:lnSpc>
                          <a:spcPct val="100000"/>
                        </a:lnSpc>
                        <a:spcAft>
                          <a:spcPts val="0"/>
                        </a:spcAft>
                      </a:pPr>
                      <a:r>
                        <a:rPr lang="zh-TW" altLang="en-US" sz="1800" b="1" kern="100" dirty="0" smtClean="0">
                          <a:solidFill>
                            <a:schemeClr val="bg1"/>
                          </a:solidFill>
                          <a:effectLst/>
                          <a:latin typeface="+mn-ea"/>
                          <a:ea typeface="+mn-ea"/>
                        </a:rPr>
                        <a:t>目標對象定義</a:t>
                      </a:r>
                      <a:endParaRPr lang="zh-TW" sz="1800" b="1" kern="100" dirty="0">
                        <a:solidFill>
                          <a:schemeClr val="bg1"/>
                        </a:solidFill>
                        <a:effectLst/>
                        <a:latin typeface="+mn-ea"/>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solidFill>
                  </a:tcPr>
                </a:tc>
                <a:extLst>
                  <a:ext uri="{0D108BD9-81ED-4DB2-BD59-A6C34878D82A}">
                    <a16:rowId xmlns:a16="http://schemas.microsoft.com/office/drawing/2014/main" val="3403574292"/>
                  </a:ext>
                </a:extLst>
              </a:tr>
              <a:tr h="1224136">
                <a:tc>
                  <a:txBody>
                    <a:bodyPr/>
                    <a:lstStyle/>
                    <a:p>
                      <a:pPr algn="ctr">
                        <a:lnSpc>
                          <a:spcPct val="100000"/>
                        </a:lnSpc>
                        <a:spcAft>
                          <a:spcPts val="0"/>
                        </a:spcAft>
                        <a:tabLst>
                          <a:tab pos="828675" algn="l"/>
                        </a:tabLst>
                      </a:pPr>
                      <a:endParaRPr lang="zh-TW" sz="1800" b="1" i="1" kern="100" dirty="0">
                        <a:solidFill>
                          <a:schemeClr val="bg1">
                            <a:lumMod val="50000"/>
                          </a:schemeClr>
                        </a:solidFill>
                        <a:effectLst/>
                        <a:latin typeface="+mn-ea"/>
                        <a:ea typeface="+mn-ea"/>
                        <a:cs typeface="+mn-cs"/>
                      </a:endParaRPr>
                    </a:p>
                  </a:txBody>
                  <a:tcPr marL="36000" marR="36000" marT="36000" marB="36000"/>
                </a:tc>
                <a:tc>
                  <a:txBody>
                    <a:bodyPr/>
                    <a:lstStyle/>
                    <a:p>
                      <a:pPr>
                        <a:lnSpc>
                          <a:spcPct val="100000"/>
                        </a:lnSpc>
                        <a:spcAft>
                          <a:spcPts val="0"/>
                        </a:spcAft>
                      </a:pPr>
                      <a:endParaRPr lang="zh-TW" sz="1800" b="1" i="1" kern="100" dirty="0">
                        <a:solidFill>
                          <a:schemeClr val="bg1">
                            <a:lumMod val="50000"/>
                          </a:schemeClr>
                        </a:solidFill>
                        <a:effectLst/>
                        <a:latin typeface="+mn-ea"/>
                        <a:ea typeface="+mn-ea"/>
                        <a:cs typeface="+mn-cs"/>
                      </a:endParaRPr>
                    </a:p>
                  </a:txBody>
                  <a:tcPr marL="36000" marR="36000" marT="36000" marB="36000"/>
                </a:tc>
                <a:tc>
                  <a:txBody>
                    <a:bodyPr/>
                    <a:lstStyle/>
                    <a:p>
                      <a:pPr>
                        <a:lnSpc>
                          <a:spcPct val="100000"/>
                        </a:lnSpc>
                        <a:spcAft>
                          <a:spcPts val="0"/>
                        </a:spcAft>
                      </a:pPr>
                      <a:endParaRPr lang="zh-TW" sz="1800" b="1" i="1" kern="100" dirty="0">
                        <a:solidFill>
                          <a:schemeClr val="bg1">
                            <a:lumMod val="50000"/>
                          </a:schemeClr>
                        </a:solidFill>
                        <a:effectLst/>
                        <a:latin typeface="+mn-ea"/>
                        <a:ea typeface="+mn-ea"/>
                      </a:endParaRPr>
                    </a:p>
                  </a:txBody>
                  <a:tcPr marL="36000" marR="36000" marT="36000" marB="36000"/>
                </a:tc>
                <a:tc>
                  <a:txBody>
                    <a:bodyPr/>
                    <a:lstStyle/>
                    <a:p>
                      <a:pPr>
                        <a:lnSpc>
                          <a:spcPct val="100000"/>
                        </a:lnSpc>
                        <a:spcAft>
                          <a:spcPts val="0"/>
                        </a:spcAft>
                      </a:pPr>
                      <a:endParaRPr lang="zh-TW" sz="1800" b="1" i="1" kern="100" dirty="0">
                        <a:solidFill>
                          <a:schemeClr val="bg1">
                            <a:lumMod val="50000"/>
                          </a:schemeClr>
                        </a:solidFill>
                        <a:effectLst/>
                        <a:latin typeface="+mn-ea"/>
                        <a:ea typeface="+mn-ea"/>
                      </a:endParaRPr>
                    </a:p>
                  </a:txBody>
                  <a:tcPr marL="36000" marR="36000" marT="36000" marB="36000"/>
                </a:tc>
                <a:tc>
                  <a:txBody>
                    <a:bodyPr/>
                    <a:lstStyle/>
                    <a:p>
                      <a:pPr>
                        <a:lnSpc>
                          <a:spcPct val="100000"/>
                        </a:lnSpc>
                        <a:spcAft>
                          <a:spcPts val="0"/>
                        </a:spcAft>
                      </a:pPr>
                      <a:endParaRPr lang="zh-TW" sz="1800" b="1" i="1" kern="100" dirty="0">
                        <a:solidFill>
                          <a:schemeClr val="bg1">
                            <a:lumMod val="50000"/>
                          </a:schemeClr>
                        </a:solidFill>
                        <a:effectLst/>
                        <a:latin typeface="+mn-ea"/>
                        <a:ea typeface="+mn-ea"/>
                      </a:endParaRPr>
                    </a:p>
                  </a:txBody>
                  <a:tcPr marL="36000" marR="36000" marT="36000" marB="36000"/>
                </a:tc>
                <a:extLst>
                  <a:ext uri="{0D108BD9-81ED-4DB2-BD59-A6C34878D82A}">
                    <a16:rowId xmlns:a16="http://schemas.microsoft.com/office/drawing/2014/main" val="1802199319"/>
                  </a:ext>
                </a:extLst>
              </a:tr>
            </a:tbl>
          </a:graphicData>
        </a:graphic>
      </p:graphicFrame>
      <p:sp>
        <p:nvSpPr>
          <p:cNvPr id="6" name="內容版面配置區 1"/>
          <p:cNvSpPr txBox="1">
            <a:spLocks/>
          </p:cNvSpPr>
          <p:nvPr/>
        </p:nvSpPr>
        <p:spPr bwMode="ltGray">
          <a:xfrm>
            <a:off x="632520" y="5219532"/>
            <a:ext cx="8928992" cy="108978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393939"/>
                </a:solidFill>
                <a:latin typeface="微軟正黑體" pitchFamily="34" charset="-120"/>
                <a:ea typeface="微軟正黑體" pitchFamily="34" charset="-120"/>
                <a:cs typeface="+mn-cs"/>
              </a:defRPr>
            </a:lvl1pPr>
            <a:lvl2pPr marL="704850" indent="-342900"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2400" i="1" dirty="0" smtClean="0">
                <a:solidFill>
                  <a:schemeClr val="bg2"/>
                </a:solidFill>
              </a:rPr>
              <a:t>請參考對應</a:t>
            </a:r>
            <a:r>
              <a:rPr lang="zh-TW" altLang="en-US" sz="2400" i="1" dirty="0">
                <a:solidFill>
                  <a:schemeClr val="bg2"/>
                </a:solidFill>
              </a:rPr>
              <a:t>提案清單所提之查證</a:t>
            </a:r>
            <a:r>
              <a:rPr lang="zh-TW" altLang="en-US" sz="2400" i="1" dirty="0" smtClean="0">
                <a:solidFill>
                  <a:schemeClr val="bg2"/>
                </a:solidFill>
              </a:rPr>
              <a:t>標準、及前頁</a:t>
            </a:r>
            <a:endParaRPr lang="zh-TW" altLang="en-US" sz="2400" i="1" dirty="0">
              <a:solidFill>
                <a:schemeClr val="bg2"/>
              </a:solidFill>
            </a:endParaRPr>
          </a:p>
          <a:p>
            <a:pPr marL="0" indent="0">
              <a:buNone/>
            </a:pPr>
            <a:r>
              <a:rPr lang="zh-TW" altLang="en-US" sz="2400" i="1" dirty="0" smtClean="0">
                <a:solidFill>
                  <a:schemeClr val="bg2"/>
                </a:solidFill>
              </a:rPr>
              <a:t>並應同計畫書第</a:t>
            </a:r>
            <a:r>
              <a:rPr lang="en-US" altLang="zh-TW" sz="2400" i="1" dirty="0" smtClean="0">
                <a:solidFill>
                  <a:schemeClr val="bg2"/>
                </a:solidFill>
              </a:rPr>
              <a:t>1</a:t>
            </a:r>
            <a:r>
              <a:rPr lang="zh-TW" altLang="en-US" sz="2400" i="1" dirty="0" smtClean="0">
                <a:solidFill>
                  <a:schemeClr val="bg2"/>
                </a:solidFill>
              </a:rPr>
              <a:t>部分之貳、執行進度及查核點的查核點概述</a:t>
            </a:r>
            <a:endParaRPr lang="en-US" altLang="zh-TW" sz="2400" i="1" dirty="0" smtClean="0">
              <a:solidFill>
                <a:schemeClr val="bg2"/>
              </a:solidFill>
            </a:endParaRPr>
          </a:p>
        </p:txBody>
      </p:sp>
    </p:spTree>
    <p:extLst>
      <p:ext uri="{BB962C8B-B14F-4D97-AF65-F5344CB8AC3E}">
        <p14:creationId xmlns:p14="http://schemas.microsoft.com/office/powerpoint/2010/main" val="715673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3512840" y="2996952"/>
            <a:ext cx="2880320" cy="720080"/>
          </a:xfrm>
          <a:prstGeom prst="rect">
            <a:avLst/>
          </a:prstGeom>
          <a:noFill/>
        </p:spPr>
        <p:txBody>
          <a:bodyPr wrap="square" rtlCol="0">
            <a:spAutoFit/>
          </a:bodyPr>
          <a:lstStyle/>
          <a:p>
            <a:r>
              <a:rPr lang="en-US" altLang="zh-TW" sz="4000" dirty="0" smtClean="0">
                <a:solidFill>
                  <a:schemeClr val="accent1"/>
                </a:solidFill>
              </a:rPr>
              <a:t>T</a:t>
            </a:r>
            <a:r>
              <a:rPr lang="en-US" altLang="zh-TW" sz="4000" dirty="0" smtClean="0">
                <a:solidFill>
                  <a:schemeClr val="accent2"/>
                </a:solidFill>
              </a:rPr>
              <a:t>h</a:t>
            </a:r>
            <a:r>
              <a:rPr lang="en-US" altLang="zh-TW" sz="4000" dirty="0" smtClean="0">
                <a:solidFill>
                  <a:schemeClr val="accent3"/>
                </a:solidFill>
              </a:rPr>
              <a:t>a</a:t>
            </a:r>
            <a:r>
              <a:rPr lang="en-US" altLang="zh-TW" sz="4000" dirty="0" smtClean="0">
                <a:solidFill>
                  <a:schemeClr val="accent4"/>
                </a:solidFill>
              </a:rPr>
              <a:t>n</a:t>
            </a:r>
            <a:r>
              <a:rPr lang="en-US" altLang="zh-TW" sz="4000" dirty="0" smtClean="0">
                <a:solidFill>
                  <a:schemeClr val="accent5"/>
                </a:solidFill>
              </a:rPr>
              <a:t>k</a:t>
            </a:r>
            <a:r>
              <a:rPr lang="en-US" altLang="zh-TW" sz="4000" dirty="0" smtClean="0">
                <a:solidFill>
                  <a:schemeClr val="tx1">
                    <a:lumMod val="75000"/>
                  </a:schemeClr>
                </a:solidFill>
              </a:rPr>
              <a:t> </a:t>
            </a:r>
            <a:r>
              <a:rPr lang="en-US" altLang="zh-TW" sz="4000" dirty="0" smtClean="0">
                <a:solidFill>
                  <a:schemeClr val="accent6"/>
                </a:solidFill>
              </a:rPr>
              <a:t>y</a:t>
            </a:r>
            <a:r>
              <a:rPr lang="en-US" altLang="zh-TW" sz="4000" dirty="0" smtClean="0">
                <a:solidFill>
                  <a:schemeClr val="accent1"/>
                </a:solidFill>
              </a:rPr>
              <a:t>o</a:t>
            </a:r>
            <a:r>
              <a:rPr lang="en-US" altLang="zh-TW" sz="4000" dirty="0" smtClean="0">
                <a:solidFill>
                  <a:schemeClr val="accent3"/>
                </a:solidFill>
              </a:rPr>
              <a:t>u</a:t>
            </a:r>
            <a:endParaRPr lang="zh-TW" altLang="en-US" sz="4000" dirty="0" err="1" smtClean="0">
              <a:solidFill>
                <a:schemeClr val="accent3"/>
              </a:solidFill>
            </a:endParaRP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5099"/>
            <a:ext cx="9905999" cy="7003100"/>
          </a:xfrm>
          <a:prstGeom prst="rect">
            <a:avLst/>
          </a:prstGeom>
        </p:spPr>
      </p:pic>
    </p:spTree>
    <p:extLst>
      <p:ext uri="{BB962C8B-B14F-4D97-AF65-F5344CB8AC3E}">
        <p14:creationId xmlns:p14="http://schemas.microsoft.com/office/powerpoint/2010/main" val="3733928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提案審查</a:t>
            </a:r>
            <a:r>
              <a:rPr lang="zh-TW" altLang="en-US" dirty="0"/>
              <a:t>意見修正回覆表</a:t>
            </a:r>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344988959"/>
              </p:ext>
            </p:extLst>
          </p:nvPr>
        </p:nvGraphicFramePr>
        <p:xfrm>
          <a:off x="200472" y="908720"/>
          <a:ext cx="9505057" cy="3481389"/>
        </p:xfrm>
        <a:graphic>
          <a:graphicData uri="http://schemas.openxmlformats.org/drawingml/2006/table">
            <a:tbl>
              <a:tblPr firstRow="1" bandRow="1">
                <a:tableStyleId>{69012ECD-51FC-41F1-AA8D-1B2483CD663E}</a:tableStyleId>
              </a:tblPr>
              <a:tblGrid>
                <a:gridCol w="1165715">
                  <a:extLst>
                    <a:ext uri="{9D8B030D-6E8A-4147-A177-3AD203B41FA5}">
                      <a16:colId xmlns:a16="http://schemas.microsoft.com/office/drawing/2014/main" val="20000"/>
                    </a:ext>
                  </a:extLst>
                </a:gridCol>
                <a:gridCol w="4316851">
                  <a:extLst>
                    <a:ext uri="{9D8B030D-6E8A-4147-A177-3AD203B41FA5}">
                      <a16:colId xmlns:a16="http://schemas.microsoft.com/office/drawing/2014/main" val="20001"/>
                    </a:ext>
                  </a:extLst>
                </a:gridCol>
                <a:gridCol w="4022491">
                  <a:extLst>
                    <a:ext uri="{9D8B030D-6E8A-4147-A177-3AD203B41FA5}">
                      <a16:colId xmlns:a16="http://schemas.microsoft.com/office/drawing/2014/main" val="20002"/>
                    </a:ext>
                  </a:extLst>
                </a:gridCol>
              </a:tblGrid>
              <a:tr h="457225">
                <a:tc>
                  <a:txBody>
                    <a:bodyPr/>
                    <a:lstStyle/>
                    <a:p>
                      <a:pPr algn="ctr"/>
                      <a:r>
                        <a:rPr lang="zh-TW" altLang="zh-TW" sz="2400" kern="1200" dirty="0" smtClean="0">
                          <a:effectLst/>
                        </a:rPr>
                        <a:t>編號</a:t>
                      </a:r>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lnR w="12700" cap="flat" cmpd="sng" algn="ctr">
                      <a:solidFill>
                        <a:schemeClr val="bg1"/>
                      </a:solidFill>
                      <a:prstDash val="solid"/>
                      <a:round/>
                      <a:headEnd type="none" w="med" len="med"/>
                      <a:tailEnd type="none" w="med" len="med"/>
                    </a:lnR>
                  </a:tcPr>
                </a:tc>
                <a:tc>
                  <a:txBody>
                    <a:bodyPr/>
                    <a:lstStyle/>
                    <a:p>
                      <a:pPr algn="ctr">
                        <a:spcAft>
                          <a:spcPts val="0"/>
                        </a:spcAft>
                      </a:pPr>
                      <a:r>
                        <a:rPr lang="zh-TW" altLang="en-US" sz="2400" dirty="0" smtClean="0"/>
                        <a:t>提案</a:t>
                      </a:r>
                      <a:r>
                        <a:rPr lang="zh-TW" sz="2400" kern="100" dirty="0" smtClean="0">
                          <a:effectLst/>
                        </a:rPr>
                        <a:t>審查意見</a:t>
                      </a:r>
                      <a:endParaRPr lang="zh-TW" sz="2400" kern="100" dirty="0">
                        <a:effectLst/>
                        <a:latin typeface="微軟正黑體" panose="020B0604030504040204" pitchFamily="34" charset="-120"/>
                        <a:ea typeface="微軟正黑體" panose="020B0604030504040204" pitchFamily="34" charset="-120"/>
                      </a:endParaRPr>
                    </a:p>
                  </a:txBody>
                  <a:tcPr marL="16824" marR="16824"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zh-TW" sz="2400" kern="100" dirty="0">
                          <a:effectLst/>
                        </a:rPr>
                        <a:t>修正回覆說明</a:t>
                      </a:r>
                      <a:endParaRPr lang="zh-TW" sz="2400" kern="100" dirty="0">
                        <a:effectLst/>
                        <a:latin typeface="微軟正黑體" panose="020B0604030504040204" pitchFamily="34" charset="-120"/>
                        <a:ea typeface="微軟正黑體" panose="020B0604030504040204" pitchFamily="34" charset="-120"/>
                      </a:endParaRPr>
                    </a:p>
                  </a:txBody>
                  <a:tcPr marL="16824" marR="16824" marT="0" marB="0"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756041">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tc>
                  <a:txBody>
                    <a:bodyPr/>
                    <a:lstStyle/>
                    <a:p>
                      <a:pPr algn="l"/>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tc>
                  <a:txBody>
                    <a:bodyPr/>
                    <a:lstStyle/>
                    <a:p>
                      <a:pPr algn="l"/>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extLst>
                  <a:ext uri="{0D108BD9-81ED-4DB2-BD59-A6C34878D82A}">
                    <a16:rowId xmlns:a16="http://schemas.microsoft.com/office/drawing/2014/main" val="10001"/>
                  </a:ext>
                </a:extLst>
              </a:tr>
              <a:tr h="756041">
                <a:tc>
                  <a:txBody>
                    <a:bodyPr/>
                    <a:lstStyle/>
                    <a:p>
                      <a:pPr algn="ctr"/>
                      <a:endParaRPr lang="zh-TW" altLang="en-US" sz="2400">
                        <a:latin typeface="微軟正黑體" panose="020B0604030504040204" pitchFamily="34" charset="-120"/>
                        <a:ea typeface="微軟正黑體" panose="020B0604030504040204" pitchFamily="34" charset="-120"/>
                      </a:endParaRPr>
                    </a:p>
                  </a:txBody>
                  <a:tcPr marL="86519" marR="86519" marT="45722" marB="45722"/>
                </a:tc>
                <a:tc>
                  <a:txBody>
                    <a:bodyPr/>
                    <a:lstStyle/>
                    <a:p>
                      <a:pPr algn="l"/>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tc>
                  <a:txBody>
                    <a:bodyPr/>
                    <a:lstStyle/>
                    <a:p>
                      <a:pPr algn="l"/>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extLst>
                  <a:ext uri="{0D108BD9-81ED-4DB2-BD59-A6C34878D82A}">
                    <a16:rowId xmlns:a16="http://schemas.microsoft.com/office/drawing/2014/main" val="10002"/>
                  </a:ext>
                </a:extLst>
              </a:tr>
              <a:tr h="756041">
                <a:tc>
                  <a:txBody>
                    <a:bodyPr/>
                    <a:lstStyle/>
                    <a:p>
                      <a:pPr algn="ctr"/>
                      <a:endParaRPr lang="zh-TW" altLang="en-US" sz="2400">
                        <a:latin typeface="微軟正黑體" panose="020B0604030504040204" pitchFamily="34" charset="-120"/>
                        <a:ea typeface="微軟正黑體" panose="020B0604030504040204" pitchFamily="34" charset="-120"/>
                      </a:endParaRPr>
                    </a:p>
                  </a:txBody>
                  <a:tcPr marL="86519" marR="86519" marT="45722" marB="45722"/>
                </a:tc>
                <a:tc>
                  <a:txBody>
                    <a:bodyPr/>
                    <a:lstStyle/>
                    <a:p>
                      <a:pPr algn="l"/>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tc>
                  <a:txBody>
                    <a:bodyPr/>
                    <a:lstStyle/>
                    <a:p>
                      <a:pPr algn="l"/>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extLst>
                  <a:ext uri="{0D108BD9-81ED-4DB2-BD59-A6C34878D82A}">
                    <a16:rowId xmlns:a16="http://schemas.microsoft.com/office/drawing/2014/main" val="10003"/>
                  </a:ext>
                </a:extLst>
              </a:tr>
              <a:tr h="756041">
                <a:tc>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tc>
                  <a:txBody>
                    <a:bodyPr/>
                    <a:lstStyle/>
                    <a:p>
                      <a:pPr algn="l"/>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tc>
                  <a:txBody>
                    <a:bodyPr/>
                    <a:lstStyle/>
                    <a:p>
                      <a:pPr algn="l"/>
                      <a:endParaRPr lang="zh-TW" altLang="en-US" sz="2400" dirty="0">
                        <a:latin typeface="微軟正黑體" panose="020B0604030504040204" pitchFamily="34" charset="-120"/>
                        <a:ea typeface="微軟正黑體" panose="020B0604030504040204" pitchFamily="34" charset="-120"/>
                      </a:endParaRPr>
                    </a:p>
                  </a:txBody>
                  <a:tcPr marL="86519" marR="86519" marT="45722" marB="45722"/>
                </a:tc>
                <a:extLst>
                  <a:ext uri="{0D108BD9-81ED-4DB2-BD59-A6C34878D82A}">
                    <a16:rowId xmlns:a16="http://schemas.microsoft.com/office/drawing/2014/main" val="10004"/>
                  </a:ext>
                </a:extLst>
              </a:tr>
            </a:tbl>
          </a:graphicData>
        </a:graphic>
      </p:graphicFrame>
      <p:sp>
        <p:nvSpPr>
          <p:cNvPr id="7" name="矩形 6"/>
          <p:cNvSpPr/>
          <p:nvPr/>
        </p:nvSpPr>
        <p:spPr>
          <a:xfrm>
            <a:off x="200472" y="5949280"/>
            <a:ext cx="5182760" cy="646331"/>
          </a:xfrm>
          <a:prstGeom prst="rect">
            <a:avLst/>
          </a:prstGeom>
        </p:spPr>
        <p:txBody>
          <a:bodyPr wrap="square">
            <a:spAutoFit/>
          </a:bodyPr>
          <a:lstStyle/>
          <a:p>
            <a:r>
              <a:rPr lang="zh-TW" altLang="en-US" b="1" dirty="0" smtClean="0">
                <a:latin typeface="微軟正黑體" pitchFamily="34" charset="-120"/>
                <a:ea typeface="微軟正黑體" pitchFamily="34" charset="-120"/>
              </a:rPr>
              <a:t>註：</a:t>
            </a:r>
            <a:r>
              <a:rPr lang="en-US" altLang="zh-TW" b="1" dirty="0" smtClean="0">
                <a:latin typeface="微軟正黑體" pitchFamily="34" charset="-120"/>
                <a:ea typeface="微軟正黑體" pitchFamily="34" charset="-120"/>
              </a:rPr>
              <a:t>1. </a:t>
            </a:r>
            <a:r>
              <a:rPr lang="zh-TW" altLang="en-US" b="1" dirty="0" smtClean="0">
                <a:latin typeface="微軟正黑體" pitchFamily="34" charset="-120"/>
                <a:ea typeface="微軟正黑體" pitchFamily="34" charset="-120"/>
              </a:rPr>
              <a:t>請</a:t>
            </a:r>
            <a:r>
              <a:rPr lang="zh-TW" altLang="en-US" b="1" dirty="0">
                <a:latin typeface="微軟正黑體" pitchFamily="34" charset="-120"/>
                <a:ea typeface="微軟正黑體" pitchFamily="34" charset="-120"/>
              </a:rPr>
              <a:t>針對最近一次委員審查之意見進行</a:t>
            </a:r>
            <a:r>
              <a:rPr lang="zh-TW" altLang="en-US" b="1" dirty="0" smtClean="0">
                <a:latin typeface="微軟正黑體" pitchFamily="34" charset="-120"/>
                <a:ea typeface="微軟正黑體" pitchFamily="34" charset="-120"/>
              </a:rPr>
              <a:t>回覆</a:t>
            </a:r>
            <a:endParaRPr lang="zh-TW" altLang="en-US" b="1" dirty="0">
              <a:latin typeface="微軟正黑體" pitchFamily="34" charset="-120"/>
              <a:ea typeface="微軟正黑體" pitchFamily="34" charset="-120"/>
            </a:endParaRPr>
          </a:p>
          <a:p>
            <a:pPr indent="442913"/>
            <a:r>
              <a:rPr lang="en-US" altLang="zh-TW" b="1" dirty="0" smtClean="0">
                <a:latin typeface="微軟正黑體" pitchFamily="34" charset="-120"/>
                <a:ea typeface="微軟正黑體" pitchFamily="34" charset="-120"/>
              </a:rPr>
              <a:t>2. </a:t>
            </a:r>
            <a:r>
              <a:rPr lang="zh-TW" altLang="en-US" b="1" dirty="0" smtClean="0">
                <a:latin typeface="微軟正黑體" pitchFamily="34" charset="-120"/>
                <a:ea typeface="微軟正黑體" pitchFamily="34" charset="-120"/>
              </a:rPr>
              <a:t>表格若</a:t>
            </a:r>
            <a:r>
              <a:rPr lang="zh-TW" altLang="en-US" b="1" dirty="0">
                <a:latin typeface="微軟正黑體" pitchFamily="34" charset="-120"/>
                <a:ea typeface="微軟正黑體" pitchFamily="34" charset="-120"/>
              </a:rPr>
              <a:t>不敷使用，請</a:t>
            </a:r>
            <a:r>
              <a:rPr lang="zh-TW" altLang="en-US" b="1" dirty="0" smtClean="0">
                <a:latin typeface="微軟正黑體" pitchFamily="34" charset="-120"/>
                <a:ea typeface="微軟正黑體" pitchFamily="34" charset="-120"/>
              </a:rPr>
              <a:t>自行增列</a:t>
            </a:r>
            <a:endParaRPr lang="zh-TW" altLang="en-US" b="1" dirty="0">
              <a:latin typeface="微軟正黑體" pitchFamily="34" charset="-120"/>
              <a:ea typeface="微軟正黑體" pitchFamily="34" charset="-120"/>
            </a:endParaRPr>
          </a:p>
        </p:txBody>
      </p:sp>
    </p:spTree>
    <p:extLst>
      <p:ext uri="{BB962C8B-B14F-4D97-AF65-F5344CB8AC3E}">
        <p14:creationId xmlns:p14="http://schemas.microsoft.com/office/powerpoint/2010/main" val="2285786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簡報大綱</a:t>
            </a:r>
            <a:endParaRPr lang="zh-TW" altLang="en-US" dirty="0"/>
          </a:p>
        </p:txBody>
      </p:sp>
      <p:sp>
        <p:nvSpPr>
          <p:cNvPr id="3" name="內容版面配置區 2"/>
          <p:cNvSpPr>
            <a:spLocks noGrp="1"/>
          </p:cNvSpPr>
          <p:nvPr>
            <p:ph idx="1"/>
          </p:nvPr>
        </p:nvSpPr>
        <p:spPr>
          <a:xfrm>
            <a:off x="2648744" y="829994"/>
            <a:ext cx="4752528" cy="5767358"/>
          </a:xfrm>
        </p:spPr>
        <p:txBody>
          <a:bodyPr>
            <a:noAutofit/>
          </a:bodyPr>
          <a:lstStyle/>
          <a:p>
            <a:pPr marL="0" indent="0">
              <a:buNone/>
            </a:pPr>
            <a:r>
              <a:rPr lang="zh-TW" altLang="en-US" sz="2400" dirty="0"/>
              <a:t>一、計畫目標</a:t>
            </a:r>
            <a:endParaRPr lang="en-US" altLang="zh-TW" sz="2400" dirty="0"/>
          </a:p>
          <a:p>
            <a:pPr marL="0" indent="0">
              <a:buNone/>
            </a:pPr>
            <a:r>
              <a:rPr lang="zh-TW" altLang="en-US" sz="2400" dirty="0"/>
              <a:t>二、計畫構想</a:t>
            </a:r>
            <a:endParaRPr lang="en-US" altLang="zh-TW" sz="2400" dirty="0"/>
          </a:p>
          <a:p>
            <a:pPr marL="0" indent="0">
              <a:buNone/>
            </a:pPr>
            <a:r>
              <a:rPr lang="zh-TW" altLang="en-US" sz="2400" dirty="0"/>
              <a:t>三、產業化</a:t>
            </a:r>
            <a:r>
              <a:rPr lang="zh-TW" altLang="en-US" sz="2400" dirty="0" smtClean="0"/>
              <a:t>之策略規畫</a:t>
            </a:r>
            <a:endParaRPr lang="en-US" altLang="zh-TW" sz="2400" dirty="0" smtClean="0"/>
          </a:p>
          <a:p>
            <a:pPr marL="0" indent="0">
              <a:buNone/>
            </a:pPr>
            <a:r>
              <a:rPr lang="zh-TW" altLang="en-US" sz="2400" dirty="0"/>
              <a:t>四、預期產業效益</a:t>
            </a:r>
            <a:endParaRPr lang="en-US" altLang="zh-TW" sz="2400" dirty="0">
              <a:solidFill>
                <a:schemeClr val="accent2"/>
              </a:solidFill>
            </a:endParaRPr>
          </a:p>
          <a:p>
            <a:pPr marL="0" indent="0">
              <a:buNone/>
            </a:pPr>
            <a:r>
              <a:rPr lang="zh-TW" altLang="en-US" sz="2400" dirty="0" smtClean="0"/>
              <a:t>五、計畫實施策略</a:t>
            </a:r>
            <a:r>
              <a:rPr lang="en-US" altLang="zh-TW" sz="2400" dirty="0" smtClean="0"/>
              <a:t>/</a:t>
            </a:r>
            <a:r>
              <a:rPr lang="zh-TW" altLang="en-US" sz="2400" dirty="0" smtClean="0"/>
              <a:t>方法</a:t>
            </a:r>
            <a:endParaRPr lang="en-US" altLang="zh-TW" sz="2400" dirty="0" smtClean="0"/>
          </a:p>
          <a:p>
            <a:pPr marL="0" indent="0">
              <a:buNone/>
            </a:pPr>
            <a:r>
              <a:rPr lang="zh-TW" altLang="en-US" sz="2400" dirty="0" smtClean="0"/>
              <a:t>六、計畫可行性分析</a:t>
            </a:r>
            <a:endParaRPr lang="en-US" altLang="zh-TW" sz="2400" dirty="0"/>
          </a:p>
          <a:p>
            <a:pPr marL="0" indent="0">
              <a:spcBef>
                <a:spcPts val="300"/>
              </a:spcBef>
              <a:spcAft>
                <a:spcPts val="300"/>
              </a:spcAft>
              <a:buNone/>
            </a:pPr>
            <a:endParaRPr lang="en-US" altLang="zh-TW" sz="2000" dirty="0" smtClean="0"/>
          </a:p>
          <a:p>
            <a:pPr marL="0" indent="0">
              <a:spcBef>
                <a:spcPts val="300"/>
              </a:spcBef>
              <a:spcAft>
                <a:spcPts val="300"/>
              </a:spcAft>
              <a:buNone/>
            </a:pPr>
            <a:r>
              <a:rPr lang="zh-TW" altLang="en-US" sz="2000" dirty="0" smtClean="0"/>
              <a:t>附件</a:t>
            </a:r>
            <a:endParaRPr lang="en-US" altLang="zh-TW" sz="2000" dirty="0" smtClean="0"/>
          </a:p>
          <a:p>
            <a:pPr marL="266700" indent="0">
              <a:spcBef>
                <a:spcPts val="300"/>
              </a:spcBef>
              <a:spcAft>
                <a:spcPts val="300"/>
              </a:spcAft>
              <a:buNone/>
            </a:pPr>
            <a:r>
              <a:rPr lang="zh-TW" altLang="en-US" sz="1800" dirty="0"/>
              <a:t>項目一 經費及人力需求</a:t>
            </a:r>
          </a:p>
          <a:p>
            <a:pPr marL="266700" indent="0">
              <a:spcBef>
                <a:spcPts val="300"/>
              </a:spcBef>
              <a:spcAft>
                <a:spcPts val="300"/>
              </a:spcAft>
              <a:buNone/>
            </a:pPr>
            <a:r>
              <a:rPr lang="zh-TW" altLang="en-US" sz="1800" dirty="0"/>
              <a:t>項目二 智慧財產布局分析</a:t>
            </a:r>
          </a:p>
          <a:p>
            <a:pPr marL="266700" indent="0">
              <a:spcBef>
                <a:spcPts val="300"/>
              </a:spcBef>
              <a:spcAft>
                <a:spcPts val="300"/>
              </a:spcAft>
              <a:buNone/>
            </a:pPr>
            <a:r>
              <a:rPr lang="zh-TW" altLang="en-US" sz="1800" dirty="0"/>
              <a:t>項目三 執行進度及查核點</a:t>
            </a:r>
          </a:p>
          <a:p>
            <a:pPr marL="266700" indent="0">
              <a:spcBef>
                <a:spcPts val="300"/>
              </a:spcBef>
              <a:spcAft>
                <a:spcPts val="300"/>
              </a:spcAft>
              <a:buNone/>
            </a:pPr>
            <a:r>
              <a:rPr lang="zh-TW" altLang="en-US" sz="1800" dirty="0"/>
              <a:t>項目四 主要績效指標</a:t>
            </a:r>
            <a:r>
              <a:rPr lang="en-US" altLang="zh-TW" sz="1800" dirty="0"/>
              <a:t>(KPI)</a:t>
            </a:r>
            <a:r>
              <a:rPr lang="zh-TW" altLang="en-US" sz="1800" dirty="0"/>
              <a:t>及目標值</a:t>
            </a:r>
          </a:p>
          <a:p>
            <a:pPr marL="266700" indent="0">
              <a:spcBef>
                <a:spcPts val="300"/>
              </a:spcBef>
              <a:spcAft>
                <a:spcPts val="300"/>
              </a:spcAft>
              <a:buNone/>
            </a:pPr>
            <a:r>
              <a:rPr lang="zh-TW" altLang="en-US" sz="1800" dirty="0"/>
              <a:t>項目五 驗證規劃</a:t>
            </a:r>
          </a:p>
        </p:txBody>
      </p:sp>
    </p:spTree>
    <p:extLst>
      <p:ext uri="{BB962C8B-B14F-4D97-AF65-F5344CB8AC3E}">
        <p14:creationId xmlns:p14="http://schemas.microsoft.com/office/powerpoint/2010/main" val="2413663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簡報大綱</a:t>
            </a:r>
            <a:endParaRPr lang="zh-TW" altLang="en-US" dirty="0"/>
          </a:p>
        </p:txBody>
      </p:sp>
      <p:sp>
        <p:nvSpPr>
          <p:cNvPr id="3" name="內容版面配置區 2"/>
          <p:cNvSpPr>
            <a:spLocks noGrp="1"/>
          </p:cNvSpPr>
          <p:nvPr>
            <p:ph idx="1"/>
          </p:nvPr>
        </p:nvSpPr>
        <p:spPr>
          <a:xfrm>
            <a:off x="2648744" y="796759"/>
            <a:ext cx="5112568" cy="5767358"/>
          </a:xfrm>
        </p:spPr>
        <p:txBody>
          <a:bodyPr>
            <a:noAutofit/>
          </a:bodyPr>
          <a:lstStyle/>
          <a:p>
            <a:pPr marL="0" indent="0">
              <a:buNone/>
            </a:pPr>
            <a:r>
              <a:rPr lang="zh-TW" altLang="en-US" dirty="0"/>
              <a:t>一、計畫目標</a:t>
            </a:r>
            <a:endParaRPr lang="en-US" altLang="zh-TW" dirty="0"/>
          </a:p>
          <a:p>
            <a:pPr marL="0" indent="0">
              <a:buNone/>
            </a:pPr>
            <a:r>
              <a:rPr lang="zh-TW" altLang="en-US" dirty="0">
                <a:solidFill>
                  <a:schemeClr val="bg2"/>
                </a:solidFill>
              </a:rPr>
              <a:t>二、計畫構想</a:t>
            </a:r>
            <a:endParaRPr lang="en-US" altLang="zh-TW" dirty="0">
              <a:solidFill>
                <a:schemeClr val="bg2"/>
              </a:solidFill>
            </a:endParaRPr>
          </a:p>
          <a:p>
            <a:pPr marL="0" indent="0">
              <a:buNone/>
            </a:pPr>
            <a:r>
              <a:rPr lang="zh-TW" altLang="en-US" dirty="0">
                <a:solidFill>
                  <a:schemeClr val="bg2"/>
                </a:solidFill>
              </a:rPr>
              <a:t>三、產業化</a:t>
            </a:r>
            <a:r>
              <a:rPr lang="zh-TW" altLang="en-US" dirty="0" smtClean="0">
                <a:solidFill>
                  <a:schemeClr val="bg2"/>
                </a:solidFill>
              </a:rPr>
              <a:t>之策略規畫</a:t>
            </a:r>
            <a:endParaRPr lang="en-US" altLang="zh-TW" dirty="0" smtClean="0">
              <a:solidFill>
                <a:schemeClr val="bg2"/>
              </a:solidFill>
            </a:endParaRPr>
          </a:p>
          <a:p>
            <a:pPr marL="0" indent="0">
              <a:buNone/>
            </a:pPr>
            <a:r>
              <a:rPr lang="zh-TW" altLang="en-US" dirty="0">
                <a:solidFill>
                  <a:schemeClr val="bg2"/>
                </a:solidFill>
              </a:rPr>
              <a:t>四、預期產業效益</a:t>
            </a:r>
            <a:endParaRPr lang="en-US" altLang="zh-TW" dirty="0">
              <a:solidFill>
                <a:schemeClr val="bg2"/>
              </a:solidFill>
            </a:endParaRPr>
          </a:p>
          <a:p>
            <a:pPr marL="0" indent="0">
              <a:buNone/>
            </a:pPr>
            <a:r>
              <a:rPr lang="zh-TW" altLang="en-US" dirty="0" smtClean="0">
                <a:solidFill>
                  <a:schemeClr val="bg2"/>
                </a:solidFill>
              </a:rPr>
              <a:t>五、計畫實施策略</a:t>
            </a:r>
            <a:r>
              <a:rPr lang="en-US" altLang="zh-TW" dirty="0" smtClean="0">
                <a:solidFill>
                  <a:schemeClr val="bg2"/>
                </a:solidFill>
              </a:rPr>
              <a:t>/</a:t>
            </a:r>
            <a:r>
              <a:rPr lang="zh-TW" altLang="en-US" dirty="0" smtClean="0">
                <a:solidFill>
                  <a:schemeClr val="bg2"/>
                </a:solidFill>
              </a:rPr>
              <a:t>方法</a:t>
            </a:r>
            <a:endParaRPr lang="en-US" altLang="zh-TW" dirty="0" smtClean="0">
              <a:solidFill>
                <a:schemeClr val="bg2"/>
              </a:solidFill>
            </a:endParaRPr>
          </a:p>
          <a:p>
            <a:pPr marL="0" indent="0">
              <a:buNone/>
            </a:pPr>
            <a:r>
              <a:rPr lang="zh-TW" altLang="en-US" dirty="0" smtClean="0">
                <a:solidFill>
                  <a:schemeClr val="bg2"/>
                </a:solidFill>
              </a:rPr>
              <a:t>六、計畫可行性分析</a:t>
            </a:r>
            <a:endParaRPr lang="en-US" altLang="zh-TW" dirty="0">
              <a:solidFill>
                <a:schemeClr val="bg2"/>
              </a:solidFill>
            </a:endParaRPr>
          </a:p>
        </p:txBody>
      </p:sp>
    </p:spTree>
    <p:extLst>
      <p:ext uri="{BB962C8B-B14F-4D97-AF65-F5344CB8AC3E}">
        <p14:creationId xmlns:p14="http://schemas.microsoft.com/office/powerpoint/2010/main" val="2426950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一、計畫</a:t>
            </a:r>
            <a:r>
              <a:rPr lang="zh-TW" altLang="en-US" dirty="0" smtClean="0"/>
              <a:t>目標</a:t>
            </a:r>
            <a:endParaRPr lang="zh-TW" altLang="en-US" dirty="0"/>
          </a:p>
        </p:txBody>
      </p:sp>
      <p:sp>
        <p:nvSpPr>
          <p:cNvPr id="2" name="內容版面配置區 1"/>
          <p:cNvSpPr>
            <a:spLocks noGrp="1"/>
          </p:cNvSpPr>
          <p:nvPr>
            <p:ph idx="1"/>
          </p:nvPr>
        </p:nvSpPr>
        <p:spPr/>
        <p:txBody>
          <a:bodyPr>
            <a:noAutofit/>
          </a:bodyPr>
          <a:lstStyle/>
          <a:p>
            <a:r>
              <a:rPr lang="zh-TW" altLang="en-US" dirty="0" smtClean="0"/>
              <a:t>計畫願景與目標</a:t>
            </a:r>
            <a:endParaRPr lang="en-US" altLang="zh-TW" dirty="0"/>
          </a:p>
          <a:p>
            <a:pPr marL="0" indent="0">
              <a:buNone/>
            </a:pPr>
            <a:r>
              <a:rPr lang="zh-TW" altLang="en-US" sz="2400" i="1" dirty="0" smtClean="0">
                <a:solidFill>
                  <a:schemeClr val="bg2"/>
                </a:solidFill>
              </a:rPr>
              <a:t>請說明計畫</a:t>
            </a:r>
            <a:r>
              <a:rPr lang="en-US" altLang="zh-TW" sz="2400" i="1" dirty="0" smtClean="0">
                <a:solidFill>
                  <a:schemeClr val="bg2"/>
                </a:solidFill>
              </a:rPr>
              <a:t>Endpoint</a:t>
            </a:r>
            <a:r>
              <a:rPr lang="zh-TW" altLang="en-US" sz="2400" i="1" dirty="0" smtClean="0">
                <a:solidFill>
                  <a:schemeClr val="bg2"/>
                </a:solidFill>
              </a:rPr>
              <a:t>、對</a:t>
            </a:r>
            <a:r>
              <a:rPr lang="zh-TW" altLang="en-US" sz="2400" i="1" dirty="0">
                <a:solidFill>
                  <a:schemeClr val="bg2"/>
                </a:solidFill>
              </a:rPr>
              <a:t>產業效益之</a:t>
            </a:r>
            <a:r>
              <a:rPr lang="zh-TW" altLang="en-US" sz="2400" i="1" dirty="0" smtClean="0">
                <a:solidFill>
                  <a:schemeClr val="bg2"/>
                </a:solidFill>
              </a:rPr>
              <a:t>規劃</a:t>
            </a:r>
            <a:endParaRPr lang="en-US" altLang="zh-TW" sz="2400" i="1" dirty="0" smtClean="0">
              <a:solidFill>
                <a:schemeClr val="bg2"/>
              </a:solidFill>
            </a:endParaRPr>
          </a:p>
          <a:p>
            <a:pPr marL="0" indent="0">
              <a:buNone/>
            </a:pPr>
            <a:r>
              <a:rPr lang="zh-TW" altLang="en-US" sz="2400" i="1" dirty="0">
                <a:solidFill>
                  <a:schemeClr val="bg2"/>
                </a:solidFill>
              </a:rPr>
              <a:t>請</a:t>
            </a:r>
            <a:r>
              <a:rPr lang="zh-TW" altLang="en-US" sz="2400" i="1" dirty="0" smtClean="0">
                <a:solidFill>
                  <a:schemeClr val="bg2"/>
                </a:solidFill>
              </a:rPr>
              <a:t>對應</a:t>
            </a:r>
            <a:r>
              <a:rPr lang="zh-TW" altLang="en-US" sz="2400" i="1" dirty="0">
                <a:solidFill>
                  <a:schemeClr val="bg2"/>
                </a:solidFill>
              </a:rPr>
              <a:t>計畫書</a:t>
            </a:r>
            <a:r>
              <a:rPr lang="zh-TW" altLang="en-US" sz="2400" i="1" dirty="0" smtClean="0">
                <a:solidFill>
                  <a:schemeClr val="bg2"/>
                </a:solidFill>
              </a:rPr>
              <a:t>之第</a:t>
            </a:r>
            <a:r>
              <a:rPr lang="en-US" altLang="zh-TW" sz="2400" i="1" dirty="0" smtClean="0">
                <a:solidFill>
                  <a:schemeClr val="bg2"/>
                </a:solidFill>
              </a:rPr>
              <a:t>1</a:t>
            </a:r>
            <a:r>
              <a:rPr lang="zh-TW" altLang="en-US" sz="2400" i="1" dirty="0" smtClean="0">
                <a:solidFill>
                  <a:schemeClr val="bg2"/>
                </a:solidFill>
              </a:rPr>
              <a:t>部分</a:t>
            </a:r>
            <a:r>
              <a:rPr lang="en-US" altLang="zh-TW" sz="2400" i="1" dirty="0" smtClean="0">
                <a:solidFill>
                  <a:schemeClr val="bg2"/>
                </a:solidFill>
              </a:rPr>
              <a:t>-</a:t>
            </a:r>
            <a:r>
              <a:rPr lang="zh-TW" altLang="en-US" sz="2400" i="1" dirty="0" smtClean="0">
                <a:solidFill>
                  <a:schemeClr val="bg2"/>
                </a:solidFill>
              </a:rPr>
              <a:t>摘要</a:t>
            </a:r>
            <a:r>
              <a:rPr lang="en-US" altLang="zh-TW" sz="2400" i="1" dirty="0" smtClean="0">
                <a:solidFill>
                  <a:schemeClr val="bg2"/>
                </a:solidFill>
              </a:rPr>
              <a:t>-(</a:t>
            </a:r>
            <a:r>
              <a:rPr lang="zh-TW" altLang="en-US" sz="2400" i="1" dirty="0">
                <a:solidFill>
                  <a:schemeClr val="bg2"/>
                </a:solidFill>
              </a:rPr>
              <a:t>五</a:t>
            </a:r>
            <a:r>
              <a:rPr lang="en-US" altLang="zh-TW" sz="2400" i="1" dirty="0" smtClean="0">
                <a:solidFill>
                  <a:schemeClr val="bg2"/>
                </a:solidFill>
              </a:rPr>
              <a:t>)</a:t>
            </a:r>
            <a:r>
              <a:rPr lang="zh-TW" altLang="en-US" sz="2400" i="1" dirty="0" smtClean="0">
                <a:solidFill>
                  <a:schemeClr val="bg2"/>
                </a:solidFill>
              </a:rPr>
              <a:t>年度目標與重要工作項目、第</a:t>
            </a:r>
            <a:r>
              <a:rPr lang="en-US" altLang="zh-TW" sz="2400" i="1" dirty="0" smtClean="0">
                <a:solidFill>
                  <a:schemeClr val="bg2"/>
                </a:solidFill>
              </a:rPr>
              <a:t>2</a:t>
            </a:r>
            <a:r>
              <a:rPr lang="zh-TW" altLang="en-US" sz="2400" i="1" dirty="0" smtClean="0">
                <a:solidFill>
                  <a:schemeClr val="bg2"/>
                </a:solidFill>
              </a:rPr>
              <a:t>部分的計畫目標</a:t>
            </a:r>
            <a:endParaRPr lang="en-US" altLang="zh-TW" sz="2400" i="1" dirty="0" smtClean="0">
              <a:solidFill>
                <a:schemeClr val="accent3"/>
              </a:solidFill>
            </a:endParaRPr>
          </a:p>
        </p:txBody>
      </p:sp>
      <p:sp>
        <p:nvSpPr>
          <p:cNvPr id="7" name="矩形 6"/>
          <p:cNvSpPr/>
          <p:nvPr/>
        </p:nvSpPr>
        <p:spPr>
          <a:xfrm>
            <a:off x="7886294" y="169940"/>
            <a:ext cx="1872208" cy="8486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zh-TW" altLang="en-US" b="1" dirty="0">
                <a:solidFill>
                  <a:schemeClr val="accent3"/>
                </a:solidFill>
              </a:rPr>
              <a:t>審查</a:t>
            </a:r>
            <a:r>
              <a:rPr lang="zh-TW" altLang="en-US" b="1" dirty="0" smtClean="0">
                <a:solidFill>
                  <a:schemeClr val="accent3"/>
                </a:solidFill>
              </a:rPr>
              <a:t>原則參考：</a:t>
            </a:r>
            <a:endParaRPr lang="en-US" altLang="zh-TW" b="1" dirty="0" smtClean="0">
              <a:solidFill>
                <a:schemeClr val="accent3"/>
              </a:solidFill>
            </a:endParaRPr>
          </a:p>
          <a:p>
            <a:r>
              <a:rPr lang="zh-TW" altLang="en-US" b="1" dirty="0">
                <a:solidFill>
                  <a:schemeClr val="accent3"/>
                </a:solidFill>
              </a:rPr>
              <a:t>提案重要性</a:t>
            </a:r>
            <a:r>
              <a:rPr lang="zh-TW" altLang="en-US" b="1" dirty="0" smtClean="0">
                <a:solidFill>
                  <a:schemeClr val="accent3"/>
                </a:solidFill>
              </a:rPr>
              <a:t>、</a:t>
            </a:r>
            <a:r>
              <a:rPr lang="en-US" altLang="zh-TW" b="1" dirty="0" smtClean="0">
                <a:solidFill>
                  <a:schemeClr val="accent3"/>
                </a:solidFill>
              </a:rPr>
              <a:t/>
            </a:r>
            <a:br>
              <a:rPr lang="en-US" altLang="zh-TW" b="1" dirty="0" smtClean="0">
                <a:solidFill>
                  <a:schemeClr val="accent3"/>
                </a:solidFill>
              </a:rPr>
            </a:br>
            <a:r>
              <a:rPr lang="zh-TW" altLang="en-US" b="1" dirty="0">
                <a:solidFill>
                  <a:schemeClr val="accent3"/>
                </a:solidFill>
              </a:rPr>
              <a:t>市場商</a:t>
            </a:r>
            <a:r>
              <a:rPr lang="zh-TW" altLang="en-US" b="1" dirty="0" smtClean="0">
                <a:solidFill>
                  <a:schemeClr val="accent3"/>
                </a:solidFill>
              </a:rPr>
              <a:t>機突圍</a:t>
            </a:r>
            <a:r>
              <a:rPr lang="zh-TW" altLang="en-US" b="1" dirty="0">
                <a:solidFill>
                  <a:schemeClr val="accent3"/>
                </a:solidFill>
              </a:rPr>
              <a:t>力</a:t>
            </a:r>
          </a:p>
        </p:txBody>
      </p:sp>
      <p:sp>
        <p:nvSpPr>
          <p:cNvPr id="6" name="矩形 5"/>
          <p:cNvSpPr/>
          <p:nvPr/>
        </p:nvSpPr>
        <p:spPr>
          <a:xfrm>
            <a:off x="1856656" y="2348880"/>
            <a:ext cx="6768752" cy="2952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t>RYAN (</a:t>
            </a:r>
            <a:r>
              <a:rPr lang="zh-TW" altLang="en-US" dirty="0" smtClean="0"/>
              <a:t>這頁有點難  我想想</a:t>
            </a:r>
            <a:r>
              <a:rPr lang="en-US" altLang="zh-TW" dirty="0" smtClean="0"/>
              <a:t>)</a:t>
            </a:r>
            <a:endParaRPr lang="zh-TW" altLang="en-US" dirty="0"/>
          </a:p>
        </p:txBody>
      </p:sp>
    </p:spTree>
    <p:extLst>
      <p:ext uri="{BB962C8B-B14F-4D97-AF65-F5344CB8AC3E}">
        <p14:creationId xmlns:p14="http://schemas.microsoft.com/office/powerpoint/2010/main" val="1428404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簡報大綱</a:t>
            </a:r>
            <a:endParaRPr lang="zh-TW" altLang="en-US" dirty="0"/>
          </a:p>
        </p:txBody>
      </p:sp>
      <p:sp>
        <p:nvSpPr>
          <p:cNvPr id="3" name="內容版面配置區 2"/>
          <p:cNvSpPr>
            <a:spLocks noGrp="1"/>
          </p:cNvSpPr>
          <p:nvPr>
            <p:ph idx="1"/>
          </p:nvPr>
        </p:nvSpPr>
        <p:spPr>
          <a:xfrm>
            <a:off x="2648744" y="829994"/>
            <a:ext cx="5472608" cy="5767358"/>
          </a:xfrm>
        </p:spPr>
        <p:txBody>
          <a:bodyPr>
            <a:noAutofit/>
          </a:bodyPr>
          <a:lstStyle/>
          <a:p>
            <a:pPr marL="0" indent="0">
              <a:buNone/>
            </a:pPr>
            <a:r>
              <a:rPr lang="zh-TW" altLang="en-US" dirty="0">
                <a:solidFill>
                  <a:schemeClr val="bg2"/>
                </a:solidFill>
              </a:rPr>
              <a:t>一、計畫目標</a:t>
            </a:r>
            <a:endParaRPr lang="en-US" altLang="zh-TW" dirty="0">
              <a:solidFill>
                <a:schemeClr val="bg2"/>
              </a:solidFill>
            </a:endParaRPr>
          </a:p>
          <a:p>
            <a:pPr marL="0" indent="0">
              <a:buNone/>
            </a:pPr>
            <a:r>
              <a:rPr lang="zh-TW" altLang="en-US" dirty="0"/>
              <a:t>二、計畫構想</a:t>
            </a:r>
            <a:endParaRPr lang="en-US" altLang="zh-TW" dirty="0"/>
          </a:p>
          <a:p>
            <a:pPr marL="0" indent="0">
              <a:buNone/>
            </a:pPr>
            <a:r>
              <a:rPr lang="zh-TW" altLang="en-US" dirty="0">
                <a:solidFill>
                  <a:schemeClr val="bg2"/>
                </a:solidFill>
              </a:rPr>
              <a:t>三、產業化</a:t>
            </a:r>
            <a:r>
              <a:rPr lang="zh-TW" altLang="en-US" dirty="0" smtClean="0">
                <a:solidFill>
                  <a:schemeClr val="bg2"/>
                </a:solidFill>
              </a:rPr>
              <a:t>之策略規畫</a:t>
            </a:r>
            <a:endParaRPr lang="en-US" altLang="zh-TW" dirty="0" smtClean="0">
              <a:solidFill>
                <a:schemeClr val="bg2"/>
              </a:solidFill>
            </a:endParaRPr>
          </a:p>
          <a:p>
            <a:pPr marL="0" indent="0">
              <a:buNone/>
            </a:pPr>
            <a:r>
              <a:rPr lang="zh-TW" altLang="en-US" dirty="0">
                <a:solidFill>
                  <a:schemeClr val="bg2"/>
                </a:solidFill>
              </a:rPr>
              <a:t>四、預期產業效益</a:t>
            </a:r>
            <a:endParaRPr lang="en-US" altLang="zh-TW" dirty="0">
              <a:solidFill>
                <a:schemeClr val="bg2"/>
              </a:solidFill>
            </a:endParaRPr>
          </a:p>
          <a:p>
            <a:pPr marL="0" indent="0">
              <a:buNone/>
            </a:pPr>
            <a:r>
              <a:rPr lang="zh-TW" altLang="en-US" dirty="0" smtClean="0">
                <a:solidFill>
                  <a:schemeClr val="bg2"/>
                </a:solidFill>
              </a:rPr>
              <a:t>五、計畫實施策略</a:t>
            </a:r>
            <a:r>
              <a:rPr lang="en-US" altLang="zh-TW" dirty="0" smtClean="0">
                <a:solidFill>
                  <a:schemeClr val="bg2"/>
                </a:solidFill>
              </a:rPr>
              <a:t>/</a:t>
            </a:r>
            <a:r>
              <a:rPr lang="zh-TW" altLang="en-US" dirty="0" smtClean="0">
                <a:solidFill>
                  <a:schemeClr val="bg2"/>
                </a:solidFill>
              </a:rPr>
              <a:t>方法</a:t>
            </a:r>
            <a:endParaRPr lang="en-US" altLang="zh-TW" dirty="0" smtClean="0">
              <a:solidFill>
                <a:schemeClr val="bg2"/>
              </a:solidFill>
            </a:endParaRPr>
          </a:p>
          <a:p>
            <a:pPr marL="0" indent="0">
              <a:buNone/>
            </a:pPr>
            <a:r>
              <a:rPr lang="zh-TW" altLang="en-US" dirty="0" smtClean="0">
                <a:solidFill>
                  <a:schemeClr val="bg2"/>
                </a:solidFill>
              </a:rPr>
              <a:t>六、計畫可行性分析</a:t>
            </a:r>
            <a:endParaRPr lang="en-US" altLang="zh-TW" dirty="0">
              <a:solidFill>
                <a:schemeClr val="bg2"/>
              </a:solidFill>
            </a:endParaRPr>
          </a:p>
        </p:txBody>
      </p:sp>
    </p:spTree>
    <p:extLst>
      <p:ext uri="{BB962C8B-B14F-4D97-AF65-F5344CB8AC3E}">
        <p14:creationId xmlns:p14="http://schemas.microsoft.com/office/powerpoint/2010/main" val="2123542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2020簡報範本_light">
  <a:themeElements>
    <a:clrScheme name="資策會">
      <a:dk1>
        <a:srgbClr val="393939"/>
      </a:dk1>
      <a:lt1>
        <a:srgbClr val="FFFFFF"/>
      </a:lt1>
      <a:dk2>
        <a:srgbClr val="DDDDDD"/>
      </a:dk2>
      <a:lt2>
        <a:srgbClr val="ABABAB"/>
      </a:lt2>
      <a:accent1>
        <a:srgbClr val="6E6E6E"/>
      </a:accent1>
      <a:accent2>
        <a:srgbClr val="2D8F98"/>
      </a:accent2>
      <a:accent3>
        <a:srgbClr val="F0591B"/>
      </a:accent3>
      <a:accent4>
        <a:srgbClr val="FFC000"/>
      </a:accent4>
      <a:accent5>
        <a:srgbClr val="90C115"/>
      </a:accent5>
      <a:accent6>
        <a:srgbClr val="6ECBD4"/>
      </a:accent6>
      <a:hlink>
        <a:srgbClr val="888888"/>
      </a:hlink>
      <a:folHlink>
        <a:srgbClr val="888888"/>
      </a:folHlink>
    </a:clrScheme>
    <a:fontScheme name="2020">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簡報1" id="{749CDBF5-7A6A-4955-8317-6B2BB0C4BA89}" vid="{6AFED4B6-9444-44CB-91BA-D58A6E4B84DD}"/>
    </a:ext>
  </a:extLst>
</a:theme>
</file>

<file path=ppt/theme/theme2.xml><?xml version="1.0" encoding="utf-8"?>
<a:theme xmlns:a="http://schemas.openxmlformats.org/drawingml/2006/main" name="1_2020簡報範本_light">
  <a:themeElements>
    <a:clrScheme name="資策會">
      <a:dk1>
        <a:srgbClr val="393939"/>
      </a:dk1>
      <a:lt1>
        <a:srgbClr val="FFFFFF"/>
      </a:lt1>
      <a:dk2>
        <a:srgbClr val="DDDDDD"/>
      </a:dk2>
      <a:lt2>
        <a:srgbClr val="ABABAB"/>
      </a:lt2>
      <a:accent1>
        <a:srgbClr val="6E6E6E"/>
      </a:accent1>
      <a:accent2>
        <a:srgbClr val="2D8F98"/>
      </a:accent2>
      <a:accent3>
        <a:srgbClr val="F0591B"/>
      </a:accent3>
      <a:accent4>
        <a:srgbClr val="FFC000"/>
      </a:accent4>
      <a:accent5>
        <a:srgbClr val="90C115"/>
      </a:accent5>
      <a:accent6>
        <a:srgbClr val="6ECBD4"/>
      </a:accent6>
      <a:hlink>
        <a:srgbClr val="888888"/>
      </a:hlink>
      <a:folHlink>
        <a:srgbClr val="888888"/>
      </a:folHlink>
    </a:clrScheme>
    <a:fontScheme name="2020">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01_資策會2022簡報範本_通用格式" id="{32FD01F6-2320-4A6E-9D8B-A3A66F996AEA}" vid="{5EEA9744-0FEE-4F48-93B2-FF3E61D46669}"/>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資策會2021簡報範本</Template>
  <TotalTime>2275</TotalTime>
  <Words>3327</Words>
  <Application>Microsoft Office PowerPoint</Application>
  <PresentationFormat>A4 紙張 (210x297 公釐)</PresentationFormat>
  <Paragraphs>640</Paragraphs>
  <Slides>42</Slides>
  <Notes>2</Notes>
  <HiddenSlides>10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42</vt:i4>
      </vt:variant>
    </vt:vector>
  </HeadingPairs>
  <TitlesOfParts>
    <vt:vector size="55" baseType="lpstr">
      <vt:lpstr>Arial Unicode MS</vt:lpstr>
      <vt:lpstr>Microsoft YaHei UI</vt:lpstr>
      <vt:lpstr>細明體</vt:lpstr>
      <vt:lpstr>微軟正黑體</vt:lpstr>
      <vt:lpstr>新細明體</vt:lpstr>
      <vt:lpstr>標楷體</vt:lpstr>
      <vt:lpstr>Arial</vt:lpstr>
      <vt:lpstr>Calibri</vt:lpstr>
      <vt:lpstr>Times New Roman</vt:lpstr>
      <vt:lpstr>Trebuchet MS</vt:lpstr>
      <vt:lpstr>Wingdings</vt:lpstr>
      <vt:lpstr>2020簡報範本_light</vt:lpstr>
      <vt:lpstr>1_2020簡報範本_light</vt:lpstr>
      <vt:lpstr>提醒事項 – 簡報製作注意事項</vt:lpstr>
      <vt:lpstr>提醒事項 – 經費與再次檢視重點</vt:lpstr>
      <vt:lpstr>○○○○○○○○○○○○計畫 (提案經費：○○○仟元)</vt:lpstr>
      <vt:lpstr>上年度執行成效說明</vt:lpstr>
      <vt:lpstr>提案審查意見修正回覆表</vt:lpstr>
      <vt:lpstr>簡報大綱</vt:lpstr>
      <vt:lpstr>簡報大綱</vt:lpstr>
      <vt:lpstr>一、計畫目標</vt:lpstr>
      <vt:lpstr>簡報大綱</vt:lpstr>
      <vt:lpstr>二、計畫構想 (1/4)</vt:lpstr>
      <vt:lpstr>PowerPoint 簡報</vt:lpstr>
      <vt:lpstr>PowerPoint 簡報</vt:lpstr>
      <vt:lpstr>PowerPoint 簡報</vt:lpstr>
      <vt:lpstr>二、計畫構想 (2/4)</vt:lpstr>
      <vt:lpstr>二、計畫構想 (3/4)</vt:lpstr>
      <vt:lpstr>二、計畫構想 (4/4)</vt:lpstr>
      <vt:lpstr>PowerPoint 簡報</vt:lpstr>
      <vt:lpstr>PowerPoint 簡報</vt:lpstr>
      <vt:lpstr>(二)工業五金及自行車產業的微服務交換服務</vt:lpstr>
      <vt:lpstr>(三)服務類型，定義通用名稱</vt:lpstr>
      <vt:lpstr>(四)API應用領域</vt:lpstr>
      <vt:lpstr>簡報大綱</vt:lpstr>
      <vt:lpstr>三、產業化之策略規畫</vt:lpstr>
      <vt:lpstr>三、產業化之策略規畫</vt:lpstr>
      <vt:lpstr>三、產業化之策略規畫  – 投資回收與停損規劃</vt:lpstr>
      <vt:lpstr>簡報大綱</vt:lpstr>
      <vt:lpstr>四、預期產業效益</vt:lpstr>
      <vt:lpstr>簡報大綱</vt:lpstr>
      <vt:lpstr>五、計畫實施策略/方法</vt:lpstr>
      <vt:lpstr>簡報大綱</vt:lpstr>
      <vt:lpstr>六、計畫可行性分析</vt:lpstr>
      <vt:lpstr>附件</vt:lpstr>
      <vt:lpstr>提案摘要</vt:lpstr>
      <vt:lpstr>項目二 經費及人力需求 – 經費預算表</vt:lpstr>
      <vt:lpstr>項目一 經費及人力需求 – 業務費說明表</vt:lpstr>
      <vt:lpstr>項目一 經費及人力需求 – 人力需求表</vt:lpstr>
      <vt:lpstr>項目三 智慧財產布局分析</vt:lpstr>
      <vt:lpstr>項目四 執行進度及查核點 (1/2)</vt:lpstr>
      <vt:lpstr>項目三 執行進度及查核點 (2/2)</vt:lpstr>
      <vt:lpstr>項目五 主要績效指標(KPI)及目標值</vt:lpstr>
      <vt:lpstr>項目六 驗證規劃</vt:lpstr>
      <vt:lpstr>PowerPoint 簡報</vt:lpstr>
    </vt:vector>
  </TitlesOfParts>
  <Manager/>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簡報製作注意事項</dc:title>
  <dc:creator>吳佩青 Lina Wu</dc:creator>
  <cp:lastModifiedBy>陳承輝 Ryan</cp:lastModifiedBy>
  <cp:revision>435</cp:revision>
  <dcterms:created xsi:type="dcterms:W3CDTF">2021-10-29T00:18:30Z</dcterms:created>
  <dcterms:modified xsi:type="dcterms:W3CDTF">2022-11-01T08:45:31Z</dcterms:modified>
  <cp:category/>
</cp:coreProperties>
</file>