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806" r:id="rId2"/>
    <p:sldId id="807" r:id="rId3"/>
    <p:sldId id="1194" r:id="rId4"/>
    <p:sldId id="1195" r:id="rId5"/>
    <p:sldId id="990" r:id="rId6"/>
    <p:sldId id="1193" r:id="rId7"/>
    <p:sldId id="906" r:id="rId8"/>
    <p:sldId id="798" r:id="rId9"/>
    <p:sldId id="799" r:id="rId10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888888"/>
    <a:srgbClr val="00007A"/>
    <a:srgbClr val="00009A"/>
    <a:srgbClr val="393939"/>
    <a:srgbClr val="FFFFFF"/>
    <a:srgbClr val="E6E6E6"/>
    <a:srgbClr val="323E1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333" autoAdjust="0"/>
  </p:normalViewPr>
  <p:slideViewPr>
    <p:cSldViewPr showGuides="1">
      <p:cViewPr varScale="1">
        <p:scale>
          <a:sx n="61" d="100"/>
          <a:sy n="61" d="100"/>
        </p:scale>
        <p:origin x="102" y="150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643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643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085" y="4715946"/>
            <a:ext cx="5437506" cy="4466988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643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78486" y="2708920"/>
            <a:ext cx="10635028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664739" y="3789040"/>
            <a:ext cx="8862523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78486" y="188640"/>
            <a:ext cx="1063502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78486" y="1628800"/>
            <a:ext cx="10635028" cy="468052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78486" y="188640"/>
            <a:ext cx="1063502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548680"/>
            <a:ext cx="2574314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23985" y="836712"/>
            <a:ext cx="8227647" cy="547260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1132987" y="548680"/>
            <a:ext cx="10014651" cy="561662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rgbClr val="393939"/>
                </a:solidFill>
              </a:defRPr>
            </a:lvl1pPr>
            <a:lvl2pPr marL="714375" marR="0" indent="-3524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90600" marR="0" indent="-2762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257300" marR="0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A9A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編輯母片文字樣式</a:t>
            </a:r>
          </a:p>
          <a:p>
            <a:pPr marL="714375" marR="0" lvl="1" indent="-3524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7E7">
                    <a:lumMod val="25000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第二層</a:t>
            </a:r>
          </a:p>
          <a:p>
            <a:pPr marL="990600" marR="0" lvl="2" indent="-2762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>
                    <a:lumMod val="25000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7E7">
                    <a:lumMod val="25000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第四層</a:t>
            </a:r>
          </a:p>
          <a:p>
            <a:pPr marL="1257300" marR="0" lvl="4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1306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8486" y="2708921"/>
            <a:ext cx="10635028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64739" y="3789040"/>
            <a:ext cx="8862523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78486" y="188640"/>
            <a:ext cx="1063502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778486" y="1340768"/>
            <a:ext cx="10635027" cy="4968552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 b="1">
                <a:solidFill>
                  <a:schemeClr val="accent1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78486" y="188640"/>
            <a:ext cx="1063502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78486" y="188640"/>
            <a:ext cx="1063502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78486" y="1628800"/>
            <a:ext cx="10635027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78486" y="216024"/>
            <a:ext cx="1063502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777631" y="1268760"/>
            <a:ext cx="5060858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6326044" y="1254388"/>
            <a:ext cx="5060858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78486" y="188640"/>
            <a:ext cx="1063502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943873" y="1097360"/>
            <a:ext cx="6473824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78486" y="1097360"/>
            <a:ext cx="393098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78486" y="188640"/>
            <a:ext cx="1063502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78486" y="1169368"/>
            <a:ext cx="6115141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7070878" y="1169368"/>
            <a:ext cx="4342636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78486" y="188640"/>
            <a:ext cx="1063502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796308" y="188640"/>
            <a:ext cx="10599383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664738" y="1628800"/>
            <a:ext cx="8862524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838489" y="6644382"/>
            <a:ext cx="523387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10992544" y="6133754"/>
            <a:ext cx="1115700" cy="4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2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accent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0485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>
            <a:lumMod val="25000"/>
          </a:schemeClr>
        </a:buClr>
        <a:buFont typeface="Wingdings" panose="05000000000000000000" pitchFamily="2" charset="2"/>
        <a:buChar char="u"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71575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>
            <a:lumMod val="25000"/>
          </a:schemeClr>
        </a:buClr>
        <a:buFont typeface="Wingdings" panose="05000000000000000000" pitchFamily="2" charset="2"/>
        <a:buChar char="p"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»"/>
        <a:tabLst/>
        <a:defRPr sz="1800" kern="1200">
          <a:solidFill>
            <a:schemeClr val="bg2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78485" y="573398"/>
            <a:ext cx="10635028" cy="764704"/>
          </a:xfrm>
        </p:spPr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工業五金及自行車產業的微服務交換服務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038129" y="3032994"/>
            <a:ext cx="8547039" cy="1013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Follow REST </a:t>
            </a:r>
            <a:r>
              <a:rPr lang="zh-TW" altLang="en-US" sz="3000" dirty="0"/>
              <a:t>軟體架構風格 </a:t>
            </a:r>
            <a:endParaRPr lang="en-US" altLang="zh-TW" sz="3000" dirty="0"/>
          </a:p>
          <a:p>
            <a:pPr algn="ctr"/>
            <a:r>
              <a:rPr lang="en-US" altLang="zh-TW" sz="3000" b="1" dirty="0"/>
              <a:t>POST/GET/DELETE/PUT (Action)</a:t>
            </a:r>
            <a:endParaRPr lang="zh-TW" altLang="en-US" sz="3000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118478" y="4160743"/>
            <a:ext cx="8557873" cy="2347155"/>
            <a:chOff x="1543692" y="2795402"/>
            <a:chExt cx="9869821" cy="2548705"/>
          </a:xfrm>
        </p:grpSpPr>
        <p:sp>
          <p:nvSpPr>
            <p:cNvPr id="9" name="矩形 8"/>
            <p:cNvSpPr/>
            <p:nvPr/>
          </p:nvSpPr>
          <p:spPr>
            <a:xfrm>
              <a:off x="1543692" y="2795402"/>
              <a:ext cx="3247328" cy="11369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/>
                <a:t>生產端</a:t>
              </a:r>
              <a:endParaRPr lang="en-US" altLang="zh-TW" sz="3000" dirty="0"/>
            </a:p>
            <a:p>
              <a:pPr algn="ctr"/>
              <a:r>
                <a:rPr lang="zh-TW" altLang="en-US" sz="3000" dirty="0"/>
                <a:t>通用格式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577829" y="4263987"/>
              <a:ext cx="3213191" cy="10801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dirty="0"/>
                <a:t>Edge</a:t>
              </a:r>
              <a:r>
                <a:rPr lang="zh-TW" altLang="en-US" sz="3000" dirty="0"/>
                <a:t> 端 </a:t>
              </a:r>
              <a:endParaRPr lang="en-US" altLang="zh-TW" sz="3000" dirty="0"/>
            </a:p>
            <a:p>
              <a:pPr algn="ctr"/>
              <a:r>
                <a:rPr lang="zh-TW" altLang="en-US" sz="3000" dirty="0"/>
                <a:t>通用格式</a:t>
              </a: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5116" y="2924944"/>
              <a:ext cx="5758397" cy="2207270"/>
            </a:xfrm>
            <a:prstGeom prst="rect">
              <a:avLst/>
            </a:prstGeom>
          </p:spPr>
        </p:pic>
        <p:sp>
          <p:nvSpPr>
            <p:cNvPr id="12" name="向右箭號 11"/>
            <p:cNvSpPr/>
            <p:nvPr/>
          </p:nvSpPr>
          <p:spPr>
            <a:xfrm rot="10800000">
              <a:off x="5056894" y="3075854"/>
              <a:ext cx="432048" cy="57606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右箭號 12"/>
            <p:cNvSpPr/>
            <p:nvPr/>
          </p:nvSpPr>
          <p:spPr>
            <a:xfrm rot="10800000">
              <a:off x="5056894" y="4450901"/>
              <a:ext cx="432048" cy="57606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629404" y="3032994"/>
            <a:ext cx="1296144" cy="1013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應用協定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629403" y="4120661"/>
            <a:ext cx="1330217" cy="2387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資料協定</a:t>
            </a:r>
          </a:p>
        </p:txBody>
      </p:sp>
      <p:sp>
        <p:nvSpPr>
          <p:cNvPr id="17" name="矩形: 圓角化同側角落 75">
            <a:extLst>
              <a:ext uri="{FF2B5EF4-FFF2-40B4-BE49-F238E27FC236}">
                <a16:creationId xmlns:a16="http://schemas.microsoft.com/office/drawing/2014/main" id="{844EF69D-23D6-4961-8FB5-BAB635874C2D}"/>
              </a:ext>
            </a:extLst>
          </p:cNvPr>
          <p:cNvSpPr/>
          <p:nvPr/>
        </p:nvSpPr>
        <p:spPr>
          <a:xfrm rot="5400000">
            <a:off x="5236941" y="-2542482"/>
            <a:ext cx="1594744" cy="9084059"/>
          </a:xfrm>
          <a:prstGeom prst="round2SameRect">
            <a:avLst>
              <a:gd name="adj1" fmla="val 9838"/>
              <a:gd name="adj2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7" descr="Amazon Web Services - SCC En la Red">
            <a:extLst>
              <a:ext uri="{FF2B5EF4-FFF2-40B4-BE49-F238E27FC236}">
                <a16:creationId xmlns:a16="http://schemas.microsoft.com/office/drawing/2014/main" id="{5601AFC5-BCFE-4C74-B102-527B594B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0821" y="1839014"/>
            <a:ext cx="1561209" cy="586755"/>
          </a:xfrm>
          <a:prstGeom prst="rect">
            <a:avLst/>
          </a:prstGeom>
          <a:noFill/>
        </p:spPr>
      </p:pic>
      <p:pic>
        <p:nvPicPr>
          <p:cNvPr id="19" name="Picture 16" descr="Ness Partners with Microsoft Azure to help Enterprises with their Cloud  Journey - Ness Digital Engineering">
            <a:extLst>
              <a:ext uri="{FF2B5EF4-FFF2-40B4-BE49-F238E27FC236}">
                <a16:creationId xmlns:a16="http://schemas.microsoft.com/office/drawing/2014/main" id="{72526857-457E-40CD-94D2-C985352A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25" t="33602" r="8089" b="35357"/>
          <a:stretch>
            <a:fillRect/>
          </a:stretch>
        </p:blipFill>
        <p:spPr bwMode="auto">
          <a:xfrm>
            <a:off x="4676555" y="1614133"/>
            <a:ext cx="1807874" cy="504736"/>
          </a:xfrm>
          <a:prstGeom prst="rect">
            <a:avLst/>
          </a:prstGeom>
          <a:noFill/>
        </p:spPr>
      </p:pic>
      <p:pic>
        <p:nvPicPr>
          <p:cNvPr id="20" name="Picture 22" descr="中華電信hicloud IAM登入">
            <a:extLst>
              <a:ext uri="{FF2B5EF4-FFF2-40B4-BE49-F238E27FC236}">
                <a16:creationId xmlns:a16="http://schemas.microsoft.com/office/drawing/2014/main" id="{45AD675C-B8B6-4C93-9C89-800E451F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39477" y="2221615"/>
            <a:ext cx="1541091" cy="408308"/>
          </a:xfrm>
          <a:prstGeom prst="rect">
            <a:avLst/>
          </a:prstGeom>
          <a:noFill/>
        </p:spPr>
      </p:pic>
      <p:pic>
        <p:nvPicPr>
          <p:cNvPr id="21" name="Picture 10" descr="GozCafe 果子咖啡: Google App Engine雲端應用程式實作課程[新手班]">
            <a:extLst>
              <a:ext uri="{FF2B5EF4-FFF2-40B4-BE49-F238E27FC236}">
                <a16:creationId xmlns:a16="http://schemas.microsoft.com/office/drawing/2014/main" id="{3FF8C621-D889-41A7-B529-814F308A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0679" y="1557277"/>
            <a:ext cx="1150228" cy="1150228"/>
          </a:xfrm>
          <a:prstGeom prst="rect">
            <a:avLst/>
          </a:prstGeom>
          <a:noFill/>
        </p:spPr>
      </p:pic>
      <p:pic>
        <p:nvPicPr>
          <p:cNvPr id="22" name="Picture 24" descr="A Cloud-Based Platform - Heroku | Server Management Tips">
            <a:extLst>
              <a:ext uri="{FF2B5EF4-FFF2-40B4-BE49-F238E27FC236}">
                <a16:creationId xmlns:a16="http://schemas.microsoft.com/office/drawing/2014/main" id="{D935B2D2-5FFE-4E87-AD83-14BF9D18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821" r="24464"/>
          <a:stretch>
            <a:fillRect/>
          </a:stretch>
        </p:blipFill>
        <p:spPr bwMode="auto">
          <a:xfrm>
            <a:off x="7986940" y="1478522"/>
            <a:ext cx="814092" cy="947247"/>
          </a:xfrm>
          <a:prstGeom prst="rect">
            <a:avLst/>
          </a:prstGeom>
          <a:noFill/>
        </p:spPr>
      </p:pic>
      <p:pic>
        <p:nvPicPr>
          <p:cNvPr id="23" name="Picture 26" descr="OpenStack - 维基百科，自由的百科全书">
            <a:extLst>
              <a:ext uri="{FF2B5EF4-FFF2-40B4-BE49-F238E27FC236}">
                <a16:creationId xmlns:a16="http://schemas.microsoft.com/office/drawing/2014/main" id="{010EBCEC-E8C0-45F1-BBE0-6BB66ABB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35053" y="2036713"/>
            <a:ext cx="1388120" cy="670925"/>
          </a:xfrm>
          <a:prstGeom prst="rect">
            <a:avLst/>
          </a:prstGeom>
          <a:noFill/>
        </p:spPr>
      </p:pic>
      <p:sp>
        <p:nvSpPr>
          <p:cNvPr id="24" name="圓角化同側角落矩形 79">
            <a:extLst>
              <a:ext uri="{FF2B5EF4-FFF2-40B4-BE49-F238E27FC236}">
                <a16:creationId xmlns:a16="http://schemas.microsoft.com/office/drawing/2014/main" id="{EB5584F5-B38A-4E14-A08B-3AEDB341361A}"/>
              </a:ext>
            </a:extLst>
          </p:cNvPr>
          <p:cNvSpPr/>
          <p:nvPr/>
        </p:nvSpPr>
        <p:spPr>
          <a:xfrm rot="16200000">
            <a:off x="458334" y="1727275"/>
            <a:ext cx="1591481" cy="541284"/>
          </a:xfrm>
          <a:prstGeom prst="round2SameRect">
            <a:avLst>
              <a:gd name="adj1" fmla="val 3093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TW" sz="2000" dirty="0"/>
              <a:t>P</a:t>
            </a:r>
          </a:p>
          <a:p>
            <a:pPr algn="ctr"/>
            <a:r>
              <a:rPr lang="en-US" altLang="zh-TW" sz="2000" dirty="0"/>
              <a:t>a</a:t>
            </a:r>
          </a:p>
          <a:p>
            <a:pPr algn="ctr"/>
            <a:r>
              <a:rPr lang="en-US" altLang="zh-TW" sz="2000" dirty="0"/>
              <a:t>a</a:t>
            </a:r>
          </a:p>
          <a:p>
            <a:pPr algn="ctr"/>
            <a:r>
              <a:rPr lang="en-US" altLang="zh-TW" sz="2000" dirty="0"/>
              <a:t>S</a:t>
            </a:r>
          </a:p>
          <a:p>
            <a:pPr algn="ctr"/>
            <a:endParaRPr lang="zh-TW" altLang="en-US" sz="2000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5258251" y="2573978"/>
            <a:ext cx="370070" cy="48195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1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以服務類型，定義通用名稱</a:t>
            </a:r>
          </a:p>
        </p:txBody>
      </p:sp>
      <p:sp>
        <p:nvSpPr>
          <p:cNvPr id="41" name="矩形 40"/>
          <p:cNvSpPr/>
          <p:nvPr/>
        </p:nvSpPr>
        <p:spPr>
          <a:xfrm>
            <a:off x="623392" y="5661248"/>
            <a:ext cx="9865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OPC-UA/Modbus/</a:t>
            </a:r>
            <a:r>
              <a:rPr lang="en-US" altLang="zh-TW" sz="3000" dirty="0" err="1"/>
              <a:t>MTConnect</a:t>
            </a:r>
            <a:endParaRPr lang="zh-TW" altLang="en-US" sz="3000" dirty="0"/>
          </a:p>
        </p:txBody>
      </p:sp>
      <p:sp>
        <p:nvSpPr>
          <p:cNvPr id="43" name="向右箭號 42"/>
          <p:cNvSpPr/>
          <p:nvPr/>
        </p:nvSpPr>
        <p:spPr>
          <a:xfrm rot="16200000">
            <a:off x="4723953" y="5300465"/>
            <a:ext cx="460492" cy="61962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5599729" y="5534052"/>
            <a:ext cx="4314656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Raw Data Provider (</a:t>
            </a:r>
            <a:r>
              <a:rPr lang="zh-TW" altLang="en-US" dirty="0"/>
              <a:t>原始資料提供者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3494483" y="902995"/>
            <a:ext cx="4314656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Data Provider (</a:t>
            </a:r>
            <a:r>
              <a:rPr lang="zh-TW" altLang="en-US" dirty="0"/>
              <a:t>服務資料提供者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38" name="群組 137"/>
          <p:cNvGrpSpPr/>
          <p:nvPr/>
        </p:nvGrpSpPr>
        <p:grpSpPr>
          <a:xfrm>
            <a:off x="1919536" y="1388284"/>
            <a:ext cx="7491906" cy="4023088"/>
            <a:chOff x="3797568" y="1404376"/>
            <a:chExt cx="7491906" cy="4023088"/>
          </a:xfrm>
        </p:grpSpPr>
        <p:grpSp>
          <p:nvGrpSpPr>
            <p:cNvPr id="98" name="群組 97"/>
            <p:cNvGrpSpPr/>
            <p:nvPr/>
          </p:nvGrpSpPr>
          <p:grpSpPr>
            <a:xfrm>
              <a:off x="3797568" y="1404376"/>
              <a:ext cx="7491906" cy="4023088"/>
              <a:chOff x="124239" y="1419311"/>
              <a:chExt cx="7491906" cy="402308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5554" y="1419311"/>
                <a:ext cx="1728192" cy="6988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Manage app</a:t>
                </a:r>
                <a:endParaRPr lang="zh-TW" altLang="en-US" sz="20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349071" y="1484421"/>
                <a:ext cx="1656184" cy="703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/>
                  <a:t>Edge </a:t>
                </a:r>
                <a:r>
                  <a:rPr lang="en-US" altLang="zh-TW" sz="2000" dirty="0"/>
                  <a:t>app</a:t>
                </a:r>
                <a:endParaRPr lang="zh-TW" altLang="en-US" sz="20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4239" y="2480724"/>
                <a:ext cx="715874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/>
                  <a:t>排程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15480" y="2472101"/>
                <a:ext cx="792087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OEE</a:t>
                </a:r>
                <a:endParaRPr lang="zh-TW" altLang="en-US" sz="2000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67262" y="2472101"/>
                <a:ext cx="792087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/>
                  <a:t>產量</a:t>
                </a:r>
              </a:p>
            </p:txBody>
          </p:sp>
          <p:cxnSp>
            <p:nvCxnSpPr>
              <p:cNvPr id="14" name="肘形接點 13"/>
              <p:cNvCxnSpPr>
                <a:stCxn id="6" idx="2"/>
                <a:endCxn id="8" idx="0"/>
              </p:cNvCxnSpPr>
              <p:nvPr/>
            </p:nvCxnSpPr>
            <p:spPr>
              <a:xfrm rot="5400000">
                <a:off x="969639" y="1630712"/>
                <a:ext cx="362549" cy="13374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肘形接點 14"/>
              <p:cNvCxnSpPr>
                <a:stCxn id="6" idx="2"/>
                <a:endCxn id="9" idx="0"/>
              </p:cNvCxnSpPr>
              <p:nvPr/>
            </p:nvCxnSpPr>
            <p:spPr>
              <a:xfrm rot="5400000">
                <a:off x="1638624" y="2291075"/>
                <a:ext cx="353926" cy="812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肘形接點 17"/>
              <p:cNvCxnSpPr>
                <a:stCxn id="6" idx="2"/>
                <a:endCxn id="11" idx="0"/>
              </p:cNvCxnSpPr>
              <p:nvPr/>
            </p:nvCxnSpPr>
            <p:spPr>
              <a:xfrm rot="16200000" flipH="1">
                <a:off x="2064515" y="1873310"/>
                <a:ext cx="353926" cy="84365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3259660" y="2436006"/>
                <a:ext cx="1224136" cy="4320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/>
                  <a:t>刀具壽命</a:t>
                </a: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555804" y="2437941"/>
                <a:ext cx="1224136" cy="4320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/>
                  <a:t>能耗服務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839635" y="2436005"/>
                <a:ext cx="493503" cy="4320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….</a:t>
                </a:r>
              </a:p>
              <a:p>
                <a:pPr algn="ctr"/>
                <a:endParaRPr lang="zh-TW" altLang="en-US" sz="20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392009" y="2433019"/>
                <a:ext cx="1224136" cy="4320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/>
                  <a:t>品質診斷</a:t>
                </a:r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1308476" y="2913138"/>
                <a:ext cx="972108" cy="2529261"/>
                <a:chOff x="1311606" y="2904148"/>
                <a:chExt cx="972108" cy="2529261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311606" y="3315670"/>
                  <a:ext cx="972108" cy="432048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500" dirty="0"/>
                    <a:t>Time Base</a:t>
                  </a:r>
                  <a:endParaRPr lang="zh-TW" altLang="en-US" sz="1500" dirty="0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311606" y="3874173"/>
                  <a:ext cx="972108" cy="432048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500" dirty="0"/>
                    <a:t>Yield Base</a:t>
                  </a:r>
                  <a:endParaRPr lang="zh-TW" altLang="en-US" sz="1500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311606" y="4432676"/>
                  <a:ext cx="972108" cy="432048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500" dirty="0"/>
                    <a:t>….</a:t>
                  </a:r>
                  <a:endParaRPr lang="zh-TW" altLang="en-US" sz="1500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311606" y="5001361"/>
                  <a:ext cx="972108" cy="432048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500" dirty="0"/>
                    <a:t>Quality</a:t>
                  </a:r>
                </a:p>
                <a:p>
                  <a:pPr algn="ctr"/>
                  <a:r>
                    <a:rPr lang="en-US" altLang="zh-TW" sz="1500" dirty="0"/>
                    <a:t>Base</a:t>
                  </a:r>
                  <a:endParaRPr lang="zh-TW" altLang="en-US" sz="1500" dirty="0"/>
                </a:p>
              </p:txBody>
            </p:sp>
            <p:cxnSp>
              <p:nvCxnSpPr>
                <p:cNvPr id="29" name="肘形接點 28"/>
                <p:cNvCxnSpPr>
                  <a:stCxn id="9" idx="2"/>
                  <a:endCxn id="24" idx="1"/>
                </p:cNvCxnSpPr>
                <p:nvPr/>
              </p:nvCxnSpPr>
              <p:spPr>
                <a:xfrm rot="5400000">
                  <a:off x="1247793" y="2967962"/>
                  <a:ext cx="627545" cy="499918"/>
                </a:xfrm>
                <a:prstGeom prst="bentConnector4">
                  <a:avLst>
                    <a:gd name="adj1" fmla="val 32788"/>
                    <a:gd name="adj2" fmla="val 145727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肘形接點 30"/>
                <p:cNvCxnSpPr>
                  <a:stCxn id="9" idx="2"/>
                  <a:endCxn id="25" idx="1"/>
                </p:cNvCxnSpPr>
                <p:nvPr/>
              </p:nvCxnSpPr>
              <p:spPr>
                <a:xfrm rot="5400000">
                  <a:off x="968541" y="3247214"/>
                  <a:ext cx="1186048" cy="499918"/>
                </a:xfrm>
                <a:prstGeom prst="bentConnector4">
                  <a:avLst>
                    <a:gd name="adj1" fmla="val 16706"/>
                    <a:gd name="adj2" fmla="val 145727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肘形接點 32"/>
                <p:cNvCxnSpPr>
                  <a:stCxn id="9" idx="2"/>
                  <a:endCxn id="26" idx="1"/>
                </p:cNvCxnSpPr>
                <p:nvPr/>
              </p:nvCxnSpPr>
              <p:spPr>
                <a:xfrm rot="5400000">
                  <a:off x="689290" y="3526465"/>
                  <a:ext cx="1744551" cy="499918"/>
                </a:xfrm>
                <a:prstGeom prst="bentConnector4">
                  <a:avLst>
                    <a:gd name="adj1" fmla="val 12463"/>
                    <a:gd name="adj2" fmla="val 145727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肘形接點 75"/>
                <p:cNvCxnSpPr>
                  <a:stCxn id="9" idx="2"/>
                  <a:endCxn id="27" idx="1"/>
                </p:cNvCxnSpPr>
                <p:nvPr/>
              </p:nvCxnSpPr>
              <p:spPr>
                <a:xfrm rot="5400000">
                  <a:off x="404947" y="3810808"/>
                  <a:ext cx="2313236" cy="499918"/>
                </a:xfrm>
                <a:prstGeom prst="bentConnector4">
                  <a:avLst>
                    <a:gd name="adj1" fmla="val 9290"/>
                    <a:gd name="adj2" fmla="val 145727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矩形 98"/>
            <p:cNvSpPr/>
            <p:nvPr/>
          </p:nvSpPr>
          <p:spPr>
            <a:xfrm>
              <a:off x="7257025" y="3309725"/>
              <a:ext cx="97210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500" dirty="0"/>
                <a:t>更換預警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7257025" y="3835716"/>
              <a:ext cx="97210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/>
                <a:t>Alarm</a:t>
              </a:r>
              <a:endParaRPr lang="zh-TW" altLang="en-US" sz="1500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7257025" y="4383666"/>
              <a:ext cx="97210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500" dirty="0"/>
                <a:t>即時診斷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57025" y="4903888"/>
              <a:ext cx="97210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500" dirty="0"/>
                <a:t>客制功能</a:t>
              </a:r>
            </a:p>
          </p:txBody>
        </p:sp>
        <p:cxnSp>
          <p:nvCxnSpPr>
            <p:cNvPr id="104" name="肘形接點 103"/>
            <p:cNvCxnSpPr>
              <a:stCxn id="46" idx="2"/>
              <a:endCxn id="99" idx="1"/>
            </p:cNvCxnSpPr>
            <p:nvPr/>
          </p:nvCxnSpPr>
          <p:spPr>
            <a:xfrm rot="5400000">
              <a:off x="7064726" y="3045417"/>
              <a:ext cx="672631" cy="288032"/>
            </a:xfrm>
            <a:prstGeom prst="bentConnector4">
              <a:avLst>
                <a:gd name="adj1" fmla="val 33942"/>
                <a:gd name="adj2" fmla="val 17936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肘形接點 104"/>
            <p:cNvCxnSpPr>
              <a:stCxn id="46" idx="2"/>
              <a:endCxn id="100" idx="1"/>
            </p:cNvCxnSpPr>
            <p:nvPr/>
          </p:nvCxnSpPr>
          <p:spPr>
            <a:xfrm rot="5400000">
              <a:off x="6801730" y="3308413"/>
              <a:ext cx="1198622" cy="288032"/>
            </a:xfrm>
            <a:prstGeom prst="bentConnector4">
              <a:avLst>
                <a:gd name="adj1" fmla="val 19299"/>
                <a:gd name="adj2" fmla="val 17936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肘形接點 107"/>
            <p:cNvCxnSpPr>
              <a:stCxn id="46" idx="2"/>
              <a:endCxn id="101" idx="1"/>
            </p:cNvCxnSpPr>
            <p:nvPr/>
          </p:nvCxnSpPr>
          <p:spPr>
            <a:xfrm rot="5400000">
              <a:off x="6527755" y="3582388"/>
              <a:ext cx="1746572" cy="288032"/>
            </a:xfrm>
            <a:prstGeom prst="bentConnector4">
              <a:avLst>
                <a:gd name="adj1" fmla="val 13533"/>
                <a:gd name="adj2" fmla="val 17936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肘形接點 110"/>
            <p:cNvCxnSpPr>
              <a:stCxn id="46" idx="2"/>
              <a:endCxn id="102" idx="1"/>
            </p:cNvCxnSpPr>
            <p:nvPr/>
          </p:nvCxnSpPr>
          <p:spPr>
            <a:xfrm rot="5400000">
              <a:off x="6267644" y="3842499"/>
              <a:ext cx="2266794" cy="288032"/>
            </a:xfrm>
            <a:prstGeom prst="bentConnector4">
              <a:avLst>
                <a:gd name="adj1" fmla="val 10037"/>
                <a:gd name="adj2" fmla="val 17936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肘形接點 116"/>
            <p:cNvCxnSpPr>
              <a:stCxn id="7" idx="2"/>
              <a:endCxn id="46" idx="0"/>
            </p:cNvCxnSpPr>
            <p:nvPr/>
          </p:nvCxnSpPr>
          <p:spPr>
            <a:xfrm rot="5400000">
              <a:off x="8073648" y="1644227"/>
              <a:ext cx="248254" cy="13054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矩形 122"/>
            <p:cNvSpPr/>
            <p:nvPr/>
          </p:nvSpPr>
          <p:spPr>
            <a:xfrm>
              <a:off x="4590963" y="2465790"/>
              <a:ext cx="438151" cy="43204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….</a:t>
              </a:r>
            </a:p>
            <a:p>
              <a:pPr algn="ctr"/>
              <a:endParaRPr lang="zh-TW" altLang="en-US" sz="2000" dirty="0"/>
            </a:p>
          </p:txBody>
        </p:sp>
        <p:cxnSp>
          <p:nvCxnSpPr>
            <p:cNvPr id="128" name="肘形接點 127"/>
            <p:cNvCxnSpPr>
              <a:stCxn id="7" idx="2"/>
              <a:endCxn id="47" idx="0"/>
            </p:cNvCxnSpPr>
            <p:nvPr/>
          </p:nvCxnSpPr>
          <p:spPr>
            <a:xfrm rot="5400000">
              <a:off x="8720753" y="2293266"/>
              <a:ext cx="250189" cy="92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肘形接點 130"/>
            <p:cNvCxnSpPr>
              <a:stCxn id="7" idx="2"/>
              <a:endCxn id="49" idx="0"/>
            </p:cNvCxnSpPr>
            <p:nvPr/>
          </p:nvCxnSpPr>
          <p:spPr>
            <a:xfrm rot="16200000" flipH="1">
              <a:off x="9641316" y="1381993"/>
              <a:ext cx="245267" cy="18269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矩形 134"/>
          <p:cNvSpPr/>
          <p:nvPr/>
        </p:nvSpPr>
        <p:spPr>
          <a:xfrm>
            <a:off x="8631220" y="1412970"/>
            <a:ext cx="1521365" cy="703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Design app</a:t>
            </a:r>
            <a:endParaRPr lang="zh-TW" altLang="en-US" sz="2000" dirty="0"/>
          </a:p>
        </p:txBody>
      </p:sp>
      <p:sp>
        <p:nvSpPr>
          <p:cNvPr id="139" name="矩形 138"/>
          <p:cNvSpPr/>
          <p:nvPr/>
        </p:nvSpPr>
        <p:spPr>
          <a:xfrm>
            <a:off x="763153" y="1321991"/>
            <a:ext cx="801856" cy="703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服務類別</a:t>
            </a:r>
          </a:p>
        </p:txBody>
      </p:sp>
      <p:sp>
        <p:nvSpPr>
          <p:cNvPr id="140" name="矩形 139"/>
          <p:cNvSpPr/>
          <p:nvPr/>
        </p:nvSpPr>
        <p:spPr>
          <a:xfrm>
            <a:off x="763153" y="2330408"/>
            <a:ext cx="783688" cy="3057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功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能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類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別</a:t>
            </a:r>
          </a:p>
        </p:txBody>
      </p:sp>
      <p:sp>
        <p:nvSpPr>
          <p:cNvPr id="141" name="矩形 140"/>
          <p:cNvSpPr/>
          <p:nvPr/>
        </p:nvSpPr>
        <p:spPr>
          <a:xfrm>
            <a:off x="10330591" y="1420239"/>
            <a:ext cx="1521365" cy="703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….</a:t>
            </a:r>
            <a:endParaRPr lang="zh-TW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1027307" y="138276"/>
            <a:ext cx="1494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b="1" kern="0" dirty="0">
                <a:solidFill>
                  <a:srgbClr val="0000FF"/>
                </a:solidFill>
                <a:latin typeface="Calibri"/>
                <a:ea typeface="微軟正黑體" panose="020B0604030504040204" pitchFamily="34" charset="-120"/>
              </a:rPr>
              <a:t>SAAB </a:t>
            </a:r>
            <a:r>
              <a:rPr lang="zh-TW" altLang="en-US" b="1" kern="0" dirty="0">
                <a:solidFill>
                  <a:srgbClr val="0000FF"/>
                </a:solidFill>
                <a:latin typeface="Calibri"/>
                <a:ea typeface="微軟正黑體" panose="020B0604030504040204" pitchFamily="34" charset="-120"/>
              </a:rPr>
              <a:t>微服務</a:t>
            </a:r>
            <a:endParaRPr lang="en-US" altLang="zh-TW" b="1" kern="0" dirty="0">
              <a:solidFill>
                <a:srgbClr val="0000FF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51" name="Rectangular Callout 15">
            <a:extLst>
              <a:ext uri="{FF2B5EF4-FFF2-40B4-BE49-F238E27FC236}">
                <a16:creationId xmlns:a16="http://schemas.microsoft.com/office/drawing/2014/main" id="{3696D625-9CD3-4163-A058-CBD12B14D471}"/>
              </a:ext>
            </a:extLst>
          </p:cNvPr>
          <p:cNvSpPr/>
          <p:nvPr/>
        </p:nvSpPr>
        <p:spPr>
          <a:xfrm flipH="1">
            <a:off x="9990549" y="303005"/>
            <a:ext cx="2201451" cy="346636"/>
          </a:xfrm>
          <a:prstGeom prst="wedgeRectCallou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TW" altLang="en-US" sz="1200" b="1" kern="0" dirty="0">
                <a:latin typeface="Calibri"/>
              </a:rPr>
              <a:t>分項三、系統整合與驗證技術</a:t>
            </a:r>
            <a:endParaRPr lang="en-US" altLang="zh-TW" sz="1200" b="1" kern="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1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有個領域應用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18464" y="1173237"/>
            <a:ext cx="4896544" cy="86409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API</a:t>
            </a:r>
            <a:endParaRPr lang="zh-TW" altLang="en-US" sz="4000" dirty="0"/>
          </a:p>
        </p:txBody>
      </p:sp>
      <p:sp>
        <p:nvSpPr>
          <p:cNvPr id="6" name="圓角矩形 5"/>
          <p:cNvSpPr/>
          <p:nvPr/>
        </p:nvSpPr>
        <p:spPr>
          <a:xfrm>
            <a:off x="714792" y="3068960"/>
            <a:ext cx="2419008" cy="15121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工業貨架</a:t>
            </a:r>
            <a:endParaRPr lang="zh-TW" altLang="en-US" sz="4000" dirty="0"/>
          </a:p>
        </p:txBody>
      </p:sp>
      <p:sp>
        <p:nvSpPr>
          <p:cNvPr id="7" name="圓角矩形 6"/>
          <p:cNvSpPr/>
          <p:nvPr/>
        </p:nvSpPr>
        <p:spPr>
          <a:xfrm>
            <a:off x="3503712" y="3068960"/>
            <a:ext cx="2419008" cy="15121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自行車</a:t>
            </a:r>
            <a:endParaRPr lang="zh-TW" altLang="en-US" sz="4000" dirty="0"/>
          </a:p>
        </p:txBody>
      </p:sp>
      <p:sp>
        <p:nvSpPr>
          <p:cNvPr id="8" name="圓角矩形 7"/>
          <p:cNvSpPr/>
          <p:nvPr/>
        </p:nvSpPr>
        <p:spPr>
          <a:xfrm>
            <a:off x="6096000" y="3068960"/>
            <a:ext cx="2419008" cy="15121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工具機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3276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方向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弄</a:t>
            </a:r>
            <a:r>
              <a:rPr lang="zh-TW" altLang="en-US" dirty="0" smtClean="0"/>
              <a:t>一個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 存取平台</a:t>
            </a:r>
            <a:r>
              <a:rPr lang="en-US" altLang="zh-TW" dirty="0"/>
              <a:t>, </a:t>
            </a:r>
            <a:r>
              <a:rPr lang="zh-TW" altLang="en-US" dirty="0"/>
              <a:t>可以讓產業做去共用及互相</a:t>
            </a:r>
            <a:r>
              <a:rPr lang="zh-TW" altLang="en-US" dirty="0" smtClean="0"/>
              <a:t>存取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9336" y="908720"/>
            <a:ext cx="12243801" cy="5723458"/>
            <a:chOff x="477186" y="224653"/>
            <a:chExt cx="11885951" cy="6407525"/>
          </a:xfrm>
        </p:grpSpPr>
        <p:sp>
          <p:nvSpPr>
            <p:cNvPr id="75" name="圓角矩形 74"/>
            <p:cNvSpPr/>
            <p:nvPr/>
          </p:nvSpPr>
          <p:spPr>
            <a:xfrm>
              <a:off x="1993006" y="4260990"/>
              <a:ext cx="7680702" cy="219866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圖片 13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247057" y="4665689"/>
              <a:ext cx="1239052" cy="84550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5" name="圖片 1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908814" y="4669854"/>
              <a:ext cx="1237020" cy="84550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6" name="圖片 15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 rot="5400000">
              <a:off x="5521427" y="4530836"/>
              <a:ext cx="1126494" cy="8560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7" name="圖片 16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6981884" y="4679828"/>
              <a:ext cx="1098141" cy="84550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8" name="圖片 17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 rot="5400000">
              <a:off x="8441541" y="4522211"/>
              <a:ext cx="1105401" cy="92432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9" name="圖片 18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477186" y="4670710"/>
              <a:ext cx="1182326" cy="84048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" name="圓角矩形 2"/>
            <p:cNvSpPr/>
            <p:nvPr/>
          </p:nvSpPr>
          <p:spPr>
            <a:xfrm>
              <a:off x="2235093" y="5502842"/>
              <a:ext cx="1241288" cy="328654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裁管機</a:t>
              </a: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3920644" y="5502842"/>
              <a:ext cx="1244982" cy="328654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倒角機</a:t>
              </a: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5590097" y="5502842"/>
              <a:ext cx="1034453" cy="328654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滾溝機</a:t>
              </a: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981884" y="5502842"/>
              <a:ext cx="1098141" cy="328654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攻牙機</a:t>
              </a: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8444819" y="5500483"/>
              <a:ext cx="1135030" cy="328654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管塞機</a:t>
              </a: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77186" y="5502842"/>
              <a:ext cx="1221372" cy="328654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進料</a:t>
              </a: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867" y="224653"/>
              <a:ext cx="1193465" cy="1193465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10028" r="13069" b="9107"/>
            <a:stretch>
              <a:fillRect/>
            </a:stretch>
          </p:blipFill>
          <p:spPr>
            <a:xfrm>
              <a:off x="7526276" y="227449"/>
              <a:ext cx="1016300" cy="1028328"/>
            </a:xfrm>
            <a:prstGeom prst="rect">
              <a:avLst/>
            </a:prstGeom>
          </p:spPr>
        </p:pic>
        <p:sp>
          <p:nvSpPr>
            <p:cNvPr id="38" name="圓角矩形 37"/>
            <p:cNvSpPr/>
            <p:nvPr/>
          </p:nvSpPr>
          <p:spPr>
            <a:xfrm>
              <a:off x="2014527" y="1684834"/>
              <a:ext cx="1252746" cy="59600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自主補料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1-1)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998353" y="2563561"/>
              <a:ext cx="1252746" cy="59600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智慧排程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金工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2-1)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7374178" y="1240522"/>
              <a:ext cx="1252746" cy="59600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供應鏈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金工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1-2)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235092" y="5934188"/>
              <a:ext cx="4366809" cy="32865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AMR(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1-3)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2240210" y="4005515"/>
              <a:ext cx="1252746" cy="59600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刀具診斷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2-2)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4080205" y="3374828"/>
              <a:ext cx="2490281" cy="5602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IOT server</a:t>
              </a: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智炬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4437337" y="1168624"/>
              <a:ext cx="1784412" cy="47047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ERP</a:t>
              </a:r>
            </a:p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鼎新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Workflow)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8229340" y="2409659"/>
              <a:ext cx="1580997" cy="59600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智慧戰情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智炬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8" name="直線單箭頭接點 87"/>
            <p:cNvCxnSpPr>
              <a:stCxn id="38" idx="2"/>
              <a:endCxn id="39" idx="0"/>
            </p:cNvCxnSpPr>
            <p:nvPr/>
          </p:nvCxnSpPr>
          <p:spPr>
            <a:xfrm flipH="1">
              <a:off x="2624726" y="2280841"/>
              <a:ext cx="16174" cy="28272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圓角矩形 81"/>
            <p:cNvSpPr/>
            <p:nvPr/>
          </p:nvSpPr>
          <p:spPr>
            <a:xfrm>
              <a:off x="10828082" y="4774995"/>
              <a:ext cx="1252746" cy="59600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自主檢測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2-3)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95018" y="5427158"/>
              <a:ext cx="1143086" cy="8763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4" name="圓角矩形 83"/>
            <p:cNvSpPr/>
            <p:nvPr/>
          </p:nvSpPr>
          <p:spPr>
            <a:xfrm>
              <a:off x="10895018" y="6303524"/>
              <a:ext cx="1143086" cy="328654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水平焊接</a:t>
              </a:r>
            </a:p>
          </p:txBody>
        </p:sp>
        <p:sp>
          <p:nvSpPr>
            <p:cNvPr id="87" name="圓角矩形 86"/>
            <p:cNvSpPr/>
            <p:nvPr/>
          </p:nvSpPr>
          <p:spPr>
            <a:xfrm>
              <a:off x="10051061" y="5500483"/>
              <a:ext cx="754709" cy="328654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組裝</a:t>
              </a: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300805" y="2471947"/>
              <a:ext cx="619839" cy="128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派工</a:t>
              </a:r>
            </a:p>
          </p:txBody>
        </p:sp>
        <p:sp>
          <p:nvSpPr>
            <p:cNvPr id="239" name="矩形 238"/>
            <p:cNvSpPr/>
            <p:nvPr/>
          </p:nvSpPr>
          <p:spPr>
            <a:xfrm>
              <a:off x="2660514" y="2346759"/>
              <a:ext cx="801218" cy="171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備料通知</a:t>
              </a:r>
            </a:p>
          </p:txBody>
        </p:sp>
        <p:sp>
          <p:nvSpPr>
            <p:cNvPr id="240" name="矩形 239"/>
            <p:cNvSpPr/>
            <p:nvPr/>
          </p:nvSpPr>
          <p:spPr>
            <a:xfrm>
              <a:off x="3238395" y="2981667"/>
              <a:ext cx="801218" cy="171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報工</a:t>
              </a:r>
            </a:p>
          </p:txBody>
        </p:sp>
        <p:sp>
          <p:nvSpPr>
            <p:cNvPr id="241" name="矩形 240"/>
            <p:cNvSpPr/>
            <p:nvPr/>
          </p:nvSpPr>
          <p:spPr>
            <a:xfrm>
              <a:off x="7115806" y="2757680"/>
              <a:ext cx="801218" cy="171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完工比率</a:t>
              </a:r>
            </a:p>
          </p:txBody>
        </p:sp>
        <p:sp>
          <p:nvSpPr>
            <p:cNvPr id="247" name="矩形 246"/>
            <p:cNvSpPr/>
            <p:nvPr/>
          </p:nvSpPr>
          <p:spPr>
            <a:xfrm>
              <a:off x="10141577" y="2738413"/>
              <a:ext cx="1015298" cy="161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品檢狀況回饋</a:t>
              </a:r>
            </a:p>
          </p:txBody>
        </p:sp>
        <p:sp>
          <p:nvSpPr>
            <p:cNvPr id="249" name="矩形 248"/>
            <p:cNvSpPr/>
            <p:nvPr/>
          </p:nvSpPr>
          <p:spPr>
            <a:xfrm>
              <a:off x="8166058" y="2048309"/>
              <a:ext cx="801218" cy="23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通知原料採購</a:t>
              </a:r>
            </a:p>
          </p:txBody>
        </p:sp>
        <p:cxnSp>
          <p:nvCxnSpPr>
            <p:cNvPr id="251" name="直線單箭頭接點 250"/>
            <p:cNvCxnSpPr/>
            <p:nvPr/>
          </p:nvCxnSpPr>
          <p:spPr>
            <a:xfrm>
              <a:off x="10789482" y="840546"/>
              <a:ext cx="64202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2" name="直線單箭頭接點 251"/>
            <p:cNvCxnSpPr/>
            <p:nvPr/>
          </p:nvCxnSpPr>
          <p:spPr>
            <a:xfrm>
              <a:off x="10789482" y="1126157"/>
              <a:ext cx="642026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矩形 252"/>
            <p:cNvSpPr/>
            <p:nvPr/>
          </p:nvSpPr>
          <p:spPr>
            <a:xfrm>
              <a:off x="11466561" y="725122"/>
              <a:ext cx="645268" cy="233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ERP</a:t>
              </a:r>
              <a:endPara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11466561" y="1014742"/>
              <a:ext cx="645268" cy="233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MES</a:t>
              </a:r>
              <a:endPara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404979" y="1314721"/>
              <a:ext cx="801218" cy="23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進料允收</a:t>
              </a:r>
            </a:p>
          </p:txBody>
        </p:sp>
        <p:sp>
          <p:nvSpPr>
            <p:cNvPr id="263" name="圓角矩形 262"/>
            <p:cNvSpPr/>
            <p:nvPr/>
          </p:nvSpPr>
          <p:spPr>
            <a:xfrm>
              <a:off x="9273730" y="1347435"/>
              <a:ext cx="1152429" cy="38404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供應商</a:t>
              </a:r>
            </a:p>
          </p:txBody>
        </p:sp>
        <p:sp>
          <p:nvSpPr>
            <p:cNvPr id="265" name="矩形 264"/>
            <p:cNvSpPr/>
            <p:nvPr/>
          </p:nvSpPr>
          <p:spPr>
            <a:xfrm>
              <a:off x="8480867" y="1262036"/>
              <a:ext cx="1009576" cy="17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生產報工</a:t>
              </a:r>
            </a:p>
          </p:txBody>
        </p:sp>
        <p:sp>
          <p:nvSpPr>
            <p:cNvPr id="266" name="矩形 265"/>
            <p:cNvSpPr/>
            <p:nvPr/>
          </p:nvSpPr>
          <p:spPr>
            <a:xfrm>
              <a:off x="6049754" y="3370029"/>
              <a:ext cx="56938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設備層</a:t>
              </a:r>
            </a:p>
          </p:txBody>
        </p:sp>
        <p:sp>
          <p:nvSpPr>
            <p:cNvPr id="267" name="矩形 266"/>
            <p:cNvSpPr/>
            <p:nvPr/>
          </p:nvSpPr>
          <p:spPr>
            <a:xfrm>
              <a:off x="5757664" y="1149168"/>
              <a:ext cx="56938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管理層</a:t>
              </a:r>
            </a:p>
          </p:txBody>
        </p:sp>
        <p:sp>
          <p:nvSpPr>
            <p:cNvPr id="278" name="矩形 277"/>
            <p:cNvSpPr/>
            <p:nvPr/>
          </p:nvSpPr>
          <p:spPr>
            <a:xfrm>
              <a:off x="7039362" y="2452610"/>
              <a:ext cx="9541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生產狀況回饋</a:t>
              </a:r>
            </a:p>
          </p:txBody>
        </p:sp>
        <p:sp>
          <p:nvSpPr>
            <p:cNvPr id="73" name="圓角矩形 42"/>
            <p:cNvSpPr/>
            <p:nvPr/>
          </p:nvSpPr>
          <p:spPr>
            <a:xfrm>
              <a:off x="4083483" y="2436173"/>
              <a:ext cx="2490281" cy="5602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MES</a:t>
              </a: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智炬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42357" y="2423532"/>
              <a:ext cx="56938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執行層</a:t>
              </a:r>
            </a:p>
          </p:txBody>
        </p:sp>
        <p:cxnSp>
          <p:nvCxnSpPr>
            <p:cNvPr id="6" name="直線單箭頭接點 5"/>
            <p:cNvCxnSpPr>
              <a:stCxn id="24" idx="3"/>
              <a:endCxn id="3" idx="1"/>
            </p:cNvCxnSpPr>
            <p:nvPr/>
          </p:nvCxnSpPr>
          <p:spPr>
            <a:xfrm>
              <a:off x="1698558" y="5667169"/>
              <a:ext cx="5365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3" idx="3"/>
              <a:endCxn id="20" idx="1"/>
            </p:cNvCxnSpPr>
            <p:nvPr/>
          </p:nvCxnSpPr>
          <p:spPr>
            <a:xfrm>
              <a:off x="3476381" y="5667169"/>
              <a:ext cx="4442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22" idx="3"/>
              <a:endCxn id="23" idx="1"/>
            </p:cNvCxnSpPr>
            <p:nvPr/>
          </p:nvCxnSpPr>
          <p:spPr>
            <a:xfrm flipV="1">
              <a:off x="8080025" y="5664810"/>
              <a:ext cx="364794" cy="2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3" idx="3"/>
              <a:endCxn id="87" idx="1"/>
            </p:cNvCxnSpPr>
            <p:nvPr/>
          </p:nvCxnSpPr>
          <p:spPr>
            <a:xfrm>
              <a:off x="9579849" y="5664810"/>
              <a:ext cx="4712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0" idx="3"/>
              <a:endCxn id="21" idx="1"/>
            </p:cNvCxnSpPr>
            <p:nvPr/>
          </p:nvCxnSpPr>
          <p:spPr>
            <a:xfrm>
              <a:off x="5165626" y="5667169"/>
              <a:ext cx="4244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1" idx="3"/>
              <a:endCxn id="22" idx="1"/>
            </p:cNvCxnSpPr>
            <p:nvPr/>
          </p:nvCxnSpPr>
          <p:spPr>
            <a:xfrm>
              <a:off x="6624550" y="5667169"/>
              <a:ext cx="3573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接點 57"/>
            <p:cNvCxnSpPr>
              <a:stCxn id="84" idx="1"/>
              <a:endCxn id="87" idx="2"/>
            </p:cNvCxnSpPr>
            <p:nvPr/>
          </p:nvCxnSpPr>
          <p:spPr>
            <a:xfrm rot="10800000">
              <a:off x="10428416" y="5829137"/>
              <a:ext cx="466602" cy="63871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>
              <a:stCxn id="44" idx="1"/>
              <a:endCxn id="38" idx="3"/>
            </p:cNvCxnSpPr>
            <p:nvPr/>
          </p:nvCxnSpPr>
          <p:spPr>
            <a:xfrm rot="10800000" flipV="1">
              <a:off x="3267273" y="1403862"/>
              <a:ext cx="1170064" cy="578975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10803513" y="1473412"/>
              <a:ext cx="573665" cy="9015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5" name="文字方塊 64"/>
            <p:cNvSpPr txBox="1"/>
            <p:nvPr/>
          </p:nvSpPr>
          <p:spPr>
            <a:xfrm>
              <a:off x="11164140" y="1297899"/>
              <a:ext cx="1198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資訊流</a:t>
              </a: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10048804" y="4515501"/>
              <a:ext cx="754709" cy="328654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出貨</a:t>
              </a:r>
            </a:p>
          </p:txBody>
        </p:sp>
        <p:cxnSp>
          <p:nvCxnSpPr>
            <p:cNvPr id="83" name="直線單箭頭接點 82"/>
            <p:cNvCxnSpPr>
              <a:stCxn id="87" idx="0"/>
              <a:endCxn id="115" idx="2"/>
            </p:cNvCxnSpPr>
            <p:nvPr/>
          </p:nvCxnSpPr>
          <p:spPr>
            <a:xfrm flipH="1" flipV="1">
              <a:off x="10426159" y="4844155"/>
              <a:ext cx="2257" cy="656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/>
            <p:cNvSpPr/>
            <p:nvPr/>
          </p:nvSpPr>
          <p:spPr>
            <a:xfrm>
              <a:off x="6300046" y="1177738"/>
              <a:ext cx="1009576" cy="17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品質預測</a:t>
              </a:r>
            </a:p>
          </p:txBody>
        </p:sp>
        <p:cxnSp>
          <p:nvCxnSpPr>
            <p:cNvPr id="89" name="直線單箭頭接點 88"/>
            <p:cNvCxnSpPr>
              <a:stCxn id="263" idx="1"/>
              <a:endCxn id="40" idx="3"/>
            </p:cNvCxnSpPr>
            <p:nvPr/>
          </p:nvCxnSpPr>
          <p:spPr>
            <a:xfrm flipH="1" flipV="1">
              <a:off x="8626924" y="1538526"/>
              <a:ext cx="646806" cy="934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肘形接點 101"/>
            <p:cNvCxnSpPr>
              <a:stCxn id="75" idx="0"/>
              <a:endCxn id="43" idx="2"/>
            </p:cNvCxnSpPr>
            <p:nvPr/>
          </p:nvCxnSpPr>
          <p:spPr>
            <a:xfrm rot="16200000" flipV="1">
              <a:off x="5416387" y="3844019"/>
              <a:ext cx="325930" cy="508011"/>
            </a:xfrm>
            <a:prstGeom prst="bentConnector3">
              <a:avLst/>
            </a:pr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肘形接點 104"/>
            <p:cNvCxnSpPr>
              <a:stCxn id="43" idx="1"/>
              <a:endCxn id="39" idx="2"/>
            </p:cNvCxnSpPr>
            <p:nvPr/>
          </p:nvCxnSpPr>
          <p:spPr>
            <a:xfrm rot="10800000">
              <a:off x="2624727" y="3159568"/>
              <a:ext cx="1455479" cy="495376"/>
            </a:xfrm>
            <a:prstGeom prst="bentConnector2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73" idx="3"/>
              <a:endCxn id="45" idx="1"/>
            </p:cNvCxnSpPr>
            <p:nvPr/>
          </p:nvCxnSpPr>
          <p:spPr>
            <a:xfrm flipV="1">
              <a:off x="6573764" y="2707663"/>
              <a:ext cx="1655576" cy="8626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>
              <a:stCxn id="44" idx="2"/>
              <a:endCxn id="73" idx="0"/>
            </p:cNvCxnSpPr>
            <p:nvPr/>
          </p:nvCxnSpPr>
          <p:spPr>
            <a:xfrm flipH="1">
              <a:off x="5328624" y="1639101"/>
              <a:ext cx="919" cy="79707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/>
            <p:nvPr/>
          </p:nvCxnSpPr>
          <p:spPr>
            <a:xfrm>
              <a:off x="10789482" y="1838834"/>
              <a:ext cx="5876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1164140" y="1650286"/>
              <a:ext cx="1198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主流程</a:t>
              </a: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3106197" y="1190550"/>
              <a:ext cx="1066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取得歷史出入庫資料</a:t>
              </a:r>
            </a:p>
          </p:txBody>
        </p:sp>
        <p:cxnSp>
          <p:nvCxnSpPr>
            <p:cNvPr id="137" name="肘形接點 136"/>
            <p:cNvCxnSpPr>
              <a:stCxn id="38" idx="3"/>
              <a:endCxn id="45" idx="0"/>
            </p:cNvCxnSpPr>
            <p:nvPr/>
          </p:nvCxnSpPr>
          <p:spPr>
            <a:xfrm>
              <a:off x="3267273" y="1982838"/>
              <a:ext cx="5752566" cy="426821"/>
            </a:xfrm>
            <a:prstGeom prst="bentConnector2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/>
            <p:nvPr/>
          </p:nvCxnSpPr>
          <p:spPr>
            <a:xfrm>
              <a:off x="3340636" y="2669753"/>
              <a:ext cx="56817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/>
            <p:nvPr/>
          </p:nvCxnSpPr>
          <p:spPr>
            <a:xfrm flipH="1">
              <a:off x="3352466" y="2929359"/>
              <a:ext cx="568178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肘形接點 143"/>
            <p:cNvCxnSpPr>
              <a:stCxn id="82" idx="0"/>
              <a:endCxn id="45" idx="3"/>
            </p:cNvCxnSpPr>
            <p:nvPr/>
          </p:nvCxnSpPr>
          <p:spPr>
            <a:xfrm rot="16200000" flipV="1">
              <a:off x="9598730" y="2919270"/>
              <a:ext cx="2067332" cy="1644118"/>
            </a:xfrm>
            <a:prstGeom prst="bentConnector2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肘形接點 150"/>
            <p:cNvCxnSpPr>
              <a:stCxn id="42" idx="3"/>
              <a:endCxn id="45" idx="2"/>
            </p:cNvCxnSpPr>
            <p:nvPr/>
          </p:nvCxnSpPr>
          <p:spPr>
            <a:xfrm flipV="1">
              <a:off x="3492956" y="3005666"/>
              <a:ext cx="5526883" cy="1297853"/>
            </a:xfrm>
            <a:prstGeom prst="bentConnector2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肘形接點 4"/>
            <p:cNvCxnSpPr>
              <a:stCxn id="40" idx="1"/>
              <a:endCxn id="38" idx="3"/>
            </p:cNvCxnSpPr>
            <p:nvPr/>
          </p:nvCxnSpPr>
          <p:spPr>
            <a:xfrm rot="10800000" flipV="1">
              <a:off x="3267274" y="1538526"/>
              <a:ext cx="4106905" cy="444312"/>
            </a:xfrm>
            <a:prstGeom prst="bentConnector3">
              <a:avLst>
                <a:gd name="adj1" fmla="val 24201"/>
              </a:avLst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肘形接點 10"/>
            <p:cNvCxnSpPr>
              <a:stCxn id="39" idx="1"/>
              <a:endCxn id="41" idx="1"/>
            </p:cNvCxnSpPr>
            <p:nvPr/>
          </p:nvCxnSpPr>
          <p:spPr>
            <a:xfrm rot="10800000" flipH="1" flipV="1">
              <a:off x="1998352" y="2861565"/>
              <a:ext cx="236739" cy="3236950"/>
            </a:xfrm>
            <a:prstGeom prst="bentConnector3">
              <a:avLst>
                <a:gd name="adj1" fmla="val -59777"/>
              </a:avLst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1146310" y="3763380"/>
              <a:ext cx="801218" cy="171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派車指令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918422" y="3389598"/>
              <a:ext cx="801218" cy="171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設備狀態</a:t>
              </a:r>
              <a:endParaRPr lang="en-US" altLang="zh-TW" sz="1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產能利用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5821140" y="4029874"/>
              <a:ext cx="801218" cy="171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設備聯網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7261638" y="4073515"/>
              <a:ext cx="1015298" cy="161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刀具壽命回饋</a:t>
              </a:r>
            </a:p>
          </p:txBody>
        </p:sp>
        <p:cxnSp>
          <p:nvCxnSpPr>
            <p:cNvPr id="7" name="直線單箭頭接點 6"/>
            <p:cNvCxnSpPr>
              <a:stCxn id="43" idx="0"/>
              <a:endCxn id="73" idx="2"/>
            </p:cNvCxnSpPr>
            <p:nvPr/>
          </p:nvCxnSpPr>
          <p:spPr>
            <a:xfrm flipV="1">
              <a:off x="5325346" y="2996405"/>
              <a:ext cx="3278" cy="37842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5320726" y="3117986"/>
              <a:ext cx="1021576" cy="196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設備狀態資訊</a:t>
              </a: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5123634" y="1996497"/>
              <a:ext cx="1066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工單資訊</a:t>
              </a: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408" y="340506"/>
              <a:ext cx="1028328" cy="1028328"/>
            </a:xfrm>
            <a:prstGeom prst="rect">
              <a:avLst/>
            </a:prstGeom>
          </p:spPr>
        </p:pic>
      </p:grpSp>
      <p:sp>
        <p:nvSpPr>
          <p:cNvPr id="86" name="標題 2"/>
          <p:cNvSpPr>
            <a:spLocks noGrp="1"/>
          </p:cNvSpPr>
          <p:nvPr>
            <p:ph type="title"/>
          </p:nvPr>
        </p:nvSpPr>
        <p:spPr>
          <a:xfrm>
            <a:off x="631348" y="181162"/>
            <a:ext cx="10635028" cy="764704"/>
          </a:xfrm>
        </p:spPr>
        <p:txBody>
          <a:bodyPr/>
          <a:lstStyle/>
          <a:p>
            <a:r>
              <a:rPr lang="zh-TW" altLang="en-US" dirty="0" smtClean="0"/>
              <a:t>以五金貨架</a:t>
            </a:r>
            <a:r>
              <a:rPr lang="zh-TW" altLang="en-US" dirty="0"/>
              <a:t>為</a:t>
            </a:r>
            <a:r>
              <a:rPr lang="zh-TW" altLang="en-US" dirty="0" smtClean="0"/>
              <a:t>例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22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1515" y="265009"/>
            <a:ext cx="10635028" cy="764704"/>
          </a:xfrm>
        </p:spPr>
        <p:txBody>
          <a:bodyPr/>
          <a:lstStyle/>
          <a:p>
            <a:r>
              <a:rPr lang="zh-TW" altLang="en-US" dirty="0" smtClean="0"/>
              <a:t>以五金貨架</a:t>
            </a:r>
            <a:r>
              <a:rPr lang="zh-TW" altLang="en-US" dirty="0"/>
              <a:t>為</a:t>
            </a:r>
            <a:r>
              <a:rPr lang="zh-TW" altLang="en-US" dirty="0" smtClean="0"/>
              <a:t>例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12" name="流程圖: 磁碟 111"/>
          <p:cNvSpPr/>
          <p:nvPr/>
        </p:nvSpPr>
        <p:spPr>
          <a:xfrm>
            <a:off x="9768408" y="188640"/>
            <a:ext cx="573971" cy="481873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TW" altLang="en-US" sz="1500" kern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0467562" y="288681"/>
            <a:ext cx="1245031" cy="323165"/>
          </a:xfrm>
          <a:prstGeom prst="rect">
            <a:avLst/>
          </a:prstGeom>
          <a:solidFill>
            <a:sysClr val="windowText" lastClr="000000">
              <a:alpha val="50000"/>
            </a:sys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 defTabSz="742950">
              <a:defRPr/>
            </a:pPr>
            <a:r>
              <a:rPr lang="zh-TW" altLang="en-US" sz="1500" b="1" kern="0" dirty="0" smtClean="0">
                <a:solidFill>
                  <a:srgbClr val="FFFF00"/>
                </a:solidFill>
                <a:latin typeface="Arial" panose="020B0604020202020204"/>
                <a:ea typeface="微軟正黑體" panose="020B0604030504040204" pitchFamily="34" charset="-120"/>
              </a:rPr>
              <a:t>管理類</a:t>
            </a:r>
            <a:r>
              <a:rPr lang="en-US" altLang="zh-TW" sz="1500" b="1" kern="0" dirty="0" smtClean="0">
                <a:solidFill>
                  <a:srgbClr val="FFFF00"/>
                </a:solidFill>
                <a:latin typeface="Arial" panose="020B0604020202020204"/>
                <a:ea typeface="微軟正黑體" panose="020B0604030504040204" pitchFamily="34" charset="-120"/>
              </a:rPr>
              <a:t>API</a:t>
            </a:r>
            <a:endParaRPr lang="en-US" altLang="zh-TW" sz="1500" b="1" kern="0" dirty="0">
              <a:solidFill>
                <a:srgbClr val="FFFF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0467562" y="791761"/>
            <a:ext cx="1245031" cy="323165"/>
          </a:xfrm>
          <a:prstGeom prst="rect">
            <a:avLst/>
          </a:prstGeom>
          <a:solidFill>
            <a:sysClr val="windowText" lastClr="000000">
              <a:alpha val="50000"/>
            </a:sys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 defTabSz="742950">
              <a:defRPr/>
            </a:pPr>
            <a:r>
              <a:rPr lang="zh-TW" altLang="en-US" sz="1500" b="1" kern="0" dirty="0" smtClean="0">
                <a:solidFill>
                  <a:srgbClr val="FFFF00"/>
                </a:solidFill>
                <a:latin typeface="Arial" panose="020B0604020202020204"/>
                <a:ea typeface="微軟正黑體" panose="020B0604030504040204" pitchFamily="34" charset="-120"/>
              </a:rPr>
              <a:t>管理類</a:t>
            </a:r>
            <a:r>
              <a:rPr lang="en-US" altLang="zh-TW" sz="1500" b="1" kern="0" dirty="0" smtClean="0">
                <a:solidFill>
                  <a:srgbClr val="FFFF00"/>
                </a:solidFill>
                <a:latin typeface="Arial" panose="020B0604020202020204"/>
                <a:ea typeface="微軟正黑體" panose="020B0604030504040204" pitchFamily="34" charset="-120"/>
              </a:rPr>
              <a:t>API</a:t>
            </a:r>
            <a:endParaRPr lang="en-US" altLang="zh-TW" sz="1500" b="1" kern="0" dirty="0">
              <a:solidFill>
                <a:srgbClr val="FFFF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16" name="流程圖: 磁碟 115"/>
          <p:cNvSpPr/>
          <p:nvPr/>
        </p:nvSpPr>
        <p:spPr>
          <a:xfrm>
            <a:off x="9768408" y="722552"/>
            <a:ext cx="573971" cy="497718"/>
          </a:xfrm>
          <a:prstGeom prst="flowChartMagneticDisk">
            <a:avLst/>
          </a:prstGeom>
          <a:solidFill>
            <a:srgbClr val="4AB5C4"/>
          </a:solidFill>
          <a:ln>
            <a:noFill/>
          </a:ln>
          <a:effectLst/>
        </p:spPr>
        <p:txBody>
          <a:bodyPr rtlCol="0" anchor="ctr"/>
          <a:lstStyle/>
          <a:p>
            <a:pPr algn="ctr" defTabSz="742950">
              <a:defRPr/>
            </a:pPr>
            <a:endParaRPr lang="zh-TW" altLang="en-US" sz="1500" kern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pSp>
        <p:nvGrpSpPr>
          <p:cNvPr id="122" name="群組 121"/>
          <p:cNvGrpSpPr/>
          <p:nvPr/>
        </p:nvGrpSpPr>
        <p:grpSpPr>
          <a:xfrm>
            <a:off x="695400" y="1410948"/>
            <a:ext cx="10585176" cy="4898372"/>
            <a:chOff x="2185204" y="1410948"/>
            <a:chExt cx="7128794" cy="4898372"/>
          </a:xfrm>
        </p:grpSpPr>
        <p:sp>
          <p:nvSpPr>
            <p:cNvPr id="40" name="圓角矩形 39"/>
            <p:cNvSpPr/>
            <p:nvPr/>
          </p:nvSpPr>
          <p:spPr>
            <a:xfrm>
              <a:off x="2185204" y="1410948"/>
              <a:ext cx="7128793" cy="1368152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185205" y="4735352"/>
              <a:ext cx="7128793" cy="157396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070176" y="4795324"/>
              <a:ext cx="1358853" cy="995068"/>
              <a:chOff x="3090975" y="4927010"/>
              <a:chExt cx="1465477" cy="872070"/>
            </a:xfrm>
          </p:grpSpPr>
          <p:sp>
            <p:nvSpPr>
              <p:cNvPr id="9" name="流程圖: 磁碟 8"/>
              <p:cNvSpPr/>
              <p:nvPr/>
            </p:nvSpPr>
            <p:spPr>
              <a:xfrm>
                <a:off x="3234692" y="4927010"/>
                <a:ext cx="1178043" cy="872070"/>
              </a:xfrm>
              <a:prstGeom prst="flowChartMagneticDisk">
                <a:avLst/>
              </a:prstGeom>
              <a:solidFill>
                <a:srgbClr val="4AB5C4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742950">
                  <a:defRPr/>
                </a:pPr>
                <a:endParaRPr lang="zh-TW" altLang="en-US" sz="1500" ker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3090975" y="5167508"/>
                <a:ext cx="1465477" cy="485520"/>
              </a:xfrm>
              <a:prstGeom prst="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 defTabSz="742950">
                  <a:defRPr/>
                </a:pPr>
                <a:r>
                  <a:rPr lang="zh-TW" altLang="en-US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智慧</a:t>
                </a:r>
                <a:r>
                  <a:rPr lang="zh-TW" altLang="en-US" sz="1500" b="1" kern="0" dirty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排</a:t>
                </a:r>
                <a:r>
                  <a:rPr lang="zh-TW" altLang="en-US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程</a:t>
                </a:r>
                <a:endParaRPr lang="en-US" altLang="zh-TW" sz="1500" b="1" kern="0" dirty="0" smtClean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  <a:p>
                <a:pPr algn="ctr" defTabSz="742950">
                  <a:defRPr/>
                </a:pPr>
                <a:r>
                  <a:rPr lang="en-US" altLang="zh-TW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API</a:t>
                </a:r>
                <a:endParaRPr lang="en-US" altLang="zh-TW" sz="1500" b="1" kern="0" dirty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6224659" y="1665103"/>
              <a:ext cx="1489956" cy="995066"/>
              <a:chOff x="3056811" y="4927010"/>
              <a:chExt cx="1547779" cy="872070"/>
            </a:xfrm>
          </p:grpSpPr>
          <p:sp>
            <p:nvSpPr>
              <p:cNvPr id="12" name="流程圖: 磁碟 11"/>
              <p:cNvSpPr/>
              <p:nvPr/>
            </p:nvSpPr>
            <p:spPr>
              <a:xfrm>
                <a:off x="3234692" y="4927010"/>
                <a:ext cx="1178043" cy="872070"/>
              </a:xfrm>
              <a:prstGeom prst="flowChartMagneticDisk">
                <a:avLst/>
              </a:prstGeom>
              <a:solidFill>
                <a:srgbClr val="4AB5C4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742950">
                  <a:defRPr/>
                </a:pPr>
                <a:endParaRPr lang="zh-TW" altLang="en-US" sz="1500" ker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3056811" y="5058804"/>
                <a:ext cx="1547779" cy="485521"/>
              </a:xfrm>
              <a:prstGeom prst="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 defTabSz="742950">
                  <a:defRPr/>
                </a:pPr>
                <a:r>
                  <a:rPr lang="zh-TW" altLang="en-US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供應商</a:t>
                </a:r>
                <a:r>
                  <a:rPr lang="zh-TW" altLang="en-US" sz="1500" b="1" kern="0" dirty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生產</a:t>
                </a:r>
                <a:r>
                  <a:rPr lang="zh-TW" altLang="en-US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資訊 </a:t>
                </a:r>
                <a:endParaRPr lang="en-US" altLang="zh-TW" sz="1500" b="1" kern="0" dirty="0" smtClean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  <a:p>
                <a:pPr algn="ctr" defTabSz="742950">
                  <a:defRPr/>
                </a:pPr>
                <a:r>
                  <a:rPr lang="en-US" altLang="zh-TW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API</a:t>
                </a:r>
                <a:endParaRPr lang="en-US" altLang="zh-TW" sz="1500" b="1" kern="0" dirty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3044702" y="4795325"/>
              <a:ext cx="1416300" cy="995066"/>
              <a:chOff x="3103303" y="4927010"/>
              <a:chExt cx="1471265" cy="872070"/>
            </a:xfrm>
          </p:grpSpPr>
          <p:sp>
            <p:nvSpPr>
              <p:cNvPr id="15" name="流程圖: 磁碟 14"/>
              <p:cNvSpPr/>
              <p:nvPr/>
            </p:nvSpPr>
            <p:spPr>
              <a:xfrm>
                <a:off x="3234692" y="4927010"/>
                <a:ext cx="1178043" cy="872070"/>
              </a:xfrm>
              <a:prstGeom prst="flowChartMagneticDisk">
                <a:avLst/>
              </a:prstGeom>
              <a:solidFill>
                <a:srgbClr val="4AB5C4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742950">
                  <a:defRPr/>
                </a:pPr>
                <a:endParaRPr lang="zh-TW" altLang="en-US" sz="1500" ker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103303" y="5167508"/>
                <a:ext cx="1471265" cy="485520"/>
              </a:xfrm>
              <a:prstGeom prst="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 defTabSz="742950">
                  <a:defRPr/>
                </a:pPr>
                <a:r>
                  <a:rPr lang="zh-TW" altLang="zh-TW" sz="1500" b="1" kern="0" dirty="0" smtClean="0">
                    <a:solidFill>
                      <a:srgbClr val="FFFF00"/>
                    </a:solidFill>
                    <a:ea typeface="微軟正黑體" panose="020B0604030504040204" pitchFamily="34" charset="-120"/>
                  </a:rPr>
                  <a:t>零</a:t>
                </a:r>
                <a:r>
                  <a:rPr lang="zh-TW" altLang="zh-TW" sz="1500" b="1" kern="0" dirty="0">
                    <a:solidFill>
                      <a:srgbClr val="FFFF00"/>
                    </a:solidFill>
                    <a:ea typeface="微軟正黑體" panose="020B0604030504040204" pitchFamily="34" charset="-120"/>
                  </a:rPr>
                  <a:t>組件</a:t>
                </a:r>
                <a:r>
                  <a:rPr lang="zh-TW" altLang="zh-TW" sz="1500" b="1" kern="0" dirty="0" smtClean="0">
                    <a:solidFill>
                      <a:srgbClr val="FFFF00"/>
                    </a:solidFill>
                    <a:ea typeface="微軟正黑體" panose="020B0604030504040204" pitchFamily="34" charset="-120"/>
                  </a:rPr>
                  <a:t>維護</a:t>
                </a:r>
                <a:endParaRPr lang="en-US" altLang="zh-TW" sz="1500" b="1" kern="0" dirty="0" smtClean="0">
                  <a:solidFill>
                    <a:srgbClr val="FFFF00"/>
                  </a:solidFill>
                  <a:ea typeface="微軟正黑體" panose="020B0604030504040204" pitchFamily="34" charset="-120"/>
                </a:endParaRPr>
              </a:p>
              <a:p>
                <a:pPr algn="ctr" defTabSz="742950">
                  <a:defRPr/>
                </a:pPr>
                <a:r>
                  <a:rPr lang="en-US" altLang="zh-TW" sz="1500" b="1" kern="0" dirty="0" smtClean="0">
                    <a:solidFill>
                      <a:srgbClr val="FFFF00"/>
                    </a:solidFill>
                    <a:ea typeface="微軟正黑體" panose="020B0604030504040204" pitchFamily="34" charset="-120"/>
                  </a:rPr>
                  <a:t>API</a:t>
                </a:r>
                <a:endParaRPr lang="en-US" altLang="zh-TW" sz="1500" b="1" kern="0" dirty="0">
                  <a:solidFill>
                    <a:srgbClr val="FFFF00"/>
                  </a:solidFill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7201045" y="4849207"/>
              <a:ext cx="1401884" cy="995068"/>
              <a:chOff x="3041698" y="4927010"/>
              <a:chExt cx="1564031" cy="872070"/>
            </a:xfrm>
          </p:grpSpPr>
          <p:sp>
            <p:nvSpPr>
              <p:cNvPr id="21" name="流程圖: 磁碟 20"/>
              <p:cNvSpPr/>
              <p:nvPr/>
            </p:nvSpPr>
            <p:spPr>
              <a:xfrm>
                <a:off x="3234692" y="4927010"/>
                <a:ext cx="1178043" cy="872070"/>
              </a:xfrm>
              <a:prstGeom prst="flowChartMagneticDisk">
                <a:avLst/>
              </a:prstGeom>
              <a:solidFill>
                <a:srgbClr val="4AB5C4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742950">
                  <a:defRPr/>
                </a:pPr>
                <a:endParaRPr lang="zh-TW" altLang="en-US" sz="1500" ker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3041698" y="5170650"/>
                <a:ext cx="1564031" cy="485520"/>
              </a:xfrm>
              <a:prstGeom prst="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 defTabSz="742950">
                  <a:defRPr/>
                </a:pPr>
                <a:r>
                  <a:rPr lang="zh-TW" altLang="zh-TW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品質</a:t>
                </a:r>
                <a:r>
                  <a:rPr lang="zh-TW" altLang="zh-TW" sz="1500" b="1" kern="0" dirty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肇因</a:t>
                </a:r>
                <a:r>
                  <a:rPr lang="zh-TW" altLang="en-US" sz="1500" b="1" kern="0" dirty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匯</a:t>
                </a:r>
                <a:r>
                  <a:rPr lang="zh-TW" altLang="en-US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報</a:t>
                </a:r>
                <a:r>
                  <a:rPr lang="en-US" altLang="zh-TW" sz="1500" b="1" kern="0" dirty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 </a:t>
                </a:r>
                <a:endParaRPr lang="en-US" altLang="zh-TW" sz="1500" b="1" kern="0" dirty="0" smtClean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  <a:p>
                <a:pPr algn="ctr" defTabSz="742950">
                  <a:defRPr/>
                </a:pPr>
                <a:r>
                  <a:rPr lang="en-US" altLang="zh-TW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API</a:t>
                </a:r>
                <a:endParaRPr lang="en-US" altLang="zh-TW" sz="1500" b="1" kern="0" dirty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3857055" y="1573448"/>
              <a:ext cx="1258836" cy="995068"/>
              <a:chOff x="3070190" y="4927010"/>
              <a:chExt cx="1456409" cy="872070"/>
            </a:xfrm>
          </p:grpSpPr>
          <p:sp>
            <p:nvSpPr>
              <p:cNvPr id="34" name="流程圖: 磁碟 33"/>
              <p:cNvSpPr/>
              <p:nvPr/>
            </p:nvSpPr>
            <p:spPr>
              <a:xfrm>
                <a:off x="3234692" y="4927010"/>
                <a:ext cx="1178043" cy="872070"/>
              </a:xfrm>
              <a:prstGeom prst="flowChartMagneticDisk">
                <a:avLst/>
              </a:prstGeom>
              <a:solidFill>
                <a:srgbClr val="4AB5C4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742950">
                  <a:defRPr/>
                </a:pPr>
                <a:endParaRPr lang="zh-TW" altLang="en-US" sz="1500" ker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3070190" y="5148633"/>
                <a:ext cx="1456409" cy="485520"/>
              </a:xfrm>
              <a:prstGeom prst="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 defTabSz="742950">
                  <a:defRPr/>
                </a:pPr>
                <a:r>
                  <a:rPr lang="zh-TW" altLang="en-US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庫存補料決策 </a:t>
                </a:r>
                <a:endParaRPr lang="en-US" altLang="zh-TW" sz="1500" b="1" kern="0" dirty="0" smtClean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  <a:p>
                <a:pPr algn="ctr" defTabSz="742950">
                  <a:defRPr/>
                </a:pPr>
                <a:r>
                  <a:rPr lang="en-US" altLang="zh-TW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API</a:t>
                </a:r>
                <a:endParaRPr lang="en-US" altLang="zh-TW" sz="1500" b="1" kern="0" dirty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3902732" y="3314656"/>
              <a:ext cx="1490982" cy="995068"/>
              <a:chOff x="3019726" y="4940516"/>
              <a:chExt cx="1607974" cy="872070"/>
            </a:xfrm>
          </p:grpSpPr>
          <p:sp>
            <p:nvSpPr>
              <p:cNvPr id="43" name="流程圖: 磁碟 42"/>
              <p:cNvSpPr/>
              <p:nvPr/>
            </p:nvSpPr>
            <p:spPr>
              <a:xfrm>
                <a:off x="3270424" y="4940516"/>
                <a:ext cx="1178043" cy="872070"/>
              </a:xfrm>
              <a:prstGeom prst="flowChartMagneticDisk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42950">
                  <a:defRPr/>
                </a:pPr>
                <a:endParaRPr lang="zh-TW" altLang="en-US" sz="1500" ker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3019726" y="5143827"/>
                <a:ext cx="1607974" cy="485520"/>
              </a:xfrm>
              <a:prstGeom prst="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 defTabSz="742950">
                  <a:defRPr/>
                </a:pPr>
                <a:r>
                  <a:rPr lang="en-US" altLang="zh-TW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MES </a:t>
                </a:r>
                <a:r>
                  <a:rPr lang="zh-TW" altLang="en-US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工單 </a:t>
                </a:r>
                <a:endParaRPr lang="en-US" altLang="zh-TW" sz="1500" b="1" kern="0" dirty="0" smtClean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  <a:p>
                <a:pPr algn="ctr" defTabSz="742950">
                  <a:defRPr/>
                </a:pPr>
                <a:r>
                  <a:rPr lang="en-US" altLang="zh-TW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API </a:t>
                </a:r>
                <a:endParaRPr lang="en-US" altLang="zh-TW" sz="1500" b="1" kern="0" dirty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4" name="向右箭號 53"/>
            <p:cNvSpPr/>
            <p:nvPr/>
          </p:nvSpPr>
          <p:spPr>
            <a:xfrm rot="10800000">
              <a:off x="6546387" y="5167316"/>
              <a:ext cx="424478" cy="4326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189126" y="5556501"/>
              <a:ext cx="1291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1.</a:t>
              </a:r>
            </a:p>
            <a:p>
              <a:r>
                <a:rPr lang="zh-TW" altLang="en-US" b="1" dirty="0" smtClean="0"/>
                <a:t>排程決策</a:t>
              </a:r>
            </a:p>
          </p:txBody>
        </p:sp>
        <p:cxnSp>
          <p:nvCxnSpPr>
            <p:cNvPr id="82" name="肘形接點 81"/>
            <p:cNvCxnSpPr>
              <a:stCxn id="44" idx="1"/>
              <a:endCxn id="16" idx="1"/>
            </p:cNvCxnSpPr>
            <p:nvPr/>
          </p:nvCxnSpPr>
          <p:spPr>
            <a:xfrm rot="10800000" flipV="1">
              <a:off x="3044702" y="3823640"/>
              <a:ext cx="858030" cy="1523101"/>
            </a:xfrm>
            <a:prstGeom prst="bentConnector3">
              <a:avLst>
                <a:gd name="adj1" fmla="val 11794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6620516" y="4296966"/>
              <a:ext cx="1562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2.</a:t>
              </a:r>
            </a:p>
            <a:p>
              <a:r>
                <a:rPr lang="zh-TW" altLang="en-US" b="1" dirty="0" smtClean="0"/>
                <a:t>排程</a:t>
              </a:r>
              <a:r>
                <a:rPr lang="en-US" altLang="zh-TW" b="1" dirty="0" smtClean="0"/>
                <a:t>(</a:t>
              </a:r>
              <a:r>
                <a:rPr lang="zh-TW" altLang="en-US" b="1" dirty="0" smtClean="0"/>
                <a:t>重排程</a:t>
              </a:r>
              <a:r>
                <a:rPr lang="en-US" altLang="zh-TW" b="1" dirty="0" smtClean="0"/>
                <a:t>)</a:t>
              </a:r>
              <a:endParaRPr lang="zh-TW" altLang="en-US" b="1" dirty="0" smtClean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413412" y="2582954"/>
              <a:ext cx="1178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3.</a:t>
              </a:r>
            </a:p>
            <a:p>
              <a:r>
                <a:rPr lang="zh-TW" altLang="en-US" b="1" dirty="0"/>
                <a:t>採購</a:t>
              </a:r>
              <a:r>
                <a:rPr lang="zh-TW" altLang="en-US" b="1" dirty="0" smtClean="0"/>
                <a:t>決策</a:t>
              </a: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7374031" y="2386924"/>
              <a:ext cx="14359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4.</a:t>
              </a:r>
            </a:p>
            <a:p>
              <a:pPr algn="ctr"/>
              <a:r>
                <a:rPr lang="zh-TW" altLang="en-US" b="1" dirty="0" smtClean="0"/>
                <a:t>供應商品質預測</a:t>
              </a:r>
            </a:p>
          </p:txBody>
        </p:sp>
        <p:grpSp>
          <p:nvGrpSpPr>
            <p:cNvPr id="91" name="群組 90"/>
            <p:cNvGrpSpPr/>
            <p:nvPr/>
          </p:nvGrpSpPr>
          <p:grpSpPr>
            <a:xfrm>
              <a:off x="6498015" y="3287794"/>
              <a:ext cx="1490982" cy="995068"/>
              <a:chOff x="3019726" y="4927010"/>
              <a:chExt cx="1607974" cy="872070"/>
            </a:xfrm>
          </p:grpSpPr>
          <p:sp>
            <p:nvSpPr>
              <p:cNvPr id="92" name="流程圖: 磁碟 91"/>
              <p:cNvSpPr/>
              <p:nvPr/>
            </p:nvSpPr>
            <p:spPr>
              <a:xfrm>
                <a:off x="3234692" y="4927010"/>
                <a:ext cx="1178043" cy="872070"/>
              </a:xfrm>
              <a:prstGeom prst="flowChartMagneticDisk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42950">
                  <a:defRPr/>
                </a:pPr>
                <a:endParaRPr lang="zh-TW" altLang="en-US" sz="1500" ker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3019726" y="5143827"/>
                <a:ext cx="1607974" cy="485520"/>
              </a:xfrm>
              <a:prstGeom prst="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 defTabSz="742950">
                  <a:defRPr/>
                </a:pPr>
                <a:r>
                  <a:rPr lang="en-US" altLang="zh-TW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ERP</a:t>
                </a:r>
                <a:r>
                  <a:rPr lang="zh-TW" altLang="en-US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 排程 </a:t>
                </a:r>
                <a:endParaRPr lang="en-US" altLang="zh-TW" sz="1500" b="1" kern="0" dirty="0" smtClean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  <a:p>
                <a:pPr algn="ctr" defTabSz="742950">
                  <a:defRPr/>
                </a:pPr>
                <a:r>
                  <a:rPr lang="zh-TW" altLang="en-US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500" b="1" kern="0" dirty="0" smtClean="0">
                    <a:solidFill>
                      <a:srgbClr val="FFFF00"/>
                    </a:solidFill>
                    <a:latin typeface="Arial" panose="020B0604020202020204"/>
                    <a:ea typeface="微軟正黑體" panose="020B0604030504040204" pitchFamily="34" charset="-120"/>
                  </a:rPr>
                  <a:t>API </a:t>
                </a:r>
                <a:endParaRPr lang="en-US" altLang="zh-TW" sz="1500" b="1" kern="0" dirty="0">
                  <a:solidFill>
                    <a:srgbClr val="FFFF00"/>
                  </a:solidFill>
                  <a:latin typeface="Arial" panose="020B0604020202020204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96" name="肘形接點 95"/>
            <p:cNvCxnSpPr>
              <a:stCxn id="44" idx="2"/>
              <a:endCxn id="22" idx="3"/>
            </p:cNvCxnSpPr>
            <p:nvPr/>
          </p:nvCxnSpPr>
          <p:spPr>
            <a:xfrm rot="16200000" flipH="1">
              <a:off x="5973792" y="2775071"/>
              <a:ext cx="1303569" cy="3954706"/>
            </a:xfrm>
            <a:prstGeom prst="bentConnector4">
              <a:avLst>
                <a:gd name="adj1" fmla="val 39375"/>
                <a:gd name="adj2" fmla="val 10389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左-右雙向箭號 104"/>
            <p:cNvSpPr/>
            <p:nvPr/>
          </p:nvSpPr>
          <p:spPr>
            <a:xfrm rot="18670582">
              <a:off x="6149395" y="4380769"/>
              <a:ext cx="785887" cy="364560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左-右雙向箭號 118"/>
            <p:cNvSpPr/>
            <p:nvPr/>
          </p:nvSpPr>
          <p:spPr>
            <a:xfrm rot="12498147">
              <a:off x="5357703" y="2471483"/>
              <a:ext cx="915602" cy="578349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左-右雙向箭號 119"/>
            <p:cNvSpPr/>
            <p:nvPr/>
          </p:nvSpPr>
          <p:spPr>
            <a:xfrm rot="16200000">
              <a:off x="6679537" y="2788745"/>
              <a:ext cx="720917" cy="322100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55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zh-TW" altLang="en-US" dirty="0" smtClean="0"/>
              <a:t>統一服務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47683"/>
              </p:ext>
            </p:extLst>
          </p:nvPr>
        </p:nvGraphicFramePr>
        <p:xfrm>
          <a:off x="509707" y="1696982"/>
          <a:ext cx="4792980" cy="5486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Code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200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OK, success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401</a:t>
                      </a:r>
                      <a:endParaRPr lang="zh-TW" sz="1200" dirty="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Unauthorized</a:t>
                      </a:r>
                      <a:endParaRPr lang="zh-TW" sz="1200" dirty="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79376" y="836712"/>
            <a:ext cx="600529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Example 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Calibri" panose="020F0502020204030204" charset="0"/>
                <a:ea typeface="Arial" panose="020B0604020202020204" pitchFamily="34" charset="0"/>
                <a:cs typeface="Calibri" panose="020F0502020204030204" charset="0"/>
              </a:rPr>
              <a:t>None</a:t>
            </a:r>
            <a:endParaRPr kumimoji="0" lang="en-US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Response Status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Response Body schema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TW" b="1" dirty="0"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TW" b="1" dirty="0"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Example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69694"/>
              </p:ext>
            </p:extLst>
          </p:nvPr>
        </p:nvGraphicFramePr>
        <p:xfrm>
          <a:off x="494631" y="2810945"/>
          <a:ext cx="4777740" cy="10972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Name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 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Descrption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access_token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Token to access API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token_type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"Bearer"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status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Numeric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Token expires in sec.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data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TW" sz="120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TW" sz="1200" dirty="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0500"/>
              </p:ext>
            </p:extLst>
          </p:nvPr>
        </p:nvGraphicFramePr>
        <p:xfrm>
          <a:off x="509400" y="4473548"/>
          <a:ext cx="4762972" cy="1828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762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753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HTTP/1.1 200 </a:t>
                      </a:r>
                      <a:endParaRPr lang="zh-TW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{</a:t>
                      </a:r>
                      <a:endParaRPr lang="zh-TW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  "access_token":"</a:t>
                      </a:r>
                      <a:r>
                        <a:rPr lang="en-US" sz="1200" dirty="0" err="1">
                          <a:effectLst/>
                        </a:rPr>
                        <a:t>abcde-fghijk-lmnop-qrstu</a:t>
                      </a:r>
                      <a:r>
                        <a:rPr lang="en-US" sz="1200" dirty="0">
                          <a:effectLst/>
                        </a:rPr>
                        <a:t>",</a:t>
                      </a:r>
                      <a:endParaRPr lang="zh-TW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  "</a:t>
                      </a:r>
                      <a:r>
                        <a:rPr lang="en-US" sz="1200" dirty="0" err="1">
                          <a:effectLst/>
                        </a:rPr>
                        <a:t>token_type":"bearer</a:t>
                      </a:r>
                      <a:r>
                        <a:rPr lang="en-US" sz="1200" dirty="0">
                          <a:effectLst/>
                        </a:rPr>
                        <a:t>",</a:t>
                      </a:r>
                      <a:endParaRPr lang="zh-TW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  "status":0,</a:t>
                      </a:r>
                      <a:endParaRPr lang="zh-TW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  "data":{</a:t>
                      </a:r>
                      <a:endParaRPr lang="zh-TW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     "Z1":"0.4562123",</a:t>
                      </a:r>
                      <a:endParaRPr lang="zh-TW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     "Z2":"0.9963254"</a:t>
                      </a:r>
                      <a:endParaRPr lang="zh-TW" sz="1200" dirty="0">
                        <a:effectLst/>
                      </a:endParaRPr>
                    </a:p>
                    <a:p>
                      <a:pPr indent="304800"/>
                      <a:r>
                        <a:rPr lang="en-US" sz="1200" dirty="0">
                          <a:effectLst/>
                        </a:rPr>
                        <a:t>}</a:t>
                      </a:r>
                      <a:endParaRPr lang="zh-TW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}</a:t>
                      </a:r>
                      <a:endParaRPr lang="zh-TW" sz="1200" dirty="0">
                        <a:effectLst/>
                        <a:latin typeface="Calibri" panose="020F0502020204030204" charset="0"/>
                        <a:ea typeface="新細明體" panose="02020500000000000000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ular Callout 15"/>
          <p:cNvSpPr/>
          <p:nvPr/>
        </p:nvSpPr>
        <p:spPr>
          <a:xfrm flipH="1">
            <a:off x="9984432" y="346060"/>
            <a:ext cx="2201451" cy="346636"/>
          </a:xfrm>
          <a:prstGeom prst="wedgeRectCallou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zh-TW" altLang="en-US" sz="1200" b="1" kern="0" dirty="0">
                <a:latin typeface="Calibri" panose="020F0502020204030204"/>
              </a:rPr>
              <a:t>分項三、系統整合與驗證技術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969020"/>
            <a:ext cx="6480720" cy="431350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567608" y="915769"/>
            <a:ext cx="2304256" cy="654689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Restful API</a:t>
            </a:r>
            <a:r>
              <a:rPr lang="zh-TW" altLang="en-US" dirty="0" smtClean="0"/>
              <a:t>規格制定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7761597" y="915769"/>
            <a:ext cx="2439496" cy="654689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lt1"/>
                </a:solidFill>
              </a:rPr>
              <a:t>Swagger</a:t>
            </a: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lt1"/>
                </a:solidFill>
              </a:rPr>
              <a:t>說明介面</a:t>
            </a:r>
            <a:endParaRPr lang="zh-TW" alt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17782"/>
              </p:ext>
            </p:extLst>
          </p:nvPr>
        </p:nvGraphicFramePr>
        <p:xfrm>
          <a:off x="191343" y="908722"/>
          <a:ext cx="11593288" cy="55199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30001">
                  <a:extLst>
                    <a:ext uri="{9D8B030D-6E8A-4147-A177-3AD203B41FA5}">
                      <a16:colId xmlns:a16="http://schemas.microsoft.com/office/drawing/2014/main" val="2972643397"/>
                    </a:ext>
                  </a:extLst>
                </a:gridCol>
                <a:gridCol w="2586160">
                  <a:extLst>
                    <a:ext uri="{9D8B030D-6E8A-4147-A177-3AD203B41FA5}">
                      <a16:colId xmlns:a16="http://schemas.microsoft.com/office/drawing/2014/main" val="2926976784"/>
                    </a:ext>
                  </a:extLst>
                </a:gridCol>
                <a:gridCol w="1403864">
                  <a:extLst>
                    <a:ext uri="{9D8B030D-6E8A-4147-A177-3AD203B41FA5}">
                      <a16:colId xmlns:a16="http://schemas.microsoft.com/office/drawing/2014/main" val="1118819388"/>
                    </a:ext>
                  </a:extLst>
                </a:gridCol>
                <a:gridCol w="4673263">
                  <a:extLst>
                    <a:ext uri="{9D8B030D-6E8A-4147-A177-3AD203B41FA5}">
                      <a16:colId xmlns:a16="http://schemas.microsoft.com/office/drawing/2014/main" val="1568981741"/>
                    </a:ext>
                  </a:extLst>
                </a:gridCol>
              </a:tblGrid>
              <a:tr h="936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技術名稱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/>
                        <a:t>回寫資料</a:t>
                      </a:r>
                      <a:endParaRPr lang="en-US" altLang="zh-TW" sz="1600" b="1"/>
                    </a:p>
                    <a:p>
                      <a:pPr algn="ctr"/>
                      <a:r>
                        <a:rPr lang="en-US" altLang="zh-TW" sz="1600" b="1"/>
                        <a:t>&amp;</a:t>
                      </a:r>
                      <a:r>
                        <a:rPr lang="zh-TW" altLang="en-US" sz="1600" b="1"/>
                        <a:t>欄位名稱</a:t>
                      </a:r>
                      <a:endParaRPr lang="en-US" altLang="zh-TW" sz="1600" b="1"/>
                    </a:p>
                    <a:p>
                      <a:pPr algn="ctr"/>
                      <a:r>
                        <a:rPr lang="zh-TW" altLang="en-US" sz="1600" b="1"/>
                        <a:t>（放到</a:t>
                      </a:r>
                      <a:r>
                        <a:rPr lang="en-US" altLang="zh-TW" sz="1600" b="1"/>
                        <a:t>MES</a:t>
                      </a:r>
                      <a:r>
                        <a:rPr lang="zh-TW" altLang="en-US" sz="1600" b="1"/>
                        <a:t>位置</a:t>
                      </a:r>
                      <a:r>
                        <a:rPr lang="en-US" altLang="zh-TW" sz="1600" b="1"/>
                        <a:t>)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/>
                        <a:t>回寫頻率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呈現方式</a:t>
                      </a:r>
                      <a:endParaRPr lang="en-US" altLang="zh-TW" sz="1600" b="1" dirty="0"/>
                    </a:p>
                    <a:p>
                      <a:r>
                        <a:rPr lang="en-US" altLang="zh-TW" sz="1600" b="1" dirty="0"/>
                        <a:t>(EX: MES</a:t>
                      </a:r>
                      <a:r>
                        <a:rPr lang="zh-TW" altLang="en-US" sz="1600" b="1" dirty="0"/>
                        <a:t> 戰情中心、獨立網頁、</a:t>
                      </a:r>
                      <a:r>
                        <a:rPr lang="en-US" altLang="zh-TW" sz="1600" b="1" dirty="0"/>
                        <a:t> APP</a:t>
                      </a:r>
                      <a:r>
                        <a:rPr lang="zh-TW" altLang="en-US" sz="1600" b="1" dirty="0"/>
                        <a:t>等等</a:t>
                      </a:r>
                      <a:r>
                        <a:rPr lang="en-US" altLang="zh-TW" sz="1600" b="1" dirty="0"/>
                        <a:t>)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072692"/>
                  </a:ext>
                </a:extLst>
              </a:tr>
              <a:tr h="809084">
                <a:tc>
                  <a:txBody>
                    <a:bodyPr/>
                    <a:lstStyle/>
                    <a:p>
                      <a:pPr algn="ctr" defTabSz="742950">
                        <a:defRPr/>
                      </a:pPr>
                      <a:r>
                        <a:rPr lang="zh-TW" altLang="en-US" sz="16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跨域製造網絡</a:t>
                      </a:r>
                      <a:endParaRPr lang="en-US" altLang="zh-TW" sz="1600" b="1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defTabSz="742950">
                        <a:defRPr/>
                      </a:pPr>
                      <a:r>
                        <a:rPr lang="zh-TW" altLang="en-US" sz="16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數位平台技術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自行外掛資料庫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以獨立</a:t>
                      </a:r>
                      <a:r>
                        <a:rPr lang="en-US" altLang="zh-TW" sz="1600" b="1" dirty="0"/>
                        <a:t>Windows</a:t>
                      </a:r>
                      <a:r>
                        <a:rPr lang="zh-TW" altLang="en-US" sz="1600" b="1" dirty="0"/>
                        <a:t> </a:t>
                      </a:r>
                      <a:r>
                        <a:rPr lang="en-US" altLang="zh-TW" sz="1600" b="1" dirty="0"/>
                        <a:t>App</a:t>
                      </a:r>
                      <a:r>
                        <a:rPr lang="zh-TW" altLang="en-US" sz="1600" b="1" dirty="0"/>
                        <a:t>、</a:t>
                      </a:r>
                      <a:endParaRPr lang="en-US" altLang="zh-TW" sz="1600" b="1"/>
                    </a:p>
                    <a:p>
                      <a:r>
                        <a:rPr lang="zh-TW" altLang="en-US" sz="1600" b="1"/>
                        <a:t>網頁</a:t>
                      </a:r>
                      <a:r>
                        <a:rPr lang="zh-TW" altLang="en-US" sz="1600" b="1" dirty="0"/>
                        <a:t>方式呈現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612629"/>
                  </a:ext>
                </a:extLst>
              </a:tr>
              <a:tr h="702219">
                <a:tc>
                  <a:txBody>
                    <a:bodyPr/>
                    <a:lstStyle/>
                    <a:p>
                      <a:pPr algn="ctr" defTabSz="742950">
                        <a:defRPr/>
                      </a:pPr>
                      <a:r>
                        <a:rPr lang="zh-TW" altLang="en-US" sz="16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庫存水位及最佳化建議之自主補料技術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/>
                        <a:t>自行外掛資料庫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r>
                        <a:rPr lang="zh-TW" altLang="en-US" sz="1600" b="1" dirty="0"/>
                        <a:t>次</a:t>
                      </a:r>
                      <a:r>
                        <a:rPr lang="en-US" altLang="zh-TW" sz="1600" b="1" dirty="0"/>
                        <a:t>/</a:t>
                      </a:r>
                      <a:r>
                        <a:rPr lang="zh-TW" altLang="en-US" sz="1600" b="1" dirty="0"/>
                        <a:t>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網頁方式呈現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7746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移動載具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/>
                        <a:t>自行外掛資料庫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r>
                        <a:rPr lang="zh-TW" altLang="en-US" sz="1600" b="1" dirty="0"/>
                        <a:t>次</a:t>
                      </a:r>
                      <a:r>
                        <a:rPr lang="en-US" altLang="zh-TW" sz="1600" b="1" dirty="0"/>
                        <a:t>/API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/>
                        <a:t>網頁方式呈現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864681"/>
                  </a:ext>
                </a:extLst>
              </a:tr>
              <a:tr h="809084">
                <a:tc>
                  <a:txBody>
                    <a:bodyPr/>
                    <a:lstStyle/>
                    <a:p>
                      <a:pPr algn="ctr" defTabSz="742950">
                        <a:defRPr/>
                      </a:pPr>
                      <a:r>
                        <a:rPr lang="zh-TW" altLang="en-US" sz="16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工站經驗智慧排程技術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自行外掛資料庫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/>
                        <a:t>1</a:t>
                      </a:r>
                      <a:r>
                        <a:rPr lang="zh-TW" altLang="en-US" sz="1600" b="1" dirty="0"/>
                        <a:t>次</a:t>
                      </a:r>
                      <a:r>
                        <a:rPr lang="en-US" altLang="zh-TW" sz="1600" b="1" dirty="0"/>
                        <a:t>/API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/>
                        <a:t>網頁方式呈現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04121"/>
                  </a:ext>
                </a:extLst>
              </a:tr>
              <a:tr h="80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主動式品質檢驗與</a:t>
                      </a:r>
                      <a:endParaRPr lang="en-US" altLang="zh-TW" sz="1600" b="1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預測技術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自行外掛資料庫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/>
                        <a:t>1</a:t>
                      </a:r>
                      <a:r>
                        <a:rPr lang="zh-TW" altLang="en-US" sz="1600" b="1" dirty="0"/>
                        <a:t>次</a:t>
                      </a:r>
                      <a:r>
                        <a:rPr lang="en-US" altLang="zh-TW" sz="1600" b="1" dirty="0"/>
                        <a:t>/API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/>
                        <a:t>網頁方式呈現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542131"/>
                  </a:ext>
                </a:extLst>
              </a:tr>
              <a:tr h="80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零組件壽命自檢技術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自行外掛資料庫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/>
                        <a:t>1</a:t>
                      </a:r>
                      <a:r>
                        <a:rPr lang="zh-TW" altLang="en-US" sz="1600" b="1" dirty="0"/>
                        <a:t>次</a:t>
                      </a:r>
                      <a:r>
                        <a:rPr lang="en-US" altLang="zh-TW" sz="1600" b="1" dirty="0"/>
                        <a:t>/API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/>
                        <a:t>網頁方式呈現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0164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16733" y="379461"/>
            <a:ext cx="666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b="1" kern="0" dirty="0">
                <a:solidFill>
                  <a:srgbClr val="0000FF"/>
                </a:solidFill>
                <a:latin typeface="Calibri"/>
                <a:ea typeface="微軟正黑體" panose="020B0604030504040204" pitchFamily="34" charset="-120"/>
              </a:rPr>
              <a:t>分項</a:t>
            </a:r>
            <a:r>
              <a:rPr lang="en-US" altLang="zh-TW" b="1" kern="0" dirty="0">
                <a:solidFill>
                  <a:srgbClr val="0000FF"/>
                </a:solidFill>
                <a:latin typeface="Calibri"/>
                <a:ea typeface="微軟正黑體" panose="020B0604030504040204" pitchFamily="34" charset="-120"/>
              </a:rPr>
              <a:t>3</a:t>
            </a:r>
            <a:r>
              <a:rPr lang="zh-TW" altLang="en-US" b="1" kern="0" dirty="0">
                <a:solidFill>
                  <a:srgbClr val="0000FF"/>
                </a:solidFill>
                <a:latin typeface="Calibri"/>
                <a:ea typeface="微軟正黑體" panose="020B0604030504040204" pitchFamily="34" charset="-120"/>
              </a:rPr>
              <a:t>、系統整合與驗證技術</a:t>
            </a:r>
            <a:r>
              <a:rPr lang="en-US" altLang="zh-TW" b="1" kern="0" dirty="0">
                <a:solidFill>
                  <a:srgbClr val="0000FF"/>
                </a:solidFill>
                <a:latin typeface="Calibri"/>
                <a:ea typeface="微軟正黑體" panose="020B0604030504040204" pitchFamily="34" charset="-120"/>
              </a:rPr>
              <a:t>-</a:t>
            </a:r>
            <a:r>
              <a:rPr lang="zh-TW" altLang="en-US" b="1" kern="0" dirty="0">
                <a:solidFill>
                  <a:srgbClr val="0000FF"/>
                </a:solidFill>
                <a:latin typeface="Calibri"/>
                <a:ea typeface="微軟正黑體" panose="020B0604030504040204" pitchFamily="34" charset="-120"/>
              </a:rPr>
              <a:t>戰情看板拋轉資訊</a:t>
            </a:r>
            <a:endParaRPr lang="en-US" altLang="zh-TW" b="1" kern="0" dirty="0">
              <a:solidFill>
                <a:srgbClr val="0000FF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08168" y="0"/>
            <a:ext cx="4583832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Ryan</a:t>
            </a:r>
            <a:r>
              <a:rPr lang="zh-TW" altLang="en-US" b="1" dirty="0">
                <a:solidFill>
                  <a:srgbClr val="0000FF"/>
                </a:solidFill>
              </a:rPr>
              <a:t>、柏榕、金工</a:t>
            </a:r>
            <a:r>
              <a:rPr lang="en-US" altLang="zh-TW" b="1" dirty="0">
                <a:solidFill>
                  <a:srgbClr val="0000FF"/>
                </a:solidFill>
              </a:rPr>
              <a:t>1-2</a:t>
            </a:r>
            <a:r>
              <a:rPr lang="zh-TW" altLang="en-US" b="1" dirty="0">
                <a:solidFill>
                  <a:srgbClr val="0000FF"/>
                </a:solidFill>
              </a:rPr>
              <a:t>、金工</a:t>
            </a:r>
            <a:r>
              <a:rPr lang="en-US" altLang="zh-TW" b="1" dirty="0">
                <a:solidFill>
                  <a:srgbClr val="0000FF"/>
                </a:solidFill>
              </a:rPr>
              <a:t>2-1</a:t>
            </a:r>
            <a:r>
              <a:rPr lang="zh-TW" altLang="en-US" b="1" dirty="0">
                <a:solidFill>
                  <a:srgbClr val="0000FF"/>
                </a:solidFill>
              </a:rPr>
              <a:t>、工研院</a:t>
            </a:r>
          </a:p>
        </p:txBody>
      </p:sp>
    </p:spTree>
    <p:extLst>
      <p:ext uri="{BB962C8B-B14F-4D97-AF65-F5344CB8AC3E}">
        <p14:creationId xmlns:p14="http://schemas.microsoft.com/office/powerpoint/2010/main" val="252066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95800" y="1988841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solidFill>
                  <a:srgbClr val="F1AA3F"/>
                </a:solidFill>
              </a:rPr>
              <a:t>T</a:t>
            </a:r>
            <a:r>
              <a:rPr lang="en-US" altLang="zh-TW" sz="4800" dirty="0">
                <a:solidFill>
                  <a:srgbClr val="414B9B"/>
                </a:solidFill>
              </a:rPr>
              <a:t>H</a:t>
            </a:r>
            <a:r>
              <a:rPr lang="en-US" altLang="zh-TW" sz="4800" dirty="0">
                <a:solidFill>
                  <a:srgbClr val="BF458E"/>
                </a:solidFill>
              </a:rPr>
              <a:t>A</a:t>
            </a:r>
            <a:r>
              <a:rPr lang="en-US" altLang="zh-TW" sz="4800" dirty="0">
                <a:solidFill>
                  <a:srgbClr val="F1515A"/>
                </a:solidFill>
              </a:rPr>
              <a:t>N</a:t>
            </a:r>
            <a:r>
              <a:rPr lang="en-US" altLang="zh-TW" sz="4800" dirty="0">
                <a:solidFill>
                  <a:srgbClr val="888888"/>
                </a:solidFill>
              </a:rPr>
              <a:t>K</a:t>
            </a:r>
            <a:r>
              <a:rPr lang="en-US" altLang="zh-TW" sz="4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zh-TW" altLang="en-US" sz="4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altLang="zh-TW" sz="4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4800" dirty="0">
                <a:solidFill>
                  <a:schemeClr val="tx1">
                    <a:lumMod val="75000"/>
                  </a:schemeClr>
                </a:solidFill>
              </a:rPr>
              <a:t>         </a:t>
            </a:r>
            <a:r>
              <a:rPr lang="en-US" altLang="zh-TW" sz="8000" dirty="0">
                <a:solidFill>
                  <a:srgbClr val="00B050"/>
                </a:solidFill>
              </a:rPr>
              <a:t>Y</a:t>
            </a:r>
            <a:r>
              <a:rPr lang="en-US" altLang="zh-TW" sz="4800" dirty="0">
                <a:solidFill>
                  <a:srgbClr val="414B9B"/>
                </a:solidFill>
              </a:rPr>
              <a:t>O</a:t>
            </a:r>
            <a:r>
              <a:rPr lang="en-US" altLang="zh-TW" sz="4800" dirty="0">
                <a:solidFill>
                  <a:srgbClr val="F1AA3F"/>
                </a:solidFill>
              </a:rPr>
              <a:t>U</a:t>
            </a:r>
            <a:endParaRPr lang="zh-TW" altLang="en-US" sz="4800" dirty="0" err="1">
              <a:solidFill>
                <a:srgbClr val="F1AA3F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574043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2簡報範本_16比9.pptx" id="{301383BA-74C0-4BEE-B6F6-2C56564E3ED0}" vid="{3722B12D-4C3C-4A7C-9484-ECAEC5F6FF9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02_資策會2022簡報範本_16比9格式</Template>
  <TotalTime>18640</TotalTime>
  <Words>635</Words>
  <Application>Microsoft Office PowerPoint</Application>
  <PresentationFormat>寬螢幕</PresentationFormat>
  <Paragraphs>225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工業五金及自行車產業的微服務交換服務</vt:lpstr>
      <vt:lpstr>以服務類型，定義通用名稱</vt:lpstr>
      <vt:lpstr>說明API 有個領域應用</vt:lpstr>
      <vt:lpstr>方向</vt:lpstr>
      <vt:lpstr>以五金貨架為例 API</vt:lpstr>
      <vt:lpstr>以五金貨架為例 API</vt:lpstr>
      <vt:lpstr>API 統一服務</vt:lpstr>
      <vt:lpstr>PowerPoint 簡報</vt:lpstr>
      <vt:lpstr>PowerPoint 簡報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2022創生處簡報範本</dc:title>
  <dc:creator>黃瑋萱 Wei Xuan Huang</dc:creator>
  <cp:lastModifiedBy>陳承輝 Ryan</cp:lastModifiedBy>
  <cp:revision>450</cp:revision>
  <cp:lastPrinted>2022-05-24T03:01:36Z</cp:lastPrinted>
  <dcterms:created xsi:type="dcterms:W3CDTF">2022-01-03T02:47:46Z</dcterms:created>
  <dcterms:modified xsi:type="dcterms:W3CDTF">2022-10-04T03:32:11Z</dcterms:modified>
  <cp:category/>
</cp:coreProperties>
</file>