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FF99"/>
    <a:srgbClr val="CC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971" autoAdjust="0"/>
  </p:normalViewPr>
  <p:slideViewPr>
    <p:cSldViewPr snapToGrid="0">
      <p:cViewPr varScale="1">
        <p:scale>
          <a:sx n="113" d="100"/>
          <a:sy n="113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DBE0A-1D1C-4002-B844-0DA952CA25EE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CD95-5812-4FD7-920F-EA386F0BD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39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本計畫主要發展之技術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智慧資料交換與管理技術研究：開發「多機遠端資料擷取彈編輯技」，擷取並整合機台控制器與感測器等多種來源資料，可於遠端自定資料切割分類、轉換、整合等編輯功能，成功在</a:t>
            </a:r>
            <a:r>
              <a:rPr lang="en-US" altLang="zh-TW" dirty="0" smtClean="0"/>
              <a:t>3</a:t>
            </a:r>
            <a:r>
              <a:rPr lang="zh-TW" altLang="en-US" dirty="0" smtClean="0"/>
              <a:t>分鐘內完成該加工件之關鍵資料的切割前處理設，並驗證可減少資料前處理客製程式開發時間</a:t>
            </a:r>
            <a:r>
              <a:rPr lang="en-US" altLang="zh-TW" dirty="0" smtClean="0"/>
              <a:t>99.375%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7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本計畫主要發展之技術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智慧製程品質診斷技術研究：提供一個簡易及標準化</a:t>
            </a:r>
            <a:r>
              <a:rPr lang="en-US" altLang="zh-TW" dirty="0" smtClean="0"/>
              <a:t>AI</a:t>
            </a:r>
            <a:r>
              <a:rPr lang="zh-TW" altLang="en-US" dirty="0" smtClean="0"/>
              <a:t>工具，開發「金屬製造品質瑕疵彈性佈署」，將前三年能量進行產品化，框架採用</a:t>
            </a:r>
            <a:r>
              <a:rPr lang="en-US" altLang="zh-TW" dirty="0" smtClean="0"/>
              <a:t>NIFI</a:t>
            </a:r>
            <a:r>
              <a:rPr lang="zh-TW" altLang="en-US" dirty="0" smtClean="0"/>
              <a:t>，整合過去</a:t>
            </a:r>
            <a:r>
              <a:rPr lang="en-US" altLang="zh-TW" dirty="0" smtClean="0"/>
              <a:t>283</a:t>
            </a:r>
            <a:r>
              <a:rPr lang="zh-TW" altLang="en-US" dirty="0" smtClean="0"/>
              <a:t>項特徵轉換及前處理工具，前中包含領域特徵（搭接範圍、模溫高低差、模溫均溫、壓力最大值、壓力谷峰差、速度高低差、油鋼壓力峰值、油鋼壓力均值、籌造時間均值、最大高速行程時間等等</a:t>
            </a:r>
            <a:r>
              <a:rPr lang="en-US" altLang="zh-TW" dirty="0" smtClean="0"/>
              <a:t>10</a:t>
            </a:r>
            <a:r>
              <a:rPr lang="zh-TW" altLang="en-US" dirty="0" smtClean="0"/>
              <a:t>種以上領域特徵），資料訓練量縮短</a:t>
            </a:r>
            <a:r>
              <a:rPr lang="en-US" altLang="zh-TW" dirty="0" smtClean="0"/>
              <a:t>86.47%</a:t>
            </a:r>
            <a:r>
              <a:rPr lang="zh-TW" altLang="en-US" dirty="0" smtClean="0"/>
              <a:t>，以驗證場域鋐光為例，佈署時間由基本</a:t>
            </a:r>
            <a:r>
              <a:rPr lang="en-US" altLang="zh-TW" dirty="0" smtClean="0"/>
              <a:t>2300</a:t>
            </a:r>
            <a:r>
              <a:rPr lang="zh-TW" altLang="en-US" dirty="0" smtClean="0"/>
              <a:t>件縮短（約累積</a:t>
            </a:r>
            <a:r>
              <a:rPr lang="en-US" altLang="zh-TW" dirty="0" smtClean="0"/>
              <a:t>1</a:t>
            </a:r>
            <a:r>
              <a:rPr lang="zh-TW" altLang="en-US" dirty="0" smtClean="0"/>
              <a:t>週）至</a:t>
            </a:r>
            <a:r>
              <a:rPr lang="en-US" altLang="zh-TW" dirty="0" smtClean="0"/>
              <a:t>311</a:t>
            </a:r>
            <a:r>
              <a:rPr lang="zh-TW" altLang="en-US" dirty="0" smtClean="0"/>
              <a:t>件（約</a:t>
            </a:r>
            <a:r>
              <a:rPr lang="en-US" altLang="zh-TW" dirty="0" smtClean="0"/>
              <a:t>0.9</a:t>
            </a:r>
            <a:r>
              <a:rPr lang="zh-TW" altLang="en-US" dirty="0" smtClean="0"/>
              <a:t>天） ，此效益歸因於正確資料取得、過去累積的優化處理模式及移轉工具，有助於縮短自行車產業</a:t>
            </a:r>
            <a:r>
              <a:rPr lang="en-US" altLang="zh-TW" dirty="0" smtClean="0"/>
              <a:t>AI</a:t>
            </a:r>
            <a:r>
              <a:rPr lang="zh-TW" altLang="en-US" dirty="0" smtClean="0"/>
              <a:t>導入之專案時程及風險。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80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請於備忘稿內說明今年度此技術發展重點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3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請於備忘稿內說明今年度此技術發展重點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6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請於備忘稿內說明今年度此技術發展重點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32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請於備忘稿內說明今年度此技術發展重點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1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請於備忘稿內說明今年度此技術發展重點</a:t>
            </a:r>
          </a:p>
          <a:p>
            <a:r>
              <a:rPr lang="zh-TW" altLang="en-US" dirty="0" smtClean="0"/>
              <a:t>本計畫住要發展之技術</a:t>
            </a:r>
            <a:endParaRPr lang="en-US" altLang="zh-TW" dirty="0" smtClean="0"/>
          </a:p>
          <a:p>
            <a:pPr fontAlgn="auto"/>
            <a:r>
              <a:rPr lang="en-US" altLang="zh-TW" dirty="0" smtClean="0"/>
              <a:t>1.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備的穩定性關乎達交率與良率兩大關鍵命脈，更為韌性製造關鍵議題，本次選擇裁斷製程中的圓鋸刀作為驗證場域，未來可擴散至以旋轉裁斷為主之刀具，包含：銑刀、車刀、鋸刀等等多項常用刀鋸，此外．刀鋸的壽命，與毛邊、曲痕等大宗瑕疵皆有關，因此即時發現，配合維修排程，避免大量瑕疵及無預警停機，為韌性製造之關鍵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16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請於備忘稿內說明今年度此技術發展重點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ACD95-5812-4FD7-920F-EA386F0BD3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4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0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9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09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93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0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07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3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B69C-FE18-4D09-9F03-0825154EB00B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B828-DEF5-45B0-A553-F4A3750F6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0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0.png"/><Relationship Id="rId5" Type="http://schemas.openxmlformats.org/officeDocument/2006/relationships/image" Target="../media/image13.jpe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韌性生產系統技術開發計畫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(1/4)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應用服務</a:t>
            </a:r>
          </a:p>
        </p:txBody>
      </p:sp>
    </p:spTree>
    <p:extLst>
      <p:ext uri="{BB962C8B-B14F-4D97-AF65-F5344CB8AC3E}">
        <p14:creationId xmlns:p14="http://schemas.microsoft.com/office/powerpoint/2010/main" val="30681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0"/>
            <a:ext cx="10983113" cy="6858000"/>
          </a:xfrm>
        </p:spPr>
      </p:pic>
      <p:sp>
        <p:nvSpPr>
          <p:cNvPr id="5" name="矩形 4"/>
          <p:cNvSpPr/>
          <p:nvPr/>
        </p:nvSpPr>
        <p:spPr>
          <a:xfrm>
            <a:off x="0" y="0"/>
            <a:ext cx="1280160" cy="535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15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3" y="0"/>
            <a:ext cx="10880848" cy="6858000"/>
          </a:xfrm>
        </p:spPr>
      </p:pic>
      <p:sp>
        <p:nvSpPr>
          <p:cNvPr id="5" name="矩形 4"/>
          <p:cNvSpPr/>
          <p:nvPr/>
        </p:nvSpPr>
        <p:spPr>
          <a:xfrm>
            <a:off x="0" y="0"/>
            <a:ext cx="1280160" cy="535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272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0" y="65315"/>
            <a:ext cx="11643360" cy="4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-(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本年度技術產出之應用服務名稱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690" y="3696787"/>
            <a:ext cx="11861075" cy="3013167"/>
          </a:xfrm>
          <a:prstGeom prst="rect">
            <a:avLst/>
          </a:prstGeom>
          <a:noFill/>
          <a:ln w="28575">
            <a:solidFill>
              <a:srgbClr val="FFFF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3690" y="616130"/>
            <a:ext cx="11861075" cy="3013167"/>
          </a:xfrm>
          <a:prstGeom prst="rect">
            <a:avLst/>
          </a:prstGeom>
          <a:noFill/>
          <a:ln w="28575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43690" y="616130"/>
            <a:ext cx="1136470" cy="441961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3690" y="3696786"/>
            <a:ext cx="1136470" cy="441961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7725" y="667292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7725" y="3747948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2621" y="1608364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產業或廠商問題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2621" y="4689020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解決方法與流程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3657" y="0"/>
            <a:ext cx="4158343" cy="32657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庫存水位及最佳化建議之自主補料技術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12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0" y="65315"/>
            <a:ext cx="11643360" cy="4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-(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本年度技術產出之應用服務名稱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690" y="3696787"/>
            <a:ext cx="11861075" cy="3013167"/>
          </a:xfrm>
          <a:prstGeom prst="rect">
            <a:avLst/>
          </a:prstGeom>
          <a:noFill/>
          <a:ln w="28575">
            <a:solidFill>
              <a:srgbClr val="FFFF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3690" y="616130"/>
            <a:ext cx="11861075" cy="3013167"/>
          </a:xfrm>
          <a:prstGeom prst="rect">
            <a:avLst/>
          </a:prstGeom>
          <a:noFill/>
          <a:ln w="28575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43690" y="616130"/>
            <a:ext cx="1136470" cy="441961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3690" y="3696786"/>
            <a:ext cx="1136470" cy="441961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7725" y="667292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7725" y="3747948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2621" y="1608364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產業或廠商問題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2621" y="4689020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解決方法與流程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3657" y="0"/>
            <a:ext cx="4158343" cy="32657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跨域製造網絡數位平台技術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78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0" y="65315"/>
            <a:ext cx="11643360" cy="4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-(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本年度技術產出之應用服務名稱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690" y="3696787"/>
            <a:ext cx="11861075" cy="3013167"/>
          </a:xfrm>
          <a:prstGeom prst="rect">
            <a:avLst/>
          </a:prstGeom>
          <a:noFill/>
          <a:ln w="28575">
            <a:solidFill>
              <a:srgbClr val="FFFF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3690" y="616130"/>
            <a:ext cx="11861075" cy="3013167"/>
          </a:xfrm>
          <a:prstGeom prst="rect">
            <a:avLst/>
          </a:prstGeom>
          <a:noFill/>
          <a:ln w="28575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43690" y="616130"/>
            <a:ext cx="1136470" cy="441961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3690" y="3696786"/>
            <a:ext cx="1136470" cy="441961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7725" y="667292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7725" y="3747948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2621" y="1608364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產業或廠商問題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2621" y="4689020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解決方法與流程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3657" y="0"/>
            <a:ext cx="4158343" cy="32657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移動最佳化載具同步控制技術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336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0" y="65315"/>
            <a:ext cx="11643360" cy="4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-(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本年度技術產出之應用服務名稱</a:t>
            </a:r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690" y="3696787"/>
            <a:ext cx="11861075" cy="3013167"/>
          </a:xfrm>
          <a:prstGeom prst="rect">
            <a:avLst/>
          </a:prstGeom>
          <a:noFill/>
          <a:ln w="28575">
            <a:solidFill>
              <a:srgbClr val="FFFF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3690" y="616130"/>
            <a:ext cx="11861075" cy="3013167"/>
          </a:xfrm>
          <a:prstGeom prst="rect">
            <a:avLst/>
          </a:prstGeom>
          <a:noFill/>
          <a:ln w="28575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43690" y="616130"/>
            <a:ext cx="1136470" cy="441961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3690" y="3696786"/>
            <a:ext cx="1136470" cy="441961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7725" y="667292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7725" y="3747948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2060"/>
                </a:solidFill>
              </a:rPr>
              <a:t>XX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X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X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2621" y="1608364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產業或廠商問題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2621" y="4689020"/>
            <a:ext cx="11584578" cy="1897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解決方法與流程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3657" y="0"/>
            <a:ext cx="4158343" cy="3265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工站經驗智慧排程技術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89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圖片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35" y="2477545"/>
            <a:ext cx="4405590" cy="1309187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3856396" y="1853538"/>
            <a:ext cx="1392670" cy="1185920"/>
            <a:chOff x="5694846" y="3012217"/>
            <a:chExt cx="1576152" cy="1871063"/>
          </a:xfrm>
        </p:grpSpPr>
        <p:pic>
          <p:nvPicPr>
            <p:cNvPr id="167" name="圖片 1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883" y="3323965"/>
              <a:ext cx="1552115" cy="1559315"/>
            </a:xfrm>
            <a:prstGeom prst="rect">
              <a:avLst/>
            </a:prstGeom>
          </p:spPr>
        </p:pic>
        <p:sp>
          <p:nvSpPr>
            <p:cNvPr id="168" name="矩形 167"/>
            <p:cNvSpPr/>
            <p:nvPr/>
          </p:nvSpPr>
          <p:spPr>
            <a:xfrm>
              <a:off x="5694846" y="3012217"/>
              <a:ext cx="1576152" cy="51039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保養紀錄</a:t>
              </a:r>
            </a:p>
          </p:txBody>
        </p:sp>
      </p:grpSp>
      <p:sp>
        <p:nvSpPr>
          <p:cNvPr id="24" name="等腰三角形 23"/>
          <p:cNvSpPr/>
          <p:nvPr/>
        </p:nvSpPr>
        <p:spPr>
          <a:xfrm rot="5400000">
            <a:off x="2837438" y="3791978"/>
            <a:ext cx="2150637" cy="3794991"/>
          </a:xfrm>
          <a:prstGeom prst="triangle">
            <a:avLst>
              <a:gd name="adj" fmla="val 50443"/>
            </a:avLst>
          </a:prstGeom>
          <a:solidFill>
            <a:srgbClr val="1F4E79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48640" y="65315"/>
            <a:ext cx="11643360" cy="4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應用服務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鋸刀衰退偵測技術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20" y="3687370"/>
            <a:ext cx="11861075" cy="3077419"/>
          </a:xfrm>
          <a:prstGeom prst="rect">
            <a:avLst/>
          </a:prstGeom>
          <a:noFill/>
          <a:ln w="28575">
            <a:solidFill>
              <a:srgbClr val="FFFF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690" y="616130"/>
            <a:ext cx="11861075" cy="3153505"/>
          </a:xfrm>
          <a:prstGeom prst="rect">
            <a:avLst/>
          </a:prstGeom>
          <a:noFill/>
          <a:ln w="28575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43690" y="616130"/>
            <a:ext cx="1136470" cy="441961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3690" y="3696786"/>
            <a:ext cx="1136470" cy="441961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280160" y="626784"/>
            <a:ext cx="10489474" cy="940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在一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多機運作模式下，設備汰換即時性不足，導致不良品大量發生，使得重修及廢料比例上升</a:t>
            </a:r>
            <a:endParaRPr lang="en-US" altLang="zh-TW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u="sng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以驗證場域益張而言，現場一人三機</a:t>
            </a:r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u="sng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個小時巡檢一次，</a:t>
            </a:r>
            <a:r>
              <a:rPr lang="zh-TW" altLang="en-US" b="1" u="sng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導致圓鋸片磨耗及異常狀況，導致鐵管裁</a:t>
            </a:r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切時出現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毛</a:t>
            </a:r>
            <a:r>
              <a:rPr lang="zh-TW" altLang="en-US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邊及凹痕，導致臨時停機換刀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造成在製品重工比例高達 </a:t>
            </a:r>
            <a:r>
              <a:rPr lang="en-US" altLang="zh-TW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%-7%</a:t>
            </a:r>
            <a:endParaRPr lang="en-US" altLang="zh-TW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0158" y="3730460"/>
            <a:ext cx="10639033" cy="68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本技術透過產業影響最大且泛用高的鋸刀做為標的，建立圓鋸刀壽命預診技術，透過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感測訊號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　，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即時掌握刀具是否出現磨耗衰退、故障等狀況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可提三小時預測刀具率退情形</a:t>
            </a:r>
            <a:r>
              <a:rPr lang="zh-TW" altLang="en-US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，提前依據達交狀態，配合維修</a:t>
            </a:r>
            <a:r>
              <a:rPr lang="en-US" altLang="zh-TW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汰換排程，降低無預警停機及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在製品</a:t>
            </a:r>
            <a:r>
              <a:rPr lang="zh-TW" altLang="en-US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重製比例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2620" y="1744103"/>
            <a:ext cx="11467013" cy="19526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3657" y="0"/>
            <a:ext cx="4158343" cy="3265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零組件壽命自檢技術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流程圖: 替代程序 22"/>
          <p:cNvSpPr/>
          <p:nvPr/>
        </p:nvSpPr>
        <p:spPr>
          <a:xfrm>
            <a:off x="568595" y="4719205"/>
            <a:ext cx="1714732" cy="503363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刀具轉速</a:t>
            </a:r>
          </a:p>
        </p:txBody>
      </p:sp>
      <p:sp>
        <p:nvSpPr>
          <p:cNvPr id="49" name="流程圖: 替代程序 25"/>
          <p:cNvSpPr/>
          <p:nvPr/>
        </p:nvSpPr>
        <p:spPr>
          <a:xfrm>
            <a:off x="568597" y="5253024"/>
            <a:ext cx="1714730" cy="508044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軸震動</a:t>
            </a:r>
          </a:p>
        </p:txBody>
      </p:sp>
      <p:sp>
        <p:nvSpPr>
          <p:cNvPr id="50" name="流程圖: 替代程序 26"/>
          <p:cNvSpPr/>
          <p:nvPr/>
        </p:nvSpPr>
        <p:spPr>
          <a:xfrm>
            <a:off x="568595" y="5773662"/>
            <a:ext cx="1714732" cy="446933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進刀軸電流</a:t>
            </a:r>
          </a:p>
        </p:txBody>
      </p:sp>
      <p:sp>
        <p:nvSpPr>
          <p:cNvPr id="51" name="流程圖: 替代程序 27"/>
          <p:cNvSpPr/>
          <p:nvPr/>
        </p:nvSpPr>
        <p:spPr>
          <a:xfrm>
            <a:off x="568595" y="6275654"/>
            <a:ext cx="1714732" cy="490738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主軸電流</a:t>
            </a:r>
          </a:p>
        </p:txBody>
      </p:sp>
      <p:sp>
        <p:nvSpPr>
          <p:cNvPr id="52" name="流程圖: 替代程序 34"/>
          <p:cNvSpPr/>
          <p:nvPr/>
        </p:nvSpPr>
        <p:spPr>
          <a:xfrm>
            <a:off x="5234455" y="4916356"/>
            <a:ext cx="1475129" cy="1081325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圓鋸刀預測診斷技術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7" name="圖片 10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2887" y="1853538"/>
            <a:ext cx="632939" cy="638772"/>
          </a:xfrm>
          <a:prstGeom prst="rect">
            <a:avLst/>
          </a:prstGeom>
        </p:spPr>
      </p:pic>
      <p:sp>
        <p:nvSpPr>
          <p:cNvPr id="109" name="圓角矩形圖說文字 108"/>
          <p:cNvSpPr/>
          <p:nvPr/>
        </p:nvSpPr>
        <p:spPr>
          <a:xfrm>
            <a:off x="452179" y="1933700"/>
            <a:ext cx="2252690" cy="1640628"/>
          </a:xfrm>
          <a:prstGeom prst="wedgeRoundRectCallout">
            <a:avLst>
              <a:gd name="adj1" fmla="val 115003"/>
              <a:gd name="adj2" fmla="val -19108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流程圖: 替代程序 109"/>
          <p:cNvSpPr/>
          <p:nvPr/>
        </p:nvSpPr>
        <p:spPr>
          <a:xfrm>
            <a:off x="568595" y="2230768"/>
            <a:ext cx="1985853" cy="36523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產品出現毛邊</a:t>
            </a:r>
          </a:p>
        </p:txBody>
      </p:sp>
      <p:sp>
        <p:nvSpPr>
          <p:cNvPr id="111" name="流程圖: 替代程序 110"/>
          <p:cNvSpPr/>
          <p:nvPr/>
        </p:nvSpPr>
        <p:spPr>
          <a:xfrm>
            <a:off x="568596" y="2646791"/>
            <a:ext cx="1985853" cy="36523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耗費人力二次加工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流程圖: 替代程序 111"/>
          <p:cNvSpPr/>
          <p:nvPr/>
        </p:nvSpPr>
        <p:spPr>
          <a:xfrm>
            <a:off x="568596" y="3051495"/>
            <a:ext cx="1985853" cy="36523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臨時排修影響產能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5901822" y="2465758"/>
            <a:ext cx="11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圓鋸刀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740507" y="1812070"/>
            <a:ext cx="1597385" cy="298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鋸切刀異常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圓角矩形圖說文字 114"/>
          <p:cNvSpPr/>
          <p:nvPr/>
        </p:nvSpPr>
        <p:spPr>
          <a:xfrm flipH="1">
            <a:off x="8758190" y="1909894"/>
            <a:ext cx="2774544" cy="1743799"/>
          </a:xfrm>
          <a:prstGeom prst="wedgeRoundRectCallout">
            <a:avLst>
              <a:gd name="adj1" fmla="val 103860"/>
              <a:gd name="adj2" fmla="val 32153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9055443" y="1826492"/>
            <a:ext cx="1983385" cy="26138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後續造成問題</a:t>
            </a:r>
          </a:p>
        </p:txBody>
      </p:sp>
      <p:sp>
        <p:nvSpPr>
          <p:cNvPr id="117" name="流程圖: 替代程序 116"/>
          <p:cNvSpPr/>
          <p:nvPr/>
        </p:nvSpPr>
        <p:spPr>
          <a:xfrm>
            <a:off x="8926934" y="2133513"/>
            <a:ext cx="2435064" cy="444674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臨時排修影響產能</a:t>
            </a:r>
          </a:p>
        </p:txBody>
      </p:sp>
      <p:sp>
        <p:nvSpPr>
          <p:cNvPr id="118" name="流程圖: 替代程序 117"/>
          <p:cNvSpPr/>
          <p:nvPr/>
        </p:nvSpPr>
        <p:spPr>
          <a:xfrm>
            <a:off x="8926933" y="2612507"/>
            <a:ext cx="2435064" cy="444674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產品延遲交貨</a:t>
            </a:r>
          </a:p>
        </p:txBody>
      </p:sp>
      <p:sp>
        <p:nvSpPr>
          <p:cNvPr id="119" name="流程圖: 替代程序 118"/>
          <p:cNvSpPr/>
          <p:nvPr/>
        </p:nvSpPr>
        <p:spPr>
          <a:xfrm>
            <a:off x="8926933" y="3091501"/>
            <a:ext cx="2435064" cy="444674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稼動率下降產能降低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61211" y="5674661"/>
            <a:ext cx="1465613" cy="854515"/>
          </a:xfrm>
          <a:prstGeom prst="rect">
            <a:avLst/>
          </a:prstGeom>
        </p:spPr>
      </p:pic>
      <p:sp>
        <p:nvSpPr>
          <p:cNvPr id="17" name="Rectangle 4"/>
          <p:cNvSpPr>
            <a:spLocks noChangeArrowheads="1"/>
          </p:cNvSpPr>
          <p:nvPr/>
        </p:nvSpPr>
        <p:spPr bwMode="auto">
          <a:xfrm flipV="1">
            <a:off x="6052847" y="4585340"/>
            <a:ext cx="78240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5702334" y="1787481"/>
            <a:ext cx="1152630" cy="106467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57" y="5819017"/>
            <a:ext cx="2632468" cy="92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流程圖: 替代程序 51"/>
          <p:cNvSpPr/>
          <p:nvPr/>
        </p:nvSpPr>
        <p:spPr>
          <a:xfrm>
            <a:off x="5270414" y="5834036"/>
            <a:ext cx="1439170" cy="231959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40" b="1" dirty="0">
                <a:latin typeface="+mj-ea"/>
                <a:ea typeface="+mj-ea"/>
              </a:rPr>
              <a:t>預測結果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142" y="4809142"/>
            <a:ext cx="1336268" cy="100104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991" y="4827136"/>
            <a:ext cx="1296906" cy="842284"/>
          </a:xfrm>
          <a:prstGeom prst="rect">
            <a:avLst/>
          </a:prstGeom>
        </p:spPr>
      </p:pic>
      <p:sp>
        <p:nvSpPr>
          <p:cNvPr id="31" name="橢圓 30"/>
          <p:cNvSpPr/>
          <p:nvPr/>
        </p:nvSpPr>
        <p:spPr>
          <a:xfrm>
            <a:off x="2554448" y="4918824"/>
            <a:ext cx="284002" cy="329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橢圓 183"/>
          <p:cNvSpPr/>
          <p:nvPr/>
        </p:nvSpPr>
        <p:spPr>
          <a:xfrm>
            <a:off x="3000218" y="4930851"/>
            <a:ext cx="284002" cy="338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/>
          <p:cNvSpPr/>
          <p:nvPr/>
        </p:nvSpPr>
        <p:spPr>
          <a:xfrm>
            <a:off x="3427742" y="4936279"/>
            <a:ext cx="284002" cy="338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/>
          <p:cNvSpPr/>
          <p:nvPr/>
        </p:nvSpPr>
        <p:spPr>
          <a:xfrm>
            <a:off x="4018647" y="4960631"/>
            <a:ext cx="284002" cy="338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/>
          <p:cNvSpPr/>
          <p:nvPr/>
        </p:nvSpPr>
        <p:spPr>
          <a:xfrm>
            <a:off x="4407906" y="4960631"/>
            <a:ext cx="284002" cy="338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5281126" y="6100218"/>
            <a:ext cx="1428458" cy="441344"/>
            <a:chOff x="5187367" y="6307311"/>
            <a:chExt cx="1290927" cy="361366"/>
          </a:xfrm>
        </p:grpSpPr>
        <p:sp>
          <p:nvSpPr>
            <p:cNvPr id="174" name="流程圖: 替代程序 48"/>
            <p:cNvSpPr/>
            <p:nvPr/>
          </p:nvSpPr>
          <p:spPr>
            <a:xfrm>
              <a:off x="5187367" y="6318296"/>
              <a:ext cx="397434" cy="350381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1140" b="1" dirty="0" smtClean="0">
                  <a:latin typeface="+mj-ea"/>
                  <a:ea typeface="+mj-ea"/>
                </a:rPr>
                <a:t>正常</a:t>
              </a:r>
              <a:endParaRPr lang="zh-TW" altLang="en-US" sz="1140" b="1" dirty="0">
                <a:latin typeface="+mj-ea"/>
                <a:ea typeface="+mj-ea"/>
              </a:endParaRPr>
            </a:p>
          </p:txBody>
        </p:sp>
        <p:sp>
          <p:nvSpPr>
            <p:cNvPr id="188" name="流程圖: 替代程序 44"/>
            <p:cNvSpPr/>
            <p:nvPr/>
          </p:nvSpPr>
          <p:spPr>
            <a:xfrm>
              <a:off x="6079113" y="6307311"/>
              <a:ext cx="399181" cy="340011"/>
            </a:xfrm>
            <a:prstGeom prst="flowChartAlternateProces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1140" b="1" dirty="0" smtClean="0">
                  <a:latin typeface="+mj-ea"/>
                  <a:ea typeface="+mj-ea"/>
                </a:rPr>
                <a:t>衰退</a:t>
              </a:r>
              <a:endParaRPr lang="zh-TW" altLang="en-US" sz="1140" b="1" dirty="0">
                <a:latin typeface="+mj-ea"/>
                <a:ea typeface="+mj-ea"/>
              </a:endParaRPr>
            </a:p>
          </p:txBody>
        </p:sp>
        <p:sp>
          <p:nvSpPr>
            <p:cNvPr id="189" name="流程圖: 替代程序 44"/>
            <p:cNvSpPr/>
            <p:nvPr/>
          </p:nvSpPr>
          <p:spPr>
            <a:xfrm>
              <a:off x="5660150" y="6317816"/>
              <a:ext cx="399181" cy="340011"/>
            </a:xfrm>
            <a:prstGeom prst="flowChartAlternate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1140" b="1" dirty="0" smtClean="0">
                  <a:latin typeface="+mj-ea"/>
                  <a:ea typeface="+mj-ea"/>
                </a:rPr>
                <a:t>閒置</a:t>
              </a:r>
              <a:endParaRPr lang="zh-TW" altLang="en-US" sz="1140" b="1" dirty="0">
                <a:latin typeface="+mj-ea"/>
                <a:ea typeface="+mj-ea"/>
              </a:endParaRPr>
            </a:p>
          </p:txBody>
        </p:sp>
      </p:grpSp>
      <p:sp>
        <p:nvSpPr>
          <p:cNvPr id="190" name="等腰三角形 189"/>
          <p:cNvSpPr/>
          <p:nvPr/>
        </p:nvSpPr>
        <p:spPr>
          <a:xfrm rot="5400000">
            <a:off x="7334159" y="3887393"/>
            <a:ext cx="1708074" cy="3794991"/>
          </a:xfrm>
          <a:prstGeom prst="triangle">
            <a:avLst>
              <a:gd name="adj" fmla="val 50443"/>
            </a:avLst>
          </a:prstGeom>
          <a:solidFill>
            <a:srgbClr val="1F4E79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7263713" y="4602437"/>
            <a:ext cx="3417822" cy="1961861"/>
            <a:chOff x="8290580" y="4538561"/>
            <a:chExt cx="3417822" cy="1961861"/>
          </a:xfrm>
        </p:grpSpPr>
        <p:grpSp>
          <p:nvGrpSpPr>
            <p:cNvPr id="33" name="群組 32"/>
            <p:cNvGrpSpPr/>
            <p:nvPr/>
          </p:nvGrpSpPr>
          <p:grpSpPr>
            <a:xfrm>
              <a:off x="8290580" y="4538561"/>
              <a:ext cx="3417822" cy="1961861"/>
              <a:chOff x="8290580" y="4538561"/>
              <a:chExt cx="3417822" cy="1961861"/>
            </a:xfrm>
          </p:grpSpPr>
          <p:pic>
            <p:nvPicPr>
              <p:cNvPr id="191" name="圖片 19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6748" y="4925381"/>
                <a:ext cx="3381654" cy="1575041"/>
              </a:xfrm>
              <a:prstGeom prst="rect">
                <a:avLst/>
              </a:prstGeom>
            </p:spPr>
          </p:pic>
          <p:sp>
            <p:nvSpPr>
              <p:cNvPr id="192" name="圓角矩形 191"/>
              <p:cNvSpPr/>
              <p:nvPr/>
            </p:nvSpPr>
            <p:spPr>
              <a:xfrm>
                <a:off x="8290580" y="4538561"/>
                <a:ext cx="3417822" cy="44089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/>
                  <a:t>健康分數 </a:t>
                </a:r>
                <a:endParaRPr lang="en-US" altLang="zh-TW" sz="1400" b="1" dirty="0" smtClean="0"/>
              </a:p>
              <a:p>
                <a:pPr algn="ctr"/>
                <a:r>
                  <a:rPr lang="en-US" altLang="zh-TW" sz="1400" b="1" dirty="0" smtClean="0"/>
                  <a:t>(</a:t>
                </a:r>
                <a:r>
                  <a:rPr lang="zh-TW" altLang="en-US" sz="1400" b="1" dirty="0"/>
                  <a:t>危險</a:t>
                </a:r>
                <a:r>
                  <a:rPr lang="en-US" altLang="zh-TW" sz="1400" b="1" dirty="0" smtClean="0"/>
                  <a:t>)</a:t>
                </a:r>
                <a:r>
                  <a:rPr lang="zh-TW" altLang="en-US" sz="1400" b="1" dirty="0" smtClean="0"/>
                  <a:t> </a:t>
                </a:r>
                <a:r>
                  <a:rPr lang="en-US" altLang="zh-TW" sz="1400" b="1" dirty="0" smtClean="0"/>
                  <a:t>59</a:t>
                </a:r>
                <a:r>
                  <a:rPr lang="zh-TW" altLang="en-US" sz="1400" b="1" dirty="0" smtClean="0"/>
                  <a:t> 以下</a:t>
                </a:r>
                <a:r>
                  <a:rPr lang="en-US" altLang="zh-TW" sz="1400" b="1" dirty="0" smtClean="0"/>
                  <a:t>/(</a:t>
                </a:r>
                <a:r>
                  <a:rPr lang="zh-TW" altLang="en-US" sz="1400" b="1" dirty="0" smtClean="0"/>
                  <a:t>衰退</a:t>
                </a:r>
                <a:r>
                  <a:rPr lang="en-US" altLang="zh-TW" sz="1400" b="1" dirty="0" smtClean="0"/>
                  <a:t>)79</a:t>
                </a:r>
                <a:r>
                  <a:rPr lang="zh-TW" altLang="en-US" sz="1400" b="1" dirty="0" smtClean="0"/>
                  <a:t>以下</a:t>
                </a:r>
                <a:r>
                  <a:rPr lang="en-US" altLang="zh-TW" sz="1400" b="1" dirty="0" smtClean="0"/>
                  <a:t>/(</a:t>
                </a:r>
                <a:r>
                  <a:rPr lang="zh-TW" altLang="en-US" sz="1400" b="1" dirty="0" smtClean="0"/>
                  <a:t>正常</a:t>
                </a:r>
                <a:r>
                  <a:rPr lang="en-US" altLang="zh-TW" sz="1400" b="1" dirty="0" smtClean="0"/>
                  <a:t>)</a:t>
                </a:r>
                <a:endParaRPr lang="zh-TW" altLang="en-US" sz="1400" b="1" dirty="0"/>
              </a:p>
            </p:txBody>
          </p:sp>
        </p:grpSp>
        <p:sp>
          <p:nvSpPr>
            <p:cNvPr id="193" name="橢圓 192"/>
            <p:cNvSpPr/>
            <p:nvPr/>
          </p:nvSpPr>
          <p:spPr>
            <a:xfrm>
              <a:off x="8583270" y="5053079"/>
              <a:ext cx="1170329" cy="8783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614117" y="4760787"/>
            <a:ext cx="158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小時衰退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4" name="圖片 19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44187" y="5507046"/>
            <a:ext cx="294053" cy="732144"/>
          </a:xfrm>
          <a:prstGeom prst="rect">
            <a:avLst/>
          </a:prstGeom>
        </p:spPr>
      </p:pic>
      <p:sp>
        <p:nvSpPr>
          <p:cNvPr id="195" name="矩形 194"/>
          <p:cNvSpPr/>
          <p:nvPr/>
        </p:nvSpPr>
        <p:spPr>
          <a:xfrm>
            <a:off x="10737776" y="6283836"/>
            <a:ext cx="1338098" cy="2875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56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上彎箭號 1032"/>
          <p:cNvSpPr/>
          <p:nvPr/>
        </p:nvSpPr>
        <p:spPr>
          <a:xfrm rot="5400000">
            <a:off x="7489411" y="5631463"/>
            <a:ext cx="1302010" cy="482440"/>
          </a:xfrm>
          <a:prstGeom prst="bentUpArrow">
            <a:avLst>
              <a:gd name="adj1" fmla="val 29297"/>
              <a:gd name="adj2" fmla="val 37697"/>
              <a:gd name="adj3" fmla="val 37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迴轉箭號 58"/>
          <p:cNvSpPr/>
          <p:nvPr/>
        </p:nvSpPr>
        <p:spPr>
          <a:xfrm rot="5400000">
            <a:off x="8350110" y="-91454"/>
            <a:ext cx="1470917" cy="5726135"/>
          </a:xfrm>
          <a:prstGeom prst="uturnArrow">
            <a:avLst>
              <a:gd name="adj1" fmla="val 19470"/>
              <a:gd name="adj2" fmla="val 25000"/>
              <a:gd name="adj3" fmla="val 35389"/>
              <a:gd name="adj4" fmla="val 27879"/>
              <a:gd name="adj5" fmla="val 10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640" y="65315"/>
            <a:ext cx="11643360" cy="483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焊接品</a:t>
            </a:r>
            <a:r>
              <a:rPr lang="zh-TW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質肇因彙報模組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690" y="3696788"/>
            <a:ext cx="11861075" cy="3073468"/>
          </a:xfrm>
          <a:prstGeom prst="rect">
            <a:avLst/>
          </a:prstGeom>
          <a:noFill/>
          <a:ln w="28575">
            <a:solidFill>
              <a:srgbClr val="FFFF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3690" y="616130"/>
            <a:ext cx="11861075" cy="3013167"/>
          </a:xfrm>
          <a:prstGeom prst="rect">
            <a:avLst/>
          </a:prstGeom>
          <a:noFill/>
          <a:ln w="28575">
            <a:solidFill>
              <a:srgbClr val="CCFF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43690" y="616130"/>
            <a:ext cx="1136470" cy="441961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3690" y="3696786"/>
            <a:ext cx="1136470" cy="441961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7725" y="639584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目前作法以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</a:t>
            </a: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紙本記錄，並定義品質指標進行監測，費時且費工。</a:t>
            </a:r>
            <a:endParaRPr lang="en-US" altLang="zh-TW" sz="2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事後</a:t>
            </a: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品檢才進行產線調整，導致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無法回溯</a:t>
            </a: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當時環境狀況與實際問題情況。</a:t>
            </a:r>
            <a:endParaRPr lang="en-US" altLang="zh-TW" sz="2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7725" y="3849544"/>
            <a:ext cx="10489474" cy="781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對於機械手臂自動焊接過程，開發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焊接品</a:t>
            </a:r>
            <a:r>
              <a:rPr lang="zh-TW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質肇因彙報模組</a:t>
            </a: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，建立品質預測模組，輔以影像辨識模組，即時警示可能發生瑕疵的關鍵問題，達成最佳生產狀態，並降低後續檢測成本。</a:t>
            </a:r>
            <a:endParaRPr lang="en-US" altLang="zh-TW" sz="2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3657" y="0"/>
            <a:ext cx="4158343" cy="3265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主動式品質檢驗與預測技術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828082"/>
            <a:ext cx="1176636" cy="882477"/>
          </a:xfrm>
          <a:prstGeom prst="rect">
            <a:avLst/>
          </a:prstGeom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0" y="1357745"/>
            <a:ext cx="5966062" cy="22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64" y="1843340"/>
            <a:ext cx="1176000" cy="882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15" y="1851226"/>
            <a:ext cx="1176000" cy="8820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54" y="1851210"/>
            <a:ext cx="1176000" cy="88200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370320" y="1421182"/>
            <a:ext cx="1176636" cy="1289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6558528" y="14024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焊接機台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16975" y="1421181"/>
            <a:ext cx="1176636" cy="1289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7905183" y="14116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自動焊接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始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072068" y="1431260"/>
            <a:ext cx="1176636" cy="1289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9260276" y="142173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自動焊接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412758" y="1424807"/>
            <a:ext cx="1176636" cy="1289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10592829" y="15163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焊接完畢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408654" y="2810778"/>
            <a:ext cx="1176000" cy="735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目測觸摸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QC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64878" y="2807442"/>
            <a:ext cx="1176000" cy="735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紙本收集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QC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08199" y="2807442"/>
            <a:ext cx="1393739" cy="735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分析原因花費額外成本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69260" y="2797362"/>
            <a:ext cx="1176000" cy="735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仍有瑕疵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143457" y="1423916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478293" y="1411208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837554" y="1392326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0185330" y="1400237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0370864" y="2693183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075372" y="2693183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Step6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7582096" y="2685249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314040" y="2694359"/>
            <a:ext cx="6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5" name="圖片 10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9" y="4931172"/>
            <a:ext cx="1175999" cy="882000"/>
          </a:xfrm>
          <a:prstGeom prst="rect">
            <a:avLst/>
          </a:prstGeom>
        </p:spPr>
      </p:pic>
      <p:sp>
        <p:nvSpPr>
          <p:cNvPr id="107" name="橢圓 106"/>
          <p:cNvSpPr>
            <a:spLocks/>
          </p:cNvSpPr>
          <p:nvPr/>
        </p:nvSpPr>
        <p:spPr>
          <a:xfrm>
            <a:off x="1978409" y="4804037"/>
            <a:ext cx="2083645" cy="733737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焊接品</a:t>
            </a:r>
            <a:r>
              <a:rPr lang="zh-TW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質肇因彙報</a:t>
            </a:r>
            <a:r>
              <a:rPr lang="zh-TW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60162" y="4524726"/>
            <a:ext cx="1176636" cy="1289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640233" y="45146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即時監控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8" name="直線單箭頭接點 117"/>
          <p:cNvCxnSpPr>
            <a:stCxn id="107" idx="2"/>
            <a:endCxn id="110" idx="3"/>
          </p:cNvCxnSpPr>
          <p:nvPr/>
        </p:nvCxnSpPr>
        <p:spPr>
          <a:xfrm flipH="1" flipV="1">
            <a:off x="1636798" y="5169415"/>
            <a:ext cx="341611" cy="14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78409" y="4766209"/>
            <a:ext cx="2083645" cy="19496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2471000" y="559050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公差影像辨識模組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0" name="加號 1029"/>
          <p:cNvSpPr/>
          <p:nvPr/>
        </p:nvSpPr>
        <p:spPr>
          <a:xfrm>
            <a:off x="2817534" y="5339189"/>
            <a:ext cx="405393" cy="335906"/>
          </a:xfrm>
          <a:prstGeom prst="mathPlus">
            <a:avLst>
              <a:gd name="adj1" fmla="val 179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72979" y="6123923"/>
            <a:ext cx="597581" cy="57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" name="圖片 135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1069" y="6203751"/>
            <a:ext cx="787794" cy="3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文字方塊 136"/>
          <p:cNvSpPr txBox="1"/>
          <p:nvPr/>
        </p:nvSpPr>
        <p:spPr>
          <a:xfrm>
            <a:off x="4928753" y="6502144"/>
            <a:ext cx="140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機械手臂焊接</a:t>
            </a:r>
          </a:p>
        </p:txBody>
      </p:sp>
      <p:sp>
        <p:nvSpPr>
          <p:cNvPr id="138" name="圓角矩形圖說文字 137"/>
          <p:cNvSpPr/>
          <p:nvPr/>
        </p:nvSpPr>
        <p:spPr>
          <a:xfrm>
            <a:off x="4245323" y="4750043"/>
            <a:ext cx="1744481" cy="1352705"/>
          </a:xfrm>
          <a:prstGeom prst="wedgeRoundRectCallout">
            <a:avLst>
              <a:gd name="adj1" fmla="val 6873"/>
              <a:gd name="adj2" fmla="val 63282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1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流程圖: 替代程序 22"/>
          <p:cNvSpPr/>
          <p:nvPr/>
        </p:nvSpPr>
        <p:spPr>
          <a:xfrm>
            <a:off x="4671771" y="4913483"/>
            <a:ext cx="1163899" cy="18797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焊接電流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</a:t>
            </a:r>
          </a:p>
        </p:txBody>
      </p:sp>
      <p:sp>
        <p:nvSpPr>
          <p:cNvPr id="140" name="流程圖: 替代程序 25"/>
          <p:cNvSpPr/>
          <p:nvPr/>
        </p:nvSpPr>
        <p:spPr>
          <a:xfrm>
            <a:off x="4671770" y="5139753"/>
            <a:ext cx="1163899" cy="19207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控制器參數</a:t>
            </a:r>
          </a:p>
        </p:txBody>
      </p:sp>
      <p:sp>
        <p:nvSpPr>
          <p:cNvPr id="141" name="流程圖: 替代程序 26"/>
          <p:cNvSpPr/>
          <p:nvPr/>
        </p:nvSpPr>
        <p:spPr>
          <a:xfrm>
            <a:off x="4677948" y="5605997"/>
            <a:ext cx="1163899" cy="18797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焊接速度</a:t>
            </a:r>
          </a:p>
        </p:txBody>
      </p:sp>
      <p:sp>
        <p:nvSpPr>
          <p:cNvPr id="142" name="流程圖: 替代程序 27"/>
          <p:cNvSpPr/>
          <p:nvPr/>
        </p:nvSpPr>
        <p:spPr>
          <a:xfrm>
            <a:off x="4677946" y="5372362"/>
            <a:ext cx="1163899" cy="18797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送絲系統參數</a:t>
            </a:r>
          </a:p>
        </p:txBody>
      </p:sp>
      <p:sp>
        <p:nvSpPr>
          <p:cNvPr id="143" name="流程圖: 替代程序 142"/>
          <p:cNvSpPr/>
          <p:nvPr/>
        </p:nvSpPr>
        <p:spPr>
          <a:xfrm>
            <a:off x="4326446" y="4826343"/>
            <a:ext cx="299590" cy="1230089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4" name="流程圖: 替代程序 143"/>
          <p:cNvSpPr/>
          <p:nvPr/>
        </p:nvSpPr>
        <p:spPr>
          <a:xfrm>
            <a:off x="4673824" y="5832546"/>
            <a:ext cx="1163899" cy="187978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CMOS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測距</a:t>
            </a:r>
          </a:p>
        </p:txBody>
      </p:sp>
      <p:sp>
        <p:nvSpPr>
          <p:cNvPr id="147" name="流程圖: 替代程序 51"/>
          <p:cNvSpPr/>
          <p:nvPr/>
        </p:nvSpPr>
        <p:spPr>
          <a:xfrm>
            <a:off x="6193277" y="4813505"/>
            <a:ext cx="274846" cy="943201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流程圖: 替代程序 52"/>
          <p:cNvSpPr/>
          <p:nvPr/>
        </p:nvSpPr>
        <p:spPr>
          <a:xfrm>
            <a:off x="6104885" y="4758689"/>
            <a:ext cx="1046445" cy="1035285"/>
          </a:xfrm>
          <a:prstGeom prst="flowChartAlternateProcess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63">
              <a:latin typeface="+mj-ea"/>
              <a:ea typeface="+mj-ea"/>
            </a:endParaRPr>
          </a:p>
        </p:txBody>
      </p:sp>
      <p:pic>
        <p:nvPicPr>
          <p:cNvPr id="154" name="圖片 15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31373" y="5834452"/>
            <a:ext cx="287824" cy="716634"/>
          </a:xfrm>
          <a:prstGeom prst="rect">
            <a:avLst/>
          </a:prstGeom>
        </p:spPr>
      </p:pic>
      <p:sp>
        <p:nvSpPr>
          <p:cNvPr id="155" name="文字方塊 154"/>
          <p:cNvSpPr txBox="1"/>
          <p:nvPr/>
        </p:nvSpPr>
        <p:spPr>
          <a:xfrm>
            <a:off x="6790013" y="6516955"/>
            <a:ext cx="149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三色燈通知</a:t>
            </a:r>
          </a:p>
        </p:txBody>
      </p:sp>
      <p:sp>
        <p:nvSpPr>
          <p:cNvPr id="149" name="向右箭號 148"/>
          <p:cNvSpPr/>
          <p:nvPr/>
        </p:nvSpPr>
        <p:spPr>
          <a:xfrm>
            <a:off x="5925647" y="5021959"/>
            <a:ext cx="265146" cy="29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1" name="向右箭號 1030"/>
          <p:cNvSpPr/>
          <p:nvPr/>
        </p:nvSpPr>
        <p:spPr>
          <a:xfrm>
            <a:off x="4009388" y="5016982"/>
            <a:ext cx="265146" cy="29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8766161" y="4467105"/>
            <a:ext cx="2788792" cy="1442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文字方塊 157"/>
          <p:cNvSpPr txBox="1"/>
          <p:nvPr/>
        </p:nvSpPr>
        <p:spPr>
          <a:xfrm>
            <a:off x="9298417" y="4481362"/>
            <a:ext cx="172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前端網頁即時數據顯示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9" name="圖片 1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5432" y="4776152"/>
            <a:ext cx="2789521" cy="1133933"/>
          </a:xfrm>
          <a:prstGeom prst="rect">
            <a:avLst/>
          </a:prstGeom>
        </p:spPr>
      </p:pic>
      <p:sp>
        <p:nvSpPr>
          <p:cNvPr id="160" name="文字方塊 159"/>
          <p:cNvSpPr txBox="1"/>
          <p:nvPr/>
        </p:nvSpPr>
        <p:spPr>
          <a:xfrm rot="20884460">
            <a:off x="8264193" y="4519000"/>
            <a:ext cx="1107996" cy="276999"/>
          </a:xfrm>
          <a:prstGeom prst="rect">
            <a:avLst/>
          </a:prstGeom>
          <a:solidFill>
            <a:srgbClr val="F78D3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找出關鍵肇因</a:t>
            </a:r>
          </a:p>
        </p:txBody>
      </p:sp>
      <p:sp>
        <p:nvSpPr>
          <p:cNvPr id="161" name="向右箭號 160"/>
          <p:cNvSpPr/>
          <p:nvPr/>
        </p:nvSpPr>
        <p:spPr>
          <a:xfrm>
            <a:off x="7804895" y="5009255"/>
            <a:ext cx="877330" cy="30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2" name="圖片 16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 flipV="1">
            <a:off x="9499921" y="6301971"/>
            <a:ext cx="528139" cy="33846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9133048" y="6044956"/>
            <a:ext cx="12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異常通報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7" name="矩形 166"/>
          <p:cNvSpPr/>
          <p:nvPr/>
        </p:nvSpPr>
        <p:spPr>
          <a:xfrm flipV="1">
            <a:off x="9209992" y="6044954"/>
            <a:ext cx="1107996" cy="618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文字方塊 167"/>
          <p:cNvSpPr txBox="1"/>
          <p:nvPr/>
        </p:nvSpPr>
        <p:spPr>
          <a:xfrm rot="21220145">
            <a:off x="8318761" y="6004182"/>
            <a:ext cx="954107" cy="461665"/>
          </a:xfrm>
          <a:prstGeom prst="rect">
            <a:avLst/>
          </a:prstGeom>
          <a:solidFill>
            <a:srgbClr val="F78D3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即時通知</a:t>
            </a:r>
            <a:endParaRPr lang="en-US" altLang="zh-TW" sz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問題不漏接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10408654" y="5747889"/>
            <a:ext cx="984394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送絲率異常</a:t>
            </a:r>
          </a:p>
        </p:txBody>
      </p:sp>
      <p:sp>
        <p:nvSpPr>
          <p:cNvPr id="2" name="橢圓 1"/>
          <p:cNvSpPr/>
          <p:nvPr/>
        </p:nvSpPr>
        <p:spPr>
          <a:xfrm>
            <a:off x="10842566" y="5486400"/>
            <a:ext cx="179401" cy="206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23" y="4527735"/>
            <a:ext cx="1588628" cy="1339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2" name="文字方塊 81"/>
          <p:cNvSpPr txBox="1"/>
          <p:nvPr/>
        </p:nvSpPr>
        <p:spPr>
          <a:xfrm>
            <a:off x="1125334" y="6430275"/>
            <a:ext cx="85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焊接不良</a:t>
            </a:r>
          </a:p>
        </p:txBody>
      </p:sp>
      <p:sp>
        <p:nvSpPr>
          <p:cNvPr id="151" name="流程圖: 替代程序 48"/>
          <p:cNvSpPr/>
          <p:nvPr/>
        </p:nvSpPr>
        <p:spPr>
          <a:xfrm>
            <a:off x="6539504" y="5664687"/>
            <a:ext cx="1571112" cy="243291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焊接品質異常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圖片 1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36" y="5801293"/>
            <a:ext cx="1853185" cy="93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1118</Words>
  <Application>Microsoft Office PowerPoint</Application>
  <PresentationFormat>寬螢幕</PresentationFormat>
  <Paragraphs>140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佈景主題</vt:lpstr>
      <vt:lpstr>韌性生產系統技術開發計畫(1/4)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韌性生產系統技術開發計畫(1/4)</dc:title>
  <dc:creator>方君玉 Cris Fang</dc:creator>
  <cp:lastModifiedBy>陳承輝 Ryan</cp:lastModifiedBy>
  <cp:revision>51</cp:revision>
  <dcterms:created xsi:type="dcterms:W3CDTF">2022-07-18T04:09:07Z</dcterms:created>
  <dcterms:modified xsi:type="dcterms:W3CDTF">2022-08-24T06:56:16Z</dcterms:modified>
</cp:coreProperties>
</file>