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95" r:id="rId3"/>
    <p:sldId id="290" r:id="rId4"/>
    <p:sldId id="304" r:id="rId5"/>
    <p:sldId id="305" r:id="rId6"/>
    <p:sldId id="294" r:id="rId7"/>
    <p:sldId id="283" r:id="rId8"/>
    <p:sldId id="282" r:id="rId9"/>
    <p:sldId id="281" r:id="rId10"/>
    <p:sldId id="280" r:id="rId11"/>
    <p:sldId id="279" r:id="rId12"/>
    <p:sldId id="285" r:id="rId13"/>
    <p:sldId id="291" r:id="rId14"/>
    <p:sldId id="287" r:id="rId15"/>
    <p:sldId id="288" r:id="rId16"/>
    <p:sldId id="293" r:id="rId17"/>
    <p:sldId id="289" r:id="rId18"/>
    <p:sldId id="292" r:id="rId19"/>
    <p:sldId id="306" r:id="rId20"/>
    <p:sldId id="307" r:id="rId2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98583-DC21-CBB9-11F8-29CA1B75C3A3}" v="198" dt="2022-04-24T20:55:12.396"/>
    <p1510:client id="{2BF3E2EC-B320-8D41-EE15-24E4E7C52EB8}" v="2" dt="2022-04-24T09:45:17.221"/>
    <p1510:client id="{6D706FDE-570B-4890-2259-5FDA4E0E92FC}" v="36" dt="2022-04-24T10:55:50.599"/>
    <p1510:client id="{7A29580E-3428-CC46-719D-988D799F6FF9}" v="115" dt="2022-04-23T20:29:02.305"/>
    <p1510:client id="{81AA6DF5-C7B5-2D24-F2E7-1410B11CB8E4}" v="90" dt="2022-04-23T16:50:25.280"/>
    <p1510:client id="{9A3F8A22-804B-97D4-BEC1-447638846DF7}" v="3" dt="2022-04-24T11:24:47.702"/>
    <p1510:client id="{9E022AFC-9529-5C5D-9B80-9FE5A360B54B}" v="162" dt="2022-04-23T19:16:05.719"/>
    <p1510:client id="{BB23F659-4A8D-BAD1-D2AD-F815E8A8439A}" v="2" dt="2022-04-24T16:23:52.177"/>
    <p1510:client id="{BB3558B7-850F-E0C3-FE67-59C0DDE9C2C4}" v="4" dt="2022-04-24T12:21:30.677"/>
    <p1510:client id="{CAEFA75F-AEAF-F713-0EEB-3F5D8951314F}" v="378" dt="2022-04-23T17:36:42.744"/>
    <p1510:client id="{D78B5384-A798-BCFF-D108-32B8D1F7D49A}" v="38" dt="2022-04-23T16:07:13.999"/>
    <p1510:client id="{F0CF42F7-2D46-8417-31AF-B6E5AC83A30E}" v="214" dt="2022-04-24T11:05:26.57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01/05/2022</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a:p>
        </p:txBody>
      </p:sp>
    </p:spTree>
    <p:extLst>
      <p:ext uri="{BB962C8B-B14F-4D97-AF65-F5344CB8AC3E}">
        <p14:creationId xmlns:p14="http://schemas.microsoft.com/office/powerpoint/2010/main" val="317226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cs typeface="Calibri"/>
              </a:rPr>
              <a:t>With the scaling method, we still need the basic unit architecture to be scaled. </a:t>
            </a:r>
          </a:p>
          <a:p>
            <a:r>
              <a:rPr lang="en-GB">
                <a:cs typeface="Calibri"/>
              </a:rPr>
              <a:t>In this paper, the author apply the NAS (network architecture searching) to find the EfficientNet-B0 baseline network. </a:t>
            </a:r>
          </a:p>
          <a:p>
            <a:r>
              <a:rPr lang="en-GB">
                <a:cs typeface="Calibri"/>
              </a:rPr>
              <a:t>After we have the baseline model, we can apply the compound scaling method by adjusting the resolution channels and layers all together</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10</a:t>
            </a:fld>
            <a:endParaRPr lang="en-GB"/>
          </a:p>
        </p:txBody>
      </p:sp>
    </p:spTree>
    <p:extLst>
      <p:ext uri="{BB962C8B-B14F-4D97-AF65-F5344CB8AC3E}">
        <p14:creationId xmlns:p14="http://schemas.microsoft.com/office/powerpoint/2010/main" val="262211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cs typeface="Calibri"/>
              </a:rPr>
              <a:t>Let's compare the </a:t>
            </a:r>
            <a:r>
              <a:rPr lang="en-GB" err="1">
                <a:cs typeface="Calibri"/>
              </a:rPr>
              <a:t>EfficientNet</a:t>
            </a:r>
            <a:r>
              <a:rPr lang="en-GB">
                <a:cs typeface="Calibri"/>
              </a:rPr>
              <a:t> with </a:t>
            </a:r>
            <a:r>
              <a:rPr lang="en-GB" err="1">
                <a:cs typeface="Calibri"/>
              </a:rPr>
              <a:t>MobileNets</a:t>
            </a:r>
            <a:r>
              <a:rPr lang="en-GB">
                <a:cs typeface="Calibri"/>
              </a:rPr>
              <a:t> and ResNet.</a:t>
            </a:r>
          </a:p>
          <a:p>
            <a:r>
              <a:rPr lang="en-GB">
                <a:cs typeface="Calibri"/>
              </a:rPr>
              <a:t>Look at the table on the left side, we can see MobileNetV1 MobileNetV2 and ResNet-50 with and without compound scaling. </a:t>
            </a:r>
          </a:p>
          <a:p>
            <a:r>
              <a:rPr lang="en-GB">
                <a:cs typeface="Calibri"/>
              </a:rPr>
              <a:t>We easily find out that there's a better effect after applying compound scaling, that is to say higher accuracy.</a:t>
            </a:r>
          </a:p>
          <a:p>
            <a:r>
              <a:rPr lang="en-GB">
                <a:cs typeface="Calibri"/>
              </a:rPr>
              <a:t>How about we apply the compound scaling on our own EfficientNet-B0 baseline model?</a:t>
            </a:r>
          </a:p>
          <a:p>
            <a:r>
              <a:rPr lang="en-GB">
                <a:cs typeface="Calibri"/>
              </a:rPr>
              <a:t>We can the see the comparison result on the right image. </a:t>
            </a:r>
          </a:p>
          <a:p>
            <a:r>
              <a:rPr lang="en-GB">
                <a:cs typeface="Calibri"/>
              </a:rPr>
              <a:t>With the better architecture unit and compound scaling technique, the extended </a:t>
            </a:r>
            <a:r>
              <a:rPr lang="en-GB" err="1">
                <a:cs typeface="Calibri"/>
              </a:rPr>
              <a:t>EfficientNet</a:t>
            </a:r>
            <a:r>
              <a:rPr lang="en-GB">
                <a:cs typeface="Calibri"/>
              </a:rPr>
              <a:t> B0 to B6 has way better performance compared to the rest.</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11</a:t>
            </a:fld>
            <a:endParaRPr lang="en-GB"/>
          </a:p>
        </p:txBody>
      </p:sp>
    </p:spTree>
    <p:extLst>
      <p:ext uri="{BB962C8B-B14F-4D97-AF65-F5344CB8AC3E}">
        <p14:creationId xmlns:p14="http://schemas.microsoft.com/office/powerpoint/2010/main" val="120321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ltLang="ja-JP">
                <a:ea typeface="ＭＳ Ｐゴシック"/>
              </a:rPr>
              <a:t>Thanks Shao-kai, this is </a:t>
            </a:r>
            <a:r>
              <a:rPr lang="en-GB" altLang="ja-JP" err="1">
                <a:ea typeface="ＭＳ Ｐゴシック"/>
              </a:rPr>
              <a:t>Yibo</a:t>
            </a:r>
            <a:r>
              <a:rPr lang="en-GB" altLang="ja-JP">
                <a:ea typeface="ＭＳ Ｐゴシック"/>
              </a:rPr>
              <a:t> Shi and I will show some main results this paper want to show and also talk about the limitations we found. </a:t>
            </a:r>
            <a:endParaRPr lang="zh-TW" altLang="en-US">
              <a:ea typeface="ＭＳ Ｐゴシック"/>
            </a:endParaRPr>
          </a:p>
          <a:p>
            <a:endParaRPr lang="ja-JP" altLang="en-GB">
              <a:ea typeface="ＭＳ Ｐゴシック"/>
              <a:cs typeface="Calibri"/>
            </a:endParaRP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12</a:t>
            </a:fld>
            <a:endParaRPr lang="en-GB"/>
          </a:p>
        </p:txBody>
      </p:sp>
    </p:spTree>
    <p:extLst>
      <p:ext uri="{BB962C8B-B14F-4D97-AF65-F5344CB8AC3E}">
        <p14:creationId xmlns:p14="http://schemas.microsoft.com/office/powerpoint/2010/main" val="2302255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ea typeface="ＭＳ Ｐゴシック"/>
              </a:rPr>
              <a:t>I believe that in the previous introduction, you have already understood </a:t>
            </a:r>
            <a:r>
              <a:rPr lang="en-US" altLang="ja-JP">
                <a:ea typeface="ＭＳ Ｐゴシック"/>
              </a:rPr>
              <a:t>how </a:t>
            </a:r>
            <a:r>
              <a:rPr lang="ja-JP">
                <a:ea typeface="ＭＳ Ｐゴシック"/>
              </a:rPr>
              <a:t>efficientnet</a:t>
            </a:r>
            <a:r>
              <a:rPr lang="ja-JP" altLang="en-US">
                <a:ea typeface="ＭＳ Ｐゴシック"/>
              </a:rPr>
              <a:t> works. </a:t>
            </a:r>
          </a:p>
          <a:p>
            <a:r>
              <a:rPr lang="ja-JP">
                <a:ea typeface="ＭＳ Ｐゴシック"/>
              </a:rPr>
              <a:t>In each part of the </a:t>
            </a:r>
            <a:r>
              <a:rPr lang="en-US" altLang="ja-JP">
                <a:ea typeface="ＭＳ Ｐゴシック"/>
              </a:rPr>
              <a:t>paper</a:t>
            </a:r>
            <a:r>
              <a:rPr lang="ja-JP">
                <a:ea typeface="ＭＳ Ｐゴシック"/>
              </a:rPr>
              <a:t>, the author shows us some of its advantages, and I will </a:t>
            </a:r>
            <a:r>
              <a:rPr lang="en-US" altLang="ja-JP">
                <a:ea typeface="ＭＳ Ｐゴシック"/>
              </a:rPr>
              <a:t>introduce mainly the </a:t>
            </a:r>
            <a:r>
              <a:rPr lang="ja-JP">
                <a:ea typeface="ＭＳ Ｐゴシック"/>
              </a:rPr>
              <a:t>5 aspects</a:t>
            </a:r>
            <a:r>
              <a:rPr lang="ja-JP" altLang="en-US">
                <a:ea typeface="ＭＳ Ｐゴシック"/>
              </a:rPr>
              <a:t> above.</a:t>
            </a:r>
            <a:endParaRPr lang="ja-JP">
              <a:ea typeface="ＭＳ Ｐゴシック"/>
              <a:cs typeface="Calibri"/>
            </a:endParaRPr>
          </a:p>
        </p:txBody>
      </p:sp>
      <p:sp>
        <p:nvSpPr>
          <p:cNvPr id="4" name="Slide Number Placeholder 3"/>
          <p:cNvSpPr>
            <a:spLocks noGrp="1"/>
          </p:cNvSpPr>
          <p:nvPr>
            <p:ph type="sldNum" sz="quarter" idx="5"/>
          </p:nvPr>
        </p:nvSpPr>
        <p:spPr/>
        <p:txBody>
          <a:bodyPr/>
          <a:lstStyle/>
          <a:p>
            <a:fld id="{AA799BBE-B871-48D7-983C-C0B1D7156DCD}" type="slidenum">
              <a:rPr lang="en-GB" smtClean="0"/>
              <a:t>13</a:t>
            </a:fld>
            <a:endParaRPr lang="en-GB"/>
          </a:p>
        </p:txBody>
      </p:sp>
    </p:spTree>
    <p:extLst>
      <p:ext uri="{BB962C8B-B14F-4D97-AF65-F5344CB8AC3E}">
        <p14:creationId xmlns:p14="http://schemas.microsoft.com/office/powerpoint/2010/main" val="146274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Firstly, </a:t>
            </a:r>
            <a:r>
              <a:rPr lang="en-GB" dirty="0" err="1"/>
              <a:t>efficientnet</a:t>
            </a:r>
            <a:r>
              <a:rPr lang="en-GB" dirty="0"/>
              <a:t> does not need to re-develop the method of baseline searching. </a:t>
            </a:r>
            <a:endParaRPr lang="en-US" dirty="0"/>
          </a:p>
          <a:p>
            <a:r>
              <a:rPr lang="en-GB" dirty="0"/>
              <a:t>The author used the method from his previous paper used for MnasNet, and aiming at optimizing the accuracy and computational efficiency, and directly generated the baselines of various architectures, which is the EfficientNet-B0 to B7.</a:t>
            </a:r>
            <a:endParaRPr lang="en-GB" dirty="0">
              <a:ea typeface="Calibri"/>
              <a:cs typeface="Calibri"/>
            </a:endParaRPr>
          </a:p>
          <a:p>
            <a:r>
              <a:rPr lang="en-GB" dirty="0"/>
              <a:t>According to the description in the article, hyperparameter tuning only takes two steps. </a:t>
            </a:r>
            <a:endParaRPr lang="en-GB" dirty="0">
              <a:cs typeface="Calibri"/>
            </a:endParaRPr>
          </a:p>
          <a:p>
            <a:r>
              <a:rPr lang="en-GB" dirty="0"/>
              <a:t>First, according to the relationship between a, b and c determined on the left, with phi fixed, find the best a, b and c. </a:t>
            </a:r>
            <a:endParaRPr lang="en-GB" dirty="0">
              <a:cs typeface="Calibri"/>
            </a:endParaRPr>
          </a:p>
          <a:p>
            <a:r>
              <a:rPr lang="en-GB" dirty="0"/>
              <a:t>Then fix a, b and c to find the best phi. </a:t>
            </a:r>
            <a:endParaRPr lang="en-GB" dirty="0">
              <a:cs typeface="Calibri"/>
            </a:endParaRPr>
          </a:p>
          <a:p>
            <a:r>
              <a:rPr lang="en-GB" dirty="0"/>
              <a:t>This method can reduce the workload of hyperparameter tuning.</a:t>
            </a:r>
            <a:endParaRPr lang="en-GB" dirty="0">
              <a:cs typeface="Calibri"/>
            </a:endParaRPr>
          </a:p>
          <a:p>
            <a:endParaRPr lang="en-GB">
              <a:ea typeface="Calibri" panose="020F0502020204030204"/>
              <a:cs typeface="Calibri"/>
            </a:endParaRP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14</a:t>
            </a:fld>
            <a:endParaRPr lang="en-GB"/>
          </a:p>
        </p:txBody>
      </p:sp>
    </p:spTree>
    <p:extLst>
      <p:ext uri="{BB962C8B-B14F-4D97-AF65-F5344CB8AC3E}">
        <p14:creationId xmlns:p14="http://schemas.microsoft.com/office/powerpoint/2010/main" val="4011149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From the perspective of network performance, whether it is a comparison between different models or a comparison between different scale methods of the same model, </a:t>
            </a:r>
            <a:endParaRPr lang="en-US"/>
          </a:p>
          <a:p>
            <a:r>
              <a:rPr lang="en-GB"/>
              <a:t>the accuracy and training efficiency of </a:t>
            </a:r>
            <a:r>
              <a:rPr lang="en-GB" err="1"/>
              <a:t>efficientnet</a:t>
            </a:r>
            <a:r>
              <a:rPr lang="en-GB"/>
              <a:t> are both competitive enough.</a:t>
            </a:r>
            <a:endParaRPr lang="en-US">
              <a:ea typeface="Calibri"/>
              <a:cs typeface="Calibri"/>
            </a:endParaRP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15</a:t>
            </a:fld>
            <a:endParaRPr lang="en-GB"/>
          </a:p>
        </p:txBody>
      </p:sp>
    </p:spTree>
    <p:extLst>
      <p:ext uri="{BB962C8B-B14F-4D97-AF65-F5344CB8AC3E}">
        <p14:creationId xmlns:p14="http://schemas.microsoft.com/office/powerpoint/2010/main" val="3415634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From the perspective of class activation map, compound scaling can also help the model learn more correct knowledge about the data and thus achieve better performance.</a:t>
            </a:r>
            <a:endParaRPr lang="en-US"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16</a:t>
            </a:fld>
            <a:endParaRPr lang="en-GB"/>
          </a:p>
        </p:txBody>
      </p:sp>
    </p:spTree>
    <p:extLst>
      <p:ext uri="{BB962C8B-B14F-4D97-AF65-F5344CB8AC3E}">
        <p14:creationId xmlns:p14="http://schemas.microsoft.com/office/powerpoint/2010/main" val="291659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ea typeface="Calibri"/>
                <a:cs typeface="Calibri"/>
              </a:rPr>
              <a:t>We can also see the table of transfer learning performance.</a:t>
            </a:r>
            <a:endParaRPr lang="en-GB" dirty="0"/>
          </a:p>
          <a:p>
            <a:r>
              <a:rPr lang="en-GB" dirty="0"/>
              <a:t>As expected, </a:t>
            </a:r>
            <a:r>
              <a:rPr lang="en-GB" dirty="0" err="1"/>
              <a:t>efficientnet</a:t>
            </a:r>
            <a:r>
              <a:rPr lang="en-GB" dirty="0"/>
              <a:t> also maintains high accuracy and high computational efficiency in the transfer learning case.</a:t>
            </a:r>
            <a:endParaRPr lang="en-US" dirty="0">
              <a:ea typeface="Calibri"/>
              <a:cs typeface="Calibri"/>
            </a:endParaRP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17</a:t>
            </a:fld>
            <a:endParaRPr lang="en-GB"/>
          </a:p>
        </p:txBody>
      </p:sp>
    </p:spTree>
    <p:extLst>
      <p:ext uri="{BB962C8B-B14F-4D97-AF65-F5344CB8AC3E}">
        <p14:creationId xmlns:p14="http://schemas.microsoft.com/office/powerpoint/2010/main" val="4090320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also saw some limitations that were not pointed out in the article.</a:t>
            </a:r>
          </a:p>
          <a:p>
            <a:r>
              <a:rPr lang="en-US" dirty="0"/>
              <a:t>First of all, only one parameter combination of compound scaling is given in the article. Although good results can be obtained by this combination, we cannot guarantee the optimality of this combination relationship, and this combination relationship cannot be optimized.</a:t>
            </a:r>
            <a:endParaRPr lang="en-US" dirty="0">
              <a:ea typeface="Calibri"/>
              <a:cs typeface="Calibri"/>
            </a:endParaRPr>
          </a:p>
          <a:p>
            <a:r>
              <a:rPr lang="en-US" dirty="0"/>
              <a:t>Secondly, we can see that the author chose the architecture he obtained through NAS in another paper of his, so this article is more like a by-product based on a specific architecture, and we cannot guarantee whether the proposed compound scaling method can also achieve good results when being applied to other architectures.</a:t>
            </a:r>
            <a:endParaRPr lang="en-US" dirty="0">
              <a:cs typeface="Calibri"/>
            </a:endParaRPr>
          </a:p>
          <a:p>
            <a:r>
              <a:rPr lang="en-US" dirty="0"/>
              <a:t>Finally, our teammates pointed out that in order to show the advantages of the network in the article, the author chose a relatively single comparison objects.</a:t>
            </a:r>
            <a:endParaRPr lang="en-US" dirty="0">
              <a:ea typeface="Calibri"/>
              <a:cs typeface="Calibri"/>
            </a:endParaRPr>
          </a:p>
          <a:p>
            <a:r>
              <a:rPr lang="en-US" dirty="0">
                <a:ea typeface="Calibri"/>
                <a:cs typeface="Calibri"/>
              </a:rPr>
              <a:t>This is all of mine part.</a:t>
            </a:r>
          </a:p>
        </p:txBody>
      </p:sp>
      <p:sp>
        <p:nvSpPr>
          <p:cNvPr id="4" name="Slide Number Placeholder 3"/>
          <p:cNvSpPr>
            <a:spLocks noGrp="1"/>
          </p:cNvSpPr>
          <p:nvPr>
            <p:ph type="sldNum" sz="quarter" idx="5"/>
          </p:nvPr>
        </p:nvSpPr>
        <p:spPr/>
        <p:txBody>
          <a:bodyPr/>
          <a:lstStyle/>
          <a:p>
            <a:fld id="{AA799BBE-B871-48D7-983C-C0B1D7156DCD}" type="slidenum">
              <a:rPr lang="en-GB" smtClean="0"/>
              <a:t>18</a:t>
            </a:fld>
            <a:endParaRPr lang="en-GB"/>
          </a:p>
        </p:txBody>
      </p:sp>
    </p:spTree>
    <p:extLst>
      <p:ext uri="{BB962C8B-B14F-4D97-AF65-F5344CB8AC3E}">
        <p14:creationId xmlns:p14="http://schemas.microsoft.com/office/powerpoint/2010/main" val="2982550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ltLang="ja-JP">
                <a:ea typeface="ＭＳ Ｐゴシック"/>
              </a:rPr>
              <a:t>Thanks Shao-kai, this is </a:t>
            </a:r>
            <a:r>
              <a:rPr lang="en-GB" altLang="ja-JP" err="1">
                <a:ea typeface="ＭＳ Ｐゴシック"/>
              </a:rPr>
              <a:t>Yibo</a:t>
            </a:r>
            <a:r>
              <a:rPr lang="en-GB" altLang="ja-JP">
                <a:ea typeface="ＭＳ Ｐゴシック"/>
              </a:rPr>
              <a:t> Shi and I will show some main results this paper want to show and also talk about the limitations we found. </a:t>
            </a:r>
            <a:endParaRPr lang="zh-TW" altLang="en-US">
              <a:ea typeface="ＭＳ Ｐゴシック"/>
            </a:endParaRPr>
          </a:p>
          <a:p>
            <a:endParaRPr lang="ja-JP" altLang="en-GB">
              <a:ea typeface="ＭＳ Ｐゴシック"/>
              <a:cs typeface="Calibri"/>
            </a:endParaRP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19</a:t>
            </a:fld>
            <a:endParaRPr lang="en-GB"/>
          </a:p>
        </p:txBody>
      </p:sp>
    </p:spTree>
    <p:extLst>
      <p:ext uri="{BB962C8B-B14F-4D97-AF65-F5344CB8AC3E}">
        <p14:creationId xmlns:p14="http://schemas.microsoft.com/office/powerpoint/2010/main" val="390321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 </a:t>
            </a:r>
            <a:r>
              <a:rPr lang="nl-NL" err="1"/>
              <a:t>will</a:t>
            </a:r>
            <a:r>
              <a:rPr lang="nl-NL"/>
              <a:t> </a:t>
            </a:r>
            <a:r>
              <a:rPr lang="nl-NL" err="1"/>
              <a:t>briefly</a:t>
            </a:r>
            <a:r>
              <a:rPr lang="nl-NL"/>
              <a:t> talk </a:t>
            </a:r>
            <a:r>
              <a:rPr lang="nl-NL" err="1"/>
              <a:t>about</a:t>
            </a:r>
            <a:r>
              <a:rPr lang="nl-NL"/>
              <a:t> </a:t>
            </a:r>
            <a:r>
              <a:rPr lang="nl-NL" err="1"/>
              <a:t>the</a:t>
            </a:r>
            <a:r>
              <a:rPr lang="nl-NL"/>
              <a:t> top</a:t>
            </a:r>
            <a:br>
              <a:rPr lang="nl-NL"/>
            </a:br>
            <a:r>
              <a:rPr lang="nl-NL" err="1"/>
              <a:t>So</a:t>
            </a:r>
            <a:r>
              <a:rPr lang="nl-NL"/>
              <a:t> </a:t>
            </a:r>
            <a:r>
              <a:rPr lang="nl-NL" err="1"/>
              <a:t>the</a:t>
            </a:r>
            <a:r>
              <a:rPr lang="nl-NL"/>
              <a:t> contents are we </a:t>
            </a:r>
            <a:r>
              <a:rPr lang="nl-NL" err="1"/>
              <a:t>will</a:t>
            </a:r>
            <a:r>
              <a:rPr lang="nl-NL"/>
              <a:t> cover are short </a:t>
            </a:r>
            <a:r>
              <a:rPr lang="nl-NL" err="1"/>
              <a:t>introduction</a:t>
            </a:r>
            <a:r>
              <a:rPr lang="nl-NL"/>
              <a:t> </a:t>
            </a:r>
            <a:r>
              <a:rPr lang="nl-NL" err="1"/>
              <a:t>to</a:t>
            </a:r>
            <a:r>
              <a:rPr lang="nl-NL"/>
              <a:t> </a:t>
            </a:r>
            <a:r>
              <a:rPr lang="nl-NL" err="1"/>
              <a:t>the</a:t>
            </a:r>
            <a:r>
              <a:rPr lang="nl-NL"/>
              <a:t> </a:t>
            </a:r>
            <a:r>
              <a:rPr lang="nl-NL" err="1"/>
              <a:t>problem</a:t>
            </a:r>
            <a:r>
              <a:rPr lang="nl-NL"/>
              <a:t> statement. </a:t>
            </a:r>
            <a:r>
              <a:rPr lang="nl-NL" err="1"/>
              <a:t>Some</a:t>
            </a:r>
            <a:r>
              <a:rPr lang="nl-NL"/>
              <a:t> </a:t>
            </a:r>
            <a:r>
              <a:rPr lang="nl-NL" err="1"/>
              <a:t>related</a:t>
            </a:r>
            <a:r>
              <a:rPr lang="nl-NL"/>
              <a:t> </a:t>
            </a:r>
            <a:r>
              <a:rPr lang="nl-NL" err="1"/>
              <a:t>work</a:t>
            </a:r>
            <a:r>
              <a:rPr lang="nl-NL"/>
              <a:t> </a:t>
            </a:r>
            <a:r>
              <a:rPr lang="nl-NL" err="1"/>
              <a:t>covered</a:t>
            </a:r>
            <a:r>
              <a:rPr lang="nl-NL"/>
              <a:t> in </a:t>
            </a:r>
            <a:r>
              <a:rPr lang="nl-NL" err="1"/>
              <a:t>the</a:t>
            </a:r>
            <a:r>
              <a:rPr lang="nl-NL"/>
              <a:t> paper.</a:t>
            </a:r>
            <a:br>
              <a:rPr lang="nl-NL"/>
            </a:br>
            <a:br>
              <a:rPr lang="nl-NL"/>
            </a:br>
            <a:r>
              <a:rPr lang="nl-NL" err="1"/>
              <a:t>We’ll</a:t>
            </a:r>
            <a:r>
              <a:rPr lang="nl-NL"/>
              <a:t> talk </a:t>
            </a:r>
            <a:r>
              <a:rPr lang="nl-NL" err="1"/>
              <a:t>about</a:t>
            </a:r>
            <a:r>
              <a:rPr lang="nl-NL"/>
              <a:t> </a:t>
            </a:r>
            <a:r>
              <a:rPr lang="nl-NL" err="1"/>
              <a:t>the</a:t>
            </a:r>
            <a:r>
              <a:rPr lang="nl-NL"/>
              <a:t> compound </a:t>
            </a:r>
            <a:r>
              <a:rPr lang="nl-NL" err="1"/>
              <a:t>scaling</a:t>
            </a:r>
            <a:r>
              <a:rPr lang="nl-NL"/>
              <a:t> </a:t>
            </a:r>
            <a:r>
              <a:rPr lang="nl-NL" err="1"/>
              <a:t>method</a:t>
            </a:r>
            <a:r>
              <a:rPr lang="nl-NL"/>
              <a:t>, </a:t>
            </a:r>
            <a:r>
              <a:rPr lang="nl-NL" err="1"/>
              <a:t>its</a:t>
            </a:r>
            <a:r>
              <a:rPr lang="nl-NL"/>
              <a:t> </a:t>
            </a:r>
            <a:r>
              <a:rPr lang="nl-NL" err="1"/>
              <a:t>architecture</a:t>
            </a:r>
            <a:r>
              <a:rPr lang="nl-NL"/>
              <a:t>, </a:t>
            </a:r>
            <a:r>
              <a:rPr lang="nl-NL" err="1"/>
              <a:t>the</a:t>
            </a:r>
            <a:r>
              <a:rPr lang="nl-NL"/>
              <a:t> </a:t>
            </a:r>
            <a:r>
              <a:rPr lang="nl-NL" err="1"/>
              <a:t>results</a:t>
            </a:r>
            <a:r>
              <a:rPr lang="nl-NL"/>
              <a:t> </a:t>
            </a:r>
            <a:r>
              <a:rPr lang="nl-NL" err="1"/>
              <a:t>obtained</a:t>
            </a:r>
            <a:r>
              <a:rPr lang="nl-NL"/>
              <a:t>.</a:t>
            </a:r>
            <a:br>
              <a:rPr lang="nl-NL"/>
            </a:br>
            <a:br>
              <a:rPr lang="nl-NL"/>
            </a:br>
            <a:r>
              <a:rPr lang="nl-NL" err="1"/>
              <a:t>And</a:t>
            </a:r>
            <a:r>
              <a:rPr lang="nl-NL"/>
              <a:t> </a:t>
            </a:r>
            <a:r>
              <a:rPr lang="nl-NL" err="1"/>
              <a:t>finally</a:t>
            </a:r>
            <a:r>
              <a:rPr lang="nl-NL"/>
              <a:t> </a:t>
            </a:r>
            <a:r>
              <a:rPr lang="nl-NL" err="1"/>
              <a:t>some</a:t>
            </a:r>
            <a:r>
              <a:rPr lang="nl-NL"/>
              <a:t> </a:t>
            </a:r>
            <a:r>
              <a:rPr lang="nl-NL" err="1"/>
              <a:t>concluding</a:t>
            </a:r>
            <a:r>
              <a:rPr lang="nl-NL"/>
              <a:t> </a:t>
            </a:r>
            <a:r>
              <a:rPr lang="nl-NL" err="1"/>
              <a:t>remarks</a:t>
            </a:r>
            <a:r>
              <a:rPr lang="nl-NL"/>
              <a:t>.</a:t>
            </a:r>
          </a:p>
        </p:txBody>
      </p:sp>
      <p:sp>
        <p:nvSpPr>
          <p:cNvPr id="4" name="Slide Number Placeholder 3"/>
          <p:cNvSpPr>
            <a:spLocks noGrp="1"/>
          </p:cNvSpPr>
          <p:nvPr>
            <p:ph type="sldNum" sz="quarter" idx="5"/>
          </p:nvPr>
        </p:nvSpPr>
        <p:spPr/>
        <p:txBody>
          <a:bodyPr/>
          <a:lstStyle/>
          <a:p>
            <a:fld id="{AA799BBE-B871-48D7-983C-C0B1D7156DCD}" type="slidenum">
              <a:rPr lang="en-GB" smtClean="0"/>
              <a:t>2</a:t>
            </a:fld>
            <a:endParaRPr lang="en-GB"/>
          </a:p>
        </p:txBody>
      </p:sp>
    </p:spTree>
    <p:extLst>
      <p:ext uri="{BB962C8B-B14F-4D97-AF65-F5344CB8AC3E}">
        <p14:creationId xmlns:p14="http://schemas.microsoft.com/office/powerpoint/2010/main" val="85892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also saw some limitations that were not pointed out in the article.</a:t>
            </a:r>
          </a:p>
          <a:p>
            <a:r>
              <a:rPr lang="en-US" dirty="0"/>
              <a:t>First of all, only one parameter combination of compound scaling is given in the article. Although good results can be obtained by this combination, we cannot guarantee the optimality of this combination relationship, and this combination relationship cannot be optimized.</a:t>
            </a:r>
            <a:endParaRPr lang="en-US" dirty="0">
              <a:ea typeface="Calibri"/>
              <a:cs typeface="Calibri"/>
            </a:endParaRPr>
          </a:p>
          <a:p>
            <a:r>
              <a:rPr lang="en-US" dirty="0"/>
              <a:t>Secondly, we can see that the author chose the architecture he obtained through NAS in another paper of his, so this article is more like a by-product based on a specific architecture, and we cannot guarantee whether the proposed compound scaling method can also achieve good results when being applied to other architectures.</a:t>
            </a:r>
            <a:endParaRPr lang="en-US" dirty="0">
              <a:cs typeface="Calibri"/>
            </a:endParaRPr>
          </a:p>
          <a:p>
            <a:r>
              <a:rPr lang="en-US" dirty="0"/>
              <a:t>Finally, our teammates pointed out that in order to show the advantages of the network in the article, the author chose a relatively single comparison objects.</a:t>
            </a:r>
            <a:endParaRPr lang="en-US" dirty="0">
              <a:ea typeface="Calibri"/>
              <a:cs typeface="Calibri"/>
            </a:endParaRPr>
          </a:p>
          <a:p>
            <a:r>
              <a:rPr lang="en-US" dirty="0">
                <a:ea typeface="Calibri"/>
                <a:cs typeface="Calibri"/>
              </a:rPr>
              <a:t>This is all of mine part.</a:t>
            </a:r>
          </a:p>
        </p:txBody>
      </p:sp>
      <p:sp>
        <p:nvSpPr>
          <p:cNvPr id="4" name="Slide Number Placeholder 3"/>
          <p:cNvSpPr>
            <a:spLocks noGrp="1"/>
          </p:cNvSpPr>
          <p:nvPr>
            <p:ph type="sldNum" sz="quarter" idx="5"/>
          </p:nvPr>
        </p:nvSpPr>
        <p:spPr/>
        <p:txBody>
          <a:bodyPr/>
          <a:lstStyle/>
          <a:p>
            <a:fld id="{AA799BBE-B871-48D7-983C-C0B1D7156DCD}" type="slidenum">
              <a:rPr lang="en-GB" smtClean="0"/>
              <a:t>20</a:t>
            </a:fld>
            <a:endParaRPr lang="en-GB"/>
          </a:p>
        </p:txBody>
      </p:sp>
    </p:spTree>
    <p:extLst>
      <p:ext uri="{BB962C8B-B14F-4D97-AF65-F5344CB8AC3E}">
        <p14:creationId xmlns:p14="http://schemas.microsoft.com/office/powerpoint/2010/main" val="163159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 </a:t>
            </a:r>
            <a:r>
              <a:rPr lang="nl-NL" err="1"/>
              <a:t>will</a:t>
            </a:r>
            <a:r>
              <a:rPr lang="nl-NL"/>
              <a:t> introduce a </a:t>
            </a:r>
            <a:r>
              <a:rPr lang="nl-NL" err="1"/>
              <a:t>little</a:t>
            </a:r>
            <a:r>
              <a:rPr lang="nl-NL"/>
              <a:t> bit </a:t>
            </a:r>
            <a:r>
              <a:rPr lang="nl-NL" err="1"/>
              <a:t>about</a:t>
            </a:r>
            <a:r>
              <a:rPr lang="nl-NL"/>
              <a:t> </a:t>
            </a:r>
            <a:r>
              <a:rPr lang="nl-NL" err="1"/>
              <a:t>the</a:t>
            </a:r>
            <a:r>
              <a:rPr lang="nl-NL"/>
              <a:t> </a:t>
            </a:r>
            <a:r>
              <a:rPr lang="nl-NL" err="1"/>
              <a:t>problem</a:t>
            </a:r>
            <a:r>
              <a:rPr lang="nl-NL"/>
              <a:t> statement </a:t>
            </a:r>
            <a:r>
              <a:rPr lang="nl-NL" err="1"/>
              <a:t>and</a:t>
            </a:r>
            <a:r>
              <a:rPr lang="nl-NL"/>
              <a:t> </a:t>
            </a:r>
            <a:r>
              <a:rPr lang="nl-NL" err="1"/>
              <a:t>the</a:t>
            </a:r>
            <a:r>
              <a:rPr lang="nl-NL"/>
              <a:t> </a:t>
            </a:r>
            <a:r>
              <a:rPr lang="nl-NL" err="1"/>
              <a:t>reasoning</a:t>
            </a:r>
            <a:r>
              <a:rPr lang="nl-NL"/>
              <a:t> </a:t>
            </a:r>
            <a:r>
              <a:rPr lang="nl-NL" err="1"/>
              <a:t>why</a:t>
            </a:r>
            <a:r>
              <a:rPr lang="nl-NL"/>
              <a:t> we want </a:t>
            </a:r>
            <a:r>
              <a:rPr lang="nl-NL" err="1"/>
              <a:t>to</a:t>
            </a:r>
            <a:r>
              <a:rPr lang="nl-NL"/>
              <a:t> </a:t>
            </a:r>
            <a:r>
              <a:rPr lang="nl-NL" err="1"/>
              <a:t>scale</a:t>
            </a:r>
            <a:r>
              <a:rPr lang="nl-NL"/>
              <a:t> up </a:t>
            </a:r>
            <a:r>
              <a:rPr lang="nl-NL" err="1"/>
              <a:t>networks</a:t>
            </a:r>
            <a:r>
              <a:rPr lang="nl-NL"/>
              <a:t>. </a:t>
            </a:r>
            <a:br>
              <a:rPr lang="nl-NL"/>
            </a:br>
            <a:r>
              <a:rPr lang="nl-NL"/>
              <a:t>In </a:t>
            </a:r>
            <a:r>
              <a:rPr lang="nl-NL" err="1"/>
              <a:t>general</a:t>
            </a:r>
            <a:r>
              <a:rPr lang="nl-NL"/>
              <a:t> </a:t>
            </a:r>
            <a:r>
              <a:rPr lang="nl-NL" err="1"/>
              <a:t>scaling</a:t>
            </a:r>
            <a:r>
              <a:rPr lang="nl-NL"/>
              <a:t> up </a:t>
            </a:r>
            <a:r>
              <a:rPr lang="nl-NL" err="1"/>
              <a:t>ConvNets</a:t>
            </a:r>
            <a:r>
              <a:rPr lang="nl-NL"/>
              <a:t> is </a:t>
            </a:r>
            <a:r>
              <a:rPr lang="nl-NL" err="1"/>
              <a:t>used</a:t>
            </a:r>
            <a:r>
              <a:rPr lang="nl-NL"/>
              <a:t> </a:t>
            </a:r>
            <a:r>
              <a:rPr lang="nl-NL" err="1"/>
              <a:t>to</a:t>
            </a:r>
            <a:r>
              <a:rPr lang="nl-NL"/>
              <a:t> </a:t>
            </a:r>
            <a:r>
              <a:rPr lang="nl-NL" err="1"/>
              <a:t>improve</a:t>
            </a:r>
            <a:r>
              <a:rPr lang="nl-NL"/>
              <a:t> </a:t>
            </a:r>
            <a:r>
              <a:rPr lang="nl-NL" err="1"/>
              <a:t>accuracies</a:t>
            </a:r>
            <a:r>
              <a:rPr lang="nl-NL"/>
              <a:t> of </a:t>
            </a:r>
            <a:r>
              <a:rPr lang="nl-NL" err="1"/>
              <a:t>the</a:t>
            </a:r>
            <a:r>
              <a:rPr lang="nl-NL"/>
              <a:t> </a:t>
            </a:r>
            <a:r>
              <a:rPr lang="nl-NL" err="1"/>
              <a:t>network</a:t>
            </a:r>
            <a:r>
              <a:rPr lang="nl-NL"/>
              <a:t> as </a:t>
            </a:r>
            <a:r>
              <a:rPr lang="nl-NL" err="1"/>
              <a:t>it</a:t>
            </a:r>
            <a:r>
              <a:rPr lang="nl-NL"/>
              <a:t> has </a:t>
            </a:r>
            <a:r>
              <a:rPr lang="nl-NL" err="1"/>
              <a:t>shown</a:t>
            </a:r>
            <a:r>
              <a:rPr lang="nl-NL"/>
              <a:t> </a:t>
            </a:r>
            <a:r>
              <a:rPr lang="nl-NL" err="1"/>
              <a:t>work</a:t>
            </a:r>
            <a:r>
              <a:rPr lang="nl-NL"/>
              <a:t>, </a:t>
            </a:r>
            <a:r>
              <a:rPr lang="nl-NL" err="1"/>
              <a:t>for</a:t>
            </a:r>
            <a:r>
              <a:rPr lang="nl-NL"/>
              <a:t> </a:t>
            </a:r>
            <a:r>
              <a:rPr lang="nl-NL" err="1"/>
              <a:t>example</a:t>
            </a:r>
            <a:r>
              <a:rPr lang="nl-NL"/>
              <a:t> </a:t>
            </a:r>
            <a:r>
              <a:rPr lang="nl-NL" err="1"/>
              <a:t>with</a:t>
            </a:r>
            <a:r>
              <a:rPr lang="nl-NL"/>
              <a:t> </a:t>
            </a:r>
            <a:r>
              <a:rPr lang="nl-NL" err="1"/>
              <a:t>ResNet</a:t>
            </a:r>
            <a:r>
              <a:rPr lang="nl-NL"/>
              <a:t> </a:t>
            </a:r>
            <a:r>
              <a:rPr lang="nl-NL" err="1"/>
              <a:t>where</a:t>
            </a:r>
            <a:r>
              <a:rPr lang="nl-NL"/>
              <a:t> </a:t>
            </a:r>
            <a:r>
              <a:rPr lang="nl-NL" err="1"/>
              <a:t>ResNet</a:t>
            </a:r>
            <a:r>
              <a:rPr lang="nl-NL"/>
              <a:t> </a:t>
            </a:r>
            <a:r>
              <a:rPr lang="nl-NL" err="1"/>
              <a:t>can</a:t>
            </a:r>
            <a:r>
              <a:rPr lang="nl-NL"/>
              <a:t> </a:t>
            </a:r>
            <a:r>
              <a:rPr lang="nl-NL" err="1"/>
              <a:t>be</a:t>
            </a:r>
            <a:r>
              <a:rPr lang="nl-NL"/>
              <a:t> </a:t>
            </a:r>
            <a:r>
              <a:rPr lang="nl-NL" err="1"/>
              <a:t>scaled</a:t>
            </a:r>
            <a:r>
              <a:rPr lang="nl-NL"/>
              <a:t> up </a:t>
            </a:r>
            <a:r>
              <a:rPr lang="nl-NL" err="1"/>
              <a:t>by</a:t>
            </a:r>
            <a:r>
              <a:rPr lang="nl-NL"/>
              <a:t> </a:t>
            </a:r>
            <a:r>
              <a:rPr lang="nl-NL" err="1"/>
              <a:t>using</a:t>
            </a:r>
            <a:r>
              <a:rPr lang="nl-NL"/>
              <a:t> more </a:t>
            </a:r>
            <a:r>
              <a:rPr lang="nl-NL" err="1"/>
              <a:t>layers</a:t>
            </a:r>
            <a:r>
              <a:rPr lang="nl-NL"/>
              <a:t> </a:t>
            </a:r>
            <a:r>
              <a:rPr lang="nl-NL" err="1"/>
              <a:t>to</a:t>
            </a:r>
            <a:r>
              <a:rPr lang="nl-NL"/>
              <a:t> </a:t>
            </a:r>
            <a:r>
              <a:rPr lang="nl-NL" err="1"/>
              <a:t>achieve</a:t>
            </a:r>
            <a:r>
              <a:rPr lang="nl-NL"/>
              <a:t> </a:t>
            </a:r>
            <a:r>
              <a:rPr lang="nl-NL" err="1"/>
              <a:t>higher</a:t>
            </a:r>
            <a:r>
              <a:rPr lang="nl-NL"/>
              <a:t> </a:t>
            </a:r>
            <a:r>
              <a:rPr lang="nl-NL" err="1"/>
              <a:t>ImageNet</a:t>
            </a:r>
            <a:r>
              <a:rPr lang="nl-NL"/>
              <a:t> </a:t>
            </a:r>
            <a:r>
              <a:rPr lang="nl-NL" err="1"/>
              <a:t>Accuracies</a:t>
            </a:r>
            <a:r>
              <a:rPr lang="nl-NL"/>
              <a:t>.</a:t>
            </a:r>
          </a:p>
          <a:p>
            <a:pPr algn="l"/>
            <a:r>
              <a:rPr lang="nl-NL"/>
              <a:t>(</a:t>
            </a:r>
            <a:r>
              <a:rPr lang="nl-NL" sz="1800" b="0" i="0" u="none" strike="noStrike" baseline="0">
                <a:latin typeface="NimbusRomNo9L-Regu"/>
              </a:rPr>
              <a:t>84.3% </a:t>
            </a:r>
            <a:r>
              <a:rPr lang="nl-NL" sz="1800" b="0" i="0" u="none" strike="noStrike" baseline="0" err="1">
                <a:latin typeface="NimbusRomNo9L-Regu"/>
              </a:rPr>
              <a:t>ImageNet</a:t>
            </a:r>
            <a:endParaRPr lang="nl-NL" sz="1800" b="0" i="0" u="none" strike="noStrike" baseline="0">
              <a:latin typeface="NimbusRomNo9L-Regu"/>
            </a:endParaRPr>
          </a:p>
          <a:p>
            <a:pPr algn="l"/>
            <a:r>
              <a:rPr lang="nl-NL" sz="1800" b="0" i="0" u="none" strike="noStrike" baseline="0">
                <a:latin typeface="NimbusRomNo9L-Regu"/>
              </a:rPr>
              <a:t>top-1 </a:t>
            </a:r>
            <a:r>
              <a:rPr lang="nl-NL" sz="1800" b="0" i="0" u="none" strike="noStrike" baseline="0" err="1">
                <a:latin typeface="NimbusRomNo9L-Regu"/>
              </a:rPr>
              <a:t>accuracy</a:t>
            </a:r>
            <a:r>
              <a:rPr lang="nl-NL" sz="1800" b="0" i="0" u="none" strike="noStrike" baseline="0">
                <a:latin typeface="NimbusRomNo9L-Regu"/>
              </a:rPr>
              <a:t>)</a:t>
            </a:r>
            <a:br>
              <a:rPr lang="nl-NL"/>
            </a:br>
            <a:br>
              <a:rPr lang="nl-NL"/>
            </a:br>
            <a:r>
              <a:rPr lang="nl-NL" err="1"/>
              <a:t>Scaling</a:t>
            </a:r>
            <a:r>
              <a:rPr lang="nl-NL"/>
              <a:t> </a:t>
            </a:r>
            <a:r>
              <a:rPr lang="nl-NL" err="1"/>
              <a:t>however</a:t>
            </a:r>
            <a:r>
              <a:rPr lang="nl-NL"/>
              <a:t> is </a:t>
            </a:r>
            <a:r>
              <a:rPr lang="nl-NL" err="1"/>
              <a:t>not</a:t>
            </a:r>
            <a:r>
              <a:rPr lang="nl-NL"/>
              <a:t> </a:t>
            </a:r>
            <a:r>
              <a:rPr lang="nl-NL" err="1"/>
              <a:t>something</a:t>
            </a:r>
            <a:r>
              <a:rPr lang="nl-NL"/>
              <a:t> </a:t>
            </a:r>
            <a:r>
              <a:rPr lang="nl-NL" err="1"/>
              <a:t>that</a:t>
            </a:r>
            <a:r>
              <a:rPr lang="nl-NL"/>
              <a:t> is </a:t>
            </a:r>
            <a:r>
              <a:rPr lang="nl-NL" err="1"/>
              <a:t>understood</a:t>
            </a:r>
            <a:r>
              <a:rPr lang="nl-NL"/>
              <a:t> </a:t>
            </a:r>
            <a:r>
              <a:rPr lang="nl-NL" err="1"/>
              <a:t>that</a:t>
            </a:r>
            <a:r>
              <a:rPr lang="nl-NL"/>
              <a:t> well, </a:t>
            </a:r>
            <a:r>
              <a:rPr lang="nl-NL" err="1"/>
              <a:t>and</a:t>
            </a:r>
            <a:r>
              <a:rPr lang="nl-NL"/>
              <a:t> </a:t>
            </a:r>
            <a:r>
              <a:rPr lang="nl-NL" err="1"/>
              <a:t>it</a:t>
            </a:r>
            <a:r>
              <a:rPr lang="nl-NL"/>
              <a:t> </a:t>
            </a:r>
            <a:r>
              <a:rPr lang="nl-NL" err="1"/>
              <a:t>can</a:t>
            </a:r>
            <a:r>
              <a:rPr lang="nl-NL"/>
              <a:t> </a:t>
            </a:r>
            <a:r>
              <a:rPr lang="nl-NL" err="1"/>
              <a:t>and</a:t>
            </a:r>
            <a:r>
              <a:rPr lang="nl-NL"/>
              <a:t> is </a:t>
            </a:r>
            <a:r>
              <a:rPr lang="nl-NL" err="1"/>
              <a:t>used</a:t>
            </a:r>
            <a:r>
              <a:rPr lang="nl-NL"/>
              <a:t> in different </a:t>
            </a:r>
            <a:r>
              <a:rPr lang="nl-NL" err="1"/>
              <a:t>ways</a:t>
            </a:r>
            <a:r>
              <a:rPr lang="nl-NL"/>
              <a:t>. </a:t>
            </a:r>
            <a:br>
              <a:rPr lang="nl-NL"/>
            </a:br>
            <a:r>
              <a:rPr lang="nl-NL" err="1"/>
              <a:t>Usually</a:t>
            </a:r>
            <a:r>
              <a:rPr lang="nl-NL"/>
              <a:t> </a:t>
            </a:r>
            <a:r>
              <a:rPr lang="nl-NL" err="1"/>
              <a:t>when</a:t>
            </a:r>
            <a:r>
              <a:rPr lang="nl-NL"/>
              <a:t> </a:t>
            </a:r>
            <a:r>
              <a:rPr lang="nl-NL" err="1"/>
              <a:t>people</a:t>
            </a:r>
            <a:r>
              <a:rPr lang="nl-NL"/>
              <a:t> want </a:t>
            </a:r>
            <a:r>
              <a:rPr lang="nl-NL" err="1"/>
              <a:t>to</a:t>
            </a:r>
            <a:r>
              <a:rPr lang="nl-NL"/>
              <a:t> </a:t>
            </a:r>
            <a:r>
              <a:rPr lang="nl-NL" err="1"/>
              <a:t>increase</a:t>
            </a:r>
            <a:r>
              <a:rPr lang="nl-NL"/>
              <a:t> performance of a model </a:t>
            </a:r>
            <a:r>
              <a:rPr lang="nl-NL" err="1"/>
              <a:t>they</a:t>
            </a:r>
            <a:r>
              <a:rPr lang="nl-NL"/>
              <a:t> </a:t>
            </a:r>
            <a:r>
              <a:rPr lang="nl-NL" err="1"/>
              <a:t>scale</a:t>
            </a:r>
            <a:r>
              <a:rPr lang="nl-NL"/>
              <a:t> </a:t>
            </a:r>
            <a:r>
              <a:rPr lang="nl-NL" err="1"/>
              <a:t>the</a:t>
            </a:r>
            <a:r>
              <a:rPr lang="nl-NL"/>
              <a:t> </a:t>
            </a:r>
            <a:r>
              <a:rPr lang="nl-NL" err="1"/>
              <a:t>depth</a:t>
            </a:r>
            <a:r>
              <a:rPr lang="nl-NL"/>
              <a:t> of </a:t>
            </a:r>
            <a:r>
              <a:rPr lang="nl-NL" err="1"/>
              <a:t>the</a:t>
            </a:r>
            <a:r>
              <a:rPr lang="nl-NL"/>
              <a:t> </a:t>
            </a:r>
            <a:r>
              <a:rPr lang="nl-NL" err="1"/>
              <a:t>network</a:t>
            </a:r>
            <a:r>
              <a:rPr lang="nl-NL"/>
              <a:t> </a:t>
            </a:r>
            <a:r>
              <a:rPr lang="nl-NL" err="1"/>
              <a:t>by</a:t>
            </a:r>
            <a:r>
              <a:rPr lang="nl-NL"/>
              <a:t> </a:t>
            </a:r>
            <a:r>
              <a:rPr lang="nl-NL" err="1"/>
              <a:t>adding</a:t>
            </a:r>
            <a:r>
              <a:rPr lang="nl-NL"/>
              <a:t> more </a:t>
            </a:r>
            <a:r>
              <a:rPr lang="nl-NL" err="1"/>
              <a:t>layers</a:t>
            </a:r>
            <a:r>
              <a:rPr lang="nl-NL"/>
              <a:t>.  Or </a:t>
            </a:r>
            <a:r>
              <a:rPr lang="nl-NL" err="1"/>
              <a:t>changing</a:t>
            </a:r>
            <a:r>
              <a:rPr lang="nl-NL"/>
              <a:t> </a:t>
            </a:r>
            <a:r>
              <a:rPr lang="nl-NL" err="1"/>
              <a:t>increasing</a:t>
            </a:r>
            <a:r>
              <a:rPr lang="nl-NL"/>
              <a:t> </a:t>
            </a:r>
            <a:r>
              <a:rPr lang="nl-NL" err="1"/>
              <a:t>the</a:t>
            </a:r>
            <a:r>
              <a:rPr lang="nl-NL"/>
              <a:t> </a:t>
            </a:r>
            <a:r>
              <a:rPr lang="nl-NL" err="1"/>
              <a:t>width</a:t>
            </a:r>
            <a:r>
              <a:rPr lang="nl-NL"/>
              <a:t> of </a:t>
            </a:r>
            <a:r>
              <a:rPr lang="nl-NL" err="1"/>
              <a:t>the</a:t>
            </a:r>
            <a:r>
              <a:rPr lang="nl-NL"/>
              <a:t> </a:t>
            </a:r>
            <a:r>
              <a:rPr lang="nl-NL" err="1"/>
              <a:t>channels</a:t>
            </a:r>
            <a:r>
              <a:rPr lang="nl-NL"/>
              <a:t> </a:t>
            </a:r>
            <a:r>
              <a:rPr lang="nl-NL" err="1"/>
              <a:t>after</a:t>
            </a:r>
            <a:r>
              <a:rPr lang="nl-NL"/>
              <a:t> a </a:t>
            </a:r>
            <a:r>
              <a:rPr lang="nl-NL" err="1"/>
              <a:t>certain</a:t>
            </a:r>
            <a:r>
              <a:rPr lang="nl-NL"/>
              <a:t> </a:t>
            </a:r>
            <a:r>
              <a:rPr lang="nl-NL" err="1"/>
              <a:t>number</a:t>
            </a:r>
            <a:r>
              <a:rPr lang="nl-NL"/>
              <a:t> of </a:t>
            </a:r>
            <a:r>
              <a:rPr lang="nl-NL" err="1"/>
              <a:t>layers</a:t>
            </a:r>
            <a:r>
              <a:rPr lang="nl-NL"/>
              <a:t>.</a:t>
            </a:r>
            <a:br>
              <a:rPr lang="nl-NL"/>
            </a:br>
            <a:br>
              <a:rPr lang="nl-NL"/>
            </a:br>
            <a:r>
              <a:rPr lang="nl-NL" err="1"/>
              <a:t>One</a:t>
            </a:r>
            <a:r>
              <a:rPr lang="nl-NL"/>
              <a:t> way </a:t>
            </a:r>
            <a:r>
              <a:rPr lang="nl-NL" err="1"/>
              <a:t>that</a:t>
            </a:r>
            <a:r>
              <a:rPr lang="nl-NL"/>
              <a:t> is a bit </a:t>
            </a:r>
            <a:r>
              <a:rPr lang="nl-NL" err="1"/>
              <a:t>less</a:t>
            </a:r>
            <a:r>
              <a:rPr lang="nl-NL"/>
              <a:t> </a:t>
            </a:r>
            <a:r>
              <a:rPr lang="nl-NL" err="1"/>
              <a:t>often</a:t>
            </a:r>
            <a:r>
              <a:rPr lang="nl-NL"/>
              <a:t> </a:t>
            </a:r>
            <a:r>
              <a:rPr lang="nl-NL" err="1"/>
              <a:t>used</a:t>
            </a:r>
            <a:r>
              <a:rPr lang="nl-NL"/>
              <a:t>, but </a:t>
            </a:r>
            <a:r>
              <a:rPr lang="nl-NL" err="1"/>
              <a:t>getting</a:t>
            </a:r>
            <a:r>
              <a:rPr lang="nl-NL"/>
              <a:t> more </a:t>
            </a:r>
            <a:r>
              <a:rPr lang="nl-NL" err="1"/>
              <a:t>popular</a:t>
            </a:r>
            <a:r>
              <a:rPr lang="nl-NL"/>
              <a:t> </a:t>
            </a:r>
            <a:r>
              <a:rPr lang="nl-NL" err="1"/>
              <a:t>especially</a:t>
            </a:r>
            <a:r>
              <a:rPr lang="nl-NL"/>
              <a:t> in </a:t>
            </a:r>
            <a:r>
              <a:rPr lang="nl-NL" err="1"/>
              <a:t>today’s</a:t>
            </a:r>
            <a:r>
              <a:rPr lang="nl-NL"/>
              <a:t> </a:t>
            </a:r>
            <a:r>
              <a:rPr lang="nl-NL" err="1"/>
              <a:t>age</a:t>
            </a:r>
            <a:r>
              <a:rPr lang="nl-NL"/>
              <a:t> is </a:t>
            </a:r>
            <a:r>
              <a:rPr lang="nl-NL" err="1"/>
              <a:t>scaling</a:t>
            </a:r>
            <a:r>
              <a:rPr lang="nl-NL"/>
              <a:t> up </a:t>
            </a:r>
            <a:r>
              <a:rPr lang="nl-NL" err="1"/>
              <a:t>models</a:t>
            </a:r>
            <a:r>
              <a:rPr lang="nl-NL"/>
              <a:t> </a:t>
            </a:r>
            <a:r>
              <a:rPr lang="nl-NL" err="1"/>
              <a:t>using</a:t>
            </a:r>
            <a:r>
              <a:rPr lang="nl-NL"/>
              <a:t> </a:t>
            </a:r>
            <a:r>
              <a:rPr lang="nl-NL" err="1"/>
              <a:t>higher</a:t>
            </a:r>
            <a:r>
              <a:rPr lang="nl-NL"/>
              <a:t> image </a:t>
            </a:r>
            <a:r>
              <a:rPr lang="nl-NL" err="1"/>
              <a:t>resolutions</a:t>
            </a:r>
            <a:r>
              <a:rPr lang="nl-NL"/>
              <a:t>.</a:t>
            </a:r>
          </a:p>
          <a:p>
            <a:pPr algn="l"/>
            <a:endParaRPr lang="nl-NL"/>
          </a:p>
          <a:p>
            <a:pPr algn="l"/>
            <a:r>
              <a:rPr lang="nl-NL" err="1"/>
              <a:t>So</a:t>
            </a:r>
            <a:r>
              <a:rPr lang="nl-NL"/>
              <a:t> </a:t>
            </a:r>
            <a:r>
              <a:rPr lang="nl-NL" err="1"/>
              <a:t>you</a:t>
            </a:r>
            <a:r>
              <a:rPr lang="nl-NL"/>
              <a:t> </a:t>
            </a:r>
            <a:r>
              <a:rPr lang="nl-NL" err="1"/>
              <a:t>only</a:t>
            </a:r>
            <a:r>
              <a:rPr lang="nl-NL"/>
              <a:t> have </a:t>
            </a:r>
            <a:r>
              <a:rPr lang="nl-NL" err="1"/>
              <a:t>three</a:t>
            </a:r>
            <a:r>
              <a:rPr lang="nl-NL"/>
              <a:t> </a:t>
            </a:r>
            <a:r>
              <a:rPr lang="nl-NL" err="1"/>
              <a:t>dimensions</a:t>
            </a:r>
            <a:r>
              <a:rPr lang="nl-NL"/>
              <a:t> </a:t>
            </a:r>
            <a:r>
              <a:rPr lang="nl-NL" err="1"/>
              <a:t>to</a:t>
            </a:r>
            <a:r>
              <a:rPr lang="nl-NL"/>
              <a:t> </a:t>
            </a:r>
            <a:r>
              <a:rPr lang="nl-NL" err="1"/>
              <a:t>scale</a:t>
            </a:r>
            <a:r>
              <a:rPr lang="nl-NL"/>
              <a:t> (</a:t>
            </a:r>
            <a:r>
              <a:rPr lang="nl-NL" err="1"/>
              <a:t>see</a:t>
            </a:r>
            <a:r>
              <a:rPr lang="nl-NL"/>
              <a:t> images). But </a:t>
            </a:r>
            <a:r>
              <a:rPr lang="nl-NL" err="1"/>
              <a:t>scaling</a:t>
            </a:r>
            <a:r>
              <a:rPr lang="nl-NL"/>
              <a:t> </a:t>
            </a:r>
            <a:r>
              <a:rPr lang="nl-NL" err="1"/>
              <a:t>them</a:t>
            </a:r>
            <a:r>
              <a:rPr lang="nl-NL"/>
              <a:t> is </a:t>
            </a:r>
            <a:r>
              <a:rPr lang="nl-NL" err="1"/>
              <a:t>done</a:t>
            </a:r>
            <a:r>
              <a:rPr lang="nl-NL"/>
              <a:t> </a:t>
            </a:r>
            <a:r>
              <a:rPr lang="nl-NL" err="1"/>
              <a:t>arbitrary</a:t>
            </a:r>
            <a:r>
              <a:rPr lang="nl-NL"/>
              <a:t> </a:t>
            </a:r>
            <a:r>
              <a:rPr lang="nl-NL" err="1"/>
              <a:t>and</a:t>
            </a:r>
            <a:r>
              <a:rPr lang="nl-NL"/>
              <a:t> is </a:t>
            </a:r>
            <a:r>
              <a:rPr lang="nl-NL" err="1"/>
              <a:t>just</a:t>
            </a:r>
            <a:r>
              <a:rPr lang="nl-NL"/>
              <a:t> a lot of hand </a:t>
            </a:r>
            <a:r>
              <a:rPr lang="nl-NL" err="1"/>
              <a:t>tuning</a:t>
            </a:r>
            <a:r>
              <a:rPr lang="nl-NL"/>
              <a:t> </a:t>
            </a:r>
            <a:r>
              <a:rPr lang="nl-NL" err="1"/>
              <a:t>and</a:t>
            </a:r>
            <a:r>
              <a:rPr lang="nl-NL"/>
              <a:t> </a:t>
            </a:r>
            <a:r>
              <a:rPr lang="nl-NL" err="1"/>
              <a:t>comes</a:t>
            </a:r>
            <a:r>
              <a:rPr lang="nl-NL"/>
              <a:t> down </a:t>
            </a:r>
            <a:r>
              <a:rPr lang="nl-NL" err="1"/>
              <a:t>to</a:t>
            </a:r>
            <a:r>
              <a:rPr lang="nl-NL"/>
              <a:t> </a:t>
            </a:r>
            <a:r>
              <a:rPr lang="nl-NL" err="1"/>
              <a:t>just</a:t>
            </a:r>
            <a:r>
              <a:rPr lang="nl-NL"/>
              <a:t> </a:t>
            </a:r>
            <a:r>
              <a:rPr lang="nl-NL" err="1"/>
              <a:t>estimated</a:t>
            </a:r>
            <a:r>
              <a:rPr lang="nl-NL"/>
              <a:t> </a:t>
            </a:r>
            <a:r>
              <a:rPr lang="nl-NL" err="1"/>
              <a:t>guessing</a:t>
            </a:r>
            <a:r>
              <a:rPr lang="nl-NL"/>
              <a:t> </a:t>
            </a:r>
            <a:r>
              <a:rPr lang="nl-NL" err="1"/>
              <a:t>if</a:t>
            </a:r>
            <a:r>
              <a:rPr lang="nl-NL"/>
              <a:t> </a:t>
            </a:r>
            <a:r>
              <a:rPr lang="nl-NL" err="1"/>
              <a:t>not</a:t>
            </a:r>
            <a:r>
              <a:rPr lang="nl-NL"/>
              <a:t> </a:t>
            </a:r>
            <a:r>
              <a:rPr lang="nl-NL" err="1"/>
              <a:t>guessing</a:t>
            </a:r>
            <a:r>
              <a:rPr lang="nl-NL"/>
              <a:t>. </a:t>
            </a:r>
            <a:r>
              <a:rPr lang="nl-NL" err="1"/>
              <a:t>This</a:t>
            </a:r>
            <a:r>
              <a:rPr lang="nl-NL"/>
              <a:t> </a:t>
            </a:r>
            <a:r>
              <a:rPr lang="nl-NL" err="1"/>
              <a:t>often</a:t>
            </a:r>
            <a:r>
              <a:rPr lang="nl-NL"/>
              <a:t> </a:t>
            </a:r>
            <a:r>
              <a:rPr lang="nl-NL" err="1"/>
              <a:t>requires</a:t>
            </a:r>
            <a:r>
              <a:rPr lang="nl-NL"/>
              <a:t> a lot of manual time, </a:t>
            </a:r>
            <a:r>
              <a:rPr lang="nl-NL" err="1"/>
              <a:t>and</a:t>
            </a:r>
            <a:r>
              <a:rPr lang="nl-NL"/>
              <a:t> </a:t>
            </a:r>
            <a:r>
              <a:rPr lang="nl-NL" err="1"/>
              <a:t>results</a:t>
            </a:r>
            <a:r>
              <a:rPr lang="nl-NL"/>
              <a:t> in sub-</a:t>
            </a:r>
            <a:r>
              <a:rPr lang="nl-NL" err="1"/>
              <a:t>optimal</a:t>
            </a:r>
            <a:r>
              <a:rPr lang="nl-NL"/>
              <a:t> </a:t>
            </a:r>
            <a:r>
              <a:rPr lang="nl-NL" err="1"/>
              <a:t>accurcies</a:t>
            </a:r>
            <a:r>
              <a:rPr lang="nl-NL"/>
              <a:t> </a:t>
            </a:r>
            <a:r>
              <a:rPr lang="nl-NL" err="1"/>
              <a:t>and</a:t>
            </a:r>
            <a:r>
              <a:rPr lang="nl-NL"/>
              <a:t> efficiency.</a:t>
            </a:r>
            <a:br>
              <a:rPr lang="nl-NL"/>
            </a:br>
            <a:endParaRPr lang="nl-NL"/>
          </a:p>
        </p:txBody>
      </p:sp>
      <p:sp>
        <p:nvSpPr>
          <p:cNvPr id="4" name="Slide Number Placeholder 3"/>
          <p:cNvSpPr>
            <a:spLocks noGrp="1"/>
          </p:cNvSpPr>
          <p:nvPr>
            <p:ph type="sldNum" sz="quarter" idx="5"/>
          </p:nvPr>
        </p:nvSpPr>
        <p:spPr/>
        <p:txBody>
          <a:bodyPr/>
          <a:lstStyle/>
          <a:p>
            <a:fld id="{AA799BBE-B871-48D7-983C-C0B1D7156DCD}" type="slidenum">
              <a:rPr lang="en-GB" smtClean="0"/>
              <a:t>3</a:t>
            </a:fld>
            <a:endParaRPr lang="en-GB"/>
          </a:p>
        </p:txBody>
      </p:sp>
    </p:spTree>
    <p:extLst>
      <p:ext uri="{BB962C8B-B14F-4D97-AF65-F5344CB8AC3E}">
        <p14:creationId xmlns:p14="http://schemas.microsoft.com/office/powerpoint/2010/main" val="193788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AA799BBE-B871-48D7-983C-C0B1D7156DCD}" type="slidenum">
              <a:rPr lang="en-GB" smtClean="0"/>
              <a:t>4</a:t>
            </a:fld>
            <a:endParaRPr lang="en-GB"/>
          </a:p>
        </p:txBody>
      </p:sp>
    </p:spTree>
    <p:extLst>
      <p:ext uri="{BB962C8B-B14F-4D97-AF65-F5344CB8AC3E}">
        <p14:creationId xmlns:p14="http://schemas.microsoft.com/office/powerpoint/2010/main" val="144682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err="1"/>
              <a:t>Since</a:t>
            </a:r>
            <a:r>
              <a:rPr lang="nl-NL"/>
              <a:t> 2012 </a:t>
            </a:r>
            <a:r>
              <a:rPr lang="nl-NL" err="1"/>
              <a:t>when</a:t>
            </a:r>
            <a:r>
              <a:rPr lang="nl-NL"/>
              <a:t> </a:t>
            </a:r>
            <a:r>
              <a:rPr lang="nl-NL" err="1"/>
              <a:t>AlexNet</a:t>
            </a:r>
            <a:r>
              <a:rPr lang="nl-NL"/>
              <a:t> won </a:t>
            </a:r>
            <a:r>
              <a:rPr lang="nl-NL" err="1"/>
              <a:t>the</a:t>
            </a:r>
            <a:r>
              <a:rPr lang="nl-NL"/>
              <a:t> </a:t>
            </a:r>
            <a:r>
              <a:rPr lang="nl-NL" err="1"/>
              <a:t>ImageNet</a:t>
            </a:r>
            <a:r>
              <a:rPr lang="nl-NL"/>
              <a:t> </a:t>
            </a:r>
            <a:r>
              <a:rPr lang="nl-NL" err="1"/>
              <a:t>competition</a:t>
            </a:r>
            <a:r>
              <a:rPr lang="nl-NL"/>
              <a:t>, </a:t>
            </a:r>
            <a:r>
              <a:rPr lang="nl-NL" err="1"/>
              <a:t>convnets</a:t>
            </a:r>
            <a:r>
              <a:rPr lang="nl-NL"/>
              <a:t> have </a:t>
            </a:r>
            <a:r>
              <a:rPr lang="nl-NL" err="1"/>
              <a:t>become</a:t>
            </a:r>
            <a:r>
              <a:rPr lang="nl-NL"/>
              <a:t> more </a:t>
            </a:r>
            <a:r>
              <a:rPr lang="nl-NL" err="1"/>
              <a:t>accuracte</a:t>
            </a:r>
            <a:r>
              <a:rPr lang="nl-NL"/>
              <a:t> </a:t>
            </a:r>
            <a:r>
              <a:rPr lang="nl-NL" err="1"/>
              <a:t>by</a:t>
            </a:r>
            <a:r>
              <a:rPr lang="nl-NL"/>
              <a:t> </a:t>
            </a:r>
            <a:r>
              <a:rPr lang="nl-NL" err="1"/>
              <a:t>going</a:t>
            </a:r>
            <a:r>
              <a:rPr lang="nl-NL"/>
              <a:t> </a:t>
            </a:r>
            <a:r>
              <a:rPr lang="nl-NL" err="1"/>
              <a:t>bigger</a:t>
            </a:r>
            <a:r>
              <a:rPr lang="nl-NL"/>
              <a:t>. </a:t>
            </a:r>
            <a:br>
              <a:rPr lang="nl-NL"/>
            </a:br>
            <a:r>
              <a:rPr lang="nl-NL" err="1"/>
              <a:t>So</a:t>
            </a:r>
            <a:r>
              <a:rPr lang="nl-NL"/>
              <a:t> has </a:t>
            </a:r>
            <a:r>
              <a:rPr lang="nl-NL" err="1"/>
              <a:t>the</a:t>
            </a:r>
            <a:r>
              <a:rPr lang="nl-NL"/>
              <a:t> winner of </a:t>
            </a:r>
            <a:r>
              <a:rPr lang="nl-NL" err="1"/>
              <a:t>ImageNet</a:t>
            </a:r>
            <a:r>
              <a:rPr lang="nl-NL"/>
              <a:t> in 2014 6.8M </a:t>
            </a:r>
            <a:r>
              <a:rPr lang="nl-NL" err="1"/>
              <a:t>paramters</a:t>
            </a:r>
            <a:r>
              <a:rPr lang="nl-NL"/>
              <a:t> </a:t>
            </a:r>
            <a:r>
              <a:rPr lang="nl-NL" err="1"/>
              <a:t>with</a:t>
            </a:r>
            <a:r>
              <a:rPr lang="nl-NL"/>
              <a:t> a </a:t>
            </a:r>
            <a:r>
              <a:rPr lang="nl-NL" sz="1800" b="0" i="0" u="none" strike="noStrike" baseline="0">
                <a:latin typeface="NimbusRomNo9L-Regu"/>
              </a:rPr>
              <a:t>74.8% top-1 </a:t>
            </a:r>
            <a:r>
              <a:rPr lang="nl-NL" sz="1800" b="0" i="0" u="none" strike="noStrike" baseline="0" err="1">
                <a:latin typeface="NimbusRomNo9L-Regu"/>
              </a:rPr>
              <a:t>accuracy</a:t>
            </a:r>
            <a:r>
              <a:rPr lang="nl-NL" sz="1800" b="0" i="0" u="none" strike="noStrike" baseline="0">
                <a:latin typeface="NimbusRomNo9L-Regu"/>
              </a:rPr>
              <a:t>, </a:t>
            </a:r>
            <a:r>
              <a:rPr lang="nl-NL" sz="1800" b="0" i="0" u="none" strike="noStrike" baseline="0" err="1">
                <a:latin typeface="NimbusRomNo9L-Regu"/>
              </a:rPr>
              <a:t>and</a:t>
            </a:r>
            <a:r>
              <a:rPr lang="nl-NL" sz="1800" b="0" i="0" u="none" strike="noStrike" baseline="0">
                <a:latin typeface="NimbusRomNo9L-Regu"/>
              </a:rPr>
              <a:t> in 2018 </a:t>
            </a:r>
            <a:r>
              <a:rPr lang="nl-NL" sz="1800" b="0" i="0" u="none" strike="noStrike" baseline="0" err="1">
                <a:latin typeface="NimbusRomNo9L-Regu"/>
              </a:rPr>
              <a:t>Gpipe</a:t>
            </a:r>
            <a:r>
              <a:rPr lang="nl-NL" sz="1800" b="0" i="0" u="none" strike="noStrike" baseline="0">
                <a:latin typeface="NimbusRomNo9L-Regu"/>
              </a:rPr>
              <a:t> </a:t>
            </a:r>
            <a:r>
              <a:rPr lang="nl-NL" sz="1800" b="0" i="0" u="none" strike="noStrike" baseline="0" err="1">
                <a:latin typeface="NimbusRomNo9L-Regu"/>
              </a:rPr>
              <a:t>achieved</a:t>
            </a:r>
            <a:r>
              <a:rPr lang="nl-NL" sz="1800" b="0" i="0" u="none" strike="noStrike" baseline="0">
                <a:latin typeface="NimbusRomNo9L-Regu"/>
              </a:rPr>
              <a:t> a </a:t>
            </a:r>
            <a:r>
              <a:rPr lang="en-GB" sz="1800" b="0" i="0" u="none" strike="noStrike" baseline="0">
                <a:latin typeface="NimbusRomNo9L-Regu"/>
              </a:rPr>
              <a:t>ImageNet top-1 validation accuracy to 84.3% using 557M  almost 100x more parameters. While only slight increase in percentage. I.e. the models become way too bit, so we need to be more efficient</a:t>
            </a:r>
          </a:p>
          <a:p>
            <a:pPr algn="l"/>
            <a:endParaRPr lang="nl-NL" sz="1800" b="0" i="0" u="none" strike="noStrike" baseline="0">
              <a:latin typeface="NimbusRomNo9L-Regu"/>
            </a:endParaRPr>
          </a:p>
          <a:p>
            <a:pPr algn="l"/>
            <a:r>
              <a:rPr lang="nl-NL" sz="1800" b="0" i="0" u="none" strike="noStrike" baseline="0">
                <a:latin typeface="NimbusRomNo9L-Regu"/>
              </a:rPr>
              <a:t>Parameters. </a:t>
            </a:r>
            <a:br>
              <a:rPr lang="nl-NL" sz="1800" b="0" i="0" u="none" strike="noStrike" baseline="0">
                <a:latin typeface="NimbusRomNo9L-Regu"/>
              </a:rPr>
            </a:br>
            <a:r>
              <a:rPr lang="nl-NL" sz="1800" b="0" i="0" u="none" strike="noStrike" baseline="0">
                <a:latin typeface="NimbusRomNo9L-Regu"/>
              </a:rPr>
              <a:t>Model </a:t>
            </a:r>
            <a:r>
              <a:rPr lang="nl-NL" sz="1800" b="0" i="0" u="none" strike="noStrike" baseline="0" err="1">
                <a:latin typeface="NimbusRomNo9L-Regu"/>
              </a:rPr>
              <a:t>compression</a:t>
            </a:r>
            <a:r>
              <a:rPr lang="nl-NL" sz="1800" b="0" i="0" u="none" strike="noStrike" baseline="0">
                <a:latin typeface="NimbusRomNo9L-Regu"/>
              </a:rPr>
              <a:t> is a common way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reduce</a:t>
            </a:r>
            <a:r>
              <a:rPr lang="nl-NL" sz="1800" b="0" i="0" u="none" strike="noStrike" baseline="0">
                <a:latin typeface="NimbusRomNo9L-Regu"/>
              </a:rPr>
              <a:t> </a:t>
            </a:r>
            <a:r>
              <a:rPr lang="nl-NL" sz="1800" b="0" i="0" u="none" strike="noStrike" baseline="0" err="1">
                <a:latin typeface="NimbusRomNo9L-Regu"/>
              </a:rPr>
              <a:t>the</a:t>
            </a:r>
            <a:r>
              <a:rPr lang="nl-NL" sz="1800" b="0" i="0" u="none" strike="noStrike" baseline="0">
                <a:latin typeface="NimbusRomNo9L-Regu"/>
              </a:rPr>
              <a:t> </a:t>
            </a:r>
            <a:r>
              <a:rPr lang="nl-NL" sz="1800" b="0" i="0" u="none" strike="noStrike" baseline="0" err="1">
                <a:latin typeface="NimbusRomNo9L-Regu"/>
              </a:rPr>
              <a:t>paramters</a:t>
            </a:r>
            <a:r>
              <a:rPr lang="nl-NL" sz="1800" b="0" i="0" u="none" strike="noStrike" baseline="0">
                <a:latin typeface="NimbusRomNo9L-Regu"/>
              </a:rPr>
              <a:t> </a:t>
            </a:r>
            <a:r>
              <a:rPr lang="nl-NL" sz="1800" b="0" i="0" u="none" strike="noStrike" baseline="0" err="1">
                <a:latin typeface="NimbusRomNo9L-Regu"/>
              </a:rPr>
              <a:t>trading</a:t>
            </a:r>
            <a:r>
              <a:rPr lang="nl-NL" sz="1800" b="0" i="0" u="none" strike="noStrike" baseline="0">
                <a:latin typeface="NimbusRomNo9L-Regu"/>
              </a:rPr>
              <a:t> of </a:t>
            </a:r>
            <a:r>
              <a:rPr lang="nl-NL" sz="1800" b="0" i="0" u="none" strike="noStrike" baseline="0" err="1">
                <a:latin typeface="NimbusRomNo9L-Regu"/>
              </a:rPr>
              <a:t>accuracy</a:t>
            </a:r>
            <a:r>
              <a:rPr lang="nl-NL" sz="1800" b="0" i="0" u="none" strike="noStrike" baseline="0">
                <a:latin typeface="NimbusRomNo9L-Regu"/>
              </a:rPr>
              <a:t> </a:t>
            </a:r>
            <a:r>
              <a:rPr lang="nl-NL" sz="1800" b="0" i="0" u="none" strike="noStrike" baseline="0" err="1">
                <a:latin typeface="NimbusRomNo9L-Regu"/>
              </a:rPr>
              <a:t>for</a:t>
            </a:r>
            <a:r>
              <a:rPr lang="nl-NL" sz="1800" b="0" i="0" u="none" strike="noStrike" baseline="0">
                <a:latin typeface="NimbusRomNo9L-Regu"/>
              </a:rPr>
              <a:t> efficiency. </a:t>
            </a:r>
            <a:r>
              <a:rPr lang="nl-NL" sz="1800" b="0" i="0" u="none" strike="noStrike" baseline="0" err="1">
                <a:latin typeface="NimbusRomNo9L-Regu"/>
              </a:rPr>
              <a:t>Think</a:t>
            </a:r>
            <a:r>
              <a:rPr lang="nl-NL" sz="1800" b="0" i="0" u="none" strike="noStrike" baseline="0">
                <a:latin typeface="NimbusRomNo9L-Regu"/>
              </a:rPr>
              <a:t> </a:t>
            </a:r>
            <a:r>
              <a:rPr lang="nl-NL" sz="1800" b="0" i="0" u="none" strike="noStrike" baseline="0" err="1">
                <a:latin typeface="NimbusRomNo9L-Regu"/>
              </a:rPr>
              <a:t>for</a:t>
            </a:r>
            <a:r>
              <a:rPr lang="nl-NL" sz="1800" b="0" i="0" u="none" strike="noStrike" baseline="0">
                <a:latin typeface="NimbusRomNo9L-Regu"/>
              </a:rPr>
              <a:t> </a:t>
            </a:r>
            <a:r>
              <a:rPr lang="nl-NL" sz="1800" b="0" i="0" u="none" strike="noStrike" baseline="0" err="1">
                <a:latin typeface="NimbusRomNo9L-Regu"/>
              </a:rPr>
              <a:t>example</a:t>
            </a:r>
            <a:r>
              <a:rPr lang="nl-NL" sz="1800" b="0" i="0" u="none" strike="noStrike" baseline="0">
                <a:latin typeface="NimbusRomNo9L-Regu"/>
              </a:rPr>
              <a:t> of </a:t>
            </a:r>
            <a:r>
              <a:rPr lang="nl-NL" sz="1800" b="0" i="0" u="none" strike="noStrike" baseline="0" err="1">
                <a:latin typeface="NimbusRomNo9L-Regu"/>
              </a:rPr>
              <a:t>the</a:t>
            </a:r>
            <a:r>
              <a:rPr lang="nl-NL" sz="1800" b="0" i="0" u="none" strike="noStrike" baseline="0">
                <a:latin typeface="NimbusRomNo9L-Regu"/>
              </a:rPr>
              <a:t> </a:t>
            </a:r>
            <a:r>
              <a:rPr lang="nl-NL" sz="1800" b="0" i="0" u="none" strike="noStrike" baseline="0" err="1">
                <a:latin typeface="NimbusRomNo9L-Regu"/>
              </a:rPr>
              <a:t>convnets</a:t>
            </a:r>
            <a:r>
              <a:rPr lang="nl-NL" sz="1800" b="0" i="0" u="none" strike="noStrike" baseline="0">
                <a:latin typeface="NimbusRomNo9L-Regu"/>
              </a:rPr>
              <a:t> on </a:t>
            </a:r>
            <a:r>
              <a:rPr lang="nl-NL" sz="1800" b="0" i="0" u="none" strike="noStrike" baseline="0" err="1">
                <a:latin typeface="NimbusRomNo9L-Regu"/>
              </a:rPr>
              <a:t>your</a:t>
            </a:r>
            <a:r>
              <a:rPr lang="nl-NL" sz="1800" b="0" i="0" u="none" strike="noStrike" baseline="0">
                <a:latin typeface="NimbusRomNo9L-Regu"/>
              </a:rPr>
              <a:t> </a:t>
            </a:r>
            <a:r>
              <a:rPr lang="nl-NL" sz="1800" b="0" i="0" u="none" strike="noStrike" baseline="0" err="1">
                <a:latin typeface="NimbusRomNo9L-Regu"/>
              </a:rPr>
              <a:t>phone</a:t>
            </a:r>
            <a:r>
              <a:rPr lang="nl-NL" sz="1800" b="0" i="0" u="none" strike="noStrike" baseline="0">
                <a:latin typeface="NimbusRomNo9L-Regu"/>
              </a:rPr>
              <a:t>, </a:t>
            </a:r>
            <a:r>
              <a:rPr lang="nl-NL" sz="1800" b="0" i="0" u="none" strike="noStrike" baseline="0" err="1">
                <a:latin typeface="NimbusRomNo9L-Regu"/>
              </a:rPr>
              <a:t>they</a:t>
            </a:r>
            <a:r>
              <a:rPr lang="nl-NL" sz="1800" b="0" i="0" u="none" strike="noStrike" baseline="0">
                <a:latin typeface="NimbusRomNo9L-Regu"/>
              </a:rPr>
              <a:t> </a:t>
            </a:r>
            <a:r>
              <a:rPr lang="nl-NL" sz="1800" b="0" i="0" u="none" strike="noStrike" baseline="0" err="1">
                <a:latin typeface="NimbusRomNo9L-Regu"/>
              </a:rPr>
              <a:t>need</a:t>
            </a:r>
            <a:r>
              <a:rPr lang="nl-NL" sz="1800" b="0" i="0" u="none" strike="noStrike" baseline="0">
                <a:latin typeface="NimbusRomNo9L-Regu"/>
              </a:rPr>
              <a:t>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be</a:t>
            </a:r>
            <a:r>
              <a:rPr lang="nl-NL" sz="1800" b="0" i="0" u="none" strike="noStrike" baseline="0">
                <a:latin typeface="NimbusRomNo9L-Regu"/>
              </a:rPr>
              <a:t> </a:t>
            </a:r>
            <a:r>
              <a:rPr lang="nl-NL" sz="1800" b="0" i="0" u="none" strike="noStrike" baseline="0" err="1">
                <a:latin typeface="NimbusRomNo9L-Regu"/>
              </a:rPr>
              <a:t>able</a:t>
            </a:r>
            <a:r>
              <a:rPr lang="nl-NL" sz="1800" b="0" i="0" u="none" strike="noStrike" baseline="0">
                <a:latin typeface="NimbusRomNo9L-Regu"/>
              </a:rPr>
              <a:t>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be</a:t>
            </a:r>
            <a:r>
              <a:rPr lang="nl-NL" sz="1800" b="0" i="0" u="none" strike="noStrike" baseline="0">
                <a:latin typeface="NimbusRomNo9L-Regu"/>
              </a:rPr>
              <a:t> light-</a:t>
            </a:r>
            <a:r>
              <a:rPr lang="nl-NL" sz="1800" b="0" i="0" u="none" strike="noStrike" baseline="0" err="1">
                <a:latin typeface="NimbusRomNo9L-Regu"/>
              </a:rPr>
              <a:t>weight</a:t>
            </a:r>
            <a:r>
              <a:rPr lang="nl-NL" sz="1800" b="0" i="0" u="none" strike="noStrike" baseline="0">
                <a:latin typeface="NimbusRomNo9L-Regu"/>
              </a:rPr>
              <a:t> </a:t>
            </a:r>
            <a:r>
              <a:rPr lang="nl-NL" sz="1800" b="0" i="0" u="none" strike="noStrike" baseline="0" err="1">
                <a:latin typeface="NimbusRomNo9L-Regu"/>
              </a:rPr>
              <a:t>and</a:t>
            </a:r>
            <a:r>
              <a:rPr lang="nl-NL" sz="1800" b="0" i="0" u="none" strike="noStrike" baseline="0">
                <a:latin typeface="NimbusRomNo9L-Regu"/>
              </a:rPr>
              <a:t> </a:t>
            </a:r>
            <a:r>
              <a:rPr lang="nl-NL" sz="1800" b="0" i="0" u="none" strike="noStrike" baseline="0" err="1">
                <a:latin typeface="NimbusRomNo9L-Regu"/>
              </a:rPr>
              <a:t>fast</a:t>
            </a:r>
            <a:r>
              <a:rPr lang="nl-NL" sz="1800" b="0" i="0" u="none" strike="noStrike" baseline="0">
                <a:latin typeface="NimbusRomNo9L-Regu"/>
              </a:rPr>
              <a:t> </a:t>
            </a:r>
            <a:r>
              <a:rPr lang="nl-NL" sz="1800" b="0" i="0" u="none" strike="noStrike" baseline="0" err="1">
                <a:latin typeface="NimbusRomNo9L-Regu"/>
              </a:rPr>
              <a:t>enough</a:t>
            </a:r>
            <a:r>
              <a:rPr lang="nl-NL" sz="1800" b="0" i="0" u="none" strike="noStrike" baseline="0">
                <a:latin typeface="NimbusRomNo9L-Regu"/>
              </a:rPr>
              <a:t>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work</a:t>
            </a:r>
            <a:r>
              <a:rPr lang="nl-NL" sz="1800" b="0" i="0" u="none" strike="noStrike" baseline="0">
                <a:latin typeface="NimbusRomNo9L-Regu"/>
              </a:rPr>
              <a:t>.</a:t>
            </a:r>
          </a:p>
          <a:p>
            <a:pPr algn="l"/>
            <a:endParaRPr lang="nl-NL" sz="1800" b="0" i="0" u="none" strike="noStrike" baseline="0">
              <a:latin typeface="NimbusRomNo9L-Regu"/>
            </a:endParaRPr>
          </a:p>
          <a:p>
            <a:pPr algn="l"/>
            <a:endParaRPr lang="nl-NL" sz="1800" b="0" i="0" u="none" strike="noStrike" baseline="0">
              <a:latin typeface="NimbusRomNo9L-Regu"/>
            </a:endParaRPr>
          </a:p>
          <a:p>
            <a:pPr algn="l"/>
            <a:r>
              <a:rPr lang="nl-NL" sz="1800" b="0" i="0" u="none" strike="noStrike" baseline="0">
                <a:latin typeface="NimbusRomNo9L-Regu"/>
              </a:rPr>
              <a:t>Model </a:t>
            </a:r>
            <a:r>
              <a:rPr lang="nl-NL" sz="1800" b="0" i="0" u="none" strike="noStrike" baseline="0" err="1">
                <a:latin typeface="NimbusRomNo9L-Regu"/>
              </a:rPr>
              <a:t>Scaling</a:t>
            </a:r>
            <a:endParaRPr lang="nl-NL" sz="1800" b="0" i="0" u="none" strike="noStrike" baseline="0">
              <a:latin typeface="NimbusRomNo9L-Regu"/>
            </a:endParaRPr>
          </a:p>
          <a:p>
            <a:pPr algn="l"/>
            <a:r>
              <a:rPr lang="nl-NL" sz="1800" b="0" i="0" u="none" strike="noStrike" baseline="0">
                <a:latin typeface="NimbusRomNo9L-Regu"/>
              </a:rPr>
              <a:t>As </a:t>
            </a:r>
            <a:r>
              <a:rPr lang="nl-NL" sz="1800" b="0" i="0" u="none" strike="noStrike" baseline="0" err="1">
                <a:latin typeface="NimbusRomNo9L-Regu"/>
              </a:rPr>
              <a:t>mentioned</a:t>
            </a:r>
            <a:r>
              <a:rPr lang="nl-NL" sz="1800" b="0" i="0" u="none" strike="noStrike" baseline="0">
                <a:latin typeface="NimbusRomNo9L-Regu"/>
              </a:rPr>
              <a:t> </a:t>
            </a:r>
            <a:r>
              <a:rPr lang="nl-NL" sz="1800" b="0" i="0" u="none" strike="noStrike" baseline="0" err="1">
                <a:latin typeface="NimbusRomNo9L-Regu"/>
              </a:rPr>
              <a:t>before</a:t>
            </a:r>
            <a:r>
              <a:rPr lang="nl-NL" sz="1800" b="0" i="0" u="none" strike="noStrike" baseline="0">
                <a:latin typeface="NimbusRomNo9L-Regu"/>
              </a:rPr>
              <a:t> </a:t>
            </a:r>
            <a:r>
              <a:rPr lang="nl-NL" sz="1800" b="0" i="0" u="none" strike="noStrike" baseline="0" err="1">
                <a:latin typeface="NimbusRomNo9L-Regu"/>
              </a:rPr>
              <a:t>there</a:t>
            </a:r>
            <a:r>
              <a:rPr lang="nl-NL" sz="1800" b="0" i="0" u="none" strike="noStrike" baseline="0">
                <a:latin typeface="NimbusRomNo9L-Regu"/>
              </a:rPr>
              <a:t> are a few </a:t>
            </a:r>
            <a:r>
              <a:rPr lang="nl-NL" sz="1800" b="0" i="0" u="none" strike="noStrike" baseline="0" err="1">
                <a:latin typeface="NimbusRomNo9L-Regu"/>
              </a:rPr>
              <a:t>ways</a:t>
            </a:r>
            <a:r>
              <a:rPr lang="nl-NL" sz="1800" b="0" i="0" u="none" strike="noStrike" baseline="0">
                <a:latin typeface="NimbusRomNo9L-Regu"/>
              </a:rPr>
              <a:t>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scale</a:t>
            </a:r>
            <a:r>
              <a:rPr lang="nl-NL" sz="1800" b="0" i="0" u="none" strike="noStrike" baseline="0">
                <a:latin typeface="NimbusRomNo9L-Regu"/>
              </a:rPr>
              <a:t> </a:t>
            </a:r>
            <a:r>
              <a:rPr lang="nl-NL" sz="1800" b="0" i="0" u="none" strike="noStrike" baseline="0" err="1">
                <a:latin typeface="NimbusRomNo9L-Regu"/>
              </a:rPr>
              <a:t>networks</a:t>
            </a:r>
            <a:r>
              <a:rPr lang="nl-NL" sz="1800" b="0" i="0" u="none" strike="noStrike" baseline="0">
                <a:latin typeface="NimbusRomNo9L-Regu"/>
              </a:rPr>
              <a:t>. </a:t>
            </a:r>
            <a:r>
              <a:rPr lang="nl-NL" sz="1800" b="0" i="0" u="none" strike="noStrike" baseline="0" err="1">
                <a:latin typeface="NimbusRomNo9L-Regu"/>
              </a:rPr>
              <a:t>Resnet</a:t>
            </a:r>
            <a:r>
              <a:rPr lang="nl-NL" sz="1800" b="0" i="0" u="none" strike="noStrike" baseline="0">
                <a:latin typeface="NimbusRomNo9L-Regu"/>
              </a:rPr>
              <a:t> </a:t>
            </a:r>
            <a:r>
              <a:rPr lang="nl-NL" sz="1800" b="0" i="0" u="none" strike="noStrike" baseline="0" err="1">
                <a:latin typeface="NimbusRomNo9L-Regu"/>
              </a:rPr>
              <a:t>can</a:t>
            </a:r>
            <a:r>
              <a:rPr lang="nl-NL" sz="1800" b="0" i="0" u="none" strike="noStrike" baseline="0">
                <a:latin typeface="NimbusRomNo9L-Regu"/>
              </a:rPr>
              <a:t> </a:t>
            </a:r>
            <a:r>
              <a:rPr lang="nl-NL" sz="1800" b="0" i="0" u="none" strike="noStrike" baseline="0" err="1">
                <a:latin typeface="NimbusRomNo9L-Regu"/>
              </a:rPr>
              <a:t>be</a:t>
            </a:r>
            <a:r>
              <a:rPr lang="nl-NL" sz="1800" b="0" i="0" u="none" strike="noStrike" baseline="0">
                <a:latin typeface="NimbusRomNo9L-Regu"/>
              </a:rPr>
              <a:t> </a:t>
            </a:r>
            <a:r>
              <a:rPr lang="nl-NL" sz="1800" b="0" i="0" u="none" strike="noStrike" baseline="0" err="1">
                <a:latin typeface="NimbusRomNo9L-Regu"/>
              </a:rPr>
              <a:t>scaled</a:t>
            </a:r>
            <a:r>
              <a:rPr lang="nl-NL" sz="1800" b="0" i="0" u="none" strike="noStrike" baseline="0">
                <a:latin typeface="NimbusRomNo9L-Regu"/>
              </a:rPr>
              <a:t> </a:t>
            </a:r>
            <a:r>
              <a:rPr lang="nl-NL" sz="1800" b="0" i="0" u="none" strike="noStrike" baseline="0" err="1">
                <a:latin typeface="NimbusRomNo9L-Regu"/>
              </a:rPr>
              <a:t>by</a:t>
            </a:r>
            <a:r>
              <a:rPr lang="nl-NL" sz="1800" b="0" i="0" u="none" strike="noStrike" baseline="0">
                <a:latin typeface="NimbusRomNo9L-Regu"/>
              </a:rPr>
              <a:t> </a:t>
            </a:r>
            <a:r>
              <a:rPr lang="nl-NL" sz="1800" b="0" i="0" u="none" strike="noStrike" baseline="0" err="1">
                <a:latin typeface="NimbusRomNo9L-Regu"/>
              </a:rPr>
              <a:t>either</a:t>
            </a:r>
            <a:r>
              <a:rPr lang="nl-NL" sz="1800" b="0" i="0" u="none" strike="noStrike" baseline="0">
                <a:latin typeface="NimbusRomNo9L-Regu"/>
              </a:rPr>
              <a:t> </a:t>
            </a:r>
            <a:r>
              <a:rPr lang="nl-NL" sz="1800" b="0" i="0" u="none" strike="noStrike" baseline="0" err="1">
                <a:latin typeface="NimbusRomNo9L-Regu"/>
              </a:rPr>
              <a:t>increasing</a:t>
            </a:r>
            <a:r>
              <a:rPr lang="nl-NL" sz="1800" b="0" i="0" u="none" strike="noStrike" baseline="0">
                <a:latin typeface="NimbusRomNo9L-Regu"/>
              </a:rPr>
              <a:t> or </a:t>
            </a:r>
            <a:r>
              <a:rPr lang="nl-NL" sz="1800" b="0" i="0" u="none" strike="noStrike" baseline="0" err="1">
                <a:latin typeface="NimbusRomNo9L-Regu"/>
              </a:rPr>
              <a:t>decreasing</a:t>
            </a:r>
            <a:r>
              <a:rPr lang="nl-NL" sz="1800" b="0" i="0" u="none" strike="noStrike" baseline="0">
                <a:latin typeface="NimbusRomNo9L-Regu"/>
              </a:rPr>
              <a:t> </a:t>
            </a:r>
            <a:r>
              <a:rPr lang="nl-NL" sz="1800" b="0" i="0" u="none" strike="noStrike" baseline="0" err="1">
                <a:latin typeface="NimbusRomNo9L-Regu"/>
              </a:rPr>
              <a:t>the</a:t>
            </a:r>
            <a:r>
              <a:rPr lang="nl-NL" sz="1800" b="0" i="0" u="none" strike="noStrike" baseline="0">
                <a:latin typeface="NimbusRomNo9L-Regu"/>
              </a:rPr>
              <a:t> </a:t>
            </a:r>
            <a:r>
              <a:rPr lang="nl-NL" sz="1800" b="0" i="0" u="none" strike="noStrike" baseline="0" err="1">
                <a:latin typeface="NimbusRomNo9L-Regu"/>
              </a:rPr>
              <a:t>amount</a:t>
            </a:r>
            <a:r>
              <a:rPr lang="nl-NL" sz="1800" b="0" i="0" u="none" strike="noStrike" baseline="0">
                <a:latin typeface="NimbusRomNo9L-Regu"/>
              </a:rPr>
              <a:t> of </a:t>
            </a:r>
            <a:r>
              <a:rPr lang="nl-NL" sz="1800" b="0" i="0" u="none" strike="noStrike" baseline="0" err="1">
                <a:latin typeface="NimbusRomNo9L-Regu"/>
              </a:rPr>
              <a:t>layers</a:t>
            </a:r>
            <a:r>
              <a:rPr lang="nl-NL" sz="1800" b="0" i="0" u="none" strike="noStrike" baseline="0">
                <a:latin typeface="NimbusRomNo9L-Regu"/>
              </a:rPr>
              <a:t>, </a:t>
            </a:r>
            <a:r>
              <a:rPr lang="nl-NL" sz="1800" b="0" i="0" u="none" strike="noStrike" baseline="0" err="1">
                <a:latin typeface="NimbusRomNo9L-Regu"/>
              </a:rPr>
              <a:t>while</a:t>
            </a:r>
            <a:r>
              <a:rPr lang="nl-NL" sz="1800" b="0" i="0" u="none" strike="noStrike" baseline="0">
                <a:latin typeface="NimbusRomNo9L-Regu"/>
              </a:rPr>
              <a:t> </a:t>
            </a:r>
            <a:r>
              <a:rPr lang="nl-NL" sz="1800" b="0" i="0" u="none" strike="noStrike" baseline="0" err="1">
                <a:latin typeface="NimbusRomNo9L-Regu"/>
              </a:rPr>
              <a:t>WideResNet</a:t>
            </a:r>
            <a:r>
              <a:rPr lang="nl-NL" sz="1800" b="0" i="0" u="none" strike="noStrike" baseline="0">
                <a:latin typeface="NimbusRomNo9L-Regu"/>
              </a:rPr>
              <a:t> </a:t>
            </a:r>
            <a:r>
              <a:rPr lang="nl-NL" sz="1800" b="0" i="0" u="none" strike="noStrike" baseline="0" err="1">
                <a:latin typeface="NimbusRomNo9L-Regu"/>
              </a:rPr>
              <a:t>and</a:t>
            </a:r>
            <a:r>
              <a:rPr lang="nl-NL" sz="1800" b="0" i="0" u="none" strike="noStrike" baseline="0">
                <a:latin typeface="NimbusRomNo9L-Regu"/>
              </a:rPr>
              <a:t> </a:t>
            </a:r>
            <a:r>
              <a:rPr lang="nl-NL" sz="1800" b="0" i="0" u="none" strike="noStrike" baseline="0" err="1">
                <a:latin typeface="NimbusRomNo9L-Regu"/>
              </a:rPr>
              <a:t>MobileNets</a:t>
            </a:r>
            <a:r>
              <a:rPr lang="nl-NL" sz="1800" b="0" i="0" u="none" strike="noStrike" baseline="0">
                <a:latin typeface="NimbusRomNo9L-Regu"/>
              </a:rPr>
              <a:t>, are </a:t>
            </a:r>
            <a:r>
              <a:rPr lang="nl-NL" sz="1800" b="0" i="0" u="none" strike="noStrike" baseline="0" err="1">
                <a:latin typeface="NimbusRomNo9L-Regu"/>
              </a:rPr>
              <a:t>scaled</a:t>
            </a:r>
            <a:r>
              <a:rPr lang="nl-NL" sz="1800" b="0" i="0" u="none" strike="noStrike" baseline="0">
                <a:latin typeface="NimbusRomNo9L-Regu"/>
              </a:rPr>
              <a:t> </a:t>
            </a:r>
            <a:r>
              <a:rPr lang="nl-NL" sz="1800" b="0" i="0" u="none" strike="noStrike" baseline="0" err="1">
                <a:latin typeface="NimbusRomNo9L-Regu"/>
              </a:rPr>
              <a:t>by</a:t>
            </a:r>
            <a:r>
              <a:rPr lang="nl-NL" sz="1800" b="0" i="0" u="none" strike="noStrike" baseline="0">
                <a:latin typeface="NimbusRomNo9L-Regu"/>
              </a:rPr>
              <a:t> </a:t>
            </a:r>
            <a:r>
              <a:rPr lang="nl-NL" sz="1800" b="0" i="0" u="none" strike="noStrike" baseline="0" err="1">
                <a:latin typeface="NimbusRomNo9L-Regu"/>
              </a:rPr>
              <a:t>their</a:t>
            </a:r>
            <a:r>
              <a:rPr lang="nl-NL" sz="1800" b="0" i="0" u="none" strike="noStrike" baseline="0">
                <a:latin typeface="NimbusRomNo9L-Regu"/>
              </a:rPr>
              <a:t> </a:t>
            </a:r>
            <a:r>
              <a:rPr lang="nl-NL" sz="1800" b="0" i="0" u="none" strike="noStrike" baseline="0" err="1">
                <a:latin typeface="NimbusRomNo9L-Regu"/>
              </a:rPr>
              <a:t>width</a:t>
            </a:r>
            <a:r>
              <a:rPr lang="nl-NL" sz="1800" b="0" i="0" u="none" strike="noStrike" baseline="0">
                <a:latin typeface="NimbusRomNo9L-Regu"/>
              </a:rPr>
              <a:t>/#channels.</a:t>
            </a:r>
          </a:p>
          <a:p>
            <a:pPr algn="l"/>
            <a:r>
              <a:rPr lang="nl-NL" sz="1800" b="0" i="0" u="none" strike="noStrike" baseline="0">
                <a:latin typeface="NimbusRomNo9L-Regu"/>
              </a:rPr>
              <a:t>But </a:t>
            </a:r>
            <a:r>
              <a:rPr lang="nl-NL" sz="1800" b="0" i="0" u="none" strike="noStrike" baseline="0" err="1">
                <a:latin typeface="NimbusRomNo9L-Regu"/>
              </a:rPr>
              <a:t>it</a:t>
            </a:r>
            <a:r>
              <a:rPr lang="nl-NL" sz="1800" b="0" i="0" u="none" strike="noStrike" baseline="0">
                <a:latin typeface="NimbusRomNo9L-Regu"/>
              </a:rPr>
              <a:t> is </a:t>
            </a:r>
            <a:r>
              <a:rPr lang="nl-NL" sz="1800" b="0" i="0" u="none" strike="noStrike" baseline="0" err="1">
                <a:latin typeface="NimbusRomNo9L-Regu"/>
              </a:rPr>
              <a:t>still</a:t>
            </a:r>
            <a:r>
              <a:rPr lang="nl-NL" sz="1800" b="0" i="0" u="none" strike="noStrike" baseline="0">
                <a:latin typeface="NimbusRomNo9L-Regu"/>
              </a:rPr>
              <a:t> </a:t>
            </a:r>
            <a:r>
              <a:rPr lang="nl-NL" sz="1800" b="0" i="0" u="none" strike="noStrike" baseline="0" err="1">
                <a:latin typeface="NimbusRomNo9L-Regu"/>
              </a:rPr>
              <a:t>unclear</a:t>
            </a:r>
            <a:r>
              <a:rPr lang="nl-NL" sz="1800" b="0" i="0" u="none" strike="noStrike" baseline="0">
                <a:latin typeface="NimbusRomNo9L-Regu"/>
              </a:rPr>
              <a:t> </a:t>
            </a:r>
            <a:r>
              <a:rPr lang="nl-NL" sz="1800" b="0" i="0" u="none" strike="noStrike" baseline="0" err="1">
                <a:latin typeface="NimbusRomNo9L-Regu"/>
              </a:rPr>
              <a:t>how</a:t>
            </a:r>
            <a:r>
              <a:rPr lang="nl-NL" sz="1800" b="0" i="0" u="none" strike="noStrike" baseline="0">
                <a:latin typeface="NimbusRomNo9L-Regu"/>
              </a:rPr>
              <a:t> </a:t>
            </a:r>
            <a:r>
              <a:rPr lang="nl-NL" sz="1800" b="0" i="0" u="none" strike="noStrike" baseline="0" err="1">
                <a:latin typeface="NimbusRomNo9L-Regu"/>
              </a:rPr>
              <a:t>to</a:t>
            </a:r>
            <a:r>
              <a:rPr lang="nl-NL" sz="1800" b="0" i="0" u="none" strike="noStrike" baseline="0">
                <a:latin typeface="NimbusRomNo9L-Regu"/>
              </a:rPr>
              <a:t> </a:t>
            </a:r>
            <a:r>
              <a:rPr lang="nl-NL" sz="1800" b="0" i="0" u="none" strike="noStrike" baseline="0" err="1">
                <a:latin typeface="NimbusRomNo9L-Regu"/>
              </a:rPr>
              <a:t>efficiently</a:t>
            </a:r>
            <a:r>
              <a:rPr lang="nl-NL" sz="1800" b="0" i="0" u="none" strike="noStrike" baseline="0">
                <a:latin typeface="NimbusRomNo9L-Regu"/>
              </a:rPr>
              <a:t> </a:t>
            </a:r>
            <a:r>
              <a:rPr lang="nl-NL" sz="1800" b="0" i="0" u="none" strike="noStrike" baseline="0" err="1">
                <a:latin typeface="NimbusRomNo9L-Regu"/>
              </a:rPr>
              <a:t>scale</a:t>
            </a:r>
            <a:r>
              <a:rPr lang="nl-NL" sz="1800" b="0" i="0" u="none" strike="noStrike" baseline="0">
                <a:latin typeface="NimbusRomNo9L-Regu"/>
              </a:rPr>
              <a:t> </a:t>
            </a:r>
            <a:r>
              <a:rPr lang="nl-NL" sz="1800" b="0" i="0" u="none" strike="noStrike" baseline="0" err="1">
                <a:latin typeface="NimbusRomNo9L-Regu"/>
              </a:rPr>
              <a:t>both</a:t>
            </a:r>
            <a:r>
              <a:rPr lang="nl-NL" sz="1800" b="0" i="0" u="none" strike="noStrike" baseline="0">
                <a:latin typeface="NimbusRomNo9L-Regu"/>
              </a:rPr>
              <a:t> </a:t>
            </a:r>
            <a:r>
              <a:rPr lang="nl-NL" sz="1800" b="0" i="0" u="none" strike="noStrike" baseline="0" err="1">
                <a:latin typeface="NimbusRomNo9L-Regu"/>
              </a:rPr>
              <a:t>dimensions</a:t>
            </a:r>
            <a:r>
              <a:rPr lang="nl-NL" sz="1800" b="0" i="0" u="none" strike="noStrike" baseline="0">
                <a:latin typeface="NimbusRomNo9L-Regu"/>
              </a:rPr>
              <a:t>. </a:t>
            </a:r>
            <a:endParaRPr lang="nl-NL"/>
          </a:p>
        </p:txBody>
      </p:sp>
      <p:sp>
        <p:nvSpPr>
          <p:cNvPr id="4" name="Slide Number Placeholder 3"/>
          <p:cNvSpPr>
            <a:spLocks noGrp="1"/>
          </p:cNvSpPr>
          <p:nvPr>
            <p:ph type="sldNum" sz="quarter" idx="5"/>
          </p:nvPr>
        </p:nvSpPr>
        <p:spPr/>
        <p:txBody>
          <a:bodyPr/>
          <a:lstStyle/>
          <a:p>
            <a:fld id="{AA799BBE-B871-48D7-983C-C0B1D7156DCD}" type="slidenum">
              <a:rPr lang="en-GB" smtClean="0"/>
              <a:t>5</a:t>
            </a:fld>
            <a:endParaRPr lang="en-GB"/>
          </a:p>
        </p:txBody>
      </p:sp>
    </p:spTree>
    <p:extLst>
      <p:ext uri="{BB962C8B-B14F-4D97-AF65-F5344CB8AC3E}">
        <p14:creationId xmlns:p14="http://schemas.microsoft.com/office/powerpoint/2010/main" val="110677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cs typeface="Calibri"/>
              </a:rPr>
              <a:t>Thanks Yunus, this is Huang Shao-Kai and I will take care of the methodology part. </a:t>
            </a:r>
            <a:endParaRPr lang="zh-TW" altLang="en-US"/>
          </a:p>
          <a:p>
            <a:r>
              <a:rPr lang="en-GB">
                <a:cs typeface="Calibri"/>
              </a:rPr>
              <a:t>In this paper, there are two key points</a:t>
            </a:r>
            <a:r>
              <a:rPr lang="en-GB"/>
              <a:t>, Compound model scaling and </a:t>
            </a:r>
            <a:r>
              <a:rPr lang="en-GB" err="1"/>
              <a:t>EfficientNet</a:t>
            </a:r>
            <a:r>
              <a:rPr lang="en-GB"/>
              <a:t> architecture</a:t>
            </a:r>
            <a:r>
              <a:rPr lang="en-GB">
                <a:cs typeface="Calibri"/>
              </a:rPr>
              <a:t>, which make </a:t>
            </a:r>
            <a:r>
              <a:rPr lang="en-GB" err="1">
                <a:cs typeface="Calibri"/>
              </a:rPr>
              <a:t>EfficientNet</a:t>
            </a:r>
            <a:r>
              <a:rPr lang="en-GB">
                <a:cs typeface="Calibri"/>
              </a:rPr>
              <a:t> so efficient</a:t>
            </a:r>
            <a:endParaRPr lang="en-GB"/>
          </a:p>
          <a:p>
            <a:r>
              <a:rPr lang="en-GB">
                <a:cs typeface="Calibri"/>
              </a:rPr>
              <a:t>We will first talk about the part of compound scaling </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6</a:t>
            </a:fld>
            <a:endParaRPr lang="en-GB"/>
          </a:p>
        </p:txBody>
      </p:sp>
    </p:spTree>
    <p:extLst>
      <p:ext uri="{BB962C8B-B14F-4D97-AF65-F5344CB8AC3E}">
        <p14:creationId xmlns:p14="http://schemas.microsoft.com/office/powerpoint/2010/main" val="181734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cs typeface="Calibri"/>
              </a:rPr>
              <a:t>Basically, there are several properties of a model we can change to design our own model. </a:t>
            </a:r>
          </a:p>
          <a:p>
            <a:r>
              <a:rPr lang="en-GB">
                <a:cs typeface="Calibri"/>
              </a:rPr>
              <a:t>They used to be the depth, width, and resolution. In this paper, we apply a formula alpha multiply beta square multiply gamma square approximately equals to two, </a:t>
            </a:r>
          </a:p>
          <a:p>
            <a:r>
              <a:rPr lang="en-GB">
                <a:cs typeface="Calibri"/>
              </a:rPr>
              <a:t>where alpha beta gamma respectively equals to depth width and resolution. </a:t>
            </a:r>
          </a:p>
          <a:p>
            <a:r>
              <a:rPr lang="en-GB">
                <a:cs typeface="Calibri"/>
              </a:rPr>
              <a:t>Use this formula to find out the restricted proportion between three different properties and apply another parameter phi to scale the model with the fixed proportion.</a:t>
            </a:r>
          </a:p>
          <a:p>
            <a:r>
              <a:rPr lang="en-GB">
                <a:cs typeface="Calibri"/>
              </a:rPr>
              <a:t>But why we have scale three different properties in the same time?</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7</a:t>
            </a:fld>
            <a:endParaRPr lang="en-GB"/>
          </a:p>
        </p:txBody>
      </p:sp>
    </p:spTree>
    <p:extLst>
      <p:ext uri="{BB962C8B-B14F-4D97-AF65-F5344CB8AC3E}">
        <p14:creationId xmlns:p14="http://schemas.microsoft.com/office/powerpoint/2010/main" val="217120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ea typeface="新細明體"/>
                <a:cs typeface="Calibri"/>
              </a:rPr>
              <a:t>If we look the width depth and resolution individually, it's easily saturated when model becomes only wider, deeper, or having higher resolution.</a:t>
            </a:r>
            <a:endParaRPr lang="en-US" altLang="zh-TW">
              <a:ea typeface="新細明體" panose="02020500000000000000" pitchFamily="18" charset="-120"/>
              <a:cs typeface="Calibri"/>
            </a:endParaRPr>
          </a:p>
          <a:p>
            <a:r>
              <a:rPr lang="en-US" altLang="zh-TW">
                <a:ea typeface="新細明體"/>
                <a:cs typeface="Calibri"/>
              </a:rPr>
              <a:t>So after the certain point, there's no obvious improvement anymore. </a:t>
            </a:r>
          </a:p>
          <a:p>
            <a:r>
              <a:rPr lang="en-US" altLang="zh-TW">
                <a:ea typeface="新細明體"/>
                <a:cs typeface="Calibri"/>
              </a:rPr>
              <a:t>According to the experiment, the author find out applying compound scaling can successfully overcome the saturation and gain more accuracy by the formula in previous slide.</a:t>
            </a:r>
          </a:p>
        </p:txBody>
      </p:sp>
      <p:sp>
        <p:nvSpPr>
          <p:cNvPr id="4" name="投影片編號版面配置區 3"/>
          <p:cNvSpPr>
            <a:spLocks noGrp="1"/>
          </p:cNvSpPr>
          <p:nvPr>
            <p:ph type="sldNum" sz="quarter" idx="5"/>
          </p:nvPr>
        </p:nvSpPr>
        <p:spPr/>
        <p:txBody>
          <a:bodyPr/>
          <a:lstStyle/>
          <a:p>
            <a:fld id="{AA799BBE-B871-48D7-983C-C0B1D7156DCD}" type="slidenum">
              <a:rPr lang="en-GB" smtClean="0"/>
              <a:t>8</a:t>
            </a:fld>
            <a:endParaRPr lang="en-GB"/>
          </a:p>
        </p:txBody>
      </p:sp>
    </p:spTree>
    <p:extLst>
      <p:ext uri="{BB962C8B-B14F-4D97-AF65-F5344CB8AC3E}">
        <p14:creationId xmlns:p14="http://schemas.microsoft.com/office/powerpoint/2010/main" val="61633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cs typeface="Calibri"/>
              </a:rPr>
              <a:t>Just take a look at table and line graph. Based on almost same FLOPS, we can see the model scaled by compound scaling does act better than other single-property- scaled model.</a:t>
            </a:r>
          </a:p>
          <a:p>
            <a:r>
              <a:rPr lang="en-GB">
                <a:cs typeface="Calibri"/>
              </a:rPr>
              <a:t>Also, we can see the compound scaling brings almost 3% higher accuracy than other </a:t>
            </a:r>
            <a:r>
              <a:rPr lang="en-GB"/>
              <a:t>single-property- scaled </a:t>
            </a:r>
            <a:r>
              <a:rPr lang="en-GB">
                <a:cs typeface="Calibri"/>
              </a:rPr>
              <a:t>methods with same 4 billions FLOPS. </a:t>
            </a:r>
          </a:p>
          <a:p>
            <a:r>
              <a:rPr lang="en-GB">
                <a:cs typeface="Calibri"/>
              </a:rPr>
              <a:t>Then, let's look at the architecture.</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9</a:t>
            </a:fld>
            <a:endParaRPr lang="en-GB"/>
          </a:p>
        </p:txBody>
      </p:sp>
    </p:spTree>
    <p:extLst>
      <p:ext uri="{BB962C8B-B14F-4D97-AF65-F5344CB8AC3E}">
        <p14:creationId xmlns:p14="http://schemas.microsoft.com/office/powerpoint/2010/main" val="2194388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a:t>Sample slide with table and text</a:t>
            </a:r>
            <a:endParaRPr lang="en-GB"/>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a:t>This is an example of a 27 </a:t>
            </a:r>
            <a:r>
              <a:rPr lang="en-GB" err="1"/>
              <a:t>pt</a:t>
            </a:r>
            <a:r>
              <a:rPr lang="en-GB"/>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 27pt headline on a slide with three images</a:t>
            </a:r>
            <a:endParaRPr lang="en-GB"/>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a:t>This is an example of a 27 </a:t>
            </a:r>
            <a:r>
              <a:rPr lang="en-GB" err="1"/>
              <a:t>pt</a:t>
            </a:r>
            <a:r>
              <a:rPr lang="en-GB"/>
              <a:t> headline with 27 </a:t>
            </a:r>
            <a:r>
              <a:rPr lang="en-GB" err="1"/>
              <a:t>pt</a:t>
            </a:r>
            <a:r>
              <a:rPr lang="en-GB"/>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err="1"/>
              <a:t>Klik</a:t>
            </a:r>
            <a:r>
              <a:rPr lang="en-GB"/>
              <a:t> om de </a:t>
            </a:r>
            <a:r>
              <a:rPr lang="en-GB" err="1"/>
              <a:t>modelstijlen</a:t>
            </a:r>
            <a:r>
              <a:rPr lang="en-GB"/>
              <a:t> </a:t>
            </a:r>
            <a:r>
              <a:rPr lang="en-GB" err="1"/>
              <a:t>te</a:t>
            </a:r>
            <a:r>
              <a:rPr lang="en-GB"/>
              <a:t> </a:t>
            </a:r>
            <a:r>
              <a:rPr lang="en-GB" err="1"/>
              <a:t>bewerken</a:t>
            </a:r>
            <a:endParaRPr lang="en-GB"/>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el 14"/>
          <p:cNvSpPr>
            <a:spLocks noGrp="1"/>
          </p:cNvSpPr>
          <p:nvPr>
            <p:ph type="ctrTitle"/>
          </p:nvPr>
        </p:nvSpPr>
        <p:spPr/>
        <p:txBody>
          <a:bodyPr/>
          <a:lstStyle/>
          <a:p>
            <a:r>
              <a:rPr lang="en-GB" err="1"/>
              <a:t>EfficientNet</a:t>
            </a:r>
            <a:r>
              <a:rPr lang="en-GB"/>
              <a:t>: Rethinking Model Scaling for Convolutional Neural Networks</a:t>
            </a:r>
          </a:p>
        </p:txBody>
      </p:sp>
      <p:sp>
        <p:nvSpPr>
          <p:cNvPr id="16" name="Ondertitel 15"/>
          <p:cNvSpPr>
            <a:spLocks noGrp="1"/>
          </p:cNvSpPr>
          <p:nvPr>
            <p:ph type="subTitle" idx="1"/>
          </p:nvPr>
        </p:nvSpPr>
        <p:spPr/>
        <p:txBody>
          <a:bodyPr/>
          <a:lstStyle/>
          <a:p>
            <a:endParaRPr lang="en-GB"/>
          </a:p>
        </p:txBody>
      </p:sp>
      <p:sp>
        <p:nvSpPr>
          <p:cNvPr id="4" name="Tijdelijke aanduiding voor tekst 3"/>
          <p:cNvSpPr>
            <a:spLocks noGrp="1"/>
          </p:cNvSpPr>
          <p:nvPr>
            <p:ph type="body" sz="quarter" idx="13"/>
          </p:nvPr>
        </p:nvSpPr>
        <p:spPr/>
        <p:txBody>
          <a:bodyPr/>
          <a:lstStyle/>
          <a:p>
            <a:r>
              <a:rPr lang="en-GB"/>
              <a:t>Yunus Emre</a:t>
            </a:r>
            <a:endParaRPr lang="en-GB">
              <a:cs typeface="Calibri"/>
            </a:endParaRPr>
          </a:p>
        </p:txBody>
      </p:sp>
      <p:sp>
        <p:nvSpPr>
          <p:cNvPr id="5" name="Tijdelijke aanduiding voor tekst 4"/>
          <p:cNvSpPr>
            <a:spLocks noGrp="1"/>
          </p:cNvSpPr>
          <p:nvPr>
            <p:ph type="body" sz="quarter" idx="14"/>
          </p:nvPr>
        </p:nvSpPr>
        <p:spPr/>
        <p:txBody>
          <a:bodyPr/>
          <a:lstStyle/>
          <a:p>
            <a:r>
              <a:rPr lang="en-GB">
                <a:cs typeface="Calibri"/>
              </a:rPr>
              <a:t>ME-AIESW</a:t>
            </a:r>
          </a:p>
        </p:txBody>
      </p:sp>
    </p:spTree>
    <p:extLst>
      <p:ext uri="{BB962C8B-B14F-4D97-AF65-F5344CB8AC3E}">
        <p14:creationId xmlns:p14="http://schemas.microsoft.com/office/powerpoint/2010/main" val="29403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1AD58C57-1048-40A9-BAF0-AC2F4E2B0904}"/>
                  </a:ext>
                </a:extLst>
              </p:cNvPr>
              <p:cNvSpPr/>
              <p:nvPr/>
            </p:nvSpPr>
            <p:spPr>
              <a:xfrm>
                <a:off x="754011" y="2045366"/>
                <a:ext cx="3181149" cy="19683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0" i="1">
                  <a:latin typeface="Cambria Math" panose="02040503050406030204" pitchFamily="18" charset="0"/>
                </a:endParaRPr>
              </a:p>
              <a:p>
                <a:pPr algn="ctr"/>
                <a:endParaRPr lang="en-US" b="1"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𝒘𝒉𝒆𝒓𝒆</m:t>
                      </m:r>
                      <m:r>
                        <a:rPr lang="en-US" sz="1200" b="1" i="1" smtClean="0">
                          <a:latin typeface="Cambria Math" panose="02040503050406030204" pitchFamily="18" charset="0"/>
                        </a:rPr>
                        <m:t> </m:t>
                      </m:r>
                      <m:sSup>
                        <m:sSupPr>
                          <m:ctrlPr>
                            <a:rPr lang="en-US" sz="1200" b="1" i="1" smtClean="0">
                              <a:latin typeface="Cambria Math" panose="02040503050406030204" pitchFamily="18" charset="0"/>
                            </a:rPr>
                          </m:ctrlPr>
                        </m:sSupPr>
                        <m:e>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𝑭</m:t>
                              </m:r>
                            </m:e>
                            <m:sub>
                              <m:r>
                                <a:rPr lang="en-US" sz="1200" b="1" i="1" smtClean="0">
                                  <a:latin typeface="Cambria Math" panose="02040503050406030204" pitchFamily="18" charset="0"/>
                                </a:rPr>
                                <m:t>𝒊</m:t>
                              </m:r>
                            </m:sub>
                          </m:sSub>
                        </m:e>
                        <m:sup>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𝑳</m:t>
                              </m:r>
                            </m:e>
                            <m:sub>
                              <m:r>
                                <a:rPr lang="en-US" sz="1200" b="1" i="1" smtClean="0">
                                  <a:latin typeface="Cambria Math" panose="02040503050406030204" pitchFamily="18" charset="0"/>
                                </a:rPr>
                                <m:t>𝒊</m:t>
                              </m:r>
                            </m:sub>
                          </m:sSub>
                        </m:sup>
                      </m:sSup>
                      <m:r>
                        <a:rPr lang="en-US" sz="1200" b="1" i="1" smtClean="0">
                          <a:latin typeface="Cambria Math" panose="02040503050406030204" pitchFamily="18" charset="0"/>
                        </a:rPr>
                        <m:t> </m:t>
                      </m:r>
                      <m:r>
                        <a:rPr lang="en-US" sz="1200" b="1" i="1" smtClean="0">
                          <a:latin typeface="Cambria Math" panose="02040503050406030204" pitchFamily="18" charset="0"/>
                        </a:rPr>
                        <m:t>𝒅𝒆𝒏𝒐𝒕𝒆𝒔</m:t>
                      </m:r>
                      <m:r>
                        <a:rPr lang="en-US" sz="1200" b="1" i="1" smtClean="0">
                          <a:latin typeface="Cambria Math" panose="02040503050406030204" pitchFamily="18" charset="0"/>
                        </a:rPr>
                        <m:t> </m:t>
                      </m:r>
                      <m:r>
                        <a:rPr lang="en-US" sz="1200" b="1" i="1" smtClean="0">
                          <a:latin typeface="Cambria Math" panose="02040503050406030204" pitchFamily="18" charset="0"/>
                        </a:rPr>
                        <m:t>𝒍𝒂𝒚𝒆𝒓</m:t>
                      </m:r>
                      <m:r>
                        <a:rPr lang="en-US" sz="1200" b="1" i="1" smtClean="0">
                          <a:latin typeface="Cambria Math" panose="02040503050406030204" pitchFamily="18" charset="0"/>
                        </a:rPr>
                        <m:t> </m:t>
                      </m:r>
                      <m:sSub>
                        <m:sSubPr>
                          <m:ctrlPr>
                            <a:rPr lang="en-US" sz="1200" b="1" i="1">
                              <a:latin typeface="Cambria Math" panose="02040503050406030204" pitchFamily="18" charset="0"/>
                            </a:rPr>
                          </m:ctrlPr>
                        </m:sSubPr>
                        <m:e>
                          <m:r>
                            <a:rPr lang="en-US" sz="1200" b="1" i="1" smtClean="0">
                              <a:latin typeface="Cambria Math" panose="02040503050406030204" pitchFamily="18" charset="0"/>
                            </a:rPr>
                            <m:t>𝑭</m:t>
                          </m:r>
                        </m:e>
                        <m:sub>
                          <m:r>
                            <a:rPr lang="en-US" sz="1200" b="1" i="1" smtClean="0">
                              <a:latin typeface="Cambria Math" panose="02040503050406030204" pitchFamily="18" charset="0"/>
                            </a:rPr>
                            <m:t>𝒊</m:t>
                          </m:r>
                        </m:sub>
                      </m:sSub>
                      <m:r>
                        <a:rPr lang="en-US" sz="1200" b="1" i="1" smtClean="0">
                          <a:latin typeface="Cambria Math" panose="02040503050406030204" pitchFamily="18" charset="0"/>
                        </a:rPr>
                        <m:t> </m:t>
                      </m:r>
                      <m:r>
                        <a:rPr lang="en-US" sz="1200" b="1" i="1" smtClean="0">
                          <a:latin typeface="Cambria Math" panose="02040503050406030204" pitchFamily="18" charset="0"/>
                        </a:rPr>
                        <m:t>𝒊𝒔</m:t>
                      </m:r>
                      <m:r>
                        <a:rPr lang="en-US" sz="1200" b="1" i="1" smtClean="0">
                          <a:latin typeface="Cambria Math" panose="02040503050406030204" pitchFamily="18" charset="0"/>
                        </a:rPr>
                        <m:t> </m:t>
                      </m:r>
                    </m:oMath>
                  </m:oMathPara>
                </a14:m>
                <a:endParaRPr lang="en-US" sz="1200" b="1"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𝒓𝒆𝒑𝒆𝒂𝒕𝒆𝒅</m:t>
                      </m:r>
                      <m:r>
                        <a:rPr lang="en-US" sz="1200" b="1" i="1" smtClean="0">
                          <a:latin typeface="Cambria Math" panose="02040503050406030204" pitchFamily="18" charset="0"/>
                        </a:rPr>
                        <m:t> </m:t>
                      </m:r>
                      <m:sSub>
                        <m:sSubPr>
                          <m:ctrlPr>
                            <a:rPr lang="en-US" sz="1200" b="1" i="1">
                              <a:latin typeface="Cambria Math" panose="02040503050406030204" pitchFamily="18" charset="0"/>
                            </a:rPr>
                          </m:ctrlPr>
                        </m:sSubPr>
                        <m:e>
                          <m:r>
                            <a:rPr lang="en-US" sz="1200" b="1" i="1" smtClean="0">
                              <a:latin typeface="Cambria Math" panose="02040503050406030204" pitchFamily="18" charset="0"/>
                            </a:rPr>
                            <m:t>𝑳</m:t>
                          </m:r>
                        </m:e>
                        <m:sub>
                          <m:r>
                            <a:rPr lang="en-US" sz="1200" b="1" i="1" smtClean="0">
                              <a:latin typeface="Cambria Math" panose="02040503050406030204" pitchFamily="18" charset="0"/>
                            </a:rPr>
                            <m:t>𝒊</m:t>
                          </m:r>
                        </m:sub>
                      </m:sSub>
                      <m:r>
                        <a:rPr lang="en-US" sz="1200" b="1" i="1" smtClean="0">
                          <a:latin typeface="Cambria Math" panose="02040503050406030204" pitchFamily="18" charset="0"/>
                        </a:rPr>
                        <m:t> </m:t>
                      </m:r>
                      <m:r>
                        <a:rPr lang="en-US" sz="1200" b="1" i="1" smtClean="0">
                          <a:latin typeface="Cambria Math" panose="02040503050406030204" pitchFamily="18" charset="0"/>
                        </a:rPr>
                        <m:t>𝒕𝒊𝒎𝒆𝒔</m:t>
                      </m:r>
                      <m:r>
                        <a:rPr lang="en-US" sz="1200" b="1" i="1" smtClean="0">
                          <a:latin typeface="Cambria Math" panose="02040503050406030204" pitchFamily="18" charset="0"/>
                        </a:rPr>
                        <m:t> </m:t>
                      </m:r>
                      <m:r>
                        <a:rPr lang="en-US" sz="1200" b="1" i="1" smtClean="0">
                          <a:latin typeface="Cambria Math" panose="02040503050406030204" pitchFamily="18" charset="0"/>
                        </a:rPr>
                        <m:t>𝒊𝒏</m:t>
                      </m:r>
                      <m:r>
                        <a:rPr lang="en-US" sz="1200" b="1" i="1" smtClean="0">
                          <a:latin typeface="Cambria Math" panose="02040503050406030204" pitchFamily="18" charset="0"/>
                        </a:rPr>
                        <m:t> </m:t>
                      </m:r>
                      <m:r>
                        <a:rPr lang="en-US" sz="1200" b="1" i="1" smtClean="0">
                          <a:latin typeface="Cambria Math" panose="02040503050406030204" pitchFamily="18" charset="0"/>
                        </a:rPr>
                        <m:t>𝒔𝒕𝒂𝒈𝒆</m:t>
                      </m:r>
                      <m:r>
                        <a:rPr lang="en-US" sz="1200" b="1" i="1" smtClean="0">
                          <a:latin typeface="Cambria Math" panose="02040503050406030204" pitchFamily="18" charset="0"/>
                        </a:rPr>
                        <m:t> </m:t>
                      </m:r>
                      <m:r>
                        <a:rPr lang="en-US" sz="1200" b="1" i="1" smtClean="0">
                          <a:latin typeface="Cambria Math" panose="02040503050406030204" pitchFamily="18" charset="0"/>
                        </a:rPr>
                        <m:t>𝒊</m:t>
                      </m:r>
                    </m:oMath>
                  </m:oMathPara>
                </a14:m>
                <a:endParaRPr lang="en-US" sz="1200" b="1"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 &lt;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𝑯</m:t>
                          </m:r>
                        </m:e>
                        <m:sub>
                          <m:r>
                            <a:rPr lang="en-US" sz="1200" b="1" i="1" smtClean="0">
                              <a:latin typeface="Cambria Math" panose="02040503050406030204" pitchFamily="18" charset="0"/>
                            </a:rPr>
                            <m:t>𝒊</m:t>
                          </m:r>
                        </m:sub>
                      </m:sSub>
                      <m:r>
                        <a:rPr lang="en-US" sz="1200" b="1" i="1" smtClean="0">
                          <a:latin typeface="Cambria Math" panose="02040503050406030204" pitchFamily="18" charset="0"/>
                        </a:rPr>
                        <m:t>,</m:t>
                      </m:r>
                      <m:sSub>
                        <m:sSubPr>
                          <m:ctrlPr>
                            <a:rPr lang="en-US" sz="1200" b="1" i="1">
                              <a:latin typeface="Cambria Math" panose="02040503050406030204" pitchFamily="18" charset="0"/>
                            </a:rPr>
                          </m:ctrlPr>
                        </m:sSubPr>
                        <m:e>
                          <m:r>
                            <a:rPr lang="en-US" altLang="zh-TW" sz="1200" b="1" i="1" smtClean="0">
                              <a:latin typeface="Cambria Math" panose="02040503050406030204" pitchFamily="18" charset="0"/>
                            </a:rPr>
                            <m:t>𝑾</m:t>
                          </m:r>
                        </m:e>
                        <m:sub>
                          <m:r>
                            <a:rPr lang="en-US" sz="1200" b="1" i="1" smtClean="0">
                              <a:latin typeface="Cambria Math" panose="02040503050406030204" pitchFamily="18" charset="0"/>
                            </a:rPr>
                            <m:t>𝒊</m:t>
                          </m:r>
                        </m:sub>
                      </m:sSub>
                      <m:r>
                        <a:rPr lang="en-US" sz="1200" b="1" i="1" smtClean="0">
                          <a:latin typeface="Cambria Math" panose="02040503050406030204" pitchFamily="18" charset="0"/>
                        </a:rPr>
                        <m:t>,</m:t>
                      </m:r>
                      <m:sSub>
                        <m:sSubPr>
                          <m:ctrlPr>
                            <a:rPr lang="en-US" sz="1200" b="1" i="1">
                              <a:latin typeface="Cambria Math" panose="02040503050406030204" pitchFamily="18" charset="0"/>
                            </a:rPr>
                          </m:ctrlPr>
                        </m:sSubPr>
                        <m:e>
                          <m:r>
                            <a:rPr lang="en-US" sz="1200" b="1" i="1" smtClean="0">
                              <a:latin typeface="Cambria Math" panose="02040503050406030204" pitchFamily="18" charset="0"/>
                            </a:rPr>
                            <m:t>𝑪</m:t>
                          </m:r>
                        </m:e>
                        <m:sub>
                          <m:r>
                            <a:rPr lang="en-US" sz="1200" b="1" i="1" smtClean="0">
                              <a:latin typeface="Cambria Math" panose="02040503050406030204" pitchFamily="18" charset="0"/>
                            </a:rPr>
                            <m:t>𝒊</m:t>
                          </m:r>
                        </m:sub>
                      </m:sSub>
                      <m:r>
                        <a:rPr lang="en-US" sz="1200" b="1" i="1" smtClean="0">
                          <a:latin typeface="Cambria Math" panose="02040503050406030204" pitchFamily="18" charset="0"/>
                        </a:rPr>
                        <m:t>&gt;</m:t>
                      </m:r>
                      <m:r>
                        <a:rPr lang="en-US" sz="1200" b="1" i="1" smtClean="0">
                          <a:latin typeface="Cambria Math" panose="02040503050406030204" pitchFamily="18" charset="0"/>
                        </a:rPr>
                        <m:t>𝒅𝒆𝒏𝒐𝒕𝒆𝒔</m:t>
                      </m:r>
                      <m:r>
                        <a:rPr lang="en-US" sz="1200" b="1" i="1" smtClean="0">
                          <a:latin typeface="Cambria Math" panose="02040503050406030204" pitchFamily="18" charset="0"/>
                        </a:rPr>
                        <m:t> </m:t>
                      </m:r>
                      <m:r>
                        <a:rPr lang="en-US" sz="1200" b="1" i="1" smtClean="0">
                          <a:latin typeface="Cambria Math" panose="02040503050406030204" pitchFamily="18" charset="0"/>
                        </a:rPr>
                        <m:t>𝒕𝒉𝒆</m:t>
                      </m:r>
                      <m:r>
                        <a:rPr lang="en-US" sz="1200" b="1" i="1" smtClean="0">
                          <a:latin typeface="Cambria Math" panose="02040503050406030204" pitchFamily="18" charset="0"/>
                        </a:rPr>
                        <m:t> </m:t>
                      </m:r>
                      <m:r>
                        <a:rPr lang="en-US" sz="1200" b="1" i="1" smtClean="0">
                          <a:latin typeface="Cambria Math" panose="02040503050406030204" pitchFamily="18" charset="0"/>
                        </a:rPr>
                        <m:t>𝒔𝒉𝒂𝒑𝒆</m:t>
                      </m:r>
                      <m:r>
                        <a:rPr lang="en-US" sz="1200" b="1" i="1" smtClean="0">
                          <a:latin typeface="Cambria Math" panose="02040503050406030204" pitchFamily="18" charset="0"/>
                        </a:rPr>
                        <m:t> </m:t>
                      </m:r>
                      <m:r>
                        <a:rPr lang="en-US" sz="1200" b="1" i="1" smtClean="0">
                          <a:latin typeface="Cambria Math" panose="02040503050406030204" pitchFamily="18" charset="0"/>
                        </a:rPr>
                        <m:t>𝒐𝒇</m:t>
                      </m:r>
                      <m:r>
                        <a:rPr lang="en-US" sz="1200" b="1" i="1" smtClean="0">
                          <a:latin typeface="Cambria Math" panose="02040503050406030204" pitchFamily="18" charset="0"/>
                        </a:rPr>
                        <m:t> </m:t>
                      </m:r>
                    </m:oMath>
                  </m:oMathPara>
                </a14:m>
                <a:endParaRPr lang="en-US" sz="1200" b="1"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𝒊𝒏𝒑𝒖𝒕</m:t>
                      </m:r>
                      <m:r>
                        <a:rPr lang="en-US" sz="1200" b="1" i="1" smtClean="0">
                          <a:latin typeface="Cambria Math" panose="02040503050406030204" pitchFamily="18" charset="0"/>
                        </a:rPr>
                        <m:t> </m:t>
                      </m:r>
                      <m:r>
                        <a:rPr lang="en-US" sz="1200" b="1" i="1" smtClean="0">
                          <a:latin typeface="Cambria Math" panose="02040503050406030204" pitchFamily="18" charset="0"/>
                        </a:rPr>
                        <m:t>𝒕𝒆𝒏𝒔𝒐𝒓</m:t>
                      </m:r>
                      <m:r>
                        <a:rPr lang="en-US" sz="1200" b="1" i="1" smtClean="0">
                          <a:latin typeface="Cambria Math" panose="02040503050406030204" pitchFamily="18" charset="0"/>
                        </a:rPr>
                        <m:t> </m:t>
                      </m:r>
                      <m:r>
                        <a:rPr lang="en-US" sz="1200" b="1" i="1" smtClean="0">
                          <a:latin typeface="Cambria Math" panose="02040503050406030204" pitchFamily="18" charset="0"/>
                        </a:rPr>
                        <m:t>𝑿</m:t>
                      </m:r>
                      <m:r>
                        <a:rPr lang="en-US" sz="1200" b="1" i="1" smtClean="0">
                          <a:latin typeface="Cambria Math" panose="02040503050406030204" pitchFamily="18" charset="0"/>
                        </a:rPr>
                        <m:t> </m:t>
                      </m:r>
                      <m:r>
                        <a:rPr lang="en-US" sz="1200" b="1" i="1" smtClean="0">
                          <a:latin typeface="Cambria Math" panose="02040503050406030204" pitchFamily="18" charset="0"/>
                        </a:rPr>
                        <m:t>𝒐𝒇</m:t>
                      </m:r>
                      <m:r>
                        <a:rPr lang="en-US" sz="1200" b="1" i="1" smtClean="0">
                          <a:latin typeface="Cambria Math" panose="02040503050406030204" pitchFamily="18" charset="0"/>
                        </a:rPr>
                        <m:t> </m:t>
                      </m:r>
                      <m:r>
                        <a:rPr lang="en-US" sz="1200" b="1" i="1" smtClean="0">
                          <a:latin typeface="Cambria Math" panose="02040503050406030204" pitchFamily="18" charset="0"/>
                        </a:rPr>
                        <m:t>𝒍𝒂𝒚𝒆𝒓</m:t>
                      </m:r>
                      <m:r>
                        <a:rPr lang="en-US" sz="1200" b="1" i="1" smtClean="0">
                          <a:latin typeface="Cambria Math" panose="02040503050406030204" pitchFamily="18" charset="0"/>
                        </a:rPr>
                        <m:t> </m:t>
                      </m:r>
                      <m:r>
                        <a:rPr lang="en-US" sz="1200" b="1" i="1" smtClean="0">
                          <a:latin typeface="Cambria Math" panose="02040503050406030204" pitchFamily="18" charset="0"/>
                        </a:rPr>
                        <m:t>𝒊</m:t>
                      </m:r>
                      <m:r>
                        <a:rPr lang="en-US" sz="1200" b="1" i="1" smtClean="0">
                          <a:latin typeface="Cambria Math" panose="02040503050406030204" pitchFamily="18" charset="0"/>
                        </a:rPr>
                        <m:t>.</m:t>
                      </m:r>
                    </m:oMath>
                  </m:oMathPara>
                </a14:m>
                <a:endParaRPr lang="en-US" sz="1200" b="1"/>
              </a:p>
            </p:txBody>
          </p:sp>
        </mc:Choice>
        <mc:Fallback xmlns="">
          <p:sp>
            <p:nvSpPr>
              <p:cNvPr id="9" name="Rectangle: Rounded Corners 8">
                <a:extLst>
                  <a:ext uri="{FF2B5EF4-FFF2-40B4-BE49-F238E27FC236}">
                    <a16:creationId xmlns:a16="http://schemas.microsoft.com/office/drawing/2014/main" id="{1AD58C57-1048-40A9-BAF0-AC2F4E2B0904}"/>
                  </a:ext>
                </a:extLst>
              </p:cNvPr>
              <p:cNvSpPr>
                <a:spLocks noRot="1" noChangeAspect="1" noMove="1" noResize="1" noEditPoints="1" noAdjustHandles="1" noChangeArrowheads="1" noChangeShapeType="1" noTextEdit="1"/>
              </p:cNvSpPr>
              <p:nvPr/>
            </p:nvSpPr>
            <p:spPr>
              <a:xfrm>
                <a:off x="754011" y="2045366"/>
                <a:ext cx="3181149" cy="1968367"/>
              </a:xfrm>
              <a:prstGeom prst="roundRect">
                <a:avLst/>
              </a:prstGeom>
              <a:blipFill>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GB" sz="2400" err="1"/>
              <a:t>EfficientNet</a:t>
            </a:r>
            <a:r>
              <a:rPr lang="en-GB" sz="2400"/>
              <a:t> Architecture</a:t>
            </a:r>
          </a:p>
        </p:txBody>
      </p:sp>
      <p:sp>
        <p:nvSpPr>
          <p:cNvPr id="3" name="Tijdelijke aanduiding voor inhoud 2"/>
          <p:cNvSpPr>
            <a:spLocks noGrp="1"/>
          </p:cNvSpPr>
          <p:nvPr>
            <p:ph idx="1"/>
          </p:nvPr>
        </p:nvSpPr>
        <p:spPr>
          <a:xfrm>
            <a:off x="758824" y="1209619"/>
            <a:ext cx="7556501" cy="618411"/>
          </a:xfrm>
        </p:spPr>
        <p:txBody>
          <a:bodyPr/>
          <a:lstStyle/>
          <a:p>
            <a:r>
              <a:rPr lang="en-GB"/>
              <a:t>Apply NAS to find the EfficientNet-B0 baseline network and scale the baseline model by compound scaling method.  </a:t>
            </a:r>
          </a:p>
          <a:p>
            <a:endParaRPr lang="en-US" sz="2000" b="0" i="1">
              <a:latin typeface="Cambria Math" panose="02040503050406030204" pitchFamily="18" charset="0"/>
            </a:endParaRPr>
          </a:p>
          <a:p>
            <a:endParaRPr lang="en-GB"/>
          </a:p>
        </p:txBody>
      </p:sp>
      <p:sp>
        <p:nvSpPr>
          <p:cNvPr id="4" name="Tijdelijke aanduiding voor voettekst 3"/>
          <p:cNvSpPr>
            <a:spLocks noGrp="1"/>
          </p:cNvSpPr>
          <p:nvPr>
            <p:ph type="ftr" sz="quarter" idx="11"/>
          </p:nvPr>
        </p:nvSpPr>
        <p:spPr/>
        <p:txBody>
          <a:bodyPr/>
          <a:lstStyle/>
          <a:p>
            <a:r>
              <a:rPr lang="en-GB"/>
              <a:t>Methodology</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10</a:t>
            </a:fld>
            <a:endParaRPr lang="en-GB"/>
          </a:p>
        </p:txBody>
      </p:sp>
      <p:pic>
        <p:nvPicPr>
          <p:cNvPr id="7" name="Picture 6">
            <a:extLst>
              <a:ext uri="{FF2B5EF4-FFF2-40B4-BE49-F238E27FC236}">
                <a16:creationId xmlns:a16="http://schemas.microsoft.com/office/drawing/2014/main" id="{AE2B91E5-279B-4140-A5ED-423607B89160}"/>
              </a:ext>
            </a:extLst>
          </p:cNvPr>
          <p:cNvPicPr>
            <a:picLocks noChangeAspect="1"/>
          </p:cNvPicPr>
          <p:nvPr/>
        </p:nvPicPr>
        <p:blipFill>
          <a:blip r:embed="rId4"/>
          <a:stretch>
            <a:fillRect/>
          </a:stretch>
        </p:blipFill>
        <p:spPr>
          <a:xfrm>
            <a:off x="1184609" y="2247742"/>
            <a:ext cx="2319951" cy="567905"/>
          </a:xfrm>
          <a:prstGeom prst="rect">
            <a:avLst/>
          </a:prstGeom>
        </p:spPr>
      </p:pic>
      <p:pic>
        <p:nvPicPr>
          <p:cNvPr id="13" name="Picture 12">
            <a:extLst>
              <a:ext uri="{FF2B5EF4-FFF2-40B4-BE49-F238E27FC236}">
                <a16:creationId xmlns:a16="http://schemas.microsoft.com/office/drawing/2014/main" id="{9EA2A524-C3FB-4347-8EB5-05317A3AAAB4}"/>
              </a:ext>
            </a:extLst>
          </p:cNvPr>
          <p:cNvPicPr>
            <a:picLocks noChangeAspect="1"/>
          </p:cNvPicPr>
          <p:nvPr/>
        </p:nvPicPr>
        <p:blipFill>
          <a:blip r:embed="rId5"/>
          <a:stretch>
            <a:fillRect/>
          </a:stretch>
        </p:blipFill>
        <p:spPr>
          <a:xfrm>
            <a:off x="4383255" y="2045366"/>
            <a:ext cx="3932070" cy="1968974"/>
          </a:xfrm>
          <a:prstGeom prst="rect">
            <a:avLst/>
          </a:prstGeom>
        </p:spPr>
      </p:pic>
    </p:spTree>
    <p:extLst>
      <p:ext uri="{BB962C8B-B14F-4D97-AF65-F5344CB8AC3E}">
        <p14:creationId xmlns:p14="http://schemas.microsoft.com/office/powerpoint/2010/main" val="200700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voettekst 4"/>
          <p:cNvSpPr>
            <a:spLocks noGrp="1"/>
          </p:cNvSpPr>
          <p:nvPr>
            <p:ph type="ftr" sz="quarter" idx="11"/>
          </p:nvPr>
        </p:nvSpPr>
        <p:spPr/>
        <p:txBody>
          <a:bodyPr/>
          <a:lstStyle/>
          <a:p>
            <a:r>
              <a:rPr lang="en-US" altLang="zh-TW"/>
              <a:t>Methodology</a:t>
            </a:r>
            <a:endParaRPr lang="en-GB"/>
          </a:p>
        </p:txBody>
      </p:sp>
      <p:sp>
        <p:nvSpPr>
          <p:cNvPr id="6" name="Tijdelijke aanduiding voor dianummer 5"/>
          <p:cNvSpPr>
            <a:spLocks noGrp="1"/>
          </p:cNvSpPr>
          <p:nvPr>
            <p:ph type="sldNum" sz="quarter" idx="12"/>
          </p:nvPr>
        </p:nvSpPr>
        <p:spPr/>
        <p:txBody>
          <a:bodyPr/>
          <a:lstStyle/>
          <a:p>
            <a:fld id="{C194BDB0-F4EA-4DD6-8281-CCE2440D0CE0}" type="slidenum">
              <a:rPr lang="en-GB" smtClean="0"/>
              <a:pPr/>
              <a:t>11</a:t>
            </a:fld>
            <a:endParaRPr lang="en-GB"/>
          </a:p>
        </p:txBody>
      </p:sp>
      <p:sp>
        <p:nvSpPr>
          <p:cNvPr id="9" name="Tijdelijke aanduiding voor inhoud 2">
            <a:extLst>
              <a:ext uri="{FF2B5EF4-FFF2-40B4-BE49-F238E27FC236}">
                <a16:creationId xmlns:a16="http://schemas.microsoft.com/office/drawing/2014/main" id="{BEC3557E-15AB-4277-A04E-956191D35AE2}"/>
              </a:ext>
            </a:extLst>
          </p:cNvPr>
          <p:cNvSpPr txBox="1">
            <a:spLocks/>
          </p:cNvSpPr>
          <p:nvPr/>
        </p:nvSpPr>
        <p:spPr>
          <a:xfrm>
            <a:off x="460960" y="589440"/>
            <a:ext cx="5737709" cy="281547"/>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000"/>
              <a:t>Compare with </a:t>
            </a:r>
            <a:r>
              <a:rPr lang="en-GB" sz="2000" err="1"/>
              <a:t>MobileNets</a:t>
            </a:r>
            <a:r>
              <a:rPr lang="en-GB" sz="2000"/>
              <a:t> and </a:t>
            </a:r>
            <a:r>
              <a:rPr lang="en-GB" sz="2000" err="1"/>
              <a:t>ResNet</a:t>
            </a:r>
            <a:endParaRPr lang="en-GB" sz="2000"/>
          </a:p>
        </p:txBody>
      </p:sp>
      <p:pic>
        <p:nvPicPr>
          <p:cNvPr id="3" name="Picture 2">
            <a:extLst>
              <a:ext uri="{FF2B5EF4-FFF2-40B4-BE49-F238E27FC236}">
                <a16:creationId xmlns:a16="http://schemas.microsoft.com/office/drawing/2014/main" id="{A1B92129-2C54-4D65-A6C5-3D0E24CDC0A5}"/>
              </a:ext>
            </a:extLst>
          </p:cNvPr>
          <p:cNvPicPr>
            <a:picLocks noChangeAspect="1"/>
          </p:cNvPicPr>
          <p:nvPr/>
        </p:nvPicPr>
        <p:blipFill>
          <a:blip r:embed="rId3"/>
          <a:stretch>
            <a:fillRect/>
          </a:stretch>
        </p:blipFill>
        <p:spPr>
          <a:xfrm>
            <a:off x="460960" y="1289784"/>
            <a:ext cx="3687529" cy="2880000"/>
          </a:xfrm>
          <a:prstGeom prst="rect">
            <a:avLst/>
          </a:prstGeom>
        </p:spPr>
      </p:pic>
      <p:pic>
        <p:nvPicPr>
          <p:cNvPr id="7" name="Picture 6">
            <a:extLst>
              <a:ext uri="{FF2B5EF4-FFF2-40B4-BE49-F238E27FC236}">
                <a16:creationId xmlns:a16="http://schemas.microsoft.com/office/drawing/2014/main" id="{04894F35-B800-4A6C-A7E7-19CF07B44EA2}"/>
              </a:ext>
            </a:extLst>
          </p:cNvPr>
          <p:cNvPicPr>
            <a:picLocks noChangeAspect="1"/>
          </p:cNvPicPr>
          <p:nvPr/>
        </p:nvPicPr>
        <p:blipFill>
          <a:blip r:embed="rId4"/>
          <a:stretch>
            <a:fillRect/>
          </a:stretch>
        </p:blipFill>
        <p:spPr>
          <a:xfrm>
            <a:off x="4404888" y="1289784"/>
            <a:ext cx="3587562" cy="2880000"/>
          </a:xfrm>
          <a:prstGeom prst="rect">
            <a:avLst/>
          </a:prstGeom>
        </p:spPr>
      </p:pic>
    </p:spTree>
    <p:extLst>
      <p:ext uri="{BB962C8B-B14F-4D97-AF65-F5344CB8AC3E}">
        <p14:creationId xmlns:p14="http://schemas.microsoft.com/office/powerpoint/2010/main" val="71065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a:ea typeface="+mj-lt"/>
                <a:cs typeface="+mj-lt"/>
              </a:rPr>
              <a:t>Result </a:t>
            </a:r>
            <a:r>
              <a:rPr lang="en-GB"/>
              <a:t>and Discussion</a:t>
            </a:r>
            <a:endParaRPr lang="en-US"/>
          </a:p>
        </p:txBody>
      </p:sp>
      <p:sp>
        <p:nvSpPr>
          <p:cNvPr id="7" name="Ondertitel 6"/>
          <p:cNvSpPr>
            <a:spLocks noGrp="1"/>
          </p:cNvSpPr>
          <p:nvPr>
            <p:ph type="subTitle" idx="1"/>
          </p:nvPr>
        </p:nvSpPr>
        <p:spPr/>
        <p:txBody>
          <a:bodyPr vert="horz" wrap="none" lIns="756000" tIns="18000" rIns="1962000" bIns="0" rtlCol="0" anchor="t">
            <a:noAutofit/>
          </a:bodyPr>
          <a:lstStyle/>
          <a:p>
            <a:r>
              <a:rPr lang="en-GB" b="0">
                <a:ea typeface="+mn-lt"/>
                <a:cs typeface="+mn-lt"/>
              </a:rPr>
              <a:t>On Advantages and Limitations of </a:t>
            </a:r>
            <a:r>
              <a:rPr lang="en-GB" b="0" err="1">
                <a:ea typeface="+mn-lt"/>
                <a:cs typeface="+mn-lt"/>
              </a:rPr>
              <a:t>Efficientnet</a:t>
            </a:r>
            <a:endParaRPr lang="en-US" err="1"/>
          </a:p>
        </p:txBody>
      </p:sp>
      <p:sp>
        <p:nvSpPr>
          <p:cNvPr id="8" name="Tijdelijke aanduiding voor tekst 7"/>
          <p:cNvSpPr>
            <a:spLocks noGrp="1"/>
          </p:cNvSpPr>
          <p:nvPr>
            <p:ph type="body" sz="quarter" idx="13"/>
          </p:nvPr>
        </p:nvSpPr>
        <p:spPr/>
        <p:txBody>
          <a:bodyPr/>
          <a:lstStyle/>
          <a:p>
            <a:r>
              <a:rPr lang="en-GB" b="0">
                <a:ea typeface="+mn-lt"/>
                <a:cs typeface="+mn-lt"/>
              </a:rPr>
              <a:t>Lecturer: </a:t>
            </a:r>
            <a:r>
              <a:rPr lang="en-GB" err="1">
                <a:ea typeface="+mn-lt"/>
                <a:cs typeface="+mn-lt"/>
              </a:rPr>
              <a:t>Yibo</a:t>
            </a:r>
            <a:r>
              <a:rPr lang="en-GB"/>
              <a:t> Shi</a:t>
            </a:r>
            <a:endParaRPr lang="en-GB">
              <a:cs typeface="Calibri"/>
            </a:endParaRPr>
          </a:p>
        </p:txBody>
      </p:sp>
      <p:sp>
        <p:nvSpPr>
          <p:cNvPr id="9" name="Tijdelijke aanduiding voor tekst 8"/>
          <p:cNvSpPr>
            <a:spLocks noGrp="1"/>
          </p:cNvSpPr>
          <p:nvPr>
            <p:ph type="body" sz="quarter" idx="14"/>
          </p:nvPr>
        </p:nvSpPr>
        <p:spPr/>
        <p:txBody>
          <a:bodyPr/>
          <a:lstStyle/>
          <a:p>
            <a:r>
              <a:rPr lang="en-GB"/>
              <a:t>EE Department, CS Group</a:t>
            </a:r>
          </a:p>
        </p:txBody>
      </p:sp>
    </p:spTree>
    <p:extLst>
      <p:ext uri="{BB962C8B-B14F-4D97-AF65-F5344CB8AC3E}">
        <p14:creationId xmlns:p14="http://schemas.microsoft.com/office/powerpoint/2010/main" val="12842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0">
                <a:ea typeface="+mj-lt"/>
                <a:cs typeface="+mj-lt"/>
              </a:rPr>
              <a:t>Good performance described in the paper:</a:t>
            </a:r>
          </a:p>
          <a:p>
            <a:endParaRPr lang="en-US">
              <a:ea typeface="Calibri"/>
              <a:cs typeface="Calibri"/>
            </a:endParaRPr>
          </a:p>
        </p:txBody>
      </p:sp>
      <p:sp>
        <p:nvSpPr>
          <p:cNvPr id="3" name="Tijdelijke aanduiding voor inhoud 2"/>
          <p:cNvSpPr>
            <a:spLocks noGrp="1"/>
          </p:cNvSpPr>
          <p:nvPr>
            <p:ph idx="1"/>
          </p:nvPr>
        </p:nvSpPr>
        <p:spPr>
          <a:xfrm>
            <a:off x="758824" y="1253064"/>
            <a:ext cx="7556501" cy="2922458"/>
          </a:xfrm>
        </p:spPr>
        <p:txBody>
          <a:bodyPr vert="horz" lIns="0" tIns="0" rIns="0" bIns="0" rtlCol="0" anchor="t">
            <a:noAutofit/>
          </a:bodyPr>
          <a:lstStyle/>
          <a:p>
            <a:pPr lvl="2">
              <a:buFont typeface="Arial"/>
              <a:buChar char="•"/>
            </a:pPr>
            <a:r>
              <a:rPr lang="en-GB" sz="1950">
                <a:ea typeface="+mn-lt"/>
                <a:cs typeface="+mn-lt"/>
              </a:rPr>
              <a:t>Flexibility of baseline selection</a:t>
            </a:r>
          </a:p>
          <a:p>
            <a:pPr lvl="2">
              <a:buFont typeface="Arial"/>
              <a:buChar char="•"/>
            </a:pPr>
            <a:endParaRPr lang="en-GB" sz="1950">
              <a:ea typeface="+mn-lt"/>
              <a:cs typeface="+mn-lt"/>
            </a:endParaRPr>
          </a:p>
          <a:p>
            <a:pPr lvl="2">
              <a:buFont typeface="Arial"/>
              <a:buChar char="•"/>
            </a:pPr>
            <a:r>
              <a:rPr lang="en-GB" sz="1950">
                <a:ea typeface="+mn-lt"/>
                <a:cs typeface="+mn-lt"/>
              </a:rPr>
              <a:t>Convenient hyperparameter tuning</a:t>
            </a:r>
            <a:endParaRPr lang="en-US" sz="1950">
              <a:ea typeface="+mn-lt"/>
              <a:cs typeface="+mn-lt"/>
            </a:endParaRPr>
          </a:p>
          <a:p>
            <a:pPr lvl="2">
              <a:buFont typeface="Arial"/>
              <a:buChar char="•"/>
            </a:pPr>
            <a:endParaRPr lang="en-GB" sz="1950">
              <a:ea typeface="+mn-lt"/>
              <a:cs typeface="+mn-lt"/>
            </a:endParaRPr>
          </a:p>
          <a:p>
            <a:pPr lvl="2">
              <a:buFont typeface="Arial"/>
              <a:buChar char="•"/>
            </a:pPr>
            <a:r>
              <a:rPr lang="en-GB" sz="1950">
                <a:ea typeface="+mn-lt"/>
                <a:cs typeface="+mn-lt"/>
              </a:rPr>
              <a:t>Better computational efficiency</a:t>
            </a:r>
          </a:p>
          <a:p>
            <a:pPr lvl="2">
              <a:buFont typeface="Arial"/>
              <a:buChar char="•"/>
            </a:pPr>
            <a:endParaRPr lang="en-GB" sz="1950">
              <a:ea typeface="+mn-lt"/>
              <a:cs typeface="+mn-lt"/>
            </a:endParaRPr>
          </a:p>
          <a:p>
            <a:pPr lvl="2">
              <a:buFont typeface="Arial"/>
              <a:buChar char="•"/>
            </a:pPr>
            <a:r>
              <a:rPr lang="en-GB" sz="1950">
                <a:ea typeface="+mn-lt"/>
                <a:cs typeface="+mn-lt"/>
              </a:rPr>
              <a:t>Better performance</a:t>
            </a:r>
            <a:endParaRPr lang="en-US" sz="1950">
              <a:ea typeface="+mn-lt"/>
              <a:cs typeface="+mn-lt"/>
            </a:endParaRPr>
          </a:p>
          <a:p>
            <a:pPr lvl="2">
              <a:buFont typeface="Arial"/>
              <a:buChar char="•"/>
            </a:pPr>
            <a:endParaRPr lang="en-GB" sz="1950">
              <a:ea typeface="+mn-lt"/>
              <a:cs typeface="+mn-lt"/>
            </a:endParaRPr>
          </a:p>
          <a:p>
            <a:pPr lvl="2">
              <a:buFont typeface="Arial"/>
            </a:pPr>
            <a:r>
              <a:rPr lang="en-GB" sz="1950">
                <a:ea typeface="+mn-lt"/>
                <a:cs typeface="+mn-lt"/>
              </a:rPr>
              <a:t>Better transfer learning performance</a:t>
            </a:r>
            <a:endParaRPr lang="en-US" sz="1950">
              <a:ea typeface="+mn-lt"/>
              <a:cs typeface="+mn-lt"/>
            </a:endParaRPr>
          </a:p>
          <a:p>
            <a:endParaRPr lang="en-GB">
              <a:ea typeface="+mn-lt"/>
              <a:cs typeface="+mn-lt"/>
            </a:endParaRPr>
          </a:p>
          <a:p>
            <a:endParaRPr lang="en-GB">
              <a:ea typeface="Calibri"/>
              <a:cs typeface="Calibri"/>
            </a:endParaRPr>
          </a:p>
        </p:txBody>
      </p:sp>
      <p:sp>
        <p:nvSpPr>
          <p:cNvPr id="4" name="Tijdelijke aanduiding voor voettekst 3"/>
          <p:cNvSpPr>
            <a:spLocks noGrp="1"/>
          </p:cNvSpPr>
          <p:nvPr>
            <p:ph type="ftr" sz="quarter" idx="11"/>
          </p:nvPr>
        </p:nvSpPr>
        <p:spPr/>
        <p:txBody>
          <a:bodyPr/>
          <a:lstStyle/>
          <a:p>
            <a:r>
              <a:rPr lang="en-GB"/>
              <a:t>Result and Discussion</a:t>
            </a:r>
            <a:endParaRPr lang="en-US"/>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13</a:t>
            </a:fld>
            <a:endParaRPr lang="en-GB"/>
          </a:p>
        </p:txBody>
      </p:sp>
    </p:spTree>
    <p:extLst>
      <p:ext uri="{BB962C8B-B14F-4D97-AF65-F5344CB8AC3E}">
        <p14:creationId xmlns:p14="http://schemas.microsoft.com/office/powerpoint/2010/main" val="280195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AD58C57-1048-40A9-BAF0-AC2F4E2B0904}"/>
              </a:ext>
            </a:extLst>
          </p:cNvPr>
          <p:cNvSpPr/>
          <p:nvPr/>
        </p:nvSpPr>
        <p:spPr>
          <a:xfrm>
            <a:off x="758824" y="2023042"/>
            <a:ext cx="3181149" cy="19683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LID4096"/>
          </a:p>
        </p:txBody>
      </p:sp>
      <p:sp>
        <p:nvSpPr>
          <p:cNvPr id="2" name="Titel 1"/>
          <p:cNvSpPr>
            <a:spLocks noGrp="1"/>
          </p:cNvSpPr>
          <p:nvPr>
            <p:ph type="title"/>
          </p:nvPr>
        </p:nvSpPr>
        <p:spPr/>
        <p:txBody>
          <a:bodyPr/>
          <a:lstStyle/>
          <a:p>
            <a:r>
              <a:rPr lang="en-GB" sz="2400" b="0">
                <a:ea typeface="+mj-lt"/>
                <a:cs typeface="+mj-lt"/>
              </a:rPr>
              <a:t>Convenient baseline selection and hyperparameter tuning</a:t>
            </a:r>
            <a:endParaRPr lang="en-US"/>
          </a:p>
        </p:txBody>
      </p:sp>
      <p:sp>
        <p:nvSpPr>
          <p:cNvPr id="3" name="Tijdelijke aanduiding voor inhoud 2"/>
          <p:cNvSpPr>
            <a:spLocks noGrp="1"/>
          </p:cNvSpPr>
          <p:nvPr>
            <p:ph idx="1"/>
          </p:nvPr>
        </p:nvSpPr>
        <p:spPr>
          <a:xfrm>
            <a:off x="758824" y="1209619"/>
            <a:ext cx="7556501" cy="618411"/>
          </a:xfrm>
        </p:spPr>
        <p:txBody>
          <a:bodyPr vert="horz" lIns="0" tIns="0" rIns="0" bIns="0" rtlCol="0" anchor="t">
            <a:noAutofit/>
          </a:bodyPr>
          <a:lstStyle/>
          <a:p>
            <a:r>
              <a:rPr lang="en-GB"/>
              <a:t>Develop the baseline network by leveraging a multi-objective neural architecture search optimizing accuracy and FLOPS just as [1].</a:t>
            </a:r>
            <a:endParaRPr lang="en-GB">
              <a:cs typeface="Calibri"/>
            </a:endParaRPr>
          </a:p>
        </p:txBody>
      </p:sp>
      <p:sp>
        <p:nvSpPr>
          <p:cNvPr id="4" name="Tijdelijke aanduiding voor voettekst 3"/>
          <p:cNvSpPr>
            <a:spLocks noGrp="1"/>
          </p:cNvSpPr>
          <p:nvPr>
            <p:ph type="ftr" sz="quarter" idx="11"/>
          </p:nvPr>
        </p:nvSpPr>
        <p:spPr/>
        <p:txBody>
          <a:bodyPr/>
          <a:lstStyle/>
          <a:p>
            <a:r>
              <a:rPr lang="en-GB"/>
              <a:t>Result and Discussion</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14</a:t>
            </a:fld>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0C16AE-980A-41B0-8481-93A4D80A101C}"/>
                  </a:ext>
                </a:extLst>
              </p:cNvPr>
              <p:cNvSpPr txBox="1"/>
              <p:nvPr/>
            </p:nvSpPr>
            <p:spPr>
              <a:xfrm>
                <a:off x="994962" y="2238035"/>
                <a:ext cx="2762450" cy="1600887"/>
              </a:xfrm>
              <a:prstGeom prst="rect">
                <a:avLst/>
              </a:prstGeom>
              <a:noFill/>
            </p:spPr>
            <p:txBody>
              <a:bodyPr wrap="square" rtlCol="0">
                <a:spAutoFit/>
              </a:bodyPr>
              <a:lstStyle/>
              <a:p>
                <a:r>
                  <a:rPr lang="en-US" sz="1400" b="1"/>
                  <a:t>          </a:t>
                </a:r>
                <a14:m>
                  <m:oMath xmlns:m="http://schemas.openxmlformats.org/officeDocument/2006/math">
                    <m:r>
                      <a:rPr lang="en-US" sz="1400" b="1" i="1" smtClean="0">
                        <a:latin typeface="Cambria Math" panose="02040503050406030204" pitchFamily="18" charset="0"/>
                      </a:rPr>
                      <m:t>𝒅𝒆𝒑𝒕𝒉</m:t>
                    </m:r>
                    <m:r>
                      <a:rPr lang="en-US" sz="1400" b="1" i="1" smtClean="0">
                        <a:latin typeface="Cambria Math" panose="02040503050406030204" pitchFamily="18" charset="0"/>
                      </a:rPr>
                      <m:t>:</m:t>
                    </m:r>
                    <m:r>
                      <a:rPr lang="en-US" sz="1400" b="1" i="1" smtClean="0">
                        <a:latin typeface="Cambria Math" panose="02040503050406030204" pitchFamily="18" charset="0"/>
                      </a:rPr>
                      <m:t>𝒅</m:t>
                    </m:r>
                    <m:r>
                      <a:rPr lang="en-US" sz="1400" b="1" i="1" smtClean="0">
                        <a:latin typeface="Cambria Math" panose="02040503050406030204" pitchFamily="18" charset="0"/>
                      </a:rPr>
                      <m:t>= </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𝜶</m:t>
                        </m:r>
                      </m:e>
                      <m:sup>
                        <m:r>
                          <a:rPr lang="en-US" sz="1400" b="1" i="1">
                            <a:latin typeface="Cambria Math" panose="02040503050406030204" pitchFamily="18" charset="0"/>
                            <a:ea typeface="Cambria Math" panose="02040503050406030204" pitchFamily="18" charset="0"/>
                          </a:rPr>
                          <m:t>𝝓</m:t>
                        </m:r>
                      </m:sup>
                    </m:sSup>
                  </m:oMath>
                </a14:m>
                <a:endParaRPr lang="en-US" sz="1400" b="1"/>
              </a:p>
              <a:p>
                <a:pPr>
                  <a:lnSpc>
                    <a:spcPct val="150000"/>
                  </a:lnSpc>
                </a:pPr>
                <a:r>
                  <a:rPr lang="en-US" sz="1400" b="1"/>
                  <a:t>          </a:t>
                </a:r>
                <a14:m>
                  <m:oMath xmlns:m="http://schemas.openxmlformats.org/officeDocument/2006/math">
                    <m:r>
                      <a:rPr lang="en-US" sz="1400" b="1" i="1" smtClean="0">
                        <a:latin typeface="Cambria Math" panose="02040503050406030204" pitchFamily="18" charset="0"/>
                      </a:rPr>
                      <m:t>𝒘𝒊𝒅𝒕𝒉</m:t>
                    </m:r>
                    <m:r>
                      <a:rPr lang="en-US" sz="1400" b="1" i="1" smtClean="0">
                        <a:latin typeface="Cambria Math" panose="02040503050406030204" pitchFamily="18" charset="0"/>
                      </a:rPr>
                      <m:t>:</m:t>
                    </m:r>
                    <m:r>
                      <a:rPr lang="en-US" sz="1400" b="1" i="1" smtClean="0">
                        <a:latin typeface="Cambria Math" panose="02040503050406030204" pitchFamily="18" charset="0"/>
                      </a:rPr>
                      <m:t>𝒘</m:t>
                    </m:r>
                    <m:r>
                      <a:rPr lang="en-US" sz="1400" b="1" i="1" smtClean="0">
                        <a:latin typeface="Cambria Math" panose="02040503050406030204" pitchFamily="18" charset="0"/>
                      </a:rPr>
                      <m:t>= </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𝜷</m:t>
                        </m:r>
                      </m:e>
                      <m:sup>
                        <m:r>
                          <a:rPr lang="en-US" sz="1400" b="1" i="1" smtClean="0">
                            <a:latin typeface="Cambria Math" panose="02040503050406030204" pitchFamily="18" charset="0"/>
                            <a:ea typeface="Cambria Math" panose="02040503050406030204" pitchFamily="18" charset="0"/>
                          </a:rPr>
                          <m:t>𝝓</m:t>
                        </m:r>
                      </m:sup>
                    </m:sSup>
                  </m:oMath>
                </a14:m>
                <a:endParaRPr lang="en-US" sz="1400" b="1"/>
              </a:p>
              <a:p>
                <a:pPr>
                  <a:lnSpc>
                    <a:spcPct val="150000"/>
                  </a:lnSpc>
                </a:pPr>
                <a14:m>
                  <m:oMathPara xmlns:m="http://schemas.openxmlformats.org/officeDocument/2006/math">
                    <m:oMathParaPr>
                      <m:jc m:val="left"/>
                    </m:oMathParaPr>
                    <m:oMath xmlns:m="http://schemas.openxmlformats.org/officeDocument/2006/math">
                      <m:r>
                        <a:rPr lang="en-US" sz="1400" b="1" i="1" smtClean="0">
                          <a:latin typeface="Cambria Math" panose="02040503050406030204" pitchFamily="18" charset="0"/>
                        </a:rPr>
                        <m:t>𝒓𝒆𝒔𝒐𝒍𝒖𝒕𝒊𝒐𝒏</m:t>
                      </m:r>
                      <m:r>
                        <a:rPr lang="en-US" sz="1400" b="1" i="1" smtClean="0">
                          <a:latin typeface="Cambria Math" panose="02040503050406030204" pitchFamily="18" charset="0"/>
                        </a:rPr>
                        <m:t>:</m:t>
                      </m:r>
                      <m:r>
                        <a:rPr lang="en-US" sz="1400" b="1" i="1" smtClean="0">
                          <a:latin typeface="Cambria Math" panose="02040503050406030204" pitchFamily="18" charset="0"/>
                        </a:rPr>
                        <m:t>𝒓</m:t>
                      </m:r>
                      <m:r>
                        <a:rPr lang="en-US" sz="1400" b="1"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𝜸</m:t>
                          </m:r>
                        </m:e>
                        <m:sup>
                          <m:r>
                            <a:rPr lang="en-US" sz="1400" b="1" i="1" smtClean="0">
                              <a:latin typeface="Cambria Math" panose="02040503050406030204" pitchFamily="18" charset="0"/>
                              <a:ea typeface="Cambria Math" panose="02040503050406030204" pitchFamily="18" charset="0"/>
                            </a:rPr>
                            <m:t>𝝓</m:t>
                          </m:r>
                        </m:sup>
                      </m:sSup>
                    </m:oMath>
                  </m:oMathPara>
                </a14:m>
                <a:endParaRPr lang="en-US" sz="1400" b="1"/>
              </a:p>
              <a:p>
                <a:pPr>
                  <a:lnSpc>
                    <a:spcPct val="150000"/>
                  </a:lnSpc>
                </a:pPr>
                <a:r>
                  <a:rPr lang="en-US" sz="1400" b="1"/>
                  <a:t>               </a:t>
                </a:r>
                <a14:m>
                  <m:oMath xmlns:m="http://schemas.openxmlformats.org/officeDocument/2006/math">
                    <m:r>
                      <a:rPr lang="en-US" sz="1400" b="1" i="1" smtClean="0">
                        <a:latin typeface="Cambria Math" panose="02040503050406030204" pitchFamily="18" charset="0"/>
                      </a:rPr>
                      <m:t>𝒔</m:t>
                    </m:r>
                    <m:r>
                      <a:rPr lang="en-US" sz="1400" b="1" i="1" smtClean="0">
                        <a:latin typeface="Cambria Math" panose="02040503050406030204" pitchFamily="18" charset="0"/>
                      </a:rPr>
                      <m:t>.</m:t>
                    </m:r>
                    <m:r>
                      <a:rPr lang="en-US" sz="1400" b="1" i="1" smtClean="0">
                        <a:latin typeface="Cambria Math" panose="02040503050406030204" pitchFamily="18" charset="0"/>
                      </a:rPr>
                      <m:t>𝒕</m:t>
                    </m:r>
                    <m:r>
                      <a:rPr lang="en-US" sz="1400" b="1" i="1" smtClean="0">
                        <a:latin typeface="Cambria Math" panose="02040503050406030204" pitchFamily="18" charset="0"/>
                      </a:rPr>
                      <m:t>.  </m:t>
                    </m:r>
                    <m:r>
                      <a:rPr lang="en-US" sz="1400" b="1" i="1">
                        <a:latin typeface="Cambria Math" panose="02040503050406030204" pitchFamily="18" charset="0"/>
                        <a:ea typeface="Cambria Math" panose="02040503050406030204" pitchFamily="18" charset="0"/>
                      </a:rPr>
                      <m:t>𝜶</m:t>
                    </m:r>
                    <m:r>
                      <a:rPr lang="en-US" sz="1400" b="1" i="1" smtClean="0">
                        <a:latin typeface="Cambria Math" panose="02040503050406030204" pitchFamily="18" charset="0"/>
                        <a:ea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𝜷</m:t>
                        </m:r>
                      </m:e>
                      <m:sup>
                        <m:r>
                          <a:rPr lang="en-US" sz="1400" b="1" i="1" smtClean="0">
                            <a:latin typeface="Cambria Math" panose="02040503050406030204" pitchFamily="18" charset="0"/>
                            <a:ea typeface="Cambria Math" panose="02040503050406030204" pitchFamily="18" charset="0"/>
                          </a:rPr>
                          <m:t>𝟐</m:t>
                        </m:r>
                      </m:sup>
                    </m:sSup>
                    <m:r>
                      <a:rPr lang="en-US" sz="1400" b="1" i="1">
                        <a:latin typeface="Cambria Math" panose="02040503050406030204" pitchFamily="18" charset="0"/>
                        <a:ea typeface="Cambria Math" panose="02040503050406030204" pitchFamily="18" charset="0"/>
                      </a:rPr>
                      <m:t>∙</m:t>
                    </m:r>
                    <m:sSup>
                      <m:sSupPr>
                        <m:ctrlPr>
                          <a:rPr lang="en-US" sz="1400" b="1" i="1">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𝜸</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𝟐</m:t>
                    </m:r>
                  </m:oMath>
                </a14:m>
                <a:endParaRPr lang="en-US" sz="1400" b="1">
                  <a:ea typeface="Cambria Math" panose="02040503050406030204" pitchFamily="18" charset="0"/>
                </a:endParaRPr>
              </a:p>
              <a:p>
                <a:pPr>
                  <a:lnSpc>
                    <a:spcPct val="150000"/>
                  </a:lnSpc>
                </a:pPr>
                <a:r>
                  <a:rPr lang="en-US" sz="1400" b="1">
                    <a:ea typeface="Cambria Math" panose="02040503050406030204" pitchFamily="18" charset="0"/>
                  </a:rPr>
                  <a:t>          	        </a:t>
                </a:r>
                <a14:m>
                  <m:oMath xmlns:m="http://schemas.openxmlformats.org/officeDocument/2006/math">
                    <m:r>
                      <a:rPr lang="en-US" sz="1400" b="1" i="1" smtClean="0">
                        <a:latin typeface="Cambria Math" panose="02040503050406030204" pitchFamily="18" charset="0"/>
                        <a:ea typeface="Cambria Math" panose="02040503050406030204" pitchFamily="18" charset="0"/>
                      </a:rPr>
                      <m:t>𝜶</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𝟏</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𝜸</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𝟏</m:t>
                    </m:r>
                    <m:r>
                      <a:rPr lang="en-US" sz="1400" b="1" i="1">
                        <a:latin typeface="Cambria Math" panose="02040503050406030204" pitchFamily="18" charset="0"/>
                        <a:ea typeface="Cambria Math" panose="02040503050406030204" pitchFamily="18" charset="0"/>
                      </a:rPr>
                      <m:t> </m:t>
                    </m:r>
                  </m:oMath>
                </a14:m>
                <a:endParaRPr lang="LID4096" b="1"/>
              </a:p>
            </p:txBody>
          </p:sp>
        </mc:Choice>
        <mc:Fallback xmlns="">
          <p:sp>
            <p:nvSpPr>
              <p:cNvPr id="10" name="TextBox 9">
                <a:extLst>
                  <a:ext uri="{FF2B5EF4-FFF2-40B4-BE49-F238E27FC236}">
                    <a16:creationId xmlns:a16="http://schemas.microsoft.com/office/drawing/2014/main" id="{420C16AE-980A-41B0-8481-93A4D80A101C}"/>
                  </a:ext>
                </a:extLst>
              </p:cNvPr>
              <p:cNvSpPr txBox="1">
                <a:spLocks noRot="1" noChangeAspect="1" noMove="1" noResize="1" noEditPoints="1" noAdjustHandles="1" noChangeArrowheads="1" noChangeShapeType="1" noTextEdit="1"/>
              </p:cNvSpPr>
              <p:nvPr/>
            </p:nvSpPr>
            <p:spPr>
              <a:xfrm>
                <a:off x="994962" y="2238035"/>
                <a:ext cx="2762450" cy="1600887"/>
              </a:xfrm>
              <a:prstGeom prst="rect">
                <a:avLst/>
              </a:prstGeom>
              <a:blipFill>
                <a:blip r:embed="rId3"/>
                <a:stretch>
                  <a:fillRect b="-38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9A38AF7-9D0D-9E1B-6A3B-BC90F09313EE}"/>
              </a:ext>
            </a:extLst>
          </p:cNvPr>
          <p:cNvSpPr txBox="1"/>
          <p:nvPr/>
        </p:nvSpPr>
        <p:spPr>
          <a:xfrm>
            <a:off x="758131" y="4088904"/>
            <a:ext cx="786884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ea typeface="+mn-lt"/>
                <a:cs typeface="+mn-lt"/>
              </a:rPr>
              <a:t>[1] Tan, M., Chen, B., Pang, R., Vasudevan, V., Sandler, M., Howard, A., and Le, Q. V. MnasNet: Platform-aware neural architecture search for mobile. </a:t>
            </a:r>
            <a:r>
              <a:rPr lang="en-GB" sz="1100" i="1">
                <a:ea typeface="+mn-lt"/>
                <a:cs typeface="+mn-lt"/>
              </a:rPr>
              <a:t>CVPR</a:t>
            </a:r>
            <a:r>
              <a:rPr lang="en-GB" sz="1100">
                <a:ea typeface="+mn-lt"/>
                <a:cs typeface="+mn-lt"/>
              </a:rPr>
              <a:t>, 2019. </a:t>
            </a:r>
            <a:endParaRPr lang="en-US" sz="1100">
              <a:ea typeface="+mn-lt"/>
              <a:cs typeface="+mn-lt"/>
            </a:endParaRPr>
          </a:p>
          <a:p>
            <a:endParaRPr lang="en-GB" sz="1100">
              <a:ea typeface="+mn-lt"/>
              <a:cs typeface="+mn-lt"/>
            </a:endParaRPr>
          </a:p>
          <a:p>
            <a:pPr algn="l"/>
            <a:endParaRPr lang="en-GB" sz="1100">
              <a:cs typeface="Calibri"/>
            </a:endParaRPr>
          </a:p>
        </p:txBody>
      </p:sp>
      <p:sp>
        <p:nvSpPr>
          <p:cNvPr id="16" name="Tijdelijke aanduiding voor inhoud 2">
            <a:extLst>
              <a:ext uri="{FF2B5EF4-FFF2-40B4-BE49-F238E27FC236}">
                <a16:creationId xmlns:a16="http://schemas.microsoft.com/office/drawing/2014/main" id="{06C6B415-89A6-B7AA-3C36-EE84F3C273AC}"/>
              </a:ext>
            </a:extLst>
          </p:cNvPr>
          <p:cNvSpPr txBox="1">
            <a:spLocks/>
          </p:cNvSpPr>
          <p:nvPr/>
        </p:nvSpPr>
        <p:spPr>
          <a:xfrm>
            <a:off x="4313435" y="2022815"/>
            <a:ext cx="2734470" cy="618411"/>
          </a:xfrm>
          <a:prstGeom prst="rect">
            <a:avLst/>
          </a:prstGeom>
        </p:spPr>
        <p:txBody>
          <a:bodyPr vert="horz" lIns="0" tIns="0" rIns="0" bIns="0" rtlCol="0" anchor="t">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Hyperparameter tuning:</a:t>
            </a:r>
            <a:endParaRPr lang="en-US"/>
          </a:p>
        </p:txBody>
      </p:sp>
      <p:sp>
        <p:nvSpPr>
          <p:cNvPr id="19" name="Tijdelijke aanduiding voor inhoud 14">
            <a:extLst>
              <a:ext uri="{FF2B5EF4-FFF2-40B4-BE49-F238E27FC236}">
                <a16:creationId xmlns:a16="http://schemas.microsoft.com/office/drawing/2014/main" id="{2B0480C7-03D0-BFEE-2D77-4D62DE97B320}"/>
              </a:ext>
            </a:extLst>
          </p:cNvPr>
          <p:cNvSpPr txBox="1">
            <a:spLocks/>
          </p:cNvSpPr>
          <p:nvPr/>
        </p:nvSpPr>
        <p:spPr>
          <a:xfrm>
            <a:off x="4635599" y="2523233"/>
            <a:ext cx="3598863" cy="2933700"/>
          </a:xfrm>
          <a:prstGeom prst="rect">
            <a:avLst/>
          </a:prstGeom>
        </p:spPr>
        <p:txBody>
          <a:bodyPr vert="horz" lIns="0" tIns="0" rIns="0" bIns="0" rtlCol="0" anchor="t">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ea typeface="+mn-lt"/>
                <a:cs typeface="+mn-lt"/>
              </a:rPr>
              <a:t>Step 1: Fix φ, find best α, β, and γ</a:t>
            </a:r>
            <a:endParaRPr lang="en-GB">
              <a:cs typeface="Calibri"/>
            </a:endParaRPr>
          </a:p>
          <a:p>
            <a:pPr lvl="2"/>
            <a:endParaRPr lang="en-GB">
              <a:cs typeface="Calibri"/>
            </a:endParaRPr>
          </a:p>
          <a:p>
            <a:pPr lvl="2"/>
            <a:r>
              <a:rPr lang="en-GB">
                <a:ea typeface="Calibri"/>
                <a:cs typeface="Calibri"/>
              </a:rPr>
              <a:t>Step 2: Fix </a:t>
            </a:r>
            <a:r>
              <a:rPr lang="en-GB">
                <a:ea typeface="+mn-lt"/>
                <a:cs typeface="+mn-lt"/>
              </a:rPr>
              <a:t>α, β, and γ, find the best φ</a:t>
            </a:r>
            <a:endParaRPr lang="en-GB">
              <a:ea typeface="Calibri"/>
              <a:cs typeface="Calibri"/>
            </a:endParaRPr>
          </a:p>
          <a:p>
            <a:pPr lvl="2"/>
            <a:endParaRPr lang="en-GB">
              <a:ea typeface="Calibri"/>
              <a:cs typeface="Calibri"/>
            </a:endParaRPr>
          </a:p>
          <a:p>
            <a:pPr lvl="2"/>
            <a:endParaRPr lang="en-GB">
              <a:ea typeface="Calibri"/>
              <a:cs typeface="Calibri"/>
            </a:endParaRPr>
          </a:p>
          <a:p>
            <a:endParaRPr lang="en-GB">
              <a:ea typeface="Calibri"/>
              <a:cs typeface="Calibri"/>
            </a:endParaRPr>
          </a:p>
        </p:txBody>
      </p:sp>
    </p:spTree>
    <p:extLst>
      <p:ext uri="{BB962C8B-B14F-4D97-AF65-F5344CB8AC3E}">
        <p14:creationId xmlns:p14="http://schemas.microsoft.com/office/powerpoint/2010/main" val="86008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voettekst 4"/>
          <p:cNvSpPr>
            <a:spLocks noGrp="1"/>
          </p:cNvSpPr>
          <p:nvPr>
            <p:ph type="ftr" sz="quarter" idx="11"/>
          </p:nvPr>
        </p:nvSpPr>
        <p:spPr/>
        <p:txBody>
          <a:bodyPr/>
          <a:lstStyle/>
          <a:p>
            <a:r>
              <a:rPr lang="en-US" altLang="zh-TW">
                <a:ea typeface="+mn-lt"/>
                <a:cs typeface="+mn-lt"/>
              </a:rPr>
              <a:t>Result and Discussion</a:t>
            </a:r>
            <a:endParaRPr lang="en-US"/>
          </a:p>
        </p:txBody>
      </p:sp>
      <p:sp>
        <p:nvSpPr>
          <p:cNvPr id="6" name="Tijdelijke aanduiding voor dianummer 5"/>
          <p:cNvSpPr>
            <a:spLocks noGrp="1"/>
          </p:cNvSpPr>
          <p:nvPr>
            <p:ph type="sldNum" sz="quarter" idx="12"/>
          </p:nvPr>
        </p:nvSpPr>
        <p:spPr/>
        <p:txBody>
          <a:bodyPr/>
          <a:lstStyle/>
          <a:p>
            <a:fld id="{C194BDB0-F4EA-4DD6-8281-CCE2440D0CE0}" type="slidenum">
              <a:rPr lang="en-GB" smtClean="0"/>
              <a:pPr/>
              <a:t>15</a:t>
            </a:fld>
            <a:endParaRPr lang="en-GB"/>
          </a:p>
        </p:txBody>
      </p:sp>
      <p:pic>
        <p:nvPicPr>
          <p:cNvPr id="14" name="Picture 13">
            <a:extLst>
              <a:ext uri="{FF2B5EF4-FFF2-40B4-BE49-F238E27FC236}">
                <a16:creationId xmlns:a16="http://schemas.microsoft.com/office/drawing/2014/main" id="{62849CE1-724D-4DCF-A60D-D67CA35378DE}"/>
              </a:ext>
            </a:extLst>
          </p:cNvPr>
          <p:cNvPicPr>
            <a:picLocks noChangeAspect="1"/>
          </p:cNvPicPr>
          <p:nvPr/>
        </p:nvPicPr>
        <p:blipFill>
          <a:blip r:embed="rId3"/>
          <a:stretch>
            <a:fillRect/>
          </a:stretch>
        </p:blipFill>
        <p:spPr>
          <a:xfrm>
            <a:off x="4854897" y="1394601"/>
            <a:ext cx="3643791" cy="2702555"/>
          </a:xfrm>
          <a:prstGeom prst="rect">
            <a:avLst/>
          </a:prstGeom>
        </p:spPr>
      </p:pic>
      <p:sp>
        <p:nvSpPr>
          <p:cNvPr id="2" name="Titel 1">
            <a:extLst>
              <a:ext uri="{FF2B5EF4-FFF2-40B4-BE49-F238E27FC236}">
                <a16:creationId xmlns:a16="http://schemas.microsoft.com/office/drawing/2014/main" id="{A6B92E7A-146B-7E91-4A1A-6FB3165E4BF7}"/>
              </a:ext>
            </a:extLst>
          </p:cNvPr>
          <p:cNvSpPr>
            <a:spLocks noGrp="1"/>
          </p:cNvSpPr>
          <p:nvPr>
            <p:ph type="title"/>
          </p:nvPr>
        </p:nvSpPr>
        <p:spPr>
          <a:xfrm>
            <a:off x="459680" y="420484"/>
            <a:ext cx="7556500" cy="539038"/>
          </a:xfrm>
        </p:spPr>
        <p:txBody>
          <a:bodyPr/>
          <a:lstStyle/>
          <a:p>
            <a:r>
              <a:rPr lang="en-GB" sz="2400" b="0">
                <a:ea typeface="+mj-lt"/>
                <a:cs typeface="+mj-lt"/>
              </a:rPr>
              <a:t>Better performance and higher computational efficiency</a:t>
            </a:r>
            <a:endParaRPr lang="en-US"/>
          </a:p>
        </p:txBody>
      </p:sp>
      <p:pic>
        <p:nvPicPr>
          <p:cNvPr id="3" name="Picture 3">
            <a:extLst>
              <a:ext uri="{FF2B5EF4-FFF2-40B4-BE49-F238E27FC236}">
                <a16:creationId xmlns:a16="http://schemas.microsoft.com/office/drawing/2014/main" id="{C1798503-C639-6F22-DBED-64E5BE9B72EF}"/>
              </a:ext>
            </a:extLst>
          </p:cNvPr>
          <p:cNvPicPr>
            <a:picLocks noChangeAspect="1"/>
          </p:cNvPicPr>
          <p:nvPr/>
        </p:nvPicPr>
        <p:blipFill>
          <a:blip r:embed="rId4"/>
          <a:stretch>
            <a:fillRect/>
          </a:stretch>
        </p:blipFill>
        <p:spPr>
          <a:xfrm>
            <a:off x="709017" y="1393440"/>
            <a:ext cx="3475121" cy="2708795"/>
          </a:xfrm>
          <a:prstGeom prst="rect">
            <a:avLst/>
          </a:prstGeom>
        </p:spPr>
      </p:pic>
      <p:sp>
        <p:nvSpPr>
          <p:cNvPr id="4" name="Tijdelijke aanduiding voor inhoud 2">
            <a:extLst>
              <a:ext uri="{FF2B5EF4-FFF2-40B4-BE49-F238E27FC236}">
                <a16:creationId xmlns:a16="http://schemas.microsoft.com/office/drawing/2014/main" id="{DA0B964A-3EFB-E6B3-22F0-24713A44FF20}"/>
              </a:ext>
            </a:extLst>
          </p:cNvPr>
          <p:cNvSpPr txBox="1">
            <a:spLocks/>
          </p:cNvSpPr>
          <p:nvPr/>
        </p:nvSpPr>
        <p:spPr>
          <a:xfrm>
            <a:off x="1221503" y="1033449"/>
            <a:ext cx="2450506" cy="251954"/>
          </a:xfrm>
          <a:prstGeom prst="rect">
            <a:avLst/>
          </a:prstGeom>
        </p:spPr>
        <p:txBody>
          <a:bodyPr lIns="91440" tIns="45720" rIns="91440" bIns="45720" anchor="t"/>
          <a:lst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a:t>Among different nets</a:t>
            </a:r>
          </a:p>
        </p:txBody>
      </p:sp>
      <p:sp>
        <p:nvSpPr>
          <p:cNvPr id="12" name="Tijdelijke aanduiding voor inhoud 2">
            <a:extLst>
              <a:ext uri="{FF2B5EF4-FFF2-40B4-BE49-F238E27FC236}">
                <a16:creationId xmlns:a16="http://schemas.microsoft.com/office/drawing/2014/main" id="{CF781C0E-5571-6228-72A8-0AD216231DD7}"/>
              </a:ext>
            </a:extLst>
          </p:cNvPr>
          <p:cNvSpPr txBox="1">
            <a:spLocks/>
          </p:cNvSpPr>
          <p:nvPr/>
        </p:nvSpPr>
        <p:spPr>
          <a:xfrm>
            <a:off x="5038944" y="1033448"/>
            <a:ext cx="3280966" cy="256418"/>
          </a:xfrm>
          <a:prstGeom prst="rect">
            <a:avLst/>
          </a:prstGeom>
        </p:spPr>
        <p:txBody>
          <a:bodyPr lIns="91440" tIns="45720" rIns="91440" bIns="45720" anchor="t"/>
          <a:lst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a:t>With different scaling method</a:t>
            </a:r>
            <a:endParaRPr lang="en-US">
              <a:cs typeface="Calibri"/>
            </a:endParaRPr>
          </a:p>
        </p:txBody>
      </p:sp>
    </p:spTree>
    <p:extLst>
      <p:ext uri="{BB962C8B-B14F-4D97-AF65-F5344CB8AC3E}">
        <p14:creationId xmlns:p14="http://schemas.microsoft.com/office/powerpoint/2010/main" val="326500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voettekst 4"/>
          <p:cNvSpPr>
            <a:spLocks noGrp="1"/>
          </p:cNvSpPr>
          <p:nvPr>
            <p:ph type="ftr" sz="quarter" idx="11"/>
          </p:nvPr>
        </p:nvSpPr>
        <p:spPr/>
        <p:txBody>
          <a:bodyPr/>
          <a:lstStyle/>
          <a:p>
            <a:r>
              <a:rPr lang="en-US" altLang="zh-TW"/>
              <a:t>Result and Discussion</a:t>
            </a:r>
            <a:endParaRPr lang="en-GB"/>
          </a:p>
        </p:txBody>
      </p:sp>
      <p:sp>
        <p:nvSpPr>
          <p:cNvPr id="6" name="Tijdelijke aanduiding voor dianummer 5"/>
          <p:cNvSpPr>
            <a:spLocks noGrp="1"/>
          </p:cNvSpPr>
          <p:nvPr>
            <p:ph type="sldNum" sz="quarter" idx="12"/>
          </p:nvPr>
        </p:nvSpPr>
        <p:spPr/>
        <p:txBody>
          <a:bodyPr/>
          <a:lstStyle/>
          <a:p>
            <a:fld id="{C194BDB0-F4EA-4DD6-8281-CCE2440D0CE0}" type="slidenum">
              <a:rPr lang="en-GB" smtClean="0"/>
              <a:pPr/>
              <a:t>16</a:t>
            </a:fld>
            <a:endParaRPr lang="en-GB"/>
          </a:p>
        </p:txBody>
      </p:sp>
      <p:sp>
        <p:nvSpPr>
          <p:cNvPr id="9" name="Tijdelijke aanduiding voor inhoud 2">
            <a:extLst>
              <a:ext uri="{FF2B5EF4-FFF2-40B4-BE49-F238E27FC236}">
                <a16:creationId xmlns:a16="http://schemas.microsoft.com/office/drawing/2014/main" id="{BEC3557E-15AB-4277-A04E-956191D35AE2}"/>
              </a:ext>
            </a:extLst>
          </p:cNvPr>
          <p:cNvSpPr txBox="1">
            <a:spLocks/>
          </p:cNvSpPr>
          <p:nvPr/>
        </p:nvSpPr>
        <p:spPr>
          <a:xfrm>
            <a:off x="460960" y="589440"/>
            <a:ext cx="8001384" cy="308336"/>
          </a:xfrm>
          <a:prstGeom prst="rect">
            <a:avLst/>
          </a:prstGeom>
        </p:spPr>
        <p:txBody>
          <a:bodyPr vert="horz" lIns="0" tIns="0" rIns="0" bIns="0" rtlCol="0" anchor="t">
            <a:noAutofit/>
          </a:bodyPr>
          <a:lstStyle>
            <a:lvl1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000">
                <a:ea typeface="+mn-lt"/>
                <a:cs typeface="+mn-lt"/>
              </a:rPr>
              <a:t>The compound scaling method allows the scaled model to focus on more relevant regions with more object details </a:t>
            </a:r>
            <a:endParaRPr lang="en-US"/>
          </a:p>
          <a:p>
            <a:endParaRPr lang="en-GB" sz="2000">
              <a:ea typeface="Calibri"/>
              <a:cs typeface="Calibri"/>
            </a:endParaRPr>
          </a:p>
        </p:txBody>
      </p:sp>
      <p:pic>
        <p:nvPicPr>
          <p:cNvPr id="2" name="Picture 2" descr="A picture containing graphical user interface&#10;&#10;Description automatically generated">
            <a:extLst>
              <a:ext uri="{FF2B5EF4-FFF2-40B4-BE49-F238E27FC236}">
                <a16:creationId xmlns:a16="http://schemas.microsoft.com/office/drawing/2014/main" id="{E7206807-B129-4636-D2F1-BEB564CFC0E1}"/>
              </a:ext>
            </a:extLst>
          </p:cNvPr>
          <p:cNvPicPr>
            <a:picLocks noChangeAspect="1"/>
          </p:cNvPicPr>
          <p:nvPr/>
        </p:nvPicPr>
        <p:blipFill>
          <a:blip r:embed="rId3"/>
          <a:stretch>
            <a:fillRect/>
          </a:stretch>
        </p:blipFill>
        <p:spPr>
          <a:xfrm>
            <a:off x="415199" y="1440615"/>
            <a:ext cx="8095294" cy="2532508"/>
          </a:xfrm>
          <a:prstGeom prst="rect">
            <a:avLst/>
          </a:prstGeom>
        </p:spPr>
      </p:pic>
    </p:spTree>
    <p:extLst>
      <p:ext uri="{BB962C8B-B14F-4D97-AF65-F5344CB8AC3E}">
        <p14:creationId xmlns:p14="http://schemas.microsoft.com/office/powerpoint/2010/main" val="392744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B92E7A-146B-7E91-4A1A-6FB3165E4BF7}"/>
              </a:ext>
            </a:extLst>
          </p:cNvPr>
          <p:cNvSpPr>
            <a:spLocks noGrp="1"/>
          </p:cNvSpPr>
          <p:nvPr>
            <p:ph type="title"/>
          </p:nvPr>
        </p:nvSpPr>
        <p:spPr>
          <a:xfrm>
            <a:off x="758825" y="518711"/>
            <a:ext cx="7556500" cy="539038"/>
          </a:xfrm>
        </p:spPr>
        <p:txBody>
          <a:bodyPr anchor="t">
            <a:normAutofit/>
          </a:bodyPr>
          <a:lstStyle/>
          <a:p>
            <a:r>
              <a:rPr lang="en-GB" b="0"/>
              <a:t>Better transfer learning performance</a:t>
            </a:r>
            <a:endParaRPr lang="en-US"/>
          </a:p>
        </p:txBody>
      </p:sp>
      <p:pic>
        <p:nvPicPr>
          <p:cNvPr id="7" name="Picture 7" descr="Table&#10;&#10;Description automatically generated">
            <a:extLst>
              <a:ext uri="{FF2B5EF4-FFF2-40B4-BE49-F238E27FC236}">
                <a16:creationId xmlns:a16="http://schemas.microsoft.com/office/drawing/2014/main" id="{33A27C92-B1F3-3137-1CD3-CDA71BEF084A}"/>
              </a:ext>
            </a:extLst>
          </p:cNvPr>
          <p:cNvPicPr>
            <a:picLocks noChangeAspect="1"/>
          </p:cNvPicPr>
          <p:nvPr/>
        </p:nvPicPr>
        <p:blipFill>
          <a:blip r:embed="rId3"/>
          <a:stretch>
            <a:fillRect/>
          </a:stretch>
        </p:blipFill>
        <p:spPr>
          <a:xfrm>
            <a:off x="285551" y="1599392"/>
            <a:ext cx="8574485" cy="1801175"/>
          </a:xfrm>
          <a:prstGeom prst="rect">
            <a:avLst/>
          </a:prstGeom>
          <a:noFill/>
        </p:spPr>
      </p:pic>
      <p:sp>
        <p:nvSpPr>
          <p:cNvPr id="5" name="Tijdelijke aanduiding voor voettekst 4"/>
          <p:cNvSpPr>
            <a:spLocks noGrp="1"/>
          </p:cNvSpPr>
          <p:nvPr>
            <p:ph type="ftr" sz="quarter" idx="11"/>
          </p:nvPr>
        </p:nvSpPr>
        <p:spPr>
          <a:xfrm>
            <a:off x="1114426" y="4568400"/>
            <a:ext cx="7042149" cy="576000"/>
          </a:xfrm>
        </p:spPr>
        <p:txBody>
          <a:bodyPr anchor="ctr">
            <a:normAutofit/>
          </a:bodyPr>
          <a:lstStyle/>
          <a:p>
            <a:pPr>
              <a:spcAft>
                <a:spcPts val="600"/>
              </a:spcAft>
            </a:pPr>
            <a:r>
              <a:rPr lang="en-US" altLang="zh-TW"/>
              <a:t>Result and Discussion</a:t>
            </a:r>
            <a:endParaRPr lang="en-US"/>
          </a:p>
        </p:txBody>
      </p:sp>
      <p:sp>
        <p:nvSpPr>
          <p:cNvPr id="6" name="Tijdelijke aanduiding voor dianummer 5"/>
          <p:cNvSpPr>
            <a:spLocks noGrp="1"/>
          </p:cNvSpPr>
          <p:nvPr>
            <p:ph type="sldNum" sz="quarter" idx="12"/>
          </p:nvPr>
        </p:nvSpPr>
        <p:spPr>
          <a:xfrm>
            <a:off x="2" y="4568400"/>
            <a:ext cx="1114424" cy="572286"/>
          </a:xfrm>
        </p:spPr>
        <p:txBody>
          <a:bodyPr anchor="ctr">
            <a:normAutofit/>
          </a:bodyPr>
          <a:lstStyle/>
          <a:p>
            <a:pPr>
              <a:spcAft>
                <a:spcPts val="600"/>
              </a:spcAft>
            </a:pPr>
            <a:fld id="{C194BDB0-F4EA-4DD6-8281-CCE2440D0CE0}" type="slidenum">
              <a:rPr lang="en-GB" smtClean="0"/>
              <a:pPr>
                <a:spcAft>
                  <a:spcPts val="600"/>
                </a:spcAft>
              </a:pPr>
              <a:t>17</a:t>
            </a:fld>
            <a:endParaRPr lang="en-GB"/>
          </a:p>
        </p:txBody>
      </p:sp>
    </p:spTree>
    <p:extLst>
      <p:ext uri="{BB962C8B-B14F-4D97-AF65-F5344CB8AC3E}">
        <p14:creationId xmlns:p14="http://schemas.microsoft.com/office/powerpoint/2010/main" val="27028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0">
                <a:ea typeface="+mj-lt"/>
                <a:cs typeface="+mj-lt"/>
              </a:rPr>
              <a:t>Some limitations we found：</a:t>
            </a:r>
            <a:endParaRPr lang="en-US"/>
          </a:p>
        </p:txBody>
      </p:sp>
      <p:sp>
        <p:nvSpPr>
          <p:cNvPr id="3" name="Tijdelijke aanduiding voor inhoud 2"/>
          <p:cNvSpPr>
            <a:spLocks noGrp="1"/>
          </p:cNvSpPr>
          <p:nvPr>
            <p:ph idx="1"/>
          </p:nvPr>
        </p:nvSpPr>
        <p:spPr>
          <a:xfrm>
            <a:off x="758824" y="1284318"/>
            <a:ext cx="7556501" cy="2922458"/>
          </a:xfrm>
        </p:spPr>
        <p:txBody>
          <a:bodyPr vert="horz" lIns="0" tIns="0" rIns="0" bIns="0" rtlCol="0" anchor="t">
            <a:noAutofit/>
          </a:bodyPr>
          <a:lstStyle/>
          <a:p>
            <a:pPr lvl="2">
              <a:buFont typeface="Arial"/>
              <a:buChar char="•"/>
            </a:pPr>
            <a:r>
              <a:rPr lang="en-GB" sz="1950">
                <a:ea typeface="+mn-lt"/>
                <a:cs typeface="+mn-lt"/>
              </a:rPr>
              <a:t>The combination relationship between hyperparameters cannot be optimized</a:t>
            </a:r>
          </a:p>
          <a:p>
            <a:pPr lvl="2">
              <a:buFont typeface="Arial"/>
              <a:buChar char="•"/>
            </a:pPr>
            <a:endParaRPr lang="en-GB" sz="1950">
              <a:ea typeface="+mn-lt"/>
              <a:cs typeface="+mn-lt"/>
            </a:endParaRPr>
          </a:p>
          <a:p>
            <a:pPr lvl="2">
              <a:buFont typeface="Arial"/>
              <a:buChar char="•"/>
            </a:pPr>
            <a:r>
              <a:rPr lang="en-GB" sz="1950">
                <a:ea typeface="+mn-lt"/>
                <a:cs typeface="+mn-lt"/>
              </a:rPr>
              <a:t>The relationship between network architecture and </a:t>
            </a:r>
            <a:r>
              <a:rPr lang="en-GB" sz="1950" err="1">
                <a:ea typeface="+mn-lt"/>
                <a:cs typeface="+mn-lt"/>
              </a:rPr>
              <a:t>hyperparamet</a:t>
            </a:r>
            <a:r>
              <a:rPr lang="en-GB" sz="1950">
                <a:ea typeface="+mn-lt"/>
                <a:cs typeface="+mn-lt"/>
              </a:rPr>
              <a:t>-er combination is not clear</a:t>
            </a:r>
            <a:endParaRPr lang="en-US" sz="1950">
              <a:ea typeface="+mn-lt"/>
              <a:cs typeface="+mn-lt"/>
            </a:endParaRPr>
          </a:p>
          <a:p>
            <a:pPr lvl="2">
              <a:buFont typeface="Arial"/>
              <a:buChar char="•"/>
            </a:pPr>
            <a:endParaRPr lang="en-GB" sz="1950">
              <a:ea typeface="+mn-lt"/>
              <a:cs typeface="+mn-lt"/>
            </a:endParaRPr>
          </a:p>
          <a:p>
            <a:pPr lvl="2">
              <a:buFont typeface="Arial"/>
            </a:pPr>
            <a:r>
              <a:rPr lang="en-GB" sz="1950">
                <a:ea typeface="+mn-lt"/>
                <a:cs typeface="+mn-lt"/>
              </a:rPr>
              <a:t>The object of comparison in the paper is relatively single</a:t>
            </a:r>
          </a:p>
          <a:p>
            <a:pPr marL="180975" indent="-180975">
              <a:buFont typeface="Arial"/>
              <a:buChar char="•"/>
            </a:pPr>
            <a:endParaRPr lang="en-GB">
              <a:ea typeface="+mn-lt"/>
              <a:cs typeface="+mn-lt"/>
            </a:endParaRPr>
          </a:p>
          <a:p>
            <a:pPr lvl="2">
              <a:buFont typeface="Arial"/>
              <a:buChar char="•"/>
            </a:pPr>
            <a:endParaRPr lang="en-GB">
              <a:ea typeface="Calibri"/>
              <a:cs typeface="Calibri"/>
            </a:endParaRPr>
          </a:p>
        </p:txBody>
      </p:sp>
      <p:sp>
        <p:nvSpPr>
          <p:cNvPr id="4" name="Tijdelijke aanduiding voor voettekst 3"/>
          <p:cNvSpPr>
            <a:spLocks noGrp="1"/>
          </p:cNvSpPr>
          <p:nvPr>
            <p:ph type="ftr" sz="quarter" idx="11"/>
          </p:nvPr>
        </p:nvSpPr>
        <p:spPr/>
        <p:txBody>
          <a:bodyPr/>
          <a:lstStyle/>
          <a:p>
            <a:r>
              <a:rPr lang="en-GB">
                <a:ea typeface="Calibri"/>
                <a:cs typeface="Calibri"/>
              </a:rPr>
              <a:t>Result and Discussion</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18</a:t>
            </a:fld>
            <a:endParaRPr lang="en-GB"/>
          </a:p>
        </p:txBody>
      </p:sp>
    </p:spTree>
    <p:extLst>
      <p:ext uri="{BB962C8B-B14F-4D97-AF65-F5344CB8AC3E}">
        <p14:creationId xmlns:p14="http://schemas.microsoft.com/office/powerpoint/2010/main" val="102400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cs typeface="Calibri"/>
              </a:rPr>
              <a:t>Conclusion </a:t>
            </a:r>
          </a:p>
        </p:txBody>
      </p:sp>
      <p:sp>
        <p:nvSpPr>
          <p:cNvPr id="7" name="Ondertitel 6"/>
          <p:cNvSpPr>
            <a:spLocks noGrp="1"/>
          </p:cNvSpPr>
          <p:nvPr>
            <p:ph type="subTitle" idx="1"/>
          </p:nvPr>
        </p:nvSpPr>
        <p:spPr/>
        <p:txBody>
          <a:bodyPr vert="horz" wrap="none" lIns="756000" tIns="18000" rIns="1962000" bIns="0" rtlCol="0" anchor="t">
            <a:noAutofit/>
          </a:bodyPr>
          <a:lstStyle/>
          <a:p>
            <a:r>
              <a:rPr lang="en-GB" dirty="0">
                <a:ea typeface="+mn-lt"/>
                <a:cs typeface="+mn-lt"/>
              </a:rPr>
              <a:t>23.04.2021</a:t>
            </a:r>
            <a:endParaRPr lang="en-GB" b="0" dirty="0">
              <a:cs typeface="Calibri"/>
            </a:endParaRPr>
          </a:p>
        </p:txBody>
      </p:sp>
      <p:sp>
        <p:nvSpPr>
          <p:cNvPr id="8" name="Tijdelijke aanduiding voor tekst 7"/>
          <p:cNvSpPr>
            <a:spLocks noGrp="1"/>
          </p:cNvSpPr>
          <p:nvPr>
            <p:ph type="body" sz="quarter" idx="13"/>
          </p:nvPr>
        </p:nvSpPr>
        <p:spPr/>
        <p:txBody>
          <a:bodyPr/>
          <a:lstStyle/>
          <a:p>
            <a:r>
              <a:rPr lang="en-GB" dirty="0">
                <a:ea typeface="+mn-lt"/>
                <a:cs typeface="+mn-lt"/>
              </a:rPr>
              <a:t>Huang Shao-Kai</a:t>
            </a:r>
            <a:endParaRPr lang="zh-TW" altLang="en-US" dirty="0"/>
          </a:p>
        </p:txBody>
      </p:sp>
      <p:sp>
        <p:nvSpPr>
          <p:cNvPr id="9" name="Tijdelijke aanduiding voor tekst 8"/>
          <p:cNvSpPr>
            <a:spLocks noGrp="1"/>
          </p:cNvSpPr>
          <p:nvPr>
            <p:ph type="body" sz="quarter" idx="14"/>
          </p:nvPr>
        </p:nvSpPr>
        <p:spPr/>
        <p:txBody>
          <a:bodyPr/>
          <a:lstStyle/>
          <a:p>
            <a:r>
              <a:rPr lang="en-GB" dirty="0">
                <a:ea typeface="+mn-lt"/>
                <a:cs typeface="+mn-lt"/>
              </a:rPr>
              <a:t>ME – AIES</a:t>
            </a:r>
            <a:endParaRPr lang="zh-TW" altLang="en-US" dirty="0"/>
          </a:p>
        </p:txBody>
      </p:sp>
    </p:spTree>
    <p:extLst>
      <p:ext uri="{BB962C8B-B14F-4D97-AF65-F5344CB8AC3E}">
        <p14:creationId xmlns:p14="http://schemas.microsoft.com/office/powerpoint/2010/main" val="1589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443-E3CC-4C90-BCB7-CE99049E5425}"/>
              </a:ext>
            </a:extLst>
          </p:cNvPr>
          <p:cNvSpPr>
            <a:spLocks noGrp="1"/>
          </p:cNvSpPr>
          <p:nvPr>
            <p:ph type="title"/>
          </p:nvPr>
        </p:nvSpPr>
        <p:spPr/>
        <p:txBody>
          <a:bodyPr/>
          <a:lstStyle/>
          <a:p>
            <a:r>
              <a:rPr lang="nl-NL" sz="2800" i="1"/>
              <a:t>Contents:</a:t>
            </a:r>
            <a:br>
              <a:rPr lang="nl-NL" sz="2800" i="1"/>
            </a:br>
            <a:endParaRPr lang="en-GB"/>
          </a:p>
        </p:txBody>
      </p:sp>
      <p:sp>
        <p:nvSpPr>
          <p:cNvPr id="3" name="Content Placeholder 2">
            <a:extLst>
              <a:ext uri="{FF2B5EF4-FFF2-40B4-BE49-F238E27FC236}">
                <a16:creationId xmlns:a16="http://schemas.microsoft.com/office/drawing/2014/main" id="{FDC4E4F4-472A-4C17-BA4A-82D38C4BCA82}"/>
              </a:ext>
            </a:extLst>
          </p:cNvPr>
          <p:cNvSpPr>
            <a:spLocks noGrp="1"/>
          </p:cNvSpPr>
          <p:nvPr>
            <p:ph idx="1"/>
          </p:nvPr>
        </p:nvSpPr>
        <p:spPr/>
        <p:txBody>
          <a:bodyPr/>
          <a:lstStyle/>
          <a:p>
            <a:pPr marL="285750" indent="-285750">
              <a:buFont typeface="Arial" panose="020B0604020202020204" pitchFamily="34" charset="0"/>
              <a:buChar char="•"/>
            </a:pPr>
            <a:r>
              <a:rPr lang="nl-NL" sz="2000" err="1"/>
              <a:t>Introduction</a:t>
            </a:r>
            <a:endParaRPr lang="nl-NL" sz="2000"/>
          </a:p>
          <a:p>
            <a:pPr marL="285750" indent="-285750">
              <a:buFont typeface="Arial" panose="020B0604020202020204" pitchFamily="34" charset="0"/>
              <a:buChar char="•"/>
            </a:pPr>
            <a:r>
              <a:rPr lang="nl-NL" sz="2000" err="1"/>
              <a:t>Related</a:t>
            </a:r>
            <a:r>
              <a:rPr lang="nl-NL" sz="2000"/>
              <a:t> </a:t>
            </a:r>
            <a:r>
              <a:rPr lang="nl-NL" sz="2000" err="1"/>
              <a:t>Work</a:t>
            </a:r>
            <a:endParaRPr lang="nl-NL" sz="2000"/>
          </a:p>
          <a:p>
            <a:endParaRPr lang="nl-NL" sz="2000"/>
          </a:p>
          <a:p>
            <a:pPr marL="285750" indent="-285750">
              <a:buFont typeface="Arial" panose="020B0604020202020204" pitchFamily="34" charset="0"/>
              <a:buChar char="•"/>
            </a:pPr>
            <a:r>
              <a:rPr lang="nl-NL" sz="2000"/>
              <a:t>Compound </a:t>
            </a:r>
            <a:r>
              <a:rPr lang="nl-NL" sz="2000" err="1"/>
              <a:t>Scaling</a:t>
            </a:r>
            <a:endParaRPr lang="nl-NL" sz="2000"/>
          </a:p>
          <a:p>
            <a:pPr marL="285750" indent="-285750">
              <a:buFont typeface="Arial" panose="020B0604020202020204" pitchFamily="34" charset="0"/>
              <a:buChar char="•"/>
            </a:pPr>
            <a:r>
              <a:rPr lang="nl-NL" sz="2000"/>
              <a:t>Architecture</a:t>
            </a:r>
          </a:p>
          <a:p>
            <a:pPr marL="285750" indent="-285750">
              <a:buFont typeface="Arial" panose="020B0604020202020204" pitchFamily="34" charset="0"/>
              <a:buChar char="•"/>
            </a:pPr>
            <a:r>
              <a:rPr lang="nl-NL" sz="2000" err="1"/>
              <a:t>Results</a:t>
            </a:r>
            <a:r>
              <a:rPr lang="nl-NL" sz="2000"/>
              <a:t> &amp; </a:t>
            </a:r>
            <a:r>
              <a:rPr lang="nl-NL" sz="2000" err="1"/>
              <a:t>Limitations</a:t>
            </a:r>
            <a:endParaRPr lang="nl-NL" sz="2000"/>
          </a:p>
          <a:p>
            <a:endParaRPr lang="nl-NL" sz="2000"/>
          </a:p>
          <a:p>
            <a:pPr marL="285750" indent="-285750">
              <a:buFont typeface="Arial" panose="020B0604020202020204" pitchFamily="34" charset="0"/>
              <a:buChar char="•"/>
            </a:pPr>
            <a:r>
              <a:rPr lang="nl-NL" sz="2000" err="1"/>
              <a:t>Conclusion</a:t>
            </a:r>
            <a:endParaRPr lang="nl-NL" sz="2000"/>
          </a:p>
          <a:p>
            <a:endParaRPr lang="en-GB"/>
          </a:p>
        </p:txBody>
      </p:sp>
      <p:sp>
        <p:nvSpPr>
          <p:cNvPr id="5" name="Footer Placeholder 4">
            <a:extLst>
              <a:ext uri="{FF2B5EF4-FFF2-40B4-BE49-F238E27FC236}">
                <a16:creationId xmlns:a16="http://schemas.microsoft.com/office/drawing/2014/main" id="{4159C2C6-48C7-4292-8810-8146A499E4D4}"/>
              </a:ext>
            </a:extLst>
          </p:cNvPr>
          <p:cNvSpPr>
            <a:spLocks noGrp="1"/>
          </p:cNvSpPr>
          <p:nvPr>
            <p:ph type="ftr" sz="quarter" idx="11"/>
          </p:nvPr>
        </p:nvSpPr>
        <p:spPr/>
        <p:txBody>
          <a:bodyPr/>
          <a:lstStyle/>
          <a:p>
            <a:r>
              <a:rPr lang="en-GB">
                <a:ea typeface="+mn-lt"/>
                <a:cs typeface="+mn-lt"/>
              </a:rPr>
              <a:t>Contents</a:t>
            </a:r>
            <a:endParaRPr lang="nl-NL"/>
          </a:p>
        </p:txBody>
      </p:sp>
      <p:sp>
        <p:nvSpPr>
          <p:cNvPr id="6" name="Slide Number Placeholder 5">
            <a:extLst>
              <a:ext uri="{FF2B5EF4-FFF2-40B4-BE49-F238E27FC236}">
                <a16:creationId xmlns:a16="http://schemas.microsoft.com/office/drawing/2014/main" id="{9A42C4D5-24DA-480D-93C8-AC2893324ABB}"/>
              </a:ext>
            </a:extLst>
          </p:cNvPr>
          <p:cNvSpPr>
            <a:spLocks noGrp="1"/>
          </p:cNvSpPr>
          <p:nvPr>
            <p:ph type="sldNum" sz="quarter" idx="12"/>
          </p:nvPr>
        </p:nvSpPr>
        <p:spPr/>
        <p:txBody>
          <a:bodyPr/>
          <a:lstStyle/>
          <a:p>
            <a:fld id="{C194BDB0-F4EA-4DD6-8281-CCE2440D0CE0}" type="slidenum">
              <a:rPr lang="en-GB" smtClean="0"/>
              <a:t>2</a:t>
            </a:fld>
            <a:endParaRPr lang="en-GB"/>
          </a:p>
        </p:txBody>
      </p:sp>
    </p:spTree>
    <p:extLst>
      <p:ext uri="{BB962C8B-B14F-4D97-AF65-F5344CB8AC3E}">
        <p14:creationId xmlns:p14="http://schemas.microsoft.com/office/powerpoint/2010/main" val="247018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0" dirty="0">
                <a:ea typeface="+mj-lt"/>
                <a:cs typeface="+mj-lt"/>
              </a:rPr>
              <a:t>Conclusion：</a:t>
            </a:r>
            <a:endParaRPr lang="en-US" dirty="0"/>
          </a:p>
        </p:txBody>
      </p:sp>
      <p:sp>
        <p:nvSpPr>
          <p:cNvPr id="3" name="Tijdelijke aanduiding voor inhoud 2"/>
          <p:cNvSpPr>
            <a:spLocks noGrp="1"/>
          </p:cNvSpPr>
          <p:nvPr>
            <p:ph idx="1"/>
          </p:nvPr>
        </p:nvSpPr>
        <p:spPr>
          <a:xfrm>
            <a:off x="758824" y="1284318"/>
            <a:ext cx="7556501" cy="2922458"/>
          </a:xfrm>
        </p:spPr>
        <p:txBody>
          <a:bodyPr vert="horz" lIns="0" tIns="0" rIns="0" bIns="0" rtlCol="0" anchor="t">
            <a:noAutofit/>
          </a:bodyPr>
          <a:lstStyle/>
          <a:p>
            <a:pPr lvl="2">
              <a:buFont typeface="Arial"/>
              <a:buChar char="•"/>
            </a:pPr>
            <a:r>
              <a:rPr lang="en-GB" sz="1950" dirty="0">
                <a:ea typeface="+mn-lt"/>
                <a:cs typeface="+mn-lt"/>
              </a:rPr>
              <a:t>Offer the designer a followable scaling method to get lower FLOPS and higher accuracy model.</a:t>
            </a:r>
          </a:p>
          <a:p>
            <a:pPr lvl="2">
              <a:buFont typeface="Arial"/>
              <a:buChar char="•"/>
            </a:pPr>
            <a:endParaRPr lang="en-GB" sz="1950">
              <a:ea typeface="+mn-lt"/>
              <a:cs typeface="+mn-lt"/>
            </a:endParaRPr>
          </a:p>
          <a:p>
            <a:pPr lvl="2">
              <a:buFont typeface="Arial"/>
              <a:buChar char="•"/>
            </a:pPr>
            <a:r>
              <a:rPr lang="en-GB" sz="1950" dirty="0">
                <a:ea typeface="+mn-lt"/>
                <a:cs typeface="+mn-lt"/>
              </a:rPr>
              <a:t>Overcome the accuracy saturation of tuning parameters separately.</a:t>
            </a:r>
          </a:p>
          <a:p>
            <a:pPr marL="180975" lvl="2" indent="-180975">
              <a:buFont typeface="Arial"/>
              <a:buChar char="•"/>
            </a:pPr>
            <a:endParaRPr lang="en-GB" dirty="0">
              <a:ea typeface="+mn-lt"/>
              <a:cs typeface="+mn-lt"/>
            </a:endParaRPr>
          </a:p>
          <a:p>
            <a:pPr lvl="2">
              <a:buFont typeface="Arial"/>
              <a:buChar char="•"/>
            </a:pPr>
            <a:endParaRPr lang="en-GB" dirty="0">
              <a:ea typeface="Calibri"/>
              <a:cs typeface="Calibri"/>
            </a:endParaRPr>
          </a:p>
          <a:p>
            <a:pPr lvl="2">
              <a:buFont typeface="Arial"/>
              <a:buChar char="•"/>
            </a:pPr>
            <a:endParaRPr lang="en-GB">
              <a:ea typeface="Calibri"/>
              <a:cs typeface="Calibri"/>
            </a:endParaRPr>
          </a:p>
        </p:txBody>
      </p:sp>
      <p:sp>
        <p:nvSpPr>
          <p:cNvPr id="4" name="Tijdelijke aanduiding voor voettekst 3"/>
          <p:cNvSpPr>
            <a:spLocks noGrp="1"/>
          </p:cNvSpPr>
          <p:nvPr>
            <p:ph type="ftr" sz="quarter" idx="11"/>
          </p:nvPr>
        </p:nvSpPr>
        <p:spPr/>
        <p:txBody>
          <a:bodyPr/>
          <a:lstStyle/>
          <a:p>
            <a:r>
              <a:rPr lang="en-GB" dirty="0">
                <a:ea typeface="Calibri"/>
                <a:cs typeface="Calibri"/>
              </a:rPr>
              <a:t>Conclusion</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20</a:t>
            </a:fld>
            <a:endParaRPr lang="en-GB"/>
          </a:p>
        </p:txBody>
      </p:sp>
    </p:spTree>
    <p:extLst>
      <p:ext uri="{BB962C8B-B14F-4D97-AF65-F5344CB8AC3E}">
        <p14:creationId xmlns:p14="http://schemas.microsoft.com/office/powerpoint/2010/main" val="264363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443-E3CC-4C90-BCB7-CE99049E5425}"/>
              </a:ext>
            </a:extLst>
          </p:cNvPr>
          <p:cNvSpPr>
            <a:spLocks noGrp="1"/>
          </p:cNvSpPr>
          <p:nvPr>
            <p:ph type="title"/>
          </p:nvPr>
        </p:nvSpPr>
        <p:spPr/>
        <p:txBody>
          <a:bodyPr/>
          <a:lstStyle/>
          <a:p>
            <a:r>
              <a:rPr lang="nl-NL" sz="2800" i="1" err="1"/>
              <a:t>Introduction</a:t>
            </a:r>
            <a:br>
              <a:rPr lang="nl-NL" sz="2800" i="1"/>
            </a:br>
            <a:endParaRPr lang="en-GB"/>
          </a:p>
        </p:txBody>
      </p:sp>
      <p:sp>
        <p:nvSpPr>
          <p:cNvPr id="5" name="Footer Placeholder 4">
            <a:extLst>
              <a:ext uri="{FF2B5EF4-FFF2-40B4-BE49-F238E27FC236}">
                <a16:creationId xmlns:a16="http://schemas.microsoft.com/office/drawing/2014/main" id="{4159C2C6-48C7-4292-8810-8146A499E4D4}"/>
              </a:ext>
            </a:extLst>
          </p:cNvPr>
          <p:cNvSpPr>
            <a:spLocks noGrp="1"/>
          </p:cNvSpPr>
          <p:nvPr>
            <p:ph type="ftr" sz="quarter" idx="11"/>
          </p:nvPr>
        </p:nvSpPr>
        <p:spPr/>
        <p:txBody>
          <a:bodyPr/>
          <a:lstStyle/>
          <a:p>
            <a:r>
              <a:rPr lang="en-GB">
                <a:cs typeface="Calibri"/>
              </a:rPr>
              <a:t>Introduction</a:t>
            </a:r>
          </a:p>
        </p:txBody>
      </p:sp>
      <p:sp>
        <p:nvSpPr>
          <p:cNvPr id="6" name="Slide Number Placeholder 5">
            <a:extLst>
              <a:ext uri="{FF2B5EF4-FFF2-40B4-BE49-F238E27FC236}">
                <a16:creationId xmlns:a16="http://schemas.microsoft.com/office/drawing/2014/main" id="{9A42C4D5-24DA-480D-93C8-AC2893324ABB}"/>
              </a:ext>
            </a:extLst>
          </p:cNvPr>
          <p:cNvSpPr>
            <a:spLocks noGrp="1"/>
          </p:cNvSpPr>
          <p:nvPr>
            <p:ph type="sldNum" sz="quarter" idx="12"/>
          </p:nvPr>
        </p:nvSpPr>
        <p:spPr/>
        <p:txBody>
          <a:bodyPr/>
          <a:lstStyle/>
          <a:p>
            <a:fld id="{C194BDB0-F4EA-4DD6-8281-CCE2440D0CE0}" type="slidenum">
              <a:rPr lang="en-GB" smtClean="0"/>
              <a:t>3</a:t>
            </a:fld>
            <a:endParaRPr lang="en-GB"/>
          </a:p>
        </p:txBody>
      </p:sp>
      <p:sp>
        <p:nvSpPr>
          <p:cNvPr id="7" name="Content Placeholder 6">
            <a:extLst>
              <a:ext uri="{FF2B5EF4-FFF2-40B4-BE49-F238E27FC236}">
                <a16:creationId xmlns:a16="http://schemas.microsoft.com/office/drawing/2014/main" id="{8EA8E116-992A-46FF-BC32-0E2C5B711F5F}"/>
              </a:ext>
            </a:extLst>
          </p:cNvPr>
          <p:cNvSpPr>
            <a:spLocks noGrp="1"/>
          </p:cNvSpPr>
          <p:nvPr>
            <p:ph idx="1"/>
          </p:nvPr>
        </p:nvSpPr>
        <p:spPr>
          <a:xfrm>
            <a:off x="758825" y="1306642"/>
            <a:ext cx="3381376" cy="2922458"/>
          </a:xfrm>
        </p:spPr>
        <p:txBody>
          <a:bodyPr/>
          <a:lstStyle/>
          <a:p>
            <a:pPr marL="342900" indent="-342900">
              <a:buFont typeface="Arial" panose="020B0604020202020204" pitchFamily="34" charset="0"/>
              <a:buChar char="•"/>
            </a:pPr>
            <a:r>
              <a:rPr lang="nl-NL" err="1"/>
              <a:t>Scaling</a:t>
            </a:r>
            <a:r>
              <a:rPr lang="nl-NL"/>
              <a:t> </a:t>
            </a:r>
            <a:r>
              <a:rPr lang="nl-NL" err="1"/>
              <a:t>ConvNets</a:t>
            </a:r>
            <a:endParaRPr lang="nl-NL"/>
          </a:p>
          <a:p>
            <a:pPr marL="342900" indent="-342900">
              <a:buFont typeface="Arial" panose="020B0604020202020204" pitchFamily="34" charset="0"/>
              <a:buChar char="•"/>
            </a:pPr>
            <a:endParaRPr lang="nl-NL"/>
          </a:p>
          <a:p>
            <a:pPr marL="342900" indent="-342900">
              <a:buFont typeface="Arial" panose="020B0604020202020204" pitchFamily="34" charset="0"/>
              <a:buChar char="•"/>
            </a:pPr>
            <a:r>
              <a:rPr lang="nl-NL" err="1"/>
              <a:t>Usually</a:t>
            </a:r>
            <a:r>
              <a:rPr lang="nl-NL"/>
              <a:t> Depth or </a:t>
            </a:r>
            <a:r>
              <a:rPr lang="nl-NL" err="1"/>
              <a:t>Width</a:t>
            </a:r>
            <a:endParaRPr lang="nl-NL"/>
          </a:p>
          <a:p>
            <a:pPr marL="342900" indent="-342900">
              <a:buFont typeface="Arial" panose="020B0604020202020204" pitchFamily="34" charset="0"/>
              <a:buChar char="•"/>
            </a:pPr>
            <a:endParaRPr lang="nl-NL"/>
          </a:p>
          <a:p>
            <a:pPr marL="342900" indent="-342900">
              <a:buFont typeface="Arial" panose="020B0604020202020204" pitchFamily="34" charset="0"/>
              <a:buChar char="•"/>
            </a:pPr>
            <a:r>
              <a:rPr lang="nl-NL"/>
              <a:t>More </a:t>
            </a:r>
            <a:r>
              <a:rPr lang="nl-NL" err="1"/>
              <a:t>popular</a:t>
            </a:r>
            <a:r>
              <a:rPr lang="nl-NL"/>
              <a:t>: image </a:t>
            </a:r>
            <a:r>
              <a:rPr lang="nl-NL" err="1"/>
              <a:t>resolution</a:t>
            </a:r>
            <a:r>
              <a:rPr lang="nl-NL"/>
              <a:t> </a:t>
            </a:r>
          </a:p>
          <a:p>
            <a:endParaRPr lang="en-GB" i="1"/>
          </a:p>
          <a:p>
            <a:pPr marL="342900" indent="-342900">
              <a:buFont typeface="Arial" panose="020B0604020202020204" pitchFamily="34" charset="0"/>
              <a:buChar char="•"/>
            </a:pPr>
            <a:endParaRPr lang="nl-NL"/>
          </a:p>
        </p:txBody>
      </p:sp>
      <p:pic>
        <p:nvPicPr>
          <p:cNvPr id="4" name="Picture 3">
            <a:extLst>
              <a:ext uri="{FF2B5EF4-FFF2-40B4-BE49-F238E27FC236}">
                <a16:creationId xmlns:a16="http://schemas.microsoft.com/office/drawing/2014/main" id="{E44258B4-8D45-402B-B78F-D5FA5B9D13E8}"/>
              </a:ext>
            </a:extLst>
          </p:cNvPr>
          <p:cNvPicPr>
            <a:picLocks noChangeAspect="1"/>
          </p:cNvPicPr>
          <p:nvPr/>
        </p:nvPicPr>
        <p:blipFill>
          <a:blip r:embed="rId3"/>
          <a:stretch>
            <a:fillRect/>
          </a:stretch>
        </p:blipFill>
        <p:spPr>
          <a:xfrm>
            <a:off x="4039041" y="0"/>
            <a:ext cx="5104960" cy="2922459"/>
          </a:xfrm>
          <a:prstGeom prst="rect">
            <a:avLst/>
          </a:prstGeom>
        </p:spPr>
      </p:pic>
    </p:spTree>
    <p:extLst>
      <p:ext uri="{BB962C8B-B14F-4D97-AF65-F5344CB8AC3E}">
        <p14:creationId xmlns:p14="http://schemas.microsoft.com/office/powerpoint/2010/main" val="275988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443-E3CC-4C90-BCB7-CE99049E5425}"/>
              </a:ext>
            </a:extLst>
          </p:cNvPr>
          <p:cNvSpPr>
            <a:spLocks noGrp="1"/>
          </p:cNvSpPr>
          <p:nvPr>
            <p:ph type="title"/>
          </p:nvPr>
        </p:nvSpPr>
        <p:spPr/>
        <p:txBody>
          <a:bodyPr/>
          <a:lstStyle/>
          <a:p>
            <a:r>
              <a:rPr lang="nl-NL" sz="2800" i="1" err="1"/>
              <a:t>Introduction</a:t>
            </a:r>
            <a:br>
              <a:rPr lang="nl-NL" sz="2800" i="1"/>
            </a:br>
            <a:endParaRPr lang="en-GB"/>
          </a:p>
        </p:txBody>
      </p:sp>
      <p:sp>
        <p:nvSpPr>
          <p:cNvPr id="5" name="Footer Placeholder 4">
            <a:extLst>
              <a:ext uri="{FF2B5EF4-FFF2-40B4-BE49-F238E27FC236}">
                <a16:creationId xmlns:a16="http://schemas.microsoft.com/office/drawing/2014/main" id="{4159C2C6-48C7-4292-8810-8146A499E4D4}"/>
              </a:ext>
            </a:extLst>
          </p:cNvPr>
          <p:cNvSpPr>
            <a:spLocks noGrp="1"/>
          </p:cNvSpPr>
          <p:nvPr>
            <p:ph type="ftr" sz="quarter" idx="11"/>
          </p:nvPr>
        </p:nvSpPr>
        <p:spPr/>
        <p:txBody>
          <a:bodyPr/>
          <a:lstStyle/>
          <a:p>
            <a:r>
              <a:rPr lang="en-GB">
                <a:ea typeface="+mn-lt"/>
                <a:cs typeface="+mn-lt"/>
              </a:rPr>
              <a:t>Introduction</a:t>
            </a:r>
            <a:endParaRPr lang="nl-NL"/>
          </a:p>
        </p:txBody>
      </p:sp>
      <p:sp>
        <p:nvSpPr>
          <p:cNvPr id="6" name="Slide Number Placeholder 5">
            <a:extLst>
              <a:ext uri="{FF2B5EF4-FFF2-40B4-BE49-F238E27FC236}">
                <a16:creationId xmlns:a16="http://schemas.microsoft.com/office/drawing/2014/main" id="{9A42C4D5-24DA-480D-93C8-AC2893324ABB}"/>
              </a:ext>
            </a:extLst>
          </p:cNvPr>
          <p:cNvSpPr>
            <a:spLocks noGrp="1"/>
          </p:cNvSpPr>
          <p:nvPr>
            <p:ph type="sldNum" sz="quarter" idx="12"/>
          </p:nvPr>
        </p:nvSpPr>
        <p:spPr/>
        <p:txBody>
          <a:bodyPr/>
          <a:lstStyle/>
          <a:p>
            <a:fld id="{C194BDB0-F4EA-4DD6-8281-CCE2440D0CE0}" type="slidenum">
              <a:rPr lang="en-GB" smtClean="0"/>
              <a:t>4</a:t>
            </a:fld>
            <a:endParaRPr lang="en-GB"/>
          </a:p>
        </p:txBody>
      </p:sp>
      <p:sp>
        <p:nvSpPr>
          <p:cNvPr id="7" name="Content Placeholder 6">
            <a:extLst>
              <a:ext uri="{FF2B5EF4-FFF2-40B4-BE49-F238E27FC236}">
                <a16:creationId xmlns:a16="http://schemas.microsoft.com/office/drawing/2014/main" id="{8EA8E116-992A-46FF-BC32-0E2C5B711F5F}"/>
              </a:ext>
            </a:extLst>
          </p:cNvPr>
          <p:cNvSpPr>
            <a:spLocks noGrp="1"/>
          </p:cNvSpPr>
          <p:nvPr>
            <p:ph idx="1"/>
          </p:nvPr>
        </p:nvSpPr>
        <p:spPr>
          <a:xfrm>
            <a:off x="758824" y="1306643"/>
            <a:ext cx="7845913" cy="2397850"/>
          </a:xfrm>
        </p:spPr>
        <p:txBody>
          <a:bodyPr/>
          <a:lstStyle/>
          <a:p>
            <a:r>
              <a:rPr lang="en-GB" sz="2400" i="1"/>
              <a:t>“The goal is to study and rethink the process of scaling up</a:t>
            </a:r>
          </a:p>
          <a:p>
            <a:r>
              <a:rPr lang="en-GB" sz="2400" i="1"/>
              <a:t> Convnets.</a:t>
            </a:r>
          </a:p>
          <a:p>
            <a:endParaRPr lang="en-GB" sz="2400" i="1"/>
          </a:p>
          <a:p>
            <a:r>
              <a:rPr lang="en-GB" sz="2400" i="1"/>
              <a:t> In particular, we investigate the central question: is there a principled method to scale up </a:t>
            </a:r>
            <a:r>
              <a:rPr lang="en-GB" sz="2400" i="1" err="1"/>
              <a:t>ConvNets</a:t>
            </a:r>
            <a:r>
              <a:rPr lang="en-GB" sz="2400" i="1"/>
              <a:t> that can achieve better accuracy and efficiency”</a:t>
            </a:r>
            <a:endParaRPr lang="nl-NL" sz="2400" i="1"/>
          </a:p>
          <a:p>
            <a:pPr algn="ctr"/>
            <a:endParaRPr lang="en-GB" i="1"/>
          </a:p>
          <a:p>
            <a:pPr marL="342900" indent="-342900">
              <a:buFont typeface="Arial" panose="020B0604020202020204" pitchFamily="34" charset="0"/>
              <a:buChar char="•"/>
            </a:pPr>
            <a:endParaRPr lang="nl-NL"/>
          </a:p>
        </p:txBody>
      </p:sp>
    </p:spTree>
    <p:extLst>
      <p:ext uri="{BB962C8B-B14F-4D97-AF65-F5344CB8AC3E}">
        <p14:creationId xmlns:p14="http://schemas.microsoft.com/office/powerpoint/2010/main" val="371076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9258-67EC-4DD6-B2D1-B880BAC4A96A}"/>
              </a:ext>
            </a:extLst>
          </p:cNvPr>
          <p:cNvSpPr>
            <a:spLocks noGrp="1"/>
          </p:cNvSpPr>
          <p:nvPr>
            <p:ph type="title"/>
          </p:nvPr>
        </p:nvSpPr>
        <p:spPr/>
        <p:txBody>
          <a:bodyPr/>
          <a:lstStyle/>
          <a:p>
            <a:r>
              <a:rPr lang="nl-NL" err="1"/>
              <a:t>Related</a:t>
            </a:r>
            <a:r>
              <a:rPr lang="nl-NL"/>
              <a:t> </a:t>
            </a:r>
            <a:r>
              <a:rPr lang="nl-NL" err="1"/>
              <a:t>Work</a:t>
            </a:r>
            <a:br>
              <a:rPr lang="nl-NL"/>
            </a:br>
            <a:endParaRPr lang="nl-NL"/>
          </a:p>
        </p:txBody>
      </p:sp>
      <p:sp>
        <p:nvSpPr>
          <p:cNvPr id="3" name="Content Placeholder 2">
            <a:extLst>
              <a:ext uri="{FF2B5EF4-FFF2-40B4-BE49-F238E27FC236}">
                <a16:creationId xmlns:a16="http://schemas.microsoft.com/office/drawing/2014/main" id="{E963D31F-7B14-46DB-AE76-CD1C7F18A2C1}"/>
              </a:ext>
            </a:extLst>
          </p:cNvPr>
          <p:cNvSpPr>
            <a:spLocks noGrp="1"/>
          </p:cNvSpPr>
          <p:nvPr>
            <p:ph idx="1"/>
          </p:nvPr>
        </p:nvSpPr>
        <p:spPr/>
        <p:txBody>
          <a:bodyPr vert="horz" lIns="0" tIns="0" rIns="0" bIns="0" rtlCol="0" anchor="t">
            <a:noAutofit/>
          </a:bodyPr>
          <a:lstStyle/>
          <a:p>
            <a:pPr marL="342900" indent="-342900">
              <a:buFont typeface="Arial" panose="020B0604020202020204" pitchFamily="34" charset="0"/>
              <a:buChar char="•"/>
            </a:pPr>
            <a:r>
              <a:rPr lang="nl-NL" err="1"/>
              <a:t>ConvNet</a:t>
            </a:r>
            <a:r>
              <a:rPr lang="nl-NL"/>
              <a:t> </a:t>
            </a:r>
            <a:r>
              <a:rPr lang="nl-NL" err="1"/>
              <a:t>Accuracy</a:t>
            </a:r>
            <a:endParaRPr lang="nl-NL"/>
          </a:p>
          <a:p>
            <a:pPr marL="702310" lvl="3" indent="-342900">
              <a:buFont typeface="Wingdings" panose="020B0604020202020204" pitchFamily="34" charset="0"/>
              <a:buChar char="v"/>
            </a:pPr>
            <a:r>
              <a:rPr lang="nl-NL" err="1">
                <a:cs typeface="Calibri"/>
              </a:rPr>
              <a:t>ImageNet</a:t>
            </a:r>
            <a:r>
              <a:rPr lang="nl-NL">
                <a:cs typeface="Calibri"/>
              </a:rPr>
              <a:t> 2014: </a:t>
            </a:r>
            <a:r>
              <a:rPr lang="nl-NL">
                <a:ea typeface="+mn-lt"/>
                <a:cs typeface="+mn-lt"/>
              </a:rPr>
              <a:t>6.8M parameters - 74.8% top-1 </a:t>
            </a:r>
            <a:r>
              <a:rPr lang="nl-NL" err="1">
                <a:ea typeface="+mn-lt"/>
                <a:cs typeface="+mn-lt"/>
              </a:rPr>
              <a:t>accuracy</a:t>
            </a:r>
            <a:r>
              <a:rPr lang="nl-NL">
                <a:ea typeface="+mn-lt"/>
                <a:cs typeface="+mn-lt"/>
              </a:rPr>
              <a:t> </a:t>
            </a:r>
            <a:endParaRPr lang="nl-NL" err="1">
              <a:cs typeface="Calibri"/>
            </a:endParaRPr>
          </a:p>
          <a:p>
            <a:pPr marL="702310" lvl="3" indent="-342900">
              <a:buFont typeface="Wingdings" panose="020B0604020202020204" pitchFamily="34" charset="0"/>
              <a:buChar char="v"/>
            </a:pPr>
            <a:r>
              <a:rPr lang="nl-NL" err="1">
                <a:cs typeface="Calibri"/>
              </a:rPr>
              <a:t>ImageNet</a:t>
            </a:r>
            <a:r>
              <a:rPr lang="nl-NL">
                <a:cs typeface="Calibri"/>
              </a:rPr>
              <a:t> 2018: 557M parameters -</a:t>
            </a:r>
            <a:r>
              <a:rPr lang="nl-NL">
                <a:ea typeface="+mn-lt"/>
                <a:cs typeface="+mn-lt"/>
              </a:rPr>
              <a:t> 84.3% top-1 </a:t>
            </a:r>
            <a:r>
              <a:rPr lang="nl-NL" err="1">
                <a:ea typeface="+mn-lt"/>
                <a:cs typeface="+mn-lt"/>
              </a:rPr>
              <a:t>accuracy</a:t>
            </a:r>
            <a:r>
              <a:rPr lang="nl-NL">
                <a:ea typeface="+mn-lt"/>
                <a:cs typeface="+mn-lt"/>
              </a:rPr>
              <a:t> </a:t>
            </a:r>
            <a:endParaRPr lang="nl-NL">
              <a:cs typeface="Calibri"/>
            </a:endParaRPr>
          </a:p>
          <a:p>
            <a:pPr lvl="1"/>
            <a:endParaRPr lang="nl-NL"/>
          </a:p>
          <a:p>
            <a:pPr marL="342900" indent="-342900">
              <a:buFont typeface="Arial" panose="020B0604020202020204" pitchFamily="34" charset="0"/>
              <a:buChar char="•"/>
            </a:pPr>
            <a:r>
              <a:rPr lang="nl-NL" err="1"/>
              <a:t>ConvNet</a:t>
            </a:r>
            <a:r>
              <a:rPr lang="nl-NL"/>
              <a:t> Efficiency:</a:t>
            </a:r>
            <a:endParaRPr lang="nl-NL">
              <a:cs typeface="Calibri"/>
            </a:endParaRPr>
          </a:p>
          <a:p>
            <a:pPr marL="702310" lvl="3" indent="-342900">
              <a:buFont typeface="Wingdings" panose="020B0604020202020204" pitchFamily="34" charset="0"/>
              <a:buChar char="v"/>
            </a:pPr>
            <a:r>
              <a:rPr lang="nl-NL">
                <a:cs typeface="Calibri"/>
              </a:rPr>
              <a:t>Small </a:t>
            </a:r>
            <a:r>
              <a:rPr lang="nl-NL" err="1">
                <a:cs typeface="Calibri"/>
              </a:rPr>
              <a:t>and</a:t>
            </a:r>
            <a:r>
              <a:rPr lang="nl-NL">
                <a:cs typeface="Calibri"/>
              </a:rPr>
              <a:t> </a:t>
            </a:r>
            <a:r>
              <a:rPr lang="nl-NL" err="1">
                <a:cs typeface="Calibri"/>
              </a:rPr>
              <a:t>Fast</a:t>
            </a:r>
            <a:endParaRPr lang="nl-NL">
              <a:cs typeface="Calibri"/>
            </a:endParaRPr>
          </a:p>
          <a:p>
            <a:pPr marL="523875" lvl="2" indent="-342900">
              <a:buFont typeface="Arial" panose="020B0604020202020204" pitchFamily="34" charset="0"/>
              <a:buChar char="•"/>
            </a:pPr>
            <a:endParaRPr lang="nl-NL">
              <a:cs typeface="Calibri"/>
            </a:endParaRPr>
          </a:p>
          <a:p>
            <a:pPr marL="342900" indent="-342900">
              <a:buFont typeface="Arial" panose="020B0604020202020204" pitchFamily="34" charset="0"/>
              <a:buChar char="•"/>
            </a:pPr>
            <a:r>
              <a:rPr lang="nl-NL"/>
              <a:t>Model </a:t>
            </a:r>
            <a:r>
              <a:rPr lang="nl-NL" err="1"/>
              <a:t>Scaling</a:t>
            </a:r>
            <a:r>
              <a:rPr lang="nl-NL"/>
              <a:t>:</a:t>
            </a:r>
            <a:endParaRPr lang="nl-NL">
              <a:cs typeface="Calibri"/>
            </a:endParaRPr>
          </a:p>
          <a:p>
            <a:pPr marL="342900" lvl="1">
              <a:buFont typeface="Wingdings" panose="020B0604020202020204" pitchFamily="34" charset="0"/>
              <a:buChar char="v"/>
            </a:pPr>
            <a:r>
              <a:rPr lang="nl-NL" err="1">
                <a:cs typeface="Calibri"/>
              </a:rPr>
              <a:t>Unclear</a:t>
            </a:r>
            <a:r>
              <a:rPr lang="nl-NL">
                <a:cs typeface="Calibri"/>
              </a:rPr>
              <a:t> </a:t>
            </a:r>
            <a:r>
              <a:rPr lang="nl-NL" err="1">
                <a:cs typeface="Calibri"/>
              </a:rPr>
              <a:t>how</a:t>
            </a:r>
            <a:r>
              <a:rPr lang="nl-NL">
                <a:cs typeface="Calibri"/>
              </a:rPr>
              <a:t> </a:t>
            </a:r>
            <a:r>
              <a:rPr lang="nl-NL" err="1">
                <a:cs typeface="Calibri"/>
              </a:rPr>
              <a:t>to</a:t>
            </a:r>
            <a:r>
              <a:rPr lang="nl-NL">
                <a:cs typeface="Calibri"/>
              </a:rPr>
              <a:t> </a:t>
            </a:r>
            <a:r>
              <a:rPr lang="nl-NL" err="1">
                <a:cs typeface="Calibri"/>
              </a:rPr>
              <a:t>scale</a:t>
            </a:r>
            <a:r>
              <a:rPr lang="nl-NL">
                <a:cs typeface="Calibri"/>
              </a:rPr>
              <a:t> </a:t>
            </a:r>
            <a:r>
              <a:rPr lang="nl-NL" err="1">
                <a:cs typeface="Calibri"/>
              </a:rPr>
              <a:t>both</a:t>
            </a:r>
            <a:r>
              <a:rPr lang="nl-NL">
                <a:cs typeface="Calibri"/>
              </a:rPr>
              <a:t> </a:t>
            </a:r>
            <a:r>
              <a:rPr lang="nl-NL" err="1">
                <a:cs typeface="Calibri"/>
              </a:rPr>
              <a:t>dimenisions</a:t>
            </a:r>
          </a:p>
        </p:txBody>
      </p:sp>
      <p:sp>
        <p:nvSpPr>
          <p:cNvPr id="4" name="Footer Placeholder 3">
            <a:extLst>
              <a:ext uri="{FF2B5EF4-FFF2-40B4-BE49-F238E27FC236}">
                <a16:creationId xmlns:a16="http://schemas.microsoft.com/office/drawing/2014/main" id="{34ED4523-4574-4B94-93C6-7BB2EB918FA8}"/>
              </a:ext>
            </a:extLst>
          </p:cNvPr>
          <p:cNvSpPr>
            <a:spLocks noGrp="1"/>
          </p:cNvSpPr>
          <p:nvPr>
            <p:ph type="ftr" sz="quarter" idx="11"/>
          </p:nvPr>
        </p:nvSpPr>
        <p:spPr/>
        <p:txBody>
          <a:bodyPr/>
          <a:lstStyle/>
          <a:p>
            <a:r>
              <a:rPr lang="en-GB"/>
              <a:t>Related work</a:t>
            </a:r>
            <a:endParaRPr lang="nl-NL"/>
          </a:p>
        </p:txBody>
      </p:sp>
      <p:sp>
        <p:nvSpPr>
          <p:cNvPr id="5" name="Slide Number Placeholder 4">
            <a:extLst>
              <a:ext uri="{FF2B5EF4-FFF2-40B4-BE49-F238E27FC236}">
                <a16:creationId xmlns:a16="http://schemas.microsoft.com/office/drawing/2014/main" id="{2D38D5E0-6F24-4C69-8DD2-3E43C907F918}"/>
              </a:ext>
            </a:extLst>
          </p:cNvPr>
          <p:cNvSpPr>
            <a:spLocks noGrp="1"/>
          </p:cNvSpPr>
          <p:nvPr>
            <p:ph type="sldNum" sz="quarter" idx="12"/>
          </p:nvPr>
        </p:nvSpPr>
        <p:spPr/>
        <p:txBody>
          <a:bodyPr/>
          <a:lstStyle/>
          <a:p>
            <a:fld id="{C194BDB0-F4EA-4DD6-8281-CCE2440D0CE0}" type="slidenum">
              <a:rPr lang="en-GB" smtClean="0"/>
              <a:t>5</a:t>
            </a:fld>
            <a:endParaRPr lang="en-GB"/>
          </a:p>
        </p:txBody>
      </p:sp>
    </p:spTree>
    <p:extLst>
      <p:ext uri="{BB962C8B-B14F-4D97-AF65-F5344CB8AC3E}">
        <p14:creationId xmlns:p14="http://schemas.microsoft.com/office/powerpoint/2010/main" val="255561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US">
                <a:ea typeface="+mj-lt"/>
                <a:cs typeface="+mj-lt"/>
              </a:rPr>
              <a:t>Methodology - novelty of the approach </a:t>
            </a:r>
            <a:endParaRPr lang="zh-TW" altLang="en-US"/>
          </a:p>
        </p:txBody>
      </p:sp>
      <p:sp>
        <p:nvSpPr>
          <p:cNvPr id="7" name="Ondertitel 6"/>
          <p:cNvSpPr>
            <a:spLocks noGrp="1"/>
          </p:cNvSpPr>
          <p:nvPr>
            <p:ph type="subTitle" idx="1"/>
          </p:nvPr>
        </p:nvSpPr>
        <p:spPr/>
        <p:txBody>
          <a:bodyPr vert="horz" wrap="none" lIns="756000" tIns="18000" rIns="1962000" bIns="0" rtlCol="0" anchor="t">
            <a:noAutofit/>
          </a:bodyPr>
          <a:lstStyle/>
          <a:p>
            <a:r>
              <a:rPr lang="en-GB">
                <a:cs typeface="Calibri"/>
              </a:rPr>
              <a:t>23.04.2021</a:t>
            </a:r>
            <a:endParaRPr lang="en-GB"/>
          </a:p>
        </p:txBody>
      </p:sp>
      <p:sp>
        <p:nvSpPr>
          <p:cNvPr id="8" name="Tijdelijke aanduiding voor tekst 7"/>
          <p:cNvSpPr>
            <a:spLocks noGrp="1"/>
          </p:cNvSpPr>
          <p:nvPr>
            <p:ph type="body" sz="quarter" idx="13"/>
          </p:nvPr>
        </p:nvSpPr>
        <p:spPr/>
        <p:txBody>
          <a:bodyPr/>
          <a:lstStyle/>
          <a:p>
            <a:r>
              <a:rPr lang="en-GB"/>
              <a:t>Huang Shao-Kai</a:t>
            </a:r>
          </a:p>
        </p:txBody>
      </p:sp>
      <p:sp>
        <p:nvSpPr>
          <p:cNvPr id="9" name="Tijdelijke aanduiding voor tekst 8"/>
          <p:cNvSpPr>
            <a:spLocks noGrp="1"/>
          </p:cNvSpPr>
          <p:nvPr>
            <p:ph type="body" sz="quarter" idx="14"/>
          </p:nvPr>
        </p:nvSpPr>
        <p:spPr/>
        <p:txBody>
          <a:bodyPr/>
          <a:lstStyle/>
          <a:p>
            <a:r>
              <a:rPr lang="en-GB"/>
              <a:t>ME – AIES</a:t>
            </a:r>
            <a:endParaRPr lang="en-GB" altLang="zh-TW"/>
          </a:p>
        </p:txBody>
      </p:sp>
    </p:spTree>
    <p:extLst>
      <p:ext uri="{BB962C8B-B14F-4D97-AF65-F5344CB8AC3E}">
        <p14:creationId xmlns:p14="http://schemas.microsoft.com/office/powerpoint/2010/main" val="13984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AD58C57-1048-40A9-BAF0-AC2F4E2B0904}"/>
              </a:ext>
            </a:extLst>
          </p:cNvPr>
          <p:cNvSpPr/>
          <p:nvPr/>
        </p:nvSpPr>
        <p:spPr>
          <a:xfrm>
            <a:off x="758824" y="2045366"/>
            <a:ext cx="3181149" cy="19683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LID4096"/>
          </a:p>
        </p:txBody>
      </p:sp>
      <p:sp>
        <p:nvSpPr>
          <p:cNvPr id="2" name="Titel 1"/>
          <p:cNvSpPr>
            <a:spLocks noGrp="1"/>
          </p:cNvSpPr>
          <p:nvPr>
            <p:ph type="title"/>
          </p:nvPr>
        </p:nvSpPr>
        <p:spPr/>
        <p:txBody>
          <a:bodyPr/>
          <a:lstStyle/>
          <a:p>
            <a:r>
              <a:rPr lang="en-GB" sz="2400"/>
              <a:t>Compound Model Scaling</a:t>
            </a:r>
          </a:p>
        </p:txBody>
      </p:sp>
      <p:sp>
        <p:nvSpPr>
          <p:cNvPr id="3" name="Tijdelijke aanduiding voor inhoud 2"/>
          <p:cNvSpPr>
            <a:spLocks noGrp="1"/>
          </p:cNvSpPr>
          <p:nvPr>
            <p:ph idx="1"/>
          </p:nvPr>
        </p:nvSpPr>
        <p:spPr>
          <a:xfrm>
            <a:off x="758824" y="1209619"/>
            <a:ext cx="7556501" cy="618411"/>
          </a:xfrm>
        </p:spPr>
        <p:txBody>
          <a:bodyPr/>
          <a:lstStyle/>
          <a:p>
            <a:r>
              <a:rPr lang="en-GB"/>
              <a:t>Formulating the scaling problem by increasing width, depth, and resolution coefficients in specific proportion.</a:t>
            </a:r>
          </a:p>
          <a:p>
            <a:endParaRPr lang="en-US" sz="2000" b="0" i="1">
              <a:latin typeface="Cambria Math" panose="02040503050406030204" pitchFamily="18" charset="0"/>
            </a:endParaRPr>
          </a:p>
          <a:p>
            <a:endParaRPr lang="en-GB"/>
          </a:p>
        </p:txBody>
      </p:sp>
      <p:sp>
        <p:nvSpPr>
          <p:cNvPr id="4" name="Tijdelijke aanduiding voor voettekst 3"/>
          <p:cNvSpPr>
            <a:spLocks noGrp="1"/>
          </p:cNvSpPr>
          <p:nvPr>
            <p:ph type="ftr" sz="quarter" idx="11"/>
          </p:nvPr>
        </p:nvSpPr>
        <p:spPr/>
        <p:txBody>
          <a:bodyPr/>
          <a:lstStyle/>
          <a:p>
            <a:r>
              <a:rPr lang="en-GB"/>
              <a:t>Methodology</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7</a:t>
            </a:fld>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0C16AE-980A-41B0-8481-93A4D80A101C}"/>
                  </a:ext>
                </a:extLst>
              </p:cNvPr>
              <p:cNvSpPr txBox="1"/>
              <p:nvPr/>
            </p:nvSpPr>
            <p:spPr>
              <a:xfrm>
                <a:off x="968173" y="2229105"/>
                <a:ext cx="2762450" cy="1600887"/>
              </a:xfrm>
              <a:prstGeom prst="rect">
                <a:avLst/>
              </a:prstGeom>
              <a:noFill/>
            </p:spPr>
            <p:txBody>
              <a:bodyPr wrap="square" rtlCol="0">
                <a:spAutoFit/>
              </a:bodyPr>
              <a:lstStyle/>
              <a:p>
                <a:r>
                  <a:rPr lang="en-US" sz="1400" b="1"/>
                  <a:t>          </a:t>
                </a:r>
                <a14:m>
                  <m:oMath xmlns:m="http://schemas.openxmlformats.org/officeDocument/2006/math">
                    <m:r>
                      <a:rPr lang="en-US" sz="1400" b="1" i="1" smtClean="0">
                        <a:latin typeface="Cambria Math" panose="02040503050406030204" pitchFamily="18" charset="0"/>
                      </a:rPr>
                      <m:t>𝒅𝒆𝒑𝒕𝒉</m:t>
                    </m:r>
                    <m:r>
                      <a:rPr lang="en-US" sz="1400" b="1" i="1" smtClean="0">
                        <a:latin typeface="Cambria Math" panose="02040503050406030204" pitchFamily="18" charset="0"/>
                      </a:rPr>
                      <m:t>:</m:t>
                    </m:r>
                    <m:r>
                      <a:rPr lang="en-US" sz="1400" b="1" i="1" smtClean="0">
                        <a:latin typeface="Cambria Math" panose="02040503050406030204" pitchFamily="18" charset="0"/>
                      </a:rPr>
                      <m:t>𝒅</m:t>
                    </m:r>
                    <m:r>
                      <a:rPr lang="en-US" sz="1400" b="1" i="1" smtClean="0">
                        <a:latin typeface="Cambria Math" panose="02040503050406030204" pitchFamily="18" charset="0"/>
                      </a:rPr>
                      <m:t>= </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𝜶</m:t>
                        </m:r>
                      </m:e>
                      <m:sup>
                        <m:r>
                          <a:rPr lang="en-US" sz="1400" b="1" i="1">
                            <a:latin typeface="Cambria Math" panose="02040503050406030204" pitchFamily="18" charset="0"/>
                            <a:ea typeface="Cambria Math" panose="02040503050406030204" pitchFamily="18" charset="0"/>
                          </a:rPr>
                          <m:t>𝝓</m:t>
                        </m:r>
                      </m:sup>
                    </m:sSup>
                  </m:oMath>
                </a14:m>
                <a:endParaRPr lang="en-US" sz="1400" b="1"/>
              </a:p>
              <a:p>
                <a:pPr>
                  <a:lnSpc>
                    <a:spcPct val="150000"/>
                  </a:lnSpc>
                </a:pPr>
                <a:r>
                  <a:rPr lang="en-US" sz="1400" b="1"/>
                  <a:t>          </a:t>
                </a:r>
                <a14:m>
                  <m:oMath xmlns:m="http://schemas.openxmlformats.org/officeDocument/2006/math">
                    <m:r>
                      <a:rPr lang="en-US" sz="1400" b="1" i="1" smtClean="0">
                        <a:latin typeface="Cambria Math" panose="02040503050406030204" pitchFamily="18" charset="0"/>
                      </a:rPr>
                      <m:t>𝒘𝒊𝒅𝒕𝒉</m:t>
                    </m:r>
                    <m:r>
                      <a:rPr lang="en-US" sz="1400" b="1" i="1" smtClean="0">
                        <a:latin typeface="Cambria Math" panose="02040503050406030204" pitchFamily="18" charset="0"/>
                      </a:rPr>
                      <m:t>:</m:t>
                    </m:r>
                    <m:r>
                      <a:rPr lang="en-US" sz="1400" b="1" i="1" smtClean="0">
                        <a:latin typeface="Cambria Math" panose="02040503050406030204" pitchFamily="18" charset="0"/>
                      </a:rPr>
                      <m:t>𝒘</m:t>
                    </m:r>
                    <m:r>
                      <a:rPr lang="en-US" sz="1400" b="1" i="1" smtClean="0">
                        <a:latin typeface="Cambria Math" panose="02040503050406030204" pitchFamily="18" charset="0"/>
                      </a:rPr>
                      <m:t>= </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𝜷</m:t>
                        </m:r>
                      </m:e>
                      <m:sup>
                        <m:r>
                          <a:rPr lang="en-US" sz="1400" b="1" i="1" smtClean="0">
                            <a:latin typeface="Cambria Math" panose="02040503050406030204" pitchFamily="18" charset="0"/>
                            <a:ea typeface="Cambria Math" panose="02040503050406030204" pitchFamily="18" charset="0"/>
                          </a:rPr>
                          <m:t>𝝓</m:t>
                        </m:r>
                      </m:sup>
                    </m:sSup>
                  </m:oMath>
                </a14:m>
                <a:endParaRPr lang="en-US" sz="1400" b="1"/>
              </a:p>
              <a:p>
                <a:pPr>
                  <a:lnSpc>
                    <a:spcPct val="150000"/>
                  </a:lnSpc>
                </a:pPr>
                <a14:m>
                  <m:oMathPara xmlns:m="http://schemas.openxmlformats.org/officeDocument/2006/math">
                    <m:oMathParaPr>
                      <m:jc m:val="left"/>
                    </m:oMathParaPr>
                    <m:oMath xmlns:m="http://schemas.openxmlformats.org/officeDocument/2006/math">
                      <m:r>
                        <a:rPr lang="en-US" sz="1400" b="1" i="1" smtClean="0">
                          <a:latin typeface="Cambria Math" panose="02040503050406030204" pitchFamily="18" charset="0"/>
                        </a:rPr>
                        <m:t>𝒓𝒆𝒔𝒐𝒍𝒖𝒕𝒊𝒐𝒏</m:t>
                      </m:r>
                      <m:r>
                        <a:rPr lang="en-US" sz="1400" b="1" i="1" smtClean="0">
                          <a:latin typeface="Cambria Math" panose="02040503050406030204" pitchFamily="18" charset="0"/>
                        </a:rPr>
                        <m:t>:</m:t>
                      </m:r>
                      <m:r>
                        <a:rPr lang="en-US" sz="1400" b="1" i="1" smtClean="0">
                          <a:latin typeface="Cambria Math" panose="02040503050406030204" pitchFamily="18" charset="0"/>
                        </a:rPr>
                        <m:t>𝒓</m:t>
                      </m:r>
                      <m:r>
                        <a:rPr lang="en-US" sz="1400" b="1"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𝜸</m:t>
                          </m:r>
                        </m:e>
                        <m:sup>
                          <m:r>
                            <a:rPr lang="en-US" sz="1400" b="1" i="1" smtClean="0">
                              <a:latin typeface="Cambria Math" panose="02040503050406030204" pitchFamily="18" charset="0"/>
                              <a:ea typeface="Cambria Math" panose="02040503050406030204" pitchFamily="18" charset="0"/>
                            </a:rPr>
                            <m:t>𝝓</m:t>
                          </m:r>
                        </m:sup>
                      </m:sSup>
                    </m:oMath>
                  </m:oMathPara>
                </a14:m>
                <a:endParaRPr lang="en-US" sz="1400" b="1"/>
              </a:p>
              <a:p>
                <a:pPr>
                  <a:lnSpc>
                    <a:spcPct val="150000"/>
                  </a:lnSpc>
                </a:pPr>
                <a:r>
                  <a:rPr lang="en-US" sz="1400" b="1"/>
                  <a:t>               </a:t>
                </a:r>
                <a14:m>
                  <m:oMath xmlns:m="http://schemas.openxmlformats.org/officeDocument/2006/math">
                    <m:r>
                      <a:rPr lang="en-US" sz="1400" b="1" i="1" smtClean="0">
                        <a:latin typeface="Cambria Math" panose="02040503050406030204" pitchFamily="18" charset="0"/>
                      </a:rPr>
                      <m:t>𝒔</m:t>
                    </m:r>
                    <m:r>
                      <a:rPr lang="en-US" sz="1400" b="1" i="1" smtClean="0">
                        <a:latin typeface="Cambria Math" panose="02040503050406030204" pitchFamily="18" charset="0"/>
                      </a:rPr>
                      <m:t>.</m:t>
                    </m:r>
                    <m:r>
                      <a:rPr lang="en-US" sz="1400" b="1" i="1" smtClean="0">
                        <a:latin typeface="Cambria Math" panose="02040503050406030204" pitchFamily="18" charset="0"/>
                      </a:rPr>
                      <m:t>𝒕</m:t>
                    </m:r>
                    <m:r>
                      <a:rPr lang="en-US" sz="1400" b="1" i="1" smtClean="0">
                        <a:latin typeface="Cambria Math" panose="02040503050406030204" pitchFamily="18" charset="0"/>
                      </a:rPr>
                      <m:t>.  </m:t>
                    </m:r>
                    <m:r>
                      <a:rPr lang="en-US" sz="1400" b="1" i="1">
                        <a:latin typeface="Cambria Math" panose="02040503050406030204" pitchFamily="18" charset="0"/>
                        <a:ea typeface="Cambria Math" panose="02040503050406030204" pitchFamily="18" charset="0"/>
                      </a:rPr>
                      <m:t>𝜶</m:t>
                    </m:r>
                    <m:r>
                      <a:rPr lang="en-US" sz="1400" b="1" i="1" smtClean="0">
                        <a:latin typeface="Cambria Math" panose="02040503050406030204" pitchFamily="18" charset="0"/>
                        <a:ea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𝜷</m:t>
                        </m:r>
                      </m:e>
                      <m:sup>
                        <m:r>
                          <a:rPr lang="en-US" sz="1400" b="1" i="1" smtClean="0">
                            <a:latin typeface="Cambria Math" panose="02040503050406030204" pitchFamily="18" charset="0"/>
                            <a:ea typeface="Cambria Math" panose="02040503050406030204" pitchFamily="18" charset="0"/>
                          </a:rPr>
                          <m:t>𝟐</m:t>
                        </m:r>
                      </m:sup>
                    </m:sSup>
                    <m:r>
                      <a:rPr lang="en-US" sz="1400" b="1" i="1">
                        <a:latin typeface="Cambria Math" panose="02040503050406030204" pitchFamily="18" charset="0"/>
                        <a:ea typeface="Cambria Math" panose="02040503050406030204" pitchFamily="18" charset="0"/>
                      </a:rPr>
                      <m:t>∙</m:t>
                    </m:r>
                    <m:sSup>
                      <m:sSupPr>
                        <m:ctrlPr>
                          <a:rPr lang="en-US" sz="1400" b="1" i="1">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𝜸</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𝟐</m:t>
                    </m:r>
                  </m:oMath>
                </a14:m>
                <a:endParaRPr lang="en-US" sz="1400" b="1">
                  <a:ea typeface="Cambria Math" panose="02040503050406030204" pitchFamily="18" charset="0"/>
                </a:endParaRPr>
              </a:p>
              <a:p>
                <a:pPr>
                  <a:lnSpc>
                    <a:spcPct val="150000"/>
                  </a:lnSpc>
                </a:pPr>
                <a:r>
                  <a:rPr lang="en-US" sz="1400" b="1">
                    <a:ea typeface="Cambria Math" panose="02040503050406030204" pitchFamily="18" charset="0"/>
                  </a:rPr>
                  <a:t>          	        </a:t>
                </a:r>
                <a14:m>
                  <m:oMath xmlns:m="http://schemas.openxmlformats.org/officeDocument/2006/math">
                    <m:r>
                      <a:rPr lang="en-US" sz="1400" b="1" i="1" smtClean="0">
                        <a:latin typeface="Cambria Math" panose="02040503050406030204" pitchFamily="18" charset="0"/>
                        <a:ea typeface="Cambria Math" panose="02040503050406030204" pitchFamily="18" charset="0"/>
                      </a:rPr>
                      <m:t>𝜶</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𝟏</m:t>
                    </m:r>
                    <m:r>
                      <a:rPr lang="en-US" sz="1400" b="1" i="1" smtClean="0">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𝟏</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𝜸</m:t>
                    </m:r>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𝟏</m:t>
                    </m:r>
                    <m:r>
                      <a:rPr lang="en-US" sz="1400" b="1" i="1">
                        <a:latin typeface="Cambria Math" panose="02040503050406030204" pitchFamily="18" charset="0"/>
                        <a:ea typeface="Cambria Math" panose="02040503050406030204" pitchFamily="18" charset="0"/>
                      </a:rPr>
                      <m:t> </m:t>
                    </m:r>
                  </m:oMath>
                </a14:m>
                <a:endParaRPr lang="LID4096" b="1"/>
              </a:p>
            </p:txBody>
          </p:sp>
        </mc:Choice>
        <mc:Fallback xmlns="">
          <p:sp>
            <p:nvSpPr>
              <p:cNvPr id="10" name="TextBox 9">
                <a:extLst>
                  <a:ext uri="{FF2B5EF4-FFF2-40B4-BE49-F238E27FC236}">
                    <a16:creationId xmlns:a16="http://schemas.microsoft.com/office/drawing/2014/main" id="{420C16AE-980A-41B0-8481-93A4D80A101C}"/>
                  </a:ext>
                </a:extLst>
              </p:cNvPr>
              <p:cNvSpPr txBox="1">
                <a:spLocks noRot="1" noChangeAspect="1" noMove="1" noResize="1" noEditPoints="1" noAdjustHandles="1" noChangeArrowheads="1" noChangeShapeType="1" noTextEdit="1"/>
              </p:cNvSpPr>
              <p:nvPr/>
            </p:nvSpPr>
            <p:spPr>
              <a:xfrm>
                <a:off x="968173" y="2229105"/>
                <a:ext cx="2762450" cy="1600887"/>
              </a:xfrm>
              <a:prstGeom prst="rect">
                <a:avLst/>
              </a:prstGeom>
              <a:blipFill>
                <a:blip r:embed="rId3"/>
                <a:stretch>
                  <a:fillRect b="-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6FCC56-2200-4AB6-8B30-7265A8EC2638}"/>
                  </a:ext>
                </a:extLst>
              </p:cNvPr>
              <p:cNvSpPr txBox="1"/>
              <p:nvPr/>
            </p:nvSpPr>
            <p:spPr>
              <a:xfrm>
                <a:off x="4537074" y="2045366"/>
                <a:ext cx="3778251" cy="840551"/>
              </a:xfrm>
              <a:prstGeom prst="rect">
                <a:avLst/>
              </a:prstGeom>
              <a:noFill/>
            </p:spPr>
            <p:txBody>
              <a:bodyPr wrap="square" rtlCol="0">
                <a:spAutoFit/>
              </a:bodyPr>
              <a:lstStyle/>
              <a:p>
                <a:r>
                  <a:rPr lang="en-US" sz="1600"/>
                  <a:t>In this paper, we constraint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𝛽</m:t>
                        </m:r>
                      </m:e>
                      <m:sup>
                        <m:r>
                          <a:rPr lang="en-US" sz="1600" b="0" i="1" smtClean="0">
                            <a:latin typeface="Cambria Math" panose="02040503050406030204" pitchFamily="18" charset="0"/>
                            <a:ea typeface="Cambria Math" panose="02040503050406030204" pitchFamily="18" charset="0"/>
                          </a:rPr>
                          <m:t>2</m:t>
                        </m:r>
                      </m:sup>
                    </m:sSup>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𝛾</m:t>
                        </m:r>
                      </m:e>
                      <m:sup>
                        <m:r>
                          <a:rPr lang="en-US" sz="1600" b="0" i="1" smtClean="0">
                            <a:latin typeface="Cambria Math" panose="02040503050406030204" pitchFamily="18" charset="0"/>
                            <a:ea typeface="Cambria Math" panose="02040503050406030204" pitchFamily="18" charset="0"/>
                          </a:rPr>
                          <m:t>2</m:t>
                        </m:r>
                      </m:sup>
                    </m:sSup>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2</m:t>
                    </m:r>
                  </m:oMath>
                </a14:m>
                <a:r>
                  <a:rPr lang="en-US" sz="1600">
                    <a:ea typeface="Cambria Math" panose="02040503050406030204" pitchFamily="18" charset="0"/>
                  </a:rPr>
                  <a:t> </a:t>
                </a:r>
                <a:r>
                  <a:rPr lang="en-US" sz="1600"/>
                  <a:t>such that for any new </a:t>
                </a:r>
                <a14:m>
                  <m:oMath xmlns:m="http://schemas.openxmlformats.org/officeDocument/2006/math">
                    <m:r>
                      <a:rPr lang="en-US" sz="1600" i="1">
                        <a:latin typeface="Cambria Math" panose="02040503050406030204" pitchFamily="18" charset="0"/>
                        <a:ea typeface="Cambria Math" panose="02040503050406030204" pitchFamily="18" charset="0"/>
                      </a:rPr>
                      <m:t>𝜙</m:t>
                    </m:r>
                  </m:oMath>
                </a14:m>
                <a:r>
                  <a:rPr lang="en-US" sz="1600"/>
                  <a:t>, the total FLOPS will approximately increase by </a:t>
                </a:r>
                <a14:m>
                  <m:oMath xmlns:m="http://schemas.openxmlformats.org/officeDocument/2006/math">
                    <m:sSup>
                      <m:sSupPr>
                        <m:ctrlPr>
                          <a:rPr lang="en-US" sz="1600" i="1">
                            <a:latin typeface="Cambria Math" panose="02040503050406030204" pitchFamily="18" charset="0"/>
                          </a:rPr>
                        </m:ctrlPr>
                      </m:sSupPr>
                      <m:e>
                        <m:r>
                          <a:rPr lang="en-US" sz="1600" b="0" i="1" smtClean="0">
                            <a:latin typeface="Cambria Math" panose="02040503050406030204" pitchFamily="18" charset="0"/>
                          </a:rPr>
                          <m:t>2</m:t>
                        </m:r>
                      </m:e>
                      <m:sup>
                        <m:r>
                          <a:rPr lang="en-US" sz="1600" i="1">
                            <a:latin typeface="Cambria Math" panose="02040503050406030204" pitchFamily="18" charset="0"/>
                            <a:ea typeface="Cambria Math" panose="02040503050406030204" pitchFamily="18" charset="0"/>
                          </a:rPr>
                          <m:t>𝜙</m:t>
                        </m:r>
                      </m:sup>
                    </m:sSup>
                  </m:oMath>
                </a14:m>
                <a:r>
                  <a:rPr lang="en-US" sz="1600"/>
                  <a:t>.</a:t>
                </a:r>
                <a:endParaRPr lang="LID4096" sz="1600"/>
              </a:p>
            </p:txBody>
          </p:sp>
        </mc:Choice>
        <mc:Fallback xmlns="">
          <p:sp>
            <p:nvSpPr>
              <p:cNvPr id="11" name="TextBox 10">
                <a:extLst>
                  <a:ext uri="{FF2B5EF4-FFF2-40B4-BE49-F238E27FC236}">
                    <a16:creationId xmlns:a16="http://schemas.microsoft.com/office/drawing/2014/main" id="{C86FCC56-2200-4AB6-8B30-7265A8EC2638}"/>
                  </a:ext>
                </a:extLst>
              </p:cNvPr>
              <p:cNvSpPr txBox="1">
                <a:spLocks noRot="1" noChangeAspect="1" noMove="1" noResize="1" noEditPoints="1" noAdjustHandles="1" noChangeArrowheads="1" noChangeShapeType="1" noTextEdit="1"/>
              </p:cNvSpPr>
              <p:nvPr/>
            </p:nvSpPr>
            <p:spPr>
              <a:xfrm>
                <a:off x="4537074" y="2045366"/>
                <a:ext cx="3778251" cy="840551"/>
              </a:xfrm>
              <a:prstGeom prst="rect">
                <a:avLst/>
              </a:prstGeom>
              <a:blipFill>
                <a:blip r:embed="rId4"/>
                <a:stretch>
                  <a:fillRect l="-806" t="-2190" b="-948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C627782-BF53-4AF2-B5C0-9A1767B620E7}"/>
              </a:ext>
            </a:extLst>
          </p:cNvPr>
          <p:cNvSpPr txBox="1"/>
          <p:nvPr/>
        </p:nvSpPr>
        <p:spPr>
          <a:xfrm>
            <a:off x="4537074" y="3006230"/>
            <a:ext cx="3778251" cy="338554"/>
          </a:xfrm>
          <a:prstGeom prst="rect">
            <a:avLst/>
          </a:prstGeom>
          <a:noFill/>
        </p:spPr>
        <p:txBody>
          <a:bodyPr wrap="square" rtlCol="0">
            <a:spAutoFit/>
          </a:bodyPr>
          <a:lstStyle/>
          <a:p>
            <a:r>
              <a:rPr lang="en-US" sz="1600">
                <a:solidFill>
                  <a:srgbClr val="FF0000"/>
                </a:solidFill>
              </a:rPr>
              <a:t>But why applying this method ?</a:t>
            </a:r>
            <a:endParaRPr lang="LID4096" sz="1600">
              <a:solidFill>
                <a:srgbClr val="FF0000"/>
              </a:solidFill>
            </a:endParaRPr>
          </a:p>
        </p:txBody>
      </p:sp>
    </p:spTree>
    <p:extLst>
      <p:ext uri="{BB962C8B-B14F-4D97-AF65-F5344CB8AC3E}">
        <p14:creationId xmlns:p14="http://schemas.microsoft.com/office/powerpoint/2010/main" val="115986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775019" y="1060238"/>
            <a:ext cx="2084389" cy="243025"/>
          </a:xfrm>
        </p:spPr>
        <p:txBody>
          <a:bodyPr/>
          <a:lstStyle/>
          <a:p>
            <a:pPr algn="ctr"/>
            <a:r>
              <a:rPr lang="en-US"/>
              <a:t>Width</a:t>
            </a:r>
          </a:p>
        </p:txBody>
      </p:sp>
      <p:sp>
        <p:nvSpPr>
          <p:cNvPr id="4" name="Tijdelijke aanduiding voor voettekst 3"/>
          <p:cNvSpPr>
            <a:spLocks noGrp="1"/>
          </p:cNvSpPr>
          <p:nvPr>
            <p:ph type="ftr" sz="quarter" idx="11"/>
          </p:nvPr>
        </p:nvSpPr>
        <p:spPr/>
        <p:txBody>
          <a:bodyPr/>
          <a:lstStyle/>
          <a:p>
            <a:r>
              <a:rPr lang="en-US" altLang="zh-TW"/>
              <a:t>Methodology</a:t>
            </a:r>
            <a:endParaRPr lang="en-GB"/>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8</a:t>
            </a:fld>
            <a:endParaRPr lang="en-GB"/>
          </a:p>
        </p:txBody>
      </p:sp>
      <p:sp>
        <p:nvSpPr>
          <p:cNvPr id="6" name="Tijdelijke aanduiding voor inhoud 5"/>
          <p:cNvSpPr>
            <a:spLocks noGrp="1"/>
          </p:cNvSpPr>
          <p:nvPr>
            <p:ph idx="13"/>
          </p:nvPr>
        </p:nvSpPr>
        <p:spPr>
          <a:xfrm>
            <a:off x="3507108" y="1056257"/>
            <a:ext cx="2084389" cy="243025"/>
          </a:xfrm>
        </p:spPr>
        <p:txBody>
          <a:bodyPr/>
          <a:lstStyle/>
          <a:p>
            <a:pPr algn="ctr"/>
            <a:r>
              <a:rPr lang="en-US"/>
              <a:t>Depth</a:t>
            </a:r>
            <a:endParaRPr lang="en-GB"/>
          </a:p>
        </p:txBody>
      </p:sp>
      <p:sp>
        <p:nvSpPr>
          <p:cNvPr id="7" name="Tijdelijke aanduiding voor inhoud 6"/>
          <p:cNvSpPr>
            <a:spLocks noGrp="1"/>
          </p:cNvSpPr>
          <p:nvPr>
            <p:ph idx="14"/>
          </p:nvPr>
        </p:nvSpPr>
        <p:spPr>
          <a:xfrm>
            <a:off x="6251609" y="1056257"/>
            <a:ext cx="2084389" cy="243025"/>
          </a:xfrm>
        </p:spPr>
        <p:txBody>
          <a:bodyPr/>
          <a:lstStyle/>
          <a:p>
            <a:pPr algn="ctr"/>
            <a:r>
              <a:rPr lang="en-US"/>
              <a:t>Resolution</a:t>
            </a:r>
            <a:endParaRPr lang="en-GB"/>
          </a:p>
        </p:txBody>
      </p:sp>
      <p:sp>
        <p:nvSpPr>
          <p:cNvPr id="14" name="Tijdelijke aanduiding voor inhoud 2">
            <a:extLst>
              <a:ext uri="{FF2B5EF4-FFF2-40B4-BE49-F238E27FC236}">
                <a16:creationId xmlns:a16="http://schemas.microsoft.com/office/drawing/2014/main" id="{D6DFDCF8-4D71-4527-A4CE-439676DBD963}"/>
              </a:ext>
            </a:extLst>
          </p:cNvPr>
          <p:cNvSpPr txBox="1">
            <a:spLocks/>
          </p:cNvSpPr>
          <p:nvPr/>
        </p:nvSpPr>
        <p:spPr>
          <a:xfrm>
            <a:off x="557214" y="447418"/>
            <a:ext cx="5058009" cy="281547"/>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000"/>
              <a:t>If we just increase each coefficient individually …</a:t>
            </a:r>
          </a:p>
        </p:txBody>
      </p:sp>
      <p:pic>
        <p:nvPicPr>
          <p:cNvPr id="28" name="Picture 27">
            <a:extLst>
              <a:ext uri="{FF2B5EF4-FFF2-40B4-BE49-F238E27FC236}">
                <a16:creationId xmlns:a16="http://schemas.microsoft.com/office/drawing/2014/main" id="{49EA8599-624C-450F-8693-B77D60CB3763}"/>
              </a:ext>
            </a:extLst>
          </p:cNvPr>
          <p:cNvPicPr>
            <a:picLocks noChangeAspect="1"/>
          </p:cNvPicPr>
          <p:nvPr/>
        </p:nvPicPr>
        <p:blipFill>
          <a:blip r:embed="rId3"/>
          <a:stretch>
            <a:fillRect/>
          </a:stretch>
        </p:blipFill>
        <p:spPr>
          <a:xfrm>
            <a:off x="557214" y="1383205"/>
            <a:ext cx="2517895" cy="2340000"/>
          </a:xfrm>
          <a:prstGeom prst="rect">
            <a:avLst/>
          </a:prstGeom>
        </p:spPr>
      </p:pic>
      <p:pic>
        <p:nvPicPr>
          <p:cNvPr id="8" name="Picture 7">
            <a:extLst>
              <a:ext uri="{FF2B5EF4-FFF2-40B4-BE49-F238E27FC236}">
                <a16:creationId xmlns:a16="http://schemas.microsoft.com/office/drawing/2014/main" id="{0B61F6DA-D238-45FB-8C37-AD45F38B501D}"/>
              </a:ext>
            </a:extLst>
          </p:cNvPr>
          <p:cNvPicPr>
            <a:picLocks noChangeAspect="1"/>
          </p:cNvPicPr>
          <p:nvPr/>
        </p:nvPicPr>
        <p:blipFill>
          <a:blip r:embed="rId4"/>
          <a:stretch>
            <a:fillRect/>
          </a:stretch>
        </p:blipFill>
        <p:spPr>
          <a:xfrm>
            <a:off x="3355224" y="1383205"/>
            <a:ext cx="2476216" cy="2340000"/>
          </a:xfrm>
          <a:prstGeom prst="rect">
            <a:avLst/>
          </a:prstGeom>
        </p:spPr>
      </p:pic>
      <p:pic>
        <p:nvPicPr>
          <p:cNvPr id="10" name="Picture 9">
            <a:extLst>
              <a:ext uri="{FF2B5EF4-FFF2-40B4-BE49-F238E27FC236}">
                <a16:creationId xmlns:a16="http://schemas.microsoft.com/office/drawing/2014/main" id="{6ECED6B2-9174-47D0-BCA7-AB60976CFCF7}"/>
              </a:ext>
            </a:extLst>
          </p:cNvPr>
          <p:cNvPicPr>
            <a:picLocks noChangeAspect="1"/>
          </p:cNvPicPr>
          <p:nvPr/>
        </p:nvPicPr>
        <p:blipFill>
          <a:blip r:embed="rId5"/>
          <a:stretch>
            <a:fillRect/>
          </a:stretch>
        </p:blipFill>
        <p:spPr>
          <a:xfrm>
            <a:off x="6043699" y="1401750"/>
            <a:ext cx="2500207" cy="2340000"/>
          </a:xfrm>
          <a:prstGeom prst="rect">
            <a:avLst/>
          </a:prstGeom>
        </p:spPr>
      </p:pic>
    </p:spTree>
    <p:extLst>
      <p:ext uri="{BB962C8B-B14F-4D97-AF65-F5344CB8AC3E}">
        <p14:creationId xmlns:p14="http://schemas.microsoft.com/office/powerpoint/2010/main" val="339977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voettekst 4"/>
          <p:cNvSpPr>
            <a:spLocks noGrp="1"/>
          </p:cNvSpPr>
          <p:nvPr>
            <p:ph type="ftr" sz="quarter" idx="11"/>
          </p:nvPr>
        </p:nvSpPr>
        <p:spPr/>
        <p:txBody>
          <a:bodyPr/>
          <a:lstStyle/>
          <a:p>
            <a:r>
              <a:rPr lang="en-US" altLang="zh-TW"/>
              <a:t>Methodology</a:t>
            </a:r>
            <a:endParaRPr lang="en-GB"/>
          </a:p>
        </p:txBody>
      </p:sp>
      <p:sp>
        <p:nvSpPr>
          <p:cNvPr id="6" name="Tijdelijke aanduiding voor dianummer 5"/>
          <p:cNvSpPr>
            <a:spLocks noGrp="1"/>
          </p:cNvSpPr>
          <p:nvPr>
            <p:ph type="sldNum" sz="quarter" idx="12"/>
          </p:nvPr>
        </p:nvSpPr>
        <p:spPr/>
        <p:txBody>
          <a:bodyPr/>
          <a:lstStyle/>
          <a:p>
            <a:fld id="{C194BDB0-F4EA-4DD6-8281-CCE2440D0CE0}" type="slidenum">
              <a:rPr lang="en-GB" smtClean="0"/>
              <a:pPr/>
              <a:t>9</a:t>
            </a:fld>
            <a:endParaRPr lang="en-GB"/>
          </a:p>
        </p:txBody>
      </p:sp>
      <p:sp>
        <p:nvSpPr>
          <p:cNvPr id="9" name="Tijdelijke aanduiding voor inhoud 2">
            <a:extLst>
              <a:ext uri="{FF2B5EF4-FFF2-40B4-BE49-F238E27FC236}">
                <a16:creationId xmlns:a16="http://schemas.microsoft.com/office/drawing/2014/main" id="{BEC3557E-15AB-4277-A04E-956191D35AE2}"/>
              </a:ext>
            </a:extLst>
          </p:cNvPr>
          <p:cNvSpPr txBox="1">
            <a:spLocks/>
          </p:cNvSpPr>
          <p:nvPr/>
        </p:nvSpPr>
        <p:spPr>
          <a:xfrm>
            <a:off x="460960" y="589440"/>
            <a:ext cx="5737709" cy="281547"/>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000"/>
              <a:t>Apply compound scaling method and make comparison </a:t>
            </a:r>
          </a:p>
        </p:txBody>
      </p:sp>
      <p:pic>
        <p:nvPicPr>
          <p:cNvPr id="14" name="Picture 13">
            <a:extLst>
              <a:ext uri="{FF2B5EF4-FFF2-40B4-BE49-F238E27FC236}">
                <a16:creationId xmlns:a16="http://schemas.microsoft.com/office/drawing/2014/main" id="{62849CE1-724D-4DCF-A60D-D67CA35378DE}"/>
              </a:ext>
            </a:extLst>
          </p:cNvPr>
          <p:cNvPicPr>
            <a:picLocks noChangeAspect="1"/>
          </p:cNvPicPr>
          <p:nvPr/>
        </p:nvPicPr>
        <p:blipFill>
          <a:blip r:embed="rId3"/>
          <a:stretch>
            <a:fillRect/>
          </a:stretch>
        </p:blipFill>
        <p:spPr>
          <a:xfrm>
            <a:off x="4810248" y="1220472"/>
            <a:ext cx="3643791" cy="2702555"/>
          </a:xfrm>
          <a:prstGeom prst="rect">
            <a:avLst/>
          </a:prstGeom>
        </p:spPr>
      </p:pic>
      <p:pic>
        <p:nvPicPr>
          <p:cNvPr id="16" name="Picture 15">
            <a:extLst>
              <a:ext uri="{FF2B5EF4-FFF2-40B4-BE49-F238E27FC236}">
                <a16:creationId xmlns:a16="http://schemas.microsoft.com/office/drawing/2014/main" id="{626C2930-00E7-43C3-8C30-25B7AABCAF40}"/>
              </a:ext>
            </a:extLst>
          </p:cNvPr>
          <p:cNvPicPr>
            <a:picLocks noChangeAspect="1"/>
          </p:cNvPicPr>
          <p:nvPr/>
        </p:nvPicPr>
        <p:blipFill>
          <a:blip r:embed="rId4"/>
          <a:stretch>
            <a:fillRect/>
          </a:stretch>
        </p:blipFill>
        <p:spPr>
          <a:xfrm>
            <a:off x="460960" y="1813107"/>
            <a:ext cx="4186576" cy="1517283"/>
          </a:xfrm>
          <a:prstGeom prst="rect">
            <a:avLst/>
          </a:prstGeom>
        </p:spPr>
      </p:pic>
    </p:spTree>
    <p:extLst>
      <p:ext uri="{BB962C8B-B14F-4D97-AF65-F5344CB8AC3E}">
        <p14:creationId xmlns:p14="http://schemas.microsoft.com/office/powerpoint/2010/main" val="337468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 (2)</Template>
  <Application>Microsoft Office PowerPoint</Application>
  <PresentationFormat>如螢幕大小 (16:9)</PresentationFormat>
  <Slides>20</Slides>
  <Notes>20</Notes>
  <HiddenSlides>0</HiddenSlide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Kantoorthema</vt:lpstr>
      <vt:lpstr>EfficientNet: Rethinking Model Scaling for Convolutional Neural Networks</vt:lpstr>
      <vt:lpstr>Contents: </vt:lpstr>
      <vt:lpstr>Introduction </vt:lpstr>
      <vt:lpstr>Introduction </vt:lpstr>
      <vt:lpstr>Related Work </vt:lpstr>
      <vt:lpstr>Methodology - novelty of the approach </vt:lpstr>
      <vt:lpstr>Compound Model Scaling</vt:lpstr>
      <vt:lpstr>PowerPoint 簡報</vt:lpstr>
      <vt:lpstr>PowerPoint 簡報</vt:lpstr>
      <vt:lpstr>EfficientNet Architecture</vt:lpstr>
      <vt:lpstr>PowerPoint 簡報</vt:lpstr>
      <vt:lpstr>Result and Discussion</vt:lpstr>
      <vt:lpstr>Good performance described in the paper: </vt:lpstr>
      <vt:lpstr>Convenient baseline selection and hyperparameter tuning</vt:lpstr>
      <vt:lpstr>Better performance and higher computational efficiency</vt:lpstr>
      <vt:lpstr>PowerPoint 簡報</vt:lpstr>
      <vt:lpstr>Better transfer learning performance</vt:lpstr>
      <vt:lpstr>Some limitations we found：</vt:lpstr>
      <vt:lpstr>Conclusion </vt:lpstr>
      <vt:lpstr>Conclusion：</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revision>67</cp:revision>
  <dcterms:created xsi:type="dcterms:W3CDTF">2019-11-27T15:26:32Z</dcterms:created>
  <dcterms:modified xsi:type="dcterms:W3CDTF">2022-05-01T13:22:32Z</dcterms:modified>
</cp:coreProperties>
</file>