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72" r:id="rId3"/>
    <p:sldId id="606" r:id="rId4"/>
    <p:sldId id="620" r:id="rId5"/>
    <p:sldId id="607" r:id="rId6"/>
    <p:sldId id="644" r:id="rId7"/>
    <p:sldId id="575" r:id="rId8"/>
    <p:sldId id="608" r:id="rId10"/>
    <p:sldId id="610" r:id="rId11"/>
    <p:sldId id="623" r:id="rId12"/>
    <p:sldId id="616" r:id="rId13"/>
    <p:sldId id="645" r:id="rId14"/>
    <p:sldId id="622" r:id="rId15"/>
    <p:sldId id="615" r:id="rId16"/>
    <p:sldId id="625" r:id="rId17"/>
    <p:sldId id="617" r:id="rId18"/>
    <p:sldId id="646" r:id="rId19"/>
    <p:sldId id="624" r:id="rId20"/>
    <p:sldId id="618" r:id="rId21"/>
    <p:sldId id="668" r:id="rId22"/>
    <p:sldId id="647" r:id="rId23"/>
    <p:sldId id="626" r:id="rId24"/>
    <p:sldId id="649" r:id="rId25"/>
    <p:sldId id="650" r:id="rId26"/>
    <p:sldId id="669" r:id="rId27"/>
    <p:sldId id="648" r:id="rId28"/>
    <p:sldId id="627" r:id="rId29"/>
    <p:sldId id="665" r:id="rId30"/>
    <p:sldId id="666" r:id="rId31"/>
    <p:sldId id="667" r:id="rId32"/>
    <p:sldId id="670" r:id="rId33"/>
    <p:sldId id="643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D1CF"/>
    <a:srgbClr val="7787A0"/>
    <a:srgbClr val="A0B0BF"/>
    <a:srgbClr val="C9D2E1"/>
    <a:srgbClr val="CACEC8"/>
    <a:srgbClr val="E7E9E6"/>
    <a:srgbClr val="E8CDC8"/>
    <a:srgbClr val="F7E9E0"/>
    <a:srgbClr val="EFB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3992" autoAdjust="0"/>
  </p:normalViewPr>
  <p:slideViewPr>
    <p:cSldViewPr snapToGrid="0" showGuides="1">
      <p:cViewPr>
        <p:scale>
          <a:sx n="66" d="100"/>
          <a:sy n="66" d="100"/>
        </p:scale>
        <p:origin x="-378" y="-1728"/>
      </p:cViewPr>
      <p:guideLst>
        <p:guide orient="horz" pos="3185"/>
        <p:guide pos="19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DFCB8-7EF4-48C1-8984-7222E239D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7447494" y="4482353"/>
            <a:ext cx="271986" cy="2719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7465500" y="4500359"/>
            <a:ext cx="253980" cy="253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09863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831630" y="3106775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56657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475165" y="3106774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009863" y="3107235"/>
            <a:ext cx="1678581" cy="168505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2833260" y="1341448"/>
            <a:ext cx="1678581" cy="1685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4653397" y="3107235"/>
            <a:ext cx="1678581" cy="16850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6480055" y="1337983"/>
            <a:ext cx="1678581" cy="16850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033456" y="47746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矩形 7"/>
          <p:cNvSpPr/>
          <p:nvPr>
            <p:custDataLst>
              <p:tags r:id="rId1"/>
            </p:custDataLst>
          </p:nvPr>
        </p:nvSpPr>
        <p:spPr>
          <a:xfrm>
            <a:off x="2909789" y="1068404"/>
            <a:ext cx="3230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defRPr/>
            </a:pPr>
            <a:r>
              <a:rPr lang="zh-CN" sz="4800" kern="0" dirty="0">
                <a:solidFill>
                  <a:schemeClr val="accent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实验一汇报</a:t>
            </a:r>
            <a:endParaRPr lang="zh-CN" altLang="en-US" sz="4800" kern="0" dirty="0">
              <a:solidFill>
                <a:schemeClr val="accent3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85104" y="2635081"/>
            <a:ext cx="4859232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endParaRPr lang="zh-CN" altLang="en-US" sz="1050" kern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endParaRPr lang="zh-CN" altLang="en-US" sz="1050" kern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844675" y="2787015"/>
            <a:ext cx="2865120" cy="228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kern="0">
                <a:solidFill>
                  <a:schemeClr val="bg1"/>
                </a:solidFill>
                <a:cs typeface="+mn-ea"/>
                <a:sym typeface="+mn-lt"/>
              </a:rPr>
              <a:t>邵明：代码编写以及思路分析</a:t>
            </a:r>
            <a:endParaRPr lang="zh-CN" altLang="en-US" sz="1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PA_矩形 8"/>
          <p:cNvSpPr/>
          <p:nvPr>
            <p:custDataLst>
              <p:tags r:id="rId2"/>
            </p:custDataLst>
          </p:nvPr>
        </p:nvSpPr>
        <p:spPr>
          <a:xfrm>
            <a:off x="985104" y="1561700"/>
            <a:ext cx="558432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endParaRPr lang="en-US" altLang="zh-CN" sz="1600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1843405" y="3479800"/>
            <a:ext cx="2866390" cy="228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cs typeface="+mn-ea"/>
                <a:sym typeface="+mn-lt"/>
              </a:rPr>
              <a:t>刘定一：代码编写及</a:t>
            </a:r>
            <a:r>
              <a:rPr lang="en-US" altLang="zh-CN" sz="1400" dirty="0">
                <a:cs typeface="+mn-ea"/>
                <a:sym typeface="+mn-lt"/>
              </a:rPr>
              <a:t>PPt</a:t>
            </a:r>
            <a:r>
              <a:rPr lang="zh-CN" altLang="en-US" sz="1400" dirty="0">
                <a:cs typeface="+mn-ea"/>
                <a:sym typeface="+mn-lt"/>
              </a:rPr>
              <a:t>制作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34"/>
          <p:cNvSpPr/>
          <p:nvPr/>
        </p:nvSpPr>
        <p:spPr>
          <a:xfrm>
            <a:off x="1844675" y="2457450"/>
            <a:ext cx="2865755" cy="228600"/>
          </a:xfrm>
          <a:prstGeom prst="roundRect">
            <a:avLst>
              <a:gd name="adj" fmla="val 302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kern="0">
                <a:solidFill>
                  <a:schemeClr val="bg1"/>
                </a:solidFill>
                <a:cs typeface="+mn-ea"/>
                <a:sym typeface="+mn-lt"/>
              </a:rPr>
              <a:t>小组成员及分工：</a:t>
            </a:r>
            <a:r>
              <a:rPr lang="zh-CN" altLang="en-US" sz="1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" name="矩形: 圆角 34"/>
          <p:cNvSpPr/>
          <p:nvPr/>
        </p:nvSpPr>
        <p:spPr>
          <a:xfrm rot="10800000" flipV="1">
            <a:off x="1844675" y="3133090"/>
            <a:ext cx="2866390" cy="2292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dirty="0">
                <a:cs typeface="+mn-ea"/>
                <a:sym typeface="+mn-lt"/>
              </a:rPr>
              <a:t>武永辉：代码编写实验报告撰写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/>
          <p:cNvSpPr/>
          <p:nvPr>
            <p:custDataLst>
              <p:tags r:id="rId1"/>
            </p:custDataLst>
          </p:nvPr>
        </p:nvSpPr>
        <p:spPr>
          <a:xfrm>
            <a:off x="2645410" y="279400"/>
            <a:ext cx="42970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登录时的结果及处理</a:t>
            </a:r>
            <a:endParaRPr lang="zh-CN" altLang="en-US" sz="2400" b="1" kern="0">
              <a:solidFill>
                <a:srgbClr val="7787A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430" y="977900"/>
            <a:ext cx="43129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                request.getRequestDispatcher("/LoginSuccess.jsp").forward(request,response);</a:t>
            </a:r>
            <a:endParaRPr lang="zh-CN" altLang="en-US" sz="1600"/>
          </a:p>
          <a:p>
            <a:r>
              <a:rPr lang="zh-CN" altLang="en-US" sz="1600"/>
              <a:t>            }</a:t>
            </a:r>
            <a:endParaRPr lang="zh-CN" altLang="en-US" sz="1600"/>
          </a:p>
          <a:p>
            <a:r>
              <a:rPr lang="zh-CN" altLang="en-US" sz="1600"/>
              <a:t>            request.setAttribute("msg", "");</a:t>
            </a:r>
            <a:endParaRPr lang="zh-CN" altLang="en-US" sz="1600"/>
          </a:p>
          <a:p>
            <a:r>
              <a:rPr lang="zh-CN" altLang="en-US" sz="1600"/>
              <a:t>        } else {</a:t>
            </a:r>
            <a:endParaRPr lang="zh-CN" altLang="en-US" sz="1600"/>
          </a:p>
          <a:p>
            <a:r>
              <a:rPr lang="zh-CN" altLang="en-US" sz="1600"/>
              <a:t>            request.setAttribute("msg", "登录失败，请重新登录!");</a:t>
            </a:r>
            <a:endParaRPr lang="zh-CN" altLang="en-US" sz="1600"/>
          </a:p>
          <a:p>
            <a:r>
              <a:rPr lang="zh-CN" altLang="en-US" sz="1600"/>
              <a:t>            request.getRequestDispatcher("/index.jsp").forward(request, response);</a:t>
            </a:r>
            <a:endParaRPr lang="zh-CN" altLang="en-US" sz="1600"/>
          </a:p>
          <a:p>
            <a:r>
              <a:rPr lang="zh-CN" altLang="en-US" sz="1600"/>
              <a:t>        }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5278755" y="1079500"/>
            <a:ext cx="3521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  <a:sym typeface="+mn-ea"/>
              </a:rPr>
              <a:t>当登录成功后，跳转到成功页面 并将request和response对象转发过去</a:t>
            </a:r>
            <a:endParaRPr lang="zh-CN" altLang="en-US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995" y="2547620"/>
            <a:ext cx="3377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如果你登录登录失败就提示一个信息，然后直接跳回登录页面。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297502" y="4257099"/>
            <a:ext cx="1229619" cy="2288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2021.5.27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3310" y="2061845"/>
            <a:ext cx="443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三、聊天界面展示</a:t>
            </a:r>
            <a:endParaRPr lang="zh-CN" altLang="en-US" sz="36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矩形 7"/>
          <p:cNvSpPr/>
          <p:nvPr>
            <p:custDataLst>
              <p:tags r:id="rId1"/>
            </p:custDataLst>
          </p:nvPr>
        </p:nvSpPr>
        <p:spPr>
          <a:xfrm>
            <a:off x="3557324" y="279419"/>
            <a:ext cx="20313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7787A0"/>
                </a:solidFill>
                <a:effectLst/>
                <a:uLnTx/>
                <a:uFillTx/>
                <a:cs typeface="+mn-ea"/>
                <a:sym typeface="+mn-lt"/>
              </a:rPr>
              <a:t>聊天界面展示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{31B3866A-1AEE-7C33-874B-8FD244BD461B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868045"/>
            <a:ext cx="4785995" cy="3407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03265" y="998855"/>
            <a:ext cx="26168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界面的框架设计：聊天框是一个单独的页面，然后除了这个聊天框以外的其他整个界面是另一个大的页面，聊天框是镶嵌在这个大页面中的。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聊天框中主要显示用户的信息以及用户从上下文中获取的信息，输入框就用来发送信息即表单提交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0420" y="1021715"/>
            <a:ext cx="420624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protected void doPost(HttpServletRequest request, HttpServletResponse response) throws ServletException, IOException {</a:t>
            </a:r>
            <a:endParaRPr lang="zh-CN" altLang="en-US" sz="1400"/>
          </a:p>
          <a:p>
            <a:r>
              <a:rPr lang="zh-CN" altLang="en-US" sz="1400"/>
              <a:t>        //设置请求对象编码字符集</a:t>
            </a:r>
            <a:endParaRPr lang="zh-CN" altLang="en-US" sz="1400"/>
          </a:p>
          <a:p>
            <a:r>
              <a:rPr lang="zh-CN" altLang="en-US" sz="1400"/>
              <a:t>        request.setCharacterEncoding("utf-8");</a:t>
            </a:r>
            <a:endParaRPr lang="zh-CN" altLang="en-US" sz="1400"/>
          </a:p>
          <a:p>
            <a:r>
              <a:rPr lang="zh-CN" altLang="en-US" sz="1400"/>
              <a:t>        //获取提交的需要发送的聊天信息内容</a:t>
            </a:r>
            <a:endParaRPr lang="zh-CN" altLang="en-US" sz="1400"/>
          </a:p>
          <a:p>
            <a:r>
              <a:rPr lang="zh-CN" altLang="en-US" sz="1400"/>
              <a:t>        String msg = request.getParameter("msg");</a:t>
            </a:r>
            <a:endParaRPr lang="zh-CN" altLang="en-US" sz="1400"/>
          </a:p>
          <a:p>
            <a:r>
              <a:rPr lang="zh-CN" altLang="en-US" sz="1400"/>
              <a:t>        //获取上下文对象</a:t>
            </a:r>
            <a:endParaRPr lang="zh-CN" altLang="en-US" sz="1400"/>
          </a:p>
          <a:p>
            <a:r>
              <a:rPr lang="zh-CN" altLang="en-US" sz="1400"/>
              <a:t>        ServletContext servletContext = this.getServletContext();</a:t>
            </a:r>
            <a:endParaRPr lang="zh-CN" altLang="en-US" sz="1400"/>
          </a:p>
          <a:p>
            <a:r>
              <a:rPr lang="zh-CN" altLang="en-US" sz="1400"/>
              <a:t>        //获取当前系统时间</a:t>
            </a:r>
            <a:endParaRPr lang="zh-CN" altLang="en-US" sz="1400"/>
          </a:p>
          <a:p>
            <a:r>
              <a:rPr lang="zh-CN" altLang="en-US" sz="1400"/>
              <a:t>        Date date = new Date();</a:t>
            </a:r>
            <a:endParaRPr lang="zh-CN" altLang="en-US" sz="1400"/>
          </a:p>
          <a:p>
            <a:r>
              <a:rPr lang="zh-CN" altLang="en-US" sz="1400"/>
              <a:t>        //时间格式化</a:t>
            </a:r>
            <a:endParaRPr lang="zh-CN" altLang="en-US" sz="1400"/>
          </a:p>
          <a:p>
            <a:r>
              <a:rPr lang="zh-CN" altLang="en-US" sz="1400"/>
              <a:t>        SimpleDateFormat sdf = new SimpleDateFormat("HH:mm:ss");</a:t>
            </a:r>
            <a:endParaRPr lang="zh-CN" altLang="en-US" sz="1400"/>
          </a:p>
          <a:p>
            <a:r>
              <a:rPr lang="zh-CN" altLang="en-US" sz="1400"/>
              <a:t>      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279390" y="1364615"/>
            <a:ext cx="3362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首先设置一下请求对象的字符集为UTF-8，这样就确保从这个request对象中获到的参数不会乱码。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由于在这里要能获取到其他用户发送的信息，所以获取到信息之后还获取了上下文对象，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这里还设置了一个系统时间，能记录用户发送信息的时间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755" y="533400"/>
            <a:ext cx="4312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</a:rPr>
              <a:t>聊天框页面的设置</a:t>
            </a:r>
            <a:endParaRPr lang="zh-CN" altLang="en-US" sz="2400" b="1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7"/>
          <p:cNvSpPr/>
          <p:nvPr>
            <p:custDataLst>
              <p:tags r:id="rId1"/>
            </p:custDataLst>
          </p:nvPr>
        </p:nvSpPr>
        <p:spPr>
          <a:xfrm>
            <a:off x="2850515" y="279400"/>
            <a:ext cx="35445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聊天记录的实现</a:t>
            </a:r>
            <a:endParaRPr lang="zh-CN" altLang="en-US" sz="2400" b="1" kern="0">
              <a:solidFill>
                <a:srgbClr val="7787A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135" y="884555"/>
            <a:ext cx="45948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//从上下文对象获取上次存放的聊天窗口内容 并且内容不为null 说明之前已经处理过聊天展示信息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if (servletContext.getAttribute(MSG_KEY)!=null){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//获取上次存放的聊天窗口内容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String old = (String) servletContext.getAttribute(MSG_KEY);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//存放上次的信息 以及本次处理的新信息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servletContext.setAttribute(MSG_KEY,old+"\n"+"("+sdf.format(date)+")"+request.getParameter("name")+"说:"+msg);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}else 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//首次存放聊天窗口内容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    servletContext.setAttribute(MSG_KEY,"("+sdf.format(date)+")"+request.getParameter("name")+"说:"+msg);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//跳转到信息展示url 处理并展示聊天窗口信息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request.getRequestDispatcher("/show").forward(request,response);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}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5652135" y="884555"/>
            <a:ext cx="2578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如果是第一次发送消息，聊天框中就没有输入聊天信息，可以直接显示，如果有用户发送了聊天信息，那么就要把聊天框中的信息取出来，和这次发送的信息进行拼接，然后在将原来在聊天框中的信息覆盖掉，这样就达到了聊天记录更新的功能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83643" y="3916561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{7EC89C03-AE23-BC06-75C3-A89055AA13D0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1310640"/>
            <a:ext cx="4191000" cy="2606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5510" y="556895"/>
            <a:ext cx="479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tx2">
                    <a:lumMod val="50000"/>
                  </a:schemeClr>
                </a:solidFill>
              </a:rPr>
              <a:t>聊天页面的展示及说明</a:t>
            </a:r>
            <a:endParaRPr lang="zh-CN" altLang="en-US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5720" y="1271270"/>
            <a:ext cx="3256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如图所示，实现了用户发言的实时记录。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同时在编写聊天框时设置了一个自动刷新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由于当用户获取到了上下文之后，如果用户不发送消息，那么这个页面就不会再更新，即当另一个用户发来消息时，页面就没有办法实时展示了，所以就要不断刷新，不断获取上下文，就实现了一个类似于动态的聊天实时性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297502" y="4257099"/>
            <a:ext cx="1229619" cy="2288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2021.5.27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3310" y="2061845"/>
            <a:ext cx="443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四、记住用户密码</a:t>
            </a:r>
            <a:endParaRPr lang="zh-CN" altLang="en-US" sz="36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矩形 7"/>
          <p:cNvSpPr/>
          <p:nvPr>
            <p:custDataLst>
              <p:tags r:id="rId1"/>
            </p:custDataLst>
          </p:nvPr>
        </p:nvSpPr>
        <p:spPr>
          <a:xfrm>
            <a:off x="2378075" y="279400"/>
            <a:ext cx="47701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实现记住密码</a:t>
            </a:r>
            <a:endParaRPr lang="zh-CN" altLang="en-US" sz="2400" b="1" kern="0">
              <a:solidFill>
                <a:srgbClr val="7787A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134745"/>
            <a:ext cx="4806950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if (rememberMe!=null){</a:t>
            </a:r>
            <a:endParaRPr lang="zh-CN" altLang="en-US" sz="900"/>
          </a:p>
          <a:p>
            <a:r>
              <a:rPr lang="zh-CN" altLang="en-US" sz="900"/>
              <a:t>                    //查看之前是否存在存放账号密码的cookie</a:t>
            </a:r>
            <a:endParaRPr lang="zh-CN" altLang="en-US" sz="900"/>
          </a:p>
          <a:p>
            <a:r>
              <a:rPr lang="zh-CN" altLang="en-US" sz="900"/>
              <a:t>                    boolean hasInfo = false;</a:t>
            </a:r>
            <a:endParaRPr lang="zh-CN" altLang="en-US" sz="900"/>
          </a:p>
          <a:p>
            <a:r>
              <a:rPr lang="zh-CN" altLang="en-US" sz="900"/>
              <a:t>                    Cookie[] cookies = request.getCookies();</a:t>
            </a:r>
            <a:endParaRPr lang="zh-CN" altLang="en-US" sz="900"/>
          </a:p>
          <a:p>
            <a:r>
              <a:rPr lang="zh-CN" altLang="en-US" sz="900"/>
              <a:t>                    if (cookies!=null) {</a:t>
            </a:r>
            <a:endParaRPr lang="zh-CN" altLang="en-US" sz="900"/>
          </a:p>
          <a:p>
            <a:r>
              <a:rPr lang="zh-CN" altLang="en-US" sz="900"/>
              <a:t>                        for (Cookie cookie : cookies) {</a:t>
            </a:r>
            <a:endParaRPr lang="zh-CN" altLang="en-US" sz="900"/>
          </a:p>
          <a:p>
            <a:r>
              <a:rPr lang="zh-CN" altLang="en-US" sz="900"/>
              <a:t>                            if ("userinfo".equals(cookie.getName())) {</a:t>
            </a:r>
            <a:endParaRPr lang="zh-CN" altLang="en-US" sz="900"/>
          </a:p>
          <a:p>
            <a:r>
              <a:rPr lang="zh-CN" altLang="en-US" sz="900"/>
              <a:t>                                hasInfo = true;</a:t>
            </a:r>
            <a:endParaRPr lang="zh-CN" altLang="en-US" sz="900"/>
          </a:p>
          <a:p>
            <a:r>
              <a:rPr lang="zh-CN" altLang="en-US" sz="900"/>
              <a:t>                                break;</a:t>
            </a:r>
            <a:endParaRPr lang="zh-CN" altLang="en-US" sz="900"/>
          </a:p>
          <a:p>
            <a:r>
              <a:rPr lang="zh-CN" altLang="en-US" sz="900"/>
              <a:t>                            }</a:t>
            </a:r>
            <a:endParaRPr lang="zh-CN" altLang="en-US" sz="900"/>
          </a:p>
          <a:p>
            <a:r>
              <a:rPr lang="zh-CN" altLang="en-US" sz="900"/>
              <a:t>                        }</a:t>
            </a:r>
            <a:endParaRPr lang="zh-CN" altLang="en-US" sz="900"/>
          </a:p>
          <a:p>
            <a:r>
              <a:rPr lang="zh-CN" altLang="en-US" sz="900"/>
              <a:t>                    }</a:t>
            </a:r>
            <a:endParaRPr lang="zh-CN" altLang="en-US" sz="900"/>
          </a:p>
          <a:p>
            <a:r>
              <a:rPr lang="zh-CN" altLang="en-US" sz="900"/>
              <a:t>                    //之前没有存放</a:t>
            </a:r>
            <a:endParaRPr lang="zh-CN" altLang="en-US" sz="900"/>
          </a:p>
          <a:p>
            <a:r>
              <a:rPr lang="zh-CN" altLang="en-US" sz="900"/>
              <a:t>                    if (!hasInfo) {</a:t>
            </a:r>
            <a:endParaRPr lang="zh-CN" altLang="en-US" sz="900"/>
          </a:p>
          <a:p>
            <a:r>
              <a:rPr lang="zh-CN" altLang="en-US" sz="900"/>
              <a:t>                        //记住密码设置cookie有效期为一个月</a:t>
            </a:r>
            <a:endParaRPr lang="zh-CN" altLang="en-US" sz="900"/>
          </a:p>
          <a:p>
            <a:r>
              <a:rPr lang="zh-CN" altLang="en-US" sz="900"/>
              <a:t>                        Cookie cookie = new Cookie("userinfo", username + ":" + password);</a:t>
            </a:r>
            <a:endParaRPr lang="zh-CN" altLang="en-US" sz="900"/>
          </a:p>
          <a:p>
            <a:r>
              <a:rPr lang="zh-CN" altLang="en-US" sz="900"/>
              <a:t>                        cookie.setMaxAge(30 * 24 * 60 * 60);</a:t>
            </a:r>
            <a:endParaRPr lang="zh-CN" altLang="en-US" sz="900"/>
          </a:p>
          <a:p>
            <a:r>
              <a:rPr lang="zh-CN" altLang="en-US" sz="900"/>
              <a:t>                        response.addCookie(cookie);</a:t>
            </a:r>
            <a:endParaRPr lang="zh-CN" altLang="en-US" sz="900"/>
          </a:p>
          <a:p>
            <a:r>
              <a:rPr lang="zh-CN" altLang="en-US" sz="900"/>
              <a:t>                    }</a:t>
            </a:r>
            <a:endParaRPr lang="zh-CN" altLang="en-US" sz="900"/>
          </a:p>
          <a:p>
            <a:r>
              <a:rPr lang="zh-CN" altLang="en-US" sz="900"/>
              <a:t>                }else {</a:t>
            </a:r>
            <a:endParaRPr lang="zh-CN" altLang="en-US" sz="900"/>
          </a:p>
          <a:p>
            <a:r>
              <a:rPr lang="zh-CN" altLang="en-US" sz="900"/>
              <a:t>                    //选择不记住密码</a:t>
            </a:r>
            <a:endParaRPr lang="zh-CN" altLang="en-US" sz="900"/>
          </a:p>
          <a:p>
            <a:r>
              <a:rPr lang="zh-CN" altLang="en-US" sz="900"/>
              <a:t>                    Cookie cookie = new Cookie("userinfo", username+":"+password);</a:t>
            </a:r>
            <a:endParaRPr lang="zh-CN" altLang="en-US" sz="900"/>
          </a:p>
          <a:p>
            <a:r>
              <a:rPr lang="zh-CN" altLang="en-US" sz="900"/>
              <a:t>                    cookie.setMaxAge(0);</a:t>
            </a:r>
            <a:endParaRPr lang="zh-CN" altLang="en-US" sz="900"/>
          </a:p>
          <a:p>
            <a:r>
              <a:rPr lang="zh-CN" altLang="en-US" sz="900"/>
              <a:t>                    response.addCookie(cookie);</a:t>
            </a:r>
            <a:endParaRPr lang="zh-CN" altLang="en-US" sz="900"/>
          </a:p>
          <a:p>
            <a:r>
              <a:rPr lang="zh-CN" altLang="en-US" sz="900"/>
              <a:t>                }</a:t>
            </a:r>
            <a:endParaRPr lang="zh-CN" altLang="en-US" sz="900"/>
          </a:p>
        </p:txBody>
      </p:sp>
      <p:sp>
        <p:nvSpPr>
          <p:cNvPr id="4" name="文本框 3"/>
          <p:cNvSpPr txBox="1"/>
          <p:nvPr/>
        </p:nvSpPr>
        <p:spPr>
          <a:xfrm>
            <a:off x="5668645" y="1345565"/>
            <a:ext cx="29514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</a:rPr>
              <a:t>实现记住用户名和密码的功能当用户选择了此功能并成功登录后，在其下次登录时可以不用再输入用户名和密码即可登录，且设置有效期为一个月</a:t>
            </a:r>
            <a:endParaRPr lang="zh-CN" altLang="en-US" sz="20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/>
          <p:cNvSpPr/>
          <p:nvPr>
            <p:custDataLst>
              <p:tags r:id="rId1"/>
            </p:custDataLst>
          </p:nvPr>
        </p:nvSpPr>
        <p:spPr>
          <a:xfrm>
            <a:off x="3391678" y="279419"/>
            <a:ext cx="23606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2400" b="1" kern="0">
                <a:solidFill>
                  <a:srgbClr val="7787A0"/>
                </a:solidFill>
                <a:cs typeface="+mn-ea"/>
                <a:sym typeface="+mn-lt"/>
              </a:rPr>
              <a:t>cookie</a:t>
            </a: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的获取</a:t>
            </a:r>
            <a:endParaRPr lang="zh-CN" altLang="en-US" sz="2400" b="1" kern="0">
              <a:solidFill>
                <a:srgbClr val="7787A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410" y="824865"/>
            <a:ext cx="432117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</a:t>
            </a:r>
            <a:r>
              <a:rPr lang="zh-CN" altLang="en-US" sz="1200"/>
              <a:t>  Cookie[] cookies = request.getCookies();</a:t>
            </a:r>
            <a:endParaRPr lang="zh-CN" altLang="en-US" sz="1200"/>
          </a:p>
          <a:p>
            <a:r>
              <a:rPr lang="zh-CN" altLang="en-US" sz="1200"/>
              <a:t>    String info = null;</a:t>
            </a:r>
            <a:endParaRPr lang="zh-CN" altLang="en-US" sz="1200"/>
          </a:p>
          <a:p>
            <a:r>
              <a:rPr lang="zh-CN" altLang="en-US" sz="1200"/>
              <a:t>    boolean hasCookie = false;</a:t>
            </a:r>
            <a:endParaRPr lang="zh-CN" altLang="en-US" sz="1200"/>
          </a:p>
          <a:p>
            <a:r>
              <a:rPr lang="zh-CN" altLang="en-US" sz="1200"/>
              <a:t>    String n = "";</a:t>
            </a:r>
            <a:endParaRPr lang="zh-CN" altLang="en-US" sz="1200"/>
          </a:p>
          <a:p>
            <a:r>
              <a:rPr lang="zh-CN" altLang="en-US" sz="1200"/>
              <a:t>    String p ="";</a:t>
            </a:r>
            <a:endParaRPr lang="zh-CN" altLang="en-US" sz="1200"/>
          </a:p>
          <a:p>
            <a:r>
              <a:rPr lang="zh-CN" altLang="en-US" sz="1200"/>
              <a:t>    if (cookies!=null &amp;&amp; cookies.length!=0){</a:t>
            </a:r>
            <a:endParaRPr lang="zh-CN" altLang="en-US" sz="1200"/>
          </a:p>
          <a:p>
            <a:r>
              <a:rPr lang="zh-CN" altLang="en-US" sz="1200"/>
              <a:t>        for (Cookie cookie : cookies) {</a:t>
            </a:r>
            <a:endParaRPr lang="zh-CN" altLang="en-US" sz="1200"/>
          </a:p>
          <a:p>
            <a:r>
              <a:rPr lang="zh-CN" altLang="en-US" sz="1200"/>
              <a:t>            if (cookie.getName().equals("userinfo")) {</a:t>
            </a:r>
            <a:endParaRPr lang="zh-CN" altLang="en-US" sz="1200"/>
          </a:p>
          <a:p>
            <a:r>
              <a:rPr lang="zh-CN" altLang="en-US" sz="1200"/>
              <a:t>                info = cookie.getValue();</a:t>
            </a:r>
            <a:endParaRPr lang="zh-CN" altLang="en-US" sz="1200"/>
          </a:p>
          <a:p>
            <a:r>
              <a:rPr lang="zh-CN" altLang="en-US" sz="1200"/>
              <a:t>                break;</a:t>
            </a:r>
            <a:endParaRPr lang="zh-CN" altLang="en-US" sz="1200"/>
          </a:p>
          <a:p>
            <a:r>
              <a:rPr lang="zh-CN" altLang="en-US" sz="1200"/>
              <a:t>            }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  if (info!=null) {</a:t>
            </a:r>
            <a:endParaRPr lang="zh-CN" altLang="en-US" sz="1200"/>
          </a:p>
          <a:p>
            <a:r>
              <a:rPr lang="zh-CN" altLang="en-US" sz="1200"/>
              <a:t>            hasCookie = true;</a:t>
            </a:r>
            <a:endParaRPr lang="zh-CN" altLang="en-US" sz="1200"/>
          </a:p>
          <a:p>
            <a:r>
              <a:rPr lang="zh-CN" altLang="en-US" sz="1200"/>
              <a:t>            String[] s = info.split(":");</a:t>
            </a:r>
            <a:endParaRPr lang="zh-CN" altLang="en-US" sz="1200"/>
          </a:p>
          <a:p>
            <a:r>
              <a:rPr lang="zh-CN" altLang="en-US" sz="1200"/>
              <a:t>            n = s[0];</a:t>
            </a:r>
            <a:endParaRPr lang="zh-CN" altLang="en-US" sz="1200"/>
          </a:p>
          <a:p>
            <a:r>
              <a:rPr lang="zh-CN" altLang="en-US" sz="1200"/>
              <a:t>            p = s[1];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5339715" y="1083310"/>
            <a:ext cx="3164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在登录页面获取相关Cookie，读出其值并分别保存在两个String类型变量中，然后在实现表单时将两个String变量的值分别赋给文本框和密码框，即可实现记住功能。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/>
          <p:cNvSpPr/>
          <p:nvPr>
            <p:custDataLst>
              <p:tags r:id="rId1"/>
            </p:custDataLst>
          </p:nvPr>
        </p:nvSpPr>
        <p:spPr>
          <a:xfrm>
            <a:off x="3391678" y="279419"/>
            <a:ext cx="23606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记住密码效果图</a:t>
            </a:r>
            <a:endParaRPr lang="zh-CN" altLang="en-US" sz="2400" b="1" kern="0">
              <a:solidFill>
                <a:srgbClr val="7787A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3365" y="1464945"/>
            <a:ext cx="3164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session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失效后再次访问登录页面，发现用户名密码都自动填充好了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0" y="1464945"/>
            <a:ext cx="3533775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404407" y="1456034"/>
            <a:ext cx="1929877" cy="19298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04711" y="3668083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933284" y="473990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75642" y="104087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600">
              <a:defRPr/>
            </a:pPr>
            <a:r>
              <a:rPr kumimoji="1" lang="zh-CN" altLang="en-US" sz="2000" b="1" kern="0" dirty="0">
                <a:solidFill>
                  <a:schemeClr val="accent3"/>
                </a:solidFill>
                <a:cs typeface="+mn-ea"/>
                <a:sym typeface="+mn-lt"/>
              </a:rPr>
              <a:t>登录框的编写</a:t>
            </a:r>
            <a:endParaRPr kumimoji="1" lang="zh-CN" altLang="en-US" sz="20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477889" y="1089467"/>
            <a:ext cx="450667" cy="450667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77889" y="11027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600">
              <a:defRPr/>
            </a:pPr>
            <a:r>
              <a:rPr kumimoji="1" lang="zh-CN" altLang="en-US" sz="2000" b="1" kern="0">
                <a:solidFill>
                  <a:schemeClr val="bg1"/>
                </a:solidFill>
                <a:cs typeface="+mn-ea"/>
                <a:sym typeface="+mn-lt"/>
              </a:rPr>
              <a:t>壹</a:t>
            </a:r>
            <a:endParaRPr kumimoji="1" lang="zh-CN" altLang="en-US" sz="20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980722" y="211167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600">
              <a:defRPr/>
            </a:pPr>
            <a:r>
              <a:rPr kumimoji="1" lang="zh-CN" altLang="en-US" sz="2000" b="1" kern="0">
                <a:solidFill>
                  <a:schemeClr val="accent3"/>
                </a:solidFill>
                <a:cs typeface="+mn-ea"/>
                <a:sym typeface="+mn-lt"/>
              </a:rPr>
              <a:t>聊天界面展示</a:t>
            </a:r>
            <a:endParaRPr kumimoji="1" lang="zh-CN" altLang="en-US" sz="2000" b="1" kern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477889" y="2061206"/>
            <a:ext cx="450667" cy="4506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2512" y="3118105"/>
            <a:ext cx="313274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600">
              <a:defRPr/>
            </a:pPr>
            <a:endParaRPr kumimoji="1" lang="en-US" altLang="zh-CN" sz="1050" ker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477889" y="3073787"/>
            <a:ext cx="450667" cy="4506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伍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62512" y="4040814"/>
            <a:ext cx="313274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600">
              <a:defRPr/>
            </a:pPr>
            <a:endParaRPr kumimoji="1" lang="en-US" altLang="zh-CN" sz="1050" ker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87413" y="259314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09600">
              <a:defRPr/>
            </a:pPr>
            <a:r>
              <a:rPr kumimoji="1" lang="zh-CN" altLang="en-US" sz="2000" b="1" ker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肆</a:t>
            </a:r>
            <a:endParaRPr kumimoji="1" lang="zh-CN" altLang="en-US" sz="2000" b="1" kern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634355" y="2032635"/>
            <a:ext cx="1386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09600">
              <a:defRPr/>
            </a:pPr>
            <a:r>
              <a:rPr kumimoji="1" lang="zh-CN" altLang="en-US" sz="3600" b="1" kern="0">
                <a:solidFill>
                  <a:schemeClr val="bg1"/>
                </a:solidFill>
                <a:cs typeface="+mn-ea"/>
                <a:sym typeface="+mn-lt"/>
              </a:rPr>
              <a:t>内容</a:t>
            </a:r>
            <a:endParaRPr kumimoji="1" lang="zh-CN" altLang="en-US" sz="36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159500" y="2990215"/>
            <a:ext cx="8890" cy="228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477889" y="3534797"/>
            <a:ext cx="450667" cy="4506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+mn-ea"/>
                <a:sym typeface="+mn-lt"/>
              </a:rPr>
              <a:t>陆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6444" y="262489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 defTabSz="609600">
              <a:defRPr/>
            </a:pPr>
            <a:r>
              <a:rPr kumimoji="1" lang="zh-CN" altLang="en-US" sz="2000" b="1" kern="0">
                <a:solidFill>
                  <a:schemeClr val="bg1"/>
                </a:solidFill>
                <a:cs typeface="+mn-ea"/>
                <a:sym typeface="+mn-lt"/>
              </a:rPr>
              <a:t>壹</a:t>
            </a:r>
            <a:endParaRPr kumimoji="1" lang="zh-CN" altLang="en-US" sz="20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87414" y="2556316"/>
            <a:ext cx="450667" cy="4506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+mn-ea"/>
                <a:sym typeface="+mn-lt"/>
              </a:rPr>
              <a:t>肆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68364" y="1600831"/>
            <a:ext cx="450667" cy="4506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+mn-ea"/>
                <a:sym typeface="+mn-lt"/>
              </a:rPr>
              <a:t>贰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5485" y="159893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defTabSz="609600">
              <a:defRPr/>
            </a:pPr>
            <a:r>
              <a:rPr kumimoji="1" lang="zh-CN" altLang="en-US" sz="2000" b="1" kern="0">
                <a:solidFill>
                  <a:schemeClr val="accent3"/>
                </a:solidFill>
                <a:cs typeface="+mn-ea"/>
                <a:sym typeface="+mn-lt"/>
              </a:rPr>
              <a:t>用户信息处理</a:t>
            </a: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1983897" y="2556813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defTabSz="609600">
              <a:defRPr/>
            </a:pPr>
            <a:r>
              <a:rPr kumimoji="1" lang="zh-CN" altLang="en-US" sz="2000" b="1" kern="0">
                <a:solidFill>
                  <a:schemeClr val="accent3"/>
                </a:solidFill>
                <a:cs typeface="+mn-ea"/>
                <a:sym typeface="+mn-lt"/>
              </a:rPr>
              <a:t>记住用户密码</a:t>
            </a:r>
            <a:endParaRPr kumimoji="1" lang="zh-CN" altLang="en-US" sz="2000" b="1" kern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83897" y="305147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600">
              <a:defRPr/>
            </a:pPr>
            <a:r>
              <a:rPr kumimoji="1" lang="zh-CN" altLang="en-US" sz="2000" b="1" kern="0">
                <a:solidFill>
                  <a:schemeClr val="accent3"/>
                </a:solidFill>
                <a:cs typeface="+mn-ea"/>
                <a:sym typeface="+mn-lt"/>
              </a:rPr>
              <a:t>统计当前人数</a:t>
            </a:r>
            <a:endParaRPr kumimoji="1" lang="zh-CN" altLang="en-US" sz="2000" b="1" kern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31522" y="354677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600">
              <a:defRPr/>
            </a:pPr>
            <a:r>
              <a:rPr kumimoji="1" lang="zh-CN" altLang="en-US" sz="2000" b="1" kern="0">
                <a:solidFill>
                  <a:schemeClr val="accent3"/>
                </a:solidFill>
                <a:cs typeface="+mn-ea"/>
                <a:sym typeface="+mn-lt"/>
              </a:rPr>
              <a:t>拦截非法访问</a:t>
            </a:r>
            <a:endParaRPr kumimoji="1" lang="zh-CN" altLang="en-US" sz="2000" b="1" kern="0">
              <a:solidFill>
                <a:schemeClr val="accent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297502" y="4257099"/>
            <a:ext cx="1229619" cy="2288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2021.5.27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3310" y="2061845"/>
            <a:ext cx="443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五、当前人数的统计</a:t>
            </a:r>
            <a:endParaRPr lang="zh-CN" altLang="en-US" sz="36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1650" y="586105"/>
            <a:ext cx="521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Listener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的使用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拓展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8485" y="1134110"/>
            <a:ext cx="38493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public void contextInitialized(ServletContextEvent sce) {</a:t>
            </a:r>
            <a:endParaRPr lang="zh-CN" altLang="en-US" sz="1000"/>
          </a:p>
          <a:p>
            <a:r>
              <a:rPr lang="zh-CN" altLang="en-US" sz="1000"/>
              <a:t>        //获取创建的上下文对象</a:t>
            </a:r>
            <a:endParaRPr lang="zh-CN" altLang="en-US" sz="1000"/>
          </a:p>
          <a:p>
            <a:r>
              <a:rPr lang="zh-CN" altLang="en-US" sz="1000"/>
              <a:t>        ServletContext servletContext = sce.getServletContext();</a:t>
            </a:r>
            <a:endParaRPr lang="zh-CN" altLang="en-US" sz="1000"/>
          </a:p>
          <a:p>
            <a:r>
              <a:rPr lang="zh-CN" altLang="en-US" sz="1000"/>
              <a:t>        //初始化数据库连接池</a:t>
            </a:r>
            <a:endParaRPr lang="zh-CN" altLang="en-US" sz="1000"/>
          </a:p>
          <a:p>
            <a:r>
              <a:rPr lang="zh-CN" altLang="en-US" sz="1000"/>
              <a:t>        Map&lt;Connection,Boolean&gt; map = new HashMap(CONNECTION_POOL_SIZE);</a:t>
            </a:r>
            <a:endParaRPr lang="zh-CN" altLang="en-US" sz="1000"/>
          </a:p>
          <a:p>
            <a:r>
              <a:rPr lang="zh-CN" altLang="en-US" sz="1000"/>
              <a:t>        for (int i = 0; i &lt; CONNECTION_POOL_SIZE; i++) {</a:t>
            </a:r>
            <a:endParaRPr lang="zh-CN" altLang="en-US" sz="1000"/>
          </a:p>
          <a:p>
            <a:r>
              <a:rPr lang="zh-CN" altLang="en-US" sz="1000"/>
              <a:t>            //获取数据库连接对象存入连接池中</a:t>
            </a:r>
            <a:endParaRPr lang="zh-CN" altLang="en-US" sz="1000"/>
          </a:p>
          <a:p>
            <a:r>
              <a:rPr lang="zh-CN" altLang="en-US" sz="1000"/>
              <a:t>            map.put(JdbcTools.getConnection(),true);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r>
              <a:rPr lang="zh-CN" altLang="en-US" sz="1000"/>
              <a:t>        //将连接池存放到上下文对象中</a:t>
            </a:r>
            <a:endParaRPr lang="zh-CN" altLang="en-US" sz="1000"/>
          </a:p>
          <a:p>
            <a:r>
              <a:rPr lang="zh-CN" altLang="en-US" sz="1000"/>
              <a:t>        servletContext.setAttribute("conns",map);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@SneakyThrows</a:t>
            </a:r>
            <a:endParaRPr lang="zh-CN" altLang="en-US" sz="1000"/>
          </a:p>
          <a:p>
            <a:r>
              <a:rPr lang="zh-CN" altLang="en-US" sz="1000"/>
              <a:t>    @Override</a:t>
            </a:r>
            <a:endParaRPr lang="zh-CN" altLang="en-US" sz="1000"/>
          </a:p>
          <a:p>
            <a:r>
              <a:rPr lang="zh-CN" altLang="en-US" sz="1000"/>
              <a:t>    public void contextDestroyed(ServletContextEvent sce) {</a:t>
            </a:r>
            <a:endParaRPr lang="zh-CN" altLang="en-US" sz="1000"/>
          </a:p>
          <a:p>
            <a:r>
              <a:rPr lang="zh-CN" altLang="en-US" sz="1000"/>
              <a:t>        //获取创建的上下文对象</a:t>
            </a:r>
            <a:endParaRPr lang="zh-CN" altLang="en-US" sz="1000"/>
          </a:p>
          <a:p>
            <a:r>
              <a:rPr lang="zh-CN" altLang="en-US" sz="1000"/>
              <a:t>        ServletContext servletContext = sce.getServletContext();</a:t>
            </a:r>
            <a:endParaRPr lang="zh-CN" altLang="en-US" sz="1000"/>
          </a:p>
          <a:p>
            <a:r>
              <a:rPr lang="zh-CN" altLang="en-US" sz="1000"/>
              <a:t>        //关闭连接池中的连接对象</a:t>
            </a:r>
            <a:endParaRPr lang="zh-CN" altLang="en-US" sz="1000"/>
          </a:p>
          <a:p>
            <a:r>
              <a:rPr lang="zh-CN" altLang="en-US" sz="1000"/>
              <a:t>        JdbcTools.close(servletContext);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608330" y="1323340"/>
            <a:ext cx="3164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该部分为上下文的监听器实现，主要是在上下文初始化创建后将数据库连接对象放入上下文，从而避免每次操作数据库时都进行连接对象的获取，起到一个性能优化的作用，因为上下文的生命周期是从创建开始,到服务器关闭而结束。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0095" y="1225550"/>
            <a:ext cx="35826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每当一个用户登录时，为了区别不同用户就用session来判断，即必须要用不同的浏览器才可以区分是不同的用户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用户登录的时候会触发这个Listener，然后用户离开（超时或主动退出）的时候会再触发这个Listener，即session销毁的时候会自动调用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在线人数统计就是每次session创建的时候，先从这个session事件对象去获取获取上下文，每个session对应一个用户，取获取到上下文对象之后，有多少个用户登陆就有多少session被创建，每次创建一个session，在线用户就加1，</a:t>
            </a:r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  <a:p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  <a:p>
            <a:endParaRPr lang="zh-CN" alt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6815" y="918210"/>
            <a:ext cx="336994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public void sessionCreated(HttpSessionEvent se) {</a:t>
            </a:r>
            <a:endParaRPr lang="zh-CN" altLang="en-US" sz="1000"/>
          </a:p>
          <a:p>
            <a:r>
              <a:rPr lang="zh-CN" altLang="en-US" sz="1000"/>
              <a:t>        HttpSession session = se.getSession();</a:t>
            </a:r>
            <a:endParaRPr lang="zh-CN" altLang="en-US" sz="1000"/>
          </a:p>
          <a:p>
            <a:r>
              <a:rPr lang="zh-CN" altLang="en-US" sz="1000"/>
              <a:t>        System.out.println(session.getId());</a:t>
            </a:r>
            <a:endParaRPr lang="zh-CN" altLang="en-US" sz="1000"/>
          </a:p>
          <a:p>
            <a:r>
              <a:rPr lang="zh-CN" altLang="en-US" sz="1000"/>
              <a:t>        //获取上下文对象</a:t>
            </a:r>
            <a:endParaRPr lang="zh-CN" altLang="en-US" sz="1000"/>
          </a:p>
          <a:p>
            <a:r>
              <a:rPr lang="zh-CN" altLang="en-US" sz="1000"/>
              <a:t>        ServletContext ctx = session.getServletContext();</a:t>
            </a:r>
            <a:endParaRPr lang="zh-CN" altLang="en-US" sz="1000"/>
          </a:p>
          <a:p>
            <a:r>
              <a:rPr lang="zh-CN" altLang="en-US" sz="1000"/>
              <a:t>        //从上下文中获取在线的人数 通过session的数量进行计算</a:t>
            </a:r>
            <a:endParaRPr lang="zh-CN" altLang="en-US" sz="1000"/>
          </a:p>
          <a:p>
            <a:r>
              <a:rPr lang="zh-CN" altLang="en-US" sz="1000"/>
              <a:t>        Integer onlineCount = (Integer) ctx.getAttribute("OnlineCount");</a:t>
            </a:r>
            <a:endParaRPr lang="zh-CN" altLang="en-US" sz="1000"/>
          </a:p>
          <a:p>
            <a:r>
              <a:rPr lang="zh-CN" altLang="en-US" sz="1000"/>
              <a:t>        //获取的属性为null  说明session创建之前还没有对数量进行统计</a:t>
            </a:r>
            <a:endParaRPr lang="zh-CN" altLang="en-US" sz="1000"/>
          </a:p>
          <a:p>
            <a:r>
              <a:rPr lang="zh-CN" altLang="en-US" sz="1000"/>
              <a:t>        if (onlineCount==null){</a:t>
            </a:r>
            <a:endParaRPr lang="zh-CN" altLang="en-US" sz="1000"/>
          </a:p>
          <a:p>
            <a:r>
              <a:rPr lang="zh-CN" altLang="en-US" sz="1000"/>
              <a:t>            // 将在线人数初始化</a:t>
            </a:r>
            <a:endParaRPr lang="zh-CN" altLang="en-US" sz="1000"/>
          </a:p>
          <a:p>
            <a:r>
              <a:rPr lang="zh-CN" altLang="en-US" sz="1000"/>
              <a:t>            onlineCount = new Integer(1);</a:t>
            </a:r>
            <a:endParaRPr lang="zh-CN" altLang="en-US" sz="1000"/>
          </a:p>
          <a:p>
            <a:r>
              <a:rPr lang="zh-CN" altLang="en-US" sz="1000"/>
              <a:t>        }else {</a:t>
            </a:r>
            <a:endParaRPr lang="zh-CN" altLang="en-US" sz="1000"/>
          </a:p>
          <a:p>
            <a:r>
              <a:rPr lang="zh-CN" altLang="en-US" sz="1000"/>
              <a:t>            // 将之前对session数量加上本次创建的数量进行数量统计</a:t>
            </a:r>
            <a:endParaRPr lang="zh-CN" altLang="en-US" sz="1000"/>
          </a:p>
          <a:p>
            <a:r>
              <a:rPr lang="zh-CN" altLang="en-US" sz="1000"/>
              <a:t>            int count = onlineCount.intValue();</a:t>
            </a:r>
            <a:endParaRPr lang="zh-CN" altLang="en-US" sz="1000"/>
          </a:p>
          <a:p>
            <a:r>
              <a:rPr lang="zh-CN" altLang="en-US" sz="1000"/>
              <a:t>            //在线人数加1</a:t>
            </a:r>
            <a:endParaRPr lang="zh-CN" altLang="en-US" sz="1000"/>
          </a:p>
          <a:p>
            <a:r>
              <a:rPr lang="zh-CN" altLang="en-US" sz="1000"/>
              <a:t>            onlineCount = new Integer(count+1);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r>
              <a:rPr lang="zh-CN" altLang="en-US" sz="1000"/>
              <a:t>        //将统计的结果放入上下文对象中</a:t>
            </a:r>
            <a:endParaRPr lang="zh-CN" altLang="en-US" sz="1000"/>
          </a:p>
          <a:p>
            <a:r>
              <a:rPr lang="zh-CN" altLang="en-US" sz="1000"/>
              <a:t>        ctx.setAttribute("OnlineCount",onlineCount);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5680" y="1372235"/>
            <a:ext cx="37503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public void sessionDestroyed(HttpSessionEvent se) {</a:t>
            </a:r>
            <a:endParaRPr lang="zh-CN" altLang="en-US" sz="1000"/>
          </a:p>
          <a:p>
            <a:r>
              <a:rPr lang="zh-CN" altLang="en-US" sz="1000"/>
              <a:t>        HttpSession session = se.getSession();</a:t>
            </a:r>
            <a:endParaRPr lang="zh-CN" altLang="en-US" sz="1000"/>
          </a:p>
          <a:p>
            <a:r>
              <a:rPr lang="zh-CN" altLang="en-US" sz="1000"/>
              <a:t>        //获取上下文对象</a:t>
            </a:r>
            <a:endParaRPr lang="zh-CN" altLang="en-US" sz="1000"/>
          </a:p>
          <a:p>
            <a:r>
              <a:rPr lang="zh-CN" altLang="en-US" sz="1000"/>
              <a:t>        ServletContext ctx = session.getServletContext();</a:t>
            </a:r>
            <a:endParaRPr lang="zh-CN" altLang="en-US" sz="1000"/>
          </a:p>
          <a:p>
            <a:r>
              <a:rPr lang="zh-CN" altLang="en-US" sz="1000"/>
              <a:t>        //获取在线人数统计属性</a:t>
            </a:r>
            <a:endParaRPr lang="zh-CN" altLang="en-US" sz="1000"/>
          </a:p>
          <a:p>
            <a:r>
              <a:rPr lang="zh-CN" altLang="en-US" sz="1000"/>
              <a:t>        Integer onlineCount = (Integer) ctx.getAttribute("OnlineCount");</a:t>
            </a:r>
            <a:endParaRPr lang="zh-CN" altLang="en-US" sz="1000"/>
          </a:p>
          <a:p>
            <a:r>
              <a:rPr lang="zh-CN" altLang="en-US" sz="1000"/>
              <a:t>        //如果获取的属性为null  说明session并没有创建过</a:t>
            </a:r>
            <a:endParaRPr lang="zh-CN" altLang="en-US" sz="1000"/>
          </a:p>
          <a:p>
            <a:r>
              <a:rPr lang="zh-CN" altLang="en-US" sz="1000"/>
              <a:t>        if (onlineCount==null){</a:t>
            </a:r>
            <a:endParaRPr lang="zh-CN" altLang="en-US" sz="1000"/>
          </a:p>
          <a:p>
            <a:r>
              <a:rPr lang="zh-CN" altLang="en-US" sz="1000"/>
              <a:t>            //将在线人数初始化</a:t>
            </a:r>
            <a:endParaRPr lang="zh-CN" altLang="en-US" sz="1000"/>
          </a:p>
          <a:p>
            <a:r>
              <a:rPr lang="zh-CN" altLang="en-US" sz="1000"/>
              <a:t>            onlineCount = new Integer(</a:t>
            </a:r>
            <a:r>
              <a:rPr lang="en-US" altLang="zh-CN" sz="1000"/>
              <a:t>0</a:t>
            </a:r>
            <a:r>
              <a:rPr lang="zh-CN" altLang="en-US" sz="1000"/>
              <a:t>);</a:t>
            </a:r>
            <a:endParaRPr lang="zh-CN" altLang="en-US" sz="1000"/>
          </a:p>
          <a:p>
            <a:r>
              <a:rPr lang="zh-CN" altLang="en-US" sz="1000"/>
              <a:t>        }else {</a:t>
            </a:r>
            <a:endParaRPr lang="zh-CN" altLang="en-US" sz="1000"/>
          </a:p>
          <a:p>
            <a:r>
              <a:rPr lang="zh-CN" altLang="en-US" sz="1000"/>
              <a:t>            // 将之前对session数量加上本次创建的数量进行数量统计</a:t>
            </a:r>
            <a:endParaRPr lang="zh-CN" altLang="en-US" sz="1000"/>
          </a:p>
          <a:p>
            <a:r>
              <a:rPr lang="zh-CN" altLang="en-US" sz="1000"/>
              <a:t>            int count = onlineCount.intValue();</a:t>
            </a:r>
            <a:endParaRPr lang="zh-CN" altLang="en-US" sz="1000"/>
          </a:p>
          <a:p>
            <a:r>
              <a:rPr lang="zh-CN" altLang="en-US" sz="1000"/>
              <a:t>            //在线人数减1</a:t>
            </a:r>
            <a:endParaRPr lang="zh-CN" altLang="en-US" sz="1000"/>
          </a:p>
          <a:p>
            <a:r>
              <a:rPr lang="zh-CN" altLang="en-US" sz="1000"/>
              <a:t>            onlineCount = new Integer(count-1);</a:t>
            </a:r>
            <a:endParaRPr lang="zh-CN" altLang="en-US" sz="1000"/>
          </a:p>
          <a:p>
            <a:r>
              <a:rPr lang="zh-CN" altLang="en-US" sz="1000"/>
              <a:t>        }</a:t>
            </a:r>
            <a:endParaRPr lang="zh-CN" altLang="en-US" sz="1000"/>
          </a:p>
          <a:p>
            <a:r>
              <a:rPr lang="zh-CN" altLang="en-US" sz="1000"/>
              <a:t>        //将统计的结果放入上下文对象中</a:t>
            </a:r>
            <a:endParaRPr lang="zh-CN" altLang="en-US" sz="1000"/>
          </a:p>
          <a:p>
            <a:r>
              <a:rPr lang="zh-CN" altLang="en-US" sz="1000"/>
              <a:t>        ctx.setAttribute("OnlineCount",onlineCount);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5514340" y="1414145"/>
            <a:ext cx="3027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session销毁或者过期失效触发的方法，先通过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session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获取上下文，然后得到当前在线的人数，将在线人数-1后存放回上下文中将原来的记录进行覆盖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4340" y="1414145"/>
            <a:ext cx="302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在不同浏览器登录两个不同用户，结果达到预期效果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770890"/>
            <a:ext cx="3101340" cy="1880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2452370"/>
            <a:ext cx="2986405" cy="196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297502" y="4257099"/>
            <a:ext cx="1229619" cy="2288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2021.5.27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3310" y="2061845"/>
            <a:ext cx="443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六、非法访问的拦截</a:t>
            </a:r>
            <a:endParaRPr lang="zh-CN" altLang="en-US" sz="36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9305" y="688340"/>
            <a:ext cx="3400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过滤器 整体思路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先将全部请求都拦截，然后在选择一些必要的请求进行放行，其实就是白名单制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305" y="2348230"/>
            <a:ext cx="7445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/**</a:t>
            </a:r>
            <a:endParaRPr lang="zh-CN" altLang="en-US" sz="1200"/>
          </a:p>
          <a:p>
            <a:pPr algn="l"/>
            <a:r>
              <a:rPr lang="zh-CN" altLang="en-US" sz="1200"/>
              <a:t>     * 放行url 集合</a:t>
            </a:r>
            <a:endParaRPr lang="zh-CN" altLang="en-US" sz="1200"/>
          </a:p>
          <a:p>
            <a:pPr algn="l"/>
            <a:r>
              <a:rPr lang="zh-CN" altLang="en-US" sz="1200"/>
              <a:t>     */</a:t>
            </a:r>
            <a:endParaRPr lang="zh-CN" altLang="en-US" sz="1200"/>
          </a:p>
          <a:p>
            <a:pPr algn="l"/>
            <a:r>
              <a:rPr lang="zh-CN" altLang="en-US" sz="1200"/>
              <a:t>    private static final Set&lt;String&gt; ALLOWED_PATHS = Collections.unmodifiableSet(</a:t>
            </a:r>
            <a:endParaRPr lang="zh-CN" altLang="en-US" sz="1200"/>
          </a:p>
          <a:p>
            <a:pPr algn="l"/>
            <a:r>
              <a:rPr lang="zh-CN" altLang="en-US" sz="1200"/>
              <a:t>            new HashSet&lt;&gt;(Arrays.asList("/","/index","/login","/dologin","/Chat.jsp","/index.jsp","/send","/back")));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030" y="2435225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5030" y="694690"/>
            <a:ext cx="5845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过滤器主要实现Filter接口，并对主要的方法doFilter进行实现即可。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5030" y="1395095"/>
            <a:ext cx="7156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@WebFilter(filterName = "InterceptHandler",urlPatterns = "/*")</a:t>
            </a:r>
            <a:endParaRPr lang="zh-CN" altLang="en-US" sz="1400"/>
          </a:p>
          <a:p>
            <a:pPr algn="l"/>
            <a:r>
              <a:rPr lang="zh-CN" altLang="en-US" sz="1400"/>
              <a:t>public class InterceptHandler implements Filter {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9305" y="688340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doFilter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方法实现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9305" y="1122680"/>
            <a:ext cx="48875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/>
              <a:t>//对请求和响应对象进行强制转换 方便后续调用对应方法</a:t>
            </a:r>
            <a:endParaRPr lang="zh-CN" altLang="en-US" sz="800"/>
          </a:p>
          <a:p>
            <a:pPr algn="l"/>
            <a:r>
              <a:rPr lang="zh-CN" altLang="en-US" sz="800"/>
              <a:t>        HttpServletRequest req = (HttpServletRequest) request;</a:t>
            </a:r>
            <a:endParaRPr lang="zh-CN" altLang="en-US" sz="800"/>
          </a:p>
          <a:p>
            <a:pPr algn="l"/>
            <a:r>
              <a:rPr lang="zh-CN" altLang="en-US" sz="800"/>
              <a:t>        HttpServletResponse rsp = (HttpServletResponse) response;</a:t>
            </a:r>
            <a:endParaRPr lang="zh-CN" altLang="en-US" sz="800"/>
          </a:p>
          <a:p>
            <a:pPr algn="l"/>
            <a:r>
              <a:rPr lang="zh-CN" altLang="en-US" sz="800"/>
              <a:t>        //获取请求的url   端口之后的路径 截取 去掉项目名   最后为之前项目名后面的/**</a:t>
            </a:r>
            <a:endParaRPr lang="zh-CN" altLang="en-US" sz="800"/>
          </a:p>
          <a:p>
            <a:pPr algn="l"/>
            <a:r>
              <a:rPr lang="zh-CN" altLang="en-US" sz="800"/>
              <a:t>        String path = req.getRequestURI().substring(req.getContextPath().length());</a:t>
            </a:r>
            <a:endParaRPr lang="zh-CN" altLang="en-US" sz="800"/>
          </a:p>
          <a:p>
            <a:pPr algn="l"/>
            <a:r>
              <a:rPr lang="zh-CN" altLang="en-US" sz="800"/>
              <a:t>        //判断请求的url是否在放行url集合中</a:t>
            </a:r>
            <a:endParaRPr lang="zh-CN" altLang="en-US" sz="800"/>
          </a:p>
          <a:p>
            <a:pPr algn="l"/>
            <a:r>
              <a:rPr lang="zh-CN" altLang="en-US" sz="800"/>
              <a:t>        boolean allowedPath = ALLOWED_PATHS.contains(path);</a:t>
            </a:r>
            <a:endParaRPr lang="zh-CN" altLang="en-US" sz="800"/>
          </a:p>
          <a:p>
            <a:pPr algn="l"/>
            <a:r>
              <a:rPr lang="zh-CN" altLang="en-US" sz="800"/>
              <a:t>        // 当前请求为非放行请求</a:t>
            </a:r>
            <a:endParaRPr lang="zh-CN" altLang="en-US" sz="800"/>
          </a:p>
          <a:p>
            <a:pPr algn="l"/>
            <a:r>
              <a:rPr lang="zh-CN" altLang="en-US" sz="800"/>
              <a:t>        if (!allowedPath) {</a:t>
            </a:r>
            <a:endParaRPr lang="zh-CN" altLang="en-US" sz="800"/>
          </a:p>
          <a:p>
            <a:pPr algn="l"/>
            <a:r>
              <a:rPr lang="zh-CN" altLang="en-US" sz="800"/>
              <a:t>            //通过session判断是否为登录状态</a:t>
            </a:r>
            <a:endParaRPr lang="zh-CN" altLang="en-US" sz="800"/>
          </a:p>
          <a:p>
            <a:pPr algn="l"/>
            <a:r>
              <a:rPr lang="zh-CN" altLang="en-US" sz="800"/>
              <a:t>            HttpSession session = req.getSession();</a:t>
            </a:r>
            <a:endParaRPr lang="zh-CN" altLang="en-US" sz="800"/>
          </a:p>
          <a:p>
            <a:pPr algn="l"/>
            <a:r>
              <a:rPr lang="zh-CN" altLang="en-US" sz="800"/>
              <a:t>            Object user = session.getAttribute("user");</a:t>
            </a:r>
            <a:endParaRPr lang="zh-CN" altLang="en-US" sz="800"/>
          </a:p>
          <a:p>
            <a:pPr algn="l"/>
            <a:r>
              <a:rPr lang="zh-CN" altLang="en-US" sz="800"/>
              <a:t>            Object sessionUser = null;</a:t>
            </a:r>
            <a:endParaRPr lang="zh-CN" altLang="en-US" sz="800"/>
          </a:p>
          <a:p>
            <a:pPr algn="l"/>
            <a:r>
              <a:rPr lang="zh-CN" altLang="en-US" sz="800"/>
              <a:t>            if (user != null) {</a:t>
            </a:r>
            <a:endParaRPr lang="zh-CN" altLang="en-US" sz="800"/>
          </a:p>
          <a:p>
            <a:pPr algn="l"/>
            <a:r>
              <a:rPr lang="zh-CN" altLang="en-US" sz="800"/>
              <a:t>                sessionUser = session.getAttribute((String) user);</a:t>
            </a:r>
            <a:endParaRPr lang="zh-CN" altLang="en-US" sz="800"/>
          </a:p>
          <a:p>
            <a:pPr algn="l"/>
            <a:r>
              <a:rPr lang="zh-CN" altLang="en-US" sz="800"/>
              <a:t>            }</a:t>
            </a:r>
            <a:endParaRPr lang="zh-CN" altLang="en-US" sz="800"/>
          </a:p>
          <a:p>
            <a:pPr algn="l"/>
            <a:r>
              <a:rPr lang="zh-CN" altLang="en-US" sz="800"/>
              <a:t>            //已经登录 session有效</a:t>
            </a:r>
            <a:endParaRPr lang="zh-CN" altLang="en-US" sz="800"/>
          </a:p>
          <a:p>
            <a:pPr algn="l"/>
            <a:r>
              <a:rPr lang="zh-CN" altLang="en-US" sz="800"/>
              <a:t>            if (sessionUser != null) {</a:t>
            </a:r>
            <a:endParaRPr lang="zh-CN" altLang="en-US" sz="800"/>
          </a:p>
          <a:p>
            <a:pPr algn="l"/>
            <a:r>
              <a:rPr lang="zh-CN" altLang="en-US" sz="800"/>
              <a:t>                //已经登录 对当前请求进放行</a:t>
            </a:r>
            <a:endParaRPr lang="zh-CN" altLang="en-US" sz="800"/>
          </a:p>
          <a:p>
            <a:pPr algn="l"/>
            <a:r>
              <a:rPr lang="zh-CN" altLang="en-US" sz="800"/>
              <a:t>                chain.doFilter(req, rsp);</a:t>
            </a:r>
            <a:endParaRPr lang="zh-CN" altLang="en-US" sz="800"/>
          </a:p>
          <a:p>
            <a:pPr algn="l"/>
            <a:r>
              <a:rPr lang="zh-CN" altLang="en-US" sz="800"/>
              <a:t>            } else {</a:t>
            </a:r>
            <a:endParaRPr lang="zh-CN" altLang="en-US" sz="800"/>
          </a:p>
          <a:p>
            <a:pPr algn="l"/>
            <a:r>
              <a:rPr lang="zh-CN" altLang="en-US" sz="800"/>
              <a:t>                // 未登录 将页面跳转到登录页面</a:t>
            </a:r>
            <a:endParaRPr lang="zh-CN" altLang="en-US" sz="800"/>
          </a:p>
          <a:p>
            <a:pPr algn="l"/>
            <a:r>
              <a:rPr lang="zh-CN" altLang="en-US" sz="800"/>
              <a:t>                req.getRequestDispatcher("/").forward(req, rsp);</a:t>
            </a:r>
            <a:endParaRPr lang="zh-CN" altLang="en-US" sz="800"/>
          </a:p>
          <a:p>
            <a:pPr algn="l"/>
            <a:r>
              <a:rPr lang="zh-CN" altLang="en-US" sz="800"/>
              <a:t>            }</a:t>
            </a:r>
            <a:endParaRPr lang="zh-CN" altLang="en-US" sz="800"/>
          </a:p>
          <a:p>
            <a:pPr algn="l"/>
            <a:r>
              <a:rPr lang="zh-CN" altLang="en-US" sz="800"/>
              <a:t>        }else {</a:t>
            </a:r>
            <a:endParaRPr lang="zh-CN" altLang="en-US" sz="800"/>
          </a:p>
          <a:p>
            <a:pPr algn="l"/>
            <a:r>
              <a:rPr lang="zh-CN" altLang="en-US" sz="800"/>
              <a:t>            //当前请求为放行请求  直接放行</a:t>
            </a:r>
            <a:endParaRPr lang="zh-CN" altLang="en-US" sz="800"/>
          </a:p>
          <a:p>
            <a:pPr algn="l"/>
            <a:r>
              <a:rPr lang="zh-CN" altLang="en-US" sz="800"/>
              <a:t>            chain.doFilter(req,rsp);</a:t>
            </a:r>
            <a:endParaRPr lang="zh-CN" altLang="en-US" sz="800"/>
          </a:p>
          <a:p>
            <a:pPr algn="l"/>
            <a:r>
              <a:rPr lang="zh-CN" altLang="en-US" sz="800"/>
              <a:t>        }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030" y="2435225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5030" y="694690"/>
            <a:ext cx="584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过滤拦截效果图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没有进行登录就在地址栏输入登录成功跳转的页面请求访问，发现直接又回到登录界面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1567180"/>
            <a:ext cx="6717665" cy="925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567305"/>
            <a:ext cx="6701790" cy="106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297502" y="4257099"/>
            <a:ext cx="1229619" cy="2288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2021.5.27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6380" y="2116455"/>
            <a:ext cx="5452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一、登录框以及代码展示</a:t>
            </a:r>
            <a:endParaRPr lang="zh-CN" altLang="en-US" sz="36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030" y="2435225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5030" y="694690"/>
            <a:ext cx="584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过滤拦截效果图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登录后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session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有效期内在地址栏输入登录成功跳转的页面请求访问，发现访问成功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1567180"/>
            <a:ext cx="6717665" cy="925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2444750"/>
            <a:ext cx="7200000" cy="2287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矩形 7"/>
          <p:cNvSpPr/>
          <p:nvPr>
            <p:custDataLst>
              <p:tags r:id="rId1"/>
            </p:custDataLst>
          </p:nvPr>
        </p:nvSpPr>
        <p:spPr>
          <a:xfrm>
            <a:off x="985104" y="1813170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zh-CN" altLang="en-US" sz="5400" kern="0" dirty="0">
                <a:solidFill>
                  <a:schemeClr val="accent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感</a:t>
            </a:r>
            <a:r>
              <a:rPr lang="zh-CN" altLang="en-US" sz="5400" kern="0" dirty="0" smtClean="0">
                <a:solidFill>
                  <a:schemeClr val="accent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谢各位观看！</a:t>
            </a:r>
            <a:endParaRPr lang="zh-CN" altLang="en-US" sz="5400" kern="0" dirty="0">
              <a:solidFill>
                <a:schemeClr val="accent3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454222" y="3357304"/>
            <a:ext cx="1229619" cy="2288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2021.5.27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5375" y="504825"/>
            <a:ext cx="3927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tx2">
                    <a:lumMod val="50000"/>
                  </a:schemeClr>
                </a:solidFill>
              </a:rPr>
              <a:t>用户登录界面的编写以及展示</a:t>
            </a:r>
            <a:endParaRPr lang="zh-CN" altLang="en-US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175" y="1116965"/>
            <a:ext cx="37528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&lt;form action="/dologin" method="post"&gt;</a:t>
            </a:r>
            <a:endParaRPr lang="zh-CN" altLang="en-US" sz="1200"/>
          </a:p>
          <a:p>
            <a:r>
              <a:rPr lang="zh-CN" altLang="en-US" sz="1200"/>
              <a:t>        &lt;h2 style="color: red"&gt;${msg}&lt;/h2&gt;</a:t>
            </a:r>
            <a:endParaRPr lang="zh-CN" altLang="en-US" sz="1200"/>
          </a:p>
          <a:p>
            <a:r>
              <a:rPr lang="zh-CN" altLang="en-US" sz="1200"/>
              <a:t>        &lt;input type="text" name="username" placeholder="用户名" value="&lt;%=hasCookie?n:""%&gt;"&gt;&lt;br/&gt;</a:t>
            </a:r>
            <a:endParaRPr lang="zh-CN" altLang="en-US" sz="1200"/>
          </a:p>
          <a:p>
            <a:r>
              <a:rPr lang="zh-CN" altLang="en-US" sz="1200"/>
              <a:t>        &lt;input type="password" name="password" placeholder="密码" value="&lt;%=hasCookie?p:""%&gt;"&gt;&lt;br/&gt;</a:t>
            </a:r>
            <a:endParaRPr lang="zh-CN" altLang="en-US" sz="1200"/>
          </a:p>
          <a:p>
            <a:r>
              <a:rPr lang="zh-CN" altLang="en-US" sz="1200"/>
              <a:t>        &lt;input type="checkbox" name="remember" checked value="remember"&gt;记住密码</a:t>
            </a:r>
            <a:endParaRPr lang="zh-CN" altLang="en-US" sz="1200"/>
          </a:p>
          <a:p>
            <a:r>
              <a:rPr lang="zh-CN" altLang="en-US" sz="1200"/>
              <a:t>        &lt;input type="reset"&gt;</a:t>
            </a:r>
            <a:endParaRPr lang="zh-CN" altLang="en-US" sz="1200"/>
          </a:p>
          <a:p>
            <a:r>
              <a:rPr lang="zh-CN" altLang="en-US" sz="1200"/>
              <a:t>        &lt;input type="submit" value="登录"&gt;</a:t>
            </a:r>
            <a:endParaRPr lang="zh-CN" altLang="en-US" sz="1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5370" y="1699895"/>
            <a:ext cx="3042920" cy="2109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36421" y="-39438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92646" y="3615378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83405" y="285010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65658" y="3809246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297502" y="4257099"/>
            <a:ext cx="1229619" cy="2288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2021.5.27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-848148" y="1598602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SUMMARY REPORT 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355614" y="993263"/>
            <a:ext cx="460508" cy="46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1205" y="2092325"/>
            <a:ext cx="4794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二、用户登录信息处理</a:t>
            </a:r>
            <a:endParaRPr lang="zh-CN" altLang="en-US" sz="36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/>
          <p:cNvSpPr/>
          <p:nvPr>
            <p:custDataLst>
              <p:tags r:id="rId1"/>
            </p:custDataLst>
          </p:nvPr>
        </p:nvSpPr>
        <p:spPr>
          <a:xfrm>
            <a:off x="3556689" y="592474"/>
            <a:ext cx="20313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登录信息处理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 descr="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"/>
          <p:cNvSpPr txBox="1"/>
          <p:nvPr/>
        </p:nvSpPr>
        <p:spPr>
          <a:xfrm>
            <a:off x="598527" y="1253827"/>
            <a:ext cx="277675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3"/>
                </a:solidFill>
                <a:cs typeface="+mn-ea"/>
                <a:sym typeface="+mn-lt"/>
              </a:rPr>
              <a:t>优化登录是映射了两个地址，一个是Index ,一个是Login，即这两个URL都可以都可以访问这个登录页面，访问登录页面，能验证会话是否过期，如果过期了就会让你重新登录，但是如果会话有效，即会话还没有结束，用户可以直接回到该用户的聊天页面，目的是为了不让用户每次登录过后，再返回登录页面，然后再登一次</a:t>
            </a:r>
            <a:endParaRPr lang="zh-CN" altLang="en-US" sz="16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4275" y="1164590"/>
            <a:ext cx="5011420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protected void doGet(HttpServletRequest request, HttpServletResponse response) throws ServletException, IOException {</a:t>
            </a:r>
            <a:endParaRPr lang="zh-CN" altLang="en-US" sz="900"/>
          </a:p>
          <a:p>
            <a:r>
              <a:rPr lang="zh-CN" altLang="en-US" sz="900"/>
              <a:t>        //从请求对象获取session</a:t>
            </a:r>
            <a:endParaRPr lang="zh-CN" altLang="en-US" sz="900"/>
          </a:p>
          <a:p>
            <a:r>
              <a:rPr lang="zh-CN" altLang="en-US" sz="900"/>
              <a:t>        HttpSession session = request.getSession();</a:t>
            </a:r>
            <a:endParaRPr lang="zh-CN" altLang="en-US" sz="900"/>
          </a:p>
          <a:p>
            <a:r>
              <a:rPr lang="zh-CN" altLang="en-US" sz="900"/>
              <a:t>        //从请求对象获取上下文对象</a:t>
            </a:r>
            <a:endParaRPr lang="zh-CN" altLang="en-US" sz="900"/>
          </a:p>
          <a:p>
            <a:r>
              <a:rPr lang="zh-CN" altLang="en-US" sz="900"/>
              <a:t>        ServletContext servletContext = request.getServletContext();</a:t>
            </a:r>
            <a:endParaRPr lang="zh-CN" altLang="en-US" sz="900"/>
          </a:p>
          <a:p>
            <a:r>
              <a:rPr lang="zh-CN" altLang="en-US" sz="900"/>
              <a:t>        //从上下文对象中获取key为user的 Attribute</a:t>
            </a:r>
            <a:endParaRPr lang="zh-CN" altLang="en-US" sz="900"/>
          </a:p>
          <a:p>
            <a:r>
              <a:rPr lang="zh-CN" altLang="en-US" sz="900"/>
              <a:t>        Object user = servletContext.getAttribute("user");</a:t>
            </a:r>
            <a:endParaRPr lang="zh-CN" altLang="en-US" sz="900"/>
          </a:p>
          <a:p>
            <a:r>
              <a:rPr lang="zh-CN" altLang="en-US" sz="900"/>
              <a:t>        Object sessionUser = null;</a:t>
            </a:r>
            <a:endParaRPr lang="zh-CN" altLang="en-US" sz="900"/>
          </a:p>
          <a:p>
            <a:r>
              <a:rPr lang="zh-CN" altLang="en-US" sz="900"/>
              <a:t>        //如果之前上下文中存放了登录过的用户的用户名</a:t>
            </a:r>
            <a:endParaRPr lang="zh-CN" altLang="en-US" sz="900"/>
          </a:p>
          <a:p>
            <a:r>
              <a:rPr lang="zh-CN" altLang="en-US" sz="900"/>
              <a:t>        if (user != null) {</a:t>
            </a:r>
            <a:endParaRPr lang="zh-CN" altLang="en-US" sz="900"/>
          </a:p>
          <a:p>
            <a:r>
              <a:rPr lang="zh-CN" altLang="en-US" sz="900"/>
              <a:t>            //检查获取的session是否存放了对应用户信息</a:t>
            </a:r>
            <a:endParaRPr lang="zh-CN" altLang="en-US" sz="900"/>
          </a:p>
          <a:p>
            <a:r>
              <a:rPr lang="zh-CN" altLang="en-US" sz="900"/>
              <a:t>            sessionUser = session.getAttribute((String) user);</a:t>
            </a:r>
            <a:endParaRPr lang="zh-CN" altLang="en-US" sz="900"/>
          </a:p>
          <a:p>
            <a:r>
              <a:rPr lang="zh-CN" altLang="en-US" sz="900"/>
              <a:t>        }</a:t>
            </a:r>
            <a:endParaRPr lang="zh-CN" altLang="en-US" sz="900"/>
          </a:p>
          <a:p>
            <a:r>
              <a:rPr lang="zh-CN" altLang="en-US" sz="900"/>
              <a:t>        //已经登录 session有效</a:t>
            </a:r>
            <a:endParaRPr lang="zh-CN" altLang="en-US" sz="900"/>
          </a:p>
          <a:p>
            <a:r>
              <a:rPr lang="zh-CN" altLang="en-US" sz="900"/>
              <a:t>        if (sessionUser != null) {</a:t>
            </a:r>
            <a:endParaRPr lang="zh-CN" altLang="en-US" sz="900"/>
          </a:p>
          <a:p>
            <a:r>
              <a:rPr lang="zh-CN" altLang="en-US" sz="900"/>
              <a:t>            //转发至LoginSuccess页面</a:t>
            </a:r>
            <a:endParaRPr lang="zh-CN" altLang="en-US" sz="900"/>
          </a:p>
          <a:p>
            <a:r>
              <a:rPr lang="zh-CN" altLang="en-US" sz="900"/>
              <a:t>            request.getRequestDispatcher("/LoginSuccess.jsp").forward(request, response);</a:t>
            </a:r>
            <a:endParaRPr lang="zh-CN" altLang="en-US" sz="900"/>
          </a:p>
          <a:p>
            <a:r>
              <a:rPr lang="zh-CN" altLang="en-US" sz="900"/>
              <a:t>        }else {</a:t>
            </a:r>
            <a:endParaRPr lang="zh-CN" altLang="en-US" sz="900"/>
          </a:p>
          <a:p>
            <a:r>
              <a:rPr lang="zh-CN" altLang="en-US" sz="900"/>
              <a:t>            // session已经过期或失效  跳转回登录页</a:t>
            </a:r>
            <a:endParaRPr lang="zh-CN" altLang="en-US" sz="900"/>
          </a:p>
          <a:p>
            <a:r>
              <a:rPr lang="zh-CN" altLang="en-US" sz="900"/>
              <a:t>            request.getRequestDispatcher("/index.jsp").forward(request, response);</a:t>
            </a:r>
            <a:endParaRPr lang="zh-CN" altLang="en-US" sz="900"/>
          </a:p>
          <a:p>
            <a:r>
              <a:rPr lang="zh-CN" altLang="en-US" sz="900"/>
              <a:t>        }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/>
          <p:cNvSpPr/>
          <p:nvPr>
            <p:custDataLst>
              <p:tags r:id="rId1"/>
            </p:custDataLst>
          </p:nvPr>
        </p:nvSpPr>
        <p:spPr>
          <a:xfrm>
            <a:off x="3557324" y="279419"/>
            <a:ext cx="20313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7787A0"/>
                </a:solidFill>
                <a:effectLst/>
                <a:uLnTx/>
                <a:uFillTx/>
                <a:cs typeface="+mn-ea"/>
                <a:sym typeface="+mn-lt"/>
              </a:rPr>
              <a:t>用户数据接收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210" y="1056005"/>
            <a:ext cx="37363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</a:rPr>
              <a:t>然后就进入到了LoginController中，这个就是处理登录页面中以post方式提交的表单数据。先设置编码字符集保证获取信息的正确。然后获取用户的用户名和密码，接着用函数在数据库中查询是否有存储过这个用户，通过判断username是否等于登录界面提交的用户名，然后相等就返回一个查询结果，并且这个用户名是设置了主键，即不能重名。先查询用户存不存在，通过用户名，如果存在的话再去验证一下他的密码</a:t>
            </a:r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0610" y="917575"/>
            <a:ext cx="36144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public void doPost(HttpServletRequest request, HttpServletResponse response) throws IOException, ServletException {</a:t>
            </a:r>
            <a:endParaRPr lang="zh-CN" altLang="en-US" sz="1200"/>
          </a:p>
          <a:p>
            <a:r>
              <a:rPr lang="zh-CN" altLang="en-US" sz="1200"/>
              <a:t>        //设置请求对象的编码字符集为utf-8 以保证获取数据信息正确性</a:t>
            </a:r>
            <a:endParaRPr lang="zh-CN" altLang="en-US" sz="1200"/>
          </a:p>
          <a:p>
            <a:r>
              <a:rPr lang="zh-CN" altLang="en-US" sz="1200"/>
              <a:t>        request.setCharacterEncoding("UTF-8");</a:t>
            </a:r>
            <a:endParaRPr lang="zh-CN" altLang="en-US" sz="1200"/>
          </a:p>
          <a:p>
            <a:r>
              <a:rPr lang="zh-CN" altLang="en-US" sz="1200"/>
              <a:t>        //获取提交的用户名</a:t>
            </a:r>
            <a:endParaRPr lang="zh-CN" altLang="en-US" sz="1200"/>
          </a:p>
          <a:p>
            <a:r>
              <a:rPr lang="zh-CN" altLang="en-US" sz="1200"/>
              <a:t>        String username = request.getParameter("username");</a:t>
            </a:r>
            <a:endParaRPr lang="zh-CN" altLang="en-US" sz="1200"/>
          </a:p>
          <a:p>
            <a:r>
              <a:rPr lang="zh-CN" altLang="en-US" sz="1200"/>
              <a:t>        //获取提交的密码</a:t>
            </a:r>
            <a:endParaRPr lang="zh-CN" altLang="en-US" sz="1200"/>
          </a:p>
          <a:p>
            <a:r>
              <a:rPr lang="zh-CN" altLang="en-US" sz="1200"/>
              <a:t>        String password = request.getParameter("password");</a:t>
            </a:r>
            <a:endParaRPr lang="zh-CN" altLang="en-US" sz="1200"/>
          </a:p>
          <a:p>
            <a:r>
              <a:rPr lang="zh-CN" altLang="en-US" sz="1200"/>
              <a:t>        // 调用业务处理层的api</a:t>
            </a:r>
            <a:endParaRPr lang="zh-CN" altLang="en-US" sz="1200"/>
          </a:p>
          <a:p>
            <a:r>
              <a:rPr lang="zh-CN" altLang="en-US" sz="1200"/>
              <a:t>        LoginService loginService = new LoginServiceImpl();</a:t>
            </a:r>
            <a:endParaRPr lang="zh-CN" altLang="en-US" sz="1200"/>
          </a:p>
          <a:p>
            <a:r>
              <a:rPr lang="zh-CN" altLang="en-US" sz="1200"/>
              <a:t>        // 判断登录状态   如果数据库存在该用户以及密码正确，则返回true  反之返回false</a:t>
            </a:r>
            <a:endParaRPr lang="zh-CN" altLang="en-US" sz="1200"/>
          </a:p>
          <a:p>
            <a:r>
              <a:rPr lang="zh-CN" altLang="en-US" sz="1200"/>
              <a:t>        boolean status = loginService.loginStatus(username, password, this.getServletContext());</a:t>
            </a:r>
            <a:endParaRPr lang="zh-CN" altLang="en-US" sz="1200"/>
          </a:p>
          <a:p>
            <a:r>
              <a:rPr lang="zh-CN" altLang="en-US" sz="1200"/>
              <a:t>        //账号密码验证无误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7"/>
          <p:cNvSpPr/>
          <p:nvPr>
            <p:custDataLst>
              <p:tags r:id="rId1"/>
            </p:custDataLst>
          </p:nvPr>
        </p:nvSpPr>
        <p:spPr>
          <a:xfrm>
            <a:off x="1786890" y="279400"/>
            <a:ext cx="51746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验证用户登录信息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255" y="1022350"/>
            <a:ext cx="28670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验证过程：</a:t>
            </a:r>
            <a:endParaRPr lang="zh-CN" altLang="en-US" sz="2000">
              <a:solidFill>
                <a:schemeClr val="tx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先将用户提交的用户名密码封装成一个user类，再从封装的类里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getpassword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与数据库中所得到的进行比较，如果对的话就返回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sym typeface="+mn-ea"/>
              </a:rPr>
              <a:t>true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否则返回 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sym typeface="+mn-ea"/>
              </a:rPr>
              <a:t>false</a:t>
            </a:r>
            <a:endParaRPr lang="zh-CN" altLang="en-US" sz="2000">
              <a:solidFill>
                <a:schemeClr val="tx2">
                  <a:lumMod val="50000"/>
                </a:schemeClr>
              </a:solidFill>
              <a:sym typeface="+mn-ea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0" y="1104265"/>
            <a:ext cx="418084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public boolean loginStatus(String username, String password, ServletContext servletContext) {</a:t>
            </a:r>
            <a:endParaRPr lang="zh-CN" altLang="en-US" sz="1400"/>
          </a:p>
          <a:p>
            <a:r>
              <a:rPr lang="zh-CN" altLang="en-US" sz="1400"/>
              <a:t>        // 通过用户名查询数据库中是否存在该用户记录</a:t>
            </a:r>
            <a:endParaRPr lang="zh-CN" altLang="en-US" sz="1400"/>
          </a:p>
          <a:p>
            <a:r>
              <a:rPr lang="zh-CN" altLang="en-US" sz="1400"/>
              <a:t>        User user = UserDao.query(servletContext, username);</a:t>
            </a:r>
            <a:endParaRPr lang="zh-CN" altLang="en-US" sz="1400"/>
          </a:p>
          <a:p>
            <a:r>
              <a:rPr lang="zh-CN" altLang="en-US" sz="1400"/>
              <a:t>        if (user!=null){</a:t>
            </a:r>
            <a:endParaRPr lang="zh-CN" altLang="en-US" sz="1400"/>
          </a:p>
          <a:p>
            <a:r>
              <a:rPr lang="zh-CN" altLang="en-US" sz="1400"/>
              <a:t>            // 核验数据库记录对密码与用户提交的密码</a:t>
            </a:r>
            <a:endParaRPr lang="zh-CN" altLang="en-US" sz="1400"/>
          </a:p>
          <a:p>
            <a:r>
              <a:rPr lang="zh-CN" altLang="en-US" sz="1400"/>
              <a:t>            if (user.getPassword().equals(password)){</a:t>
            </a:r>
            <a:endParaRPr lang="zh-CN" altLang="en-US" sz="1400"/>
          </a:p>
          <a:p>
            <a:r>
              <a:rPr lang="zh-CN" altLang="en-US" sz="1400"/>
              <a:t>                return true;</a:t>
            </a:r>
            <a:endParaRPr lang="zh-CN" altLang="en-US" sz="1400"/>
          </a:p>
          <a:p>
            <a:r>
              <a:rPr lang="zh-CN" altLang="en-US" sz="1400"/>
              <a:t>            }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return false;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485" y="741045"/>
            <a:ext cx="41681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 if (status) {</a:t>
            </a:r>
            <a:endParaRPr lang="zh-CN" altLang="en-US" sz="1000"/>
          </a:p>
          <a:p>
            <a:r>
              <a:rPr lang="zh-CN" altLang="en-US" sz="1000"/>
              <a:t>            // 获取session对象</a:t>
            </a:r>
            <a:endParaRPr lang="zh-CN" altLang="en-US" sz="1000"/>
          </a:p>
          <a:p>
            <a:r>
              <a:rPr lang="zh-CN" altLang="en-US" sz="1000"/>
              <a:t>            HttpSession mySession = request.getSession();</a:t>
            </a:r>
            <a:endParaRPr lang="zh-CN" altLang="en-US" sz="1000"/>
          </a:p>
          <a:p>
            <a:r>
              <a:rPr lang="zh-CN" altLang="en-US" sz="1000"/>
              <a:t>            Object user = mySession.getAttribute(username);</a:t>
            </a:r>
            <a:endParaRPr lang="zh-CN" altLang="en-US" sz="1000"/>
          </a:p>
          <a:p>
            <a:r>
              <a:rPr lang="zh-CN" altLang="en-US" sz="1000"/>
              <a:t>            //检查是否点击了记住密码选项</a:t>
            </a:r>
            <a:endParaRPr lang="zh-CN" altLang="en-US" sz="1000"/>
          </a:p>
          <a:p>
            <a:r>
              <a:rPr lang="zh-CN" altLang="en-US" sz="1000"/>
              <a:t>            String rememberMe = request.getParameter("remember");</a:t>
            </a:r>
            <a:endParaRPr lang="zh-CN" altLang="en-US" sz="1000"/>
          </a:p>
          <a:p>
            <a:r>
              <a:rPr lang="zh-CN" altLang="en-US" sz="1000"/>
              <a:t>            // session存在该用户信息 说明该用户已经登录过了  而且session没有失效</a:t>
            </a:r>
            <a:endParaRPr lang="zh-CN" altLang="en-US" sz="1000"/>
          </a:p>
          <a:p>
            <a:r>
              <a:rPr lang="zh-CN" altLang="en-US" sz="1000"/>
              <a:t>            if (user != null) {</a:t>
            </a:r>
            <a:endParaRPr lang="zh-CN" altLang="en-US" sz="1000"/>
          </a:p>
          <a:p>
            <a:r>
              <a:rPr lang="zh-CN" altLang="en-US" sz="1000"/>
              <a:t>                //用户名存入session 方便页面获取</a:t>
            </a:r>
            <a:endParaRPr lang="zh-CN" altLang="en-US" sz="1000"/>
          </a:p>
          <a:p>
            <a:r>
              <a:rPr lang="zh-CN" altLang="en-US" sz="1000"/>
              <a:t>                mySession.setAttribute("user", username);</a:t>
            </a:r>
            <a:endParaRPr lang="zh-CN" altLang="en-US" sz="1000"/>
          </a:p>
          <a:p>
            <a:r>
              <a:rPr lang="zh-CN" altLang="en-US" sz="1000"/>
              <a:t>                servletContext.setAttribute("user", username);</a:t>
            </a:r>
            <a:endParaRPr lang="zh-CN" altLang="en-US" sz="1000"/>
          </a:p>
          <a:p>
            <a:r>
              <a:rPr lang="zh-CN" altLang="en-US" sz="1000"/>
              <a:t>                request.getRequestDispatcher("/LoginSuccess.jsp").forward(request,response);</a:t>
            </a:r>
            <a:endParaRPr lang="zh-CN" altLang="en-US" sz="1000"/>
          </a:p>
          <a:p>
            <a:r>
              <a:rPr lang="zh-CN" altLang="en-US" sz="1000"/>
              <a:t>            } else {</a:t>
            </a:r>
            <a:endParaRPr lang="zh-CN" altLang="en-US" sz="1000"/>
          </a:p>
          <a:p>
            <a:r>
              <a:rPr lang="zh-CN" altLang="en-US" sz="1000"/>
              <a:t>                //用户名存入session 方便页面获取</a:t>
            </a:r>
            <a:endParaRPr lang="zh-CN" altLang="en-US" sz="1000"/>
          </a:p>
          <a:p>
            <a:r>
              <a:rPr lang="zh-CN" altLang="en-US" sz="1000"/>
              <a:t>                mySession.setAttribute("user", username);</a:t>
            </a:r>
            <a:endParaRPr lang="zh-CN" altLang="en-US" sz="1000"/>
          </a:p>
          <a:p>
            <a:r>
              <a:rPr lang="zh-CN" altLang="en-US" sz="1000"/>
              <a:t>                servletContext.setAttribute("user", username);</a:t>
            </a:r>
            <a:endParaRPr lang="zh-CN" altLang="en-US" sz="1000"/>
          </a:p>
          <a:p>
            <a:r>
              <a:rPr lang="zh-CN" altLang="en-US" sz="1000"/>
              <a:t>                //将用户名存放到session中  过滤器用</a:t>
            </a:r>
            <a:endParaRPr lang="zh-CN" altLang="en-US" sz="1000"/>
          </a:p>
          <a:p>
            <a:r>
              <a:rPr lang="zh-CN" altLang="en-US" sz="1000"/>
              <a:t>                mySession.setAttribute(username, username);</a:t>
            </a:r>
            <a:endParaRPr lang="zh-CN" altLang="en-US" sz="1000"/>
          </a:p>
          <a:p>
            <a:r>
              <a:rPr lang="zh-CN" altLang="en-US" sz="1000"/>
              <a:t>                //设置session有效期为1分钟</a:t>
            </a:r>
            <a:endParaRPr lang="zh-CN" altLang="en-US" sz="1000"/>
          </a:p>
          <a:p>
            <a:r>
              <a:rPr lang="zh-CN" altLang="en-US" sz="1000"/>
              <a:t>                mySession.setMaxInactiveInterval(60);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5588635" y="1141095"/>
            <a:ext cx="2722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50000"/>
                  </a:schemeClr>
                </a:solidFill>
                <a:sym typeface="+mn-ea"/>
              </a:rPr>
              <a:t>如果返回true，就说明已经登录成功了，然后就获取一个session上下文，就是判断你之前有没有放那个用户名到session里面，如果没有的话你就把它放到session里面，为了记录他登录状态，下次再进入界面的时候就不用去登陆。</a:t>
            </a:r>
            <a:endParaRPr lang="zh-CN" altLang="en-US"/>
          </a:p>
        </p:txBody>
      </p:sp>
      <p:sp>
        <p:nvSpPr>
          <p:cNvPr id="17" name="PA_矩形 7"/>
          <p:cNvSpPr/>
          <p:nvPr>
            <p:custDataLst>
              <p:tags r:id="rId1"/>
            </p:custDataLst>
          </p:nvPr>
        </p:nvSpPr>
        <p:spPr>
          <a:xfrm>
            <a:off x="1786890" y="279400"/>
            <a:ext cx="517461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 defTabSz="685800">
              <a:defRPr/>
            </a:pPr>
            <a:r>
              <a:rPr lang="zh-CN" altLang="en-US" sz="2400" b="1" kern="0">
                <a:solidFill>
                  <a:srgbClr val="7787A0"/>
                </a:solidFill>
                <a:cs typeface="+mn-ea"/>
                <a:sym typeface="+mn-lt"/>
              </a:rPr>
              <a:t>防止冗余步骤的实现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7787A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12舒服配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F7E9E0"/>
      </a:accent1>
      <a:accent2>
        <a:srgbClr val="F4D1CF"/>
      </a:accent2>
      <a:accent3>
        <a:srgbClr val="7787A0"/>
      </a:accent3>
      <a:accent4>
        <a:srgbClr val="A0B0BF"/>
      </a:accent4>
      <a:accent5>
        <a:srgbClr val="C9D2E1"/>
      </a:accent5>
      <a:accent6>
        <a:srgbClr val="70AD47"/>
      </a:accent6>
      <a:hlink>
        <a:srgbClr val="000000"/>
      </a:hlink>
      <a:folHlink>
        <a:srgbClr val="954F72"/>
      </a:folHlink>
    </a:clrScheme>
    <a:fontScheme name="dmo5hql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12098</Words>
  <Application>WPS 文字</Application>
  <PresentationFormat>全屏显示(16:9)</PresentationFormat>
  <Paragraphs>440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方正书宋_GBK</vt:lpstr>
      <vt:lpstr>Wingdings</vt:lpstr>
      <vt:lpstr>Calibri</vt:lpstr>
      <vt:lpstr>Helvetica Neue</vt:lpstr>
      <vt:lpstr>宋体</vt:lpstr>
      <vt:lpstr>方正细谭黑简体</vt:lpstr>
      <vt:lpstr>冬青黑体简体中文</vt:lpstr>
      <vt:lpstr>微软雅黑</vt:lpstr>
      <vt:lpstr>汉仪旗黑</vt:lpstr>
      <vt:lpstr>微软雅黑</vt:lpstr>
      <vt:lpstr>宋体</vt:lpstr>
      <vt:lpstr>Arial Unicode MS</vt:lpstr>
      <vt:lpstr>等线</vt:lpstr>
      <vt:lpstr>汉仪中等线KW</vt:lpstr>
      <vt:lpstr>汉仪书宋二KW</vt:lpstr>
      <vt:lpstr>Apple Color Emoji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淡雅蓝粉</dc:title>
  <dc:creator>第一PPT</dc:creator>
  <cp:keywords>www.1ppt.com</cp:keywords>
  <dc:description>www.1ppt.com</dc:description>
  <cp:lastModifiedBy>shaoming</cp:lastModifiedBy>
  <cp:revision>833</cp:revision>
  <dcterms:created xsi:type="dcterms:W3CDTF">2021-05-26T09:46:24Z</dcterms:created>
  <dcterms:modified xsi:type="dcterms:W3CDTF">2021-05-26T09:46:24Z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B5A84AFF52C04C439395110548DC5A9F</vt:lpwstr>
  </property>
  <property fmtid="{D5CDD505-2E9C-101B-9397-08002B2CF9AE}" pid="3" name="KSOProductBuildVer">
    <vt:lpwstr>2052-3.6.0.5672</vt:lpwstr>
  </property>
</Properties>
</file>