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635"/>
  </p:normalViewPr>
  <p:slideViewPr>
    <p:cSldViewPr snapToGrid="0">
      <p:cViewPr varScale="1">
        <p:scale>
          <a:sx n="149" d="100"/>
          <a:sy n="149" d="100"/>
        </p:scale>
        <p:origin x="192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0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0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1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5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4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3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8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0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0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4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closeup photo of an open book">
            <a:extLst>
              <a:ext uri="{FF2B5EF4-FFF2-40B4-BE49-F238E27FC236}">
                <a16:creationId xmlns:a16="http://schemas.microsoft.com/office/drawing/2014/main" id="{CDE13DA0-0E64-B697-6C8C-7974C53479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094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CBF84-EF26-93E6-6128-CD34731F7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45059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rgbClr val="FFFFFF"/>
                </a:solidFill>
                <a:effectLst/>
                <a:latin typeface="Helvetica" pitchFamily="2" charset="0"/>
              </a:rPr>
              <a:t>Literature Survey on </a:t>
            </a:r>
            <a:r>
              <a:rPr lang="en-US" sz="3300" dirty="0" err="1">
                <a:solidFill>
                  <a:srgbClr val="FFFFFF"/>
                </a:solidFill>
                <a:effectLst/>
                <a:latin typeface="Helvetica" pitchFamily="2" charset="0"/>
              </a:rPr>
              <a:t>TransMLA</a:t>
            </a:r>
            <a:r>
              <a:rPr lang="en-US" sz="3300" dirty="0">
                <a:solidFill>
                  <a:srgbClr val="FFFFFF"/>
                </a:solidFill>
                <a:effectLst/>
                <a:latin typeface="Helvetica" pitchFamily="2" charset="0"/>
              </a:rPr>
              <a:t>: Multi-Head</a:t>
            </a:r>
            <a:br>
              <a:rPr lang="en-US" sz="3300" dirty="0">
                <a:solidFill>
                  <a:srgbClr val="FFFFFF"/>
                </a:solidFill>
                <a:effectLst/>
                <a:latin typeface="Helvetica" pitchFamily="2" charset="0"/>
              </a:rPr>
            </a:br>
            <a:r>
              <a:rPr lang="en-US" sz="3300" dirty="0">
                <a:solidFill>
                  <a:srgbClr val="FFFFFF"/>
                </a:solidFill>
                <a:effectLst/>
                <a:latin typeface="Helvetica" pitchFamily="2" charset="0"/>
              </a:rPr>
              <a:t>Latent Attention Is All You Need</a:t>
            </a:r>
            <a:endParaRPr lang="en-US" sz="33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A1939-6B07-3A74-2B38-308BF5364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 fontScale="92500" lnSpcReduction="10000"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Pengli Shao - 002295825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CS6120.MERGED.202530 – NLP</a:t>
            </a:r>
          </a:p>
          <a:p>
            <a:r>
              <a:rPr lang="en-US" sz="2400" dirty="0">
                <a:solidFill>
                  <a:srgbClr val="FFFFFF"/>
                </a:solidFill>
              </a:rPr>
              <a:t>Khoury College of Computer Science</a:t>
            </a:r>
          </a:p>
          <a:p>
            <a:r>
              <a:rPr lang="en-US" sz="2400" dirty="0">
                <a:solidFill>
                  <a:srgbClr val="FFFFFF"/>
                </a:solidFill>
              </a:rPr>
              <a:t>April 16, 2025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2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43D21-8FAC-3012-7468-65A918D8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– Basic Understanding</a:t>
            </a:r>
            <a:br>
              <a:rPr lang="en-US" dirty="0"/>
            </a:br>
            <a:r>
              <a:rPr lang="en-US" dirty="0"/>
              <a:t>3. MLA – Multi-head Latent Attention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A21F67-87B7-1ECD-49ED-15BBE2B14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112" y="2441448"/>
            <a:ext cx="6743700" cy="1422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3E86E3-CAC5-11F1-680F-8836DAA5E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12" y="4835353"/>
            <a:ext cx="7772400" cy="983070"/>
          </a:xfrm>
          <a:prstGeom prst="rect">
            <a:avLst/>
          </a:prstGeom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4959B4DF-E0A5-C2E3-9405-80BEB70A7327}"/>
              </a:ext>
            </a:extLst>
          </p:cNvPr>
          <p:cNvSpPr/>
          <p:nvPr/>
        </p:nvSpPr>
        <p:spPr>
          <a:xfrm>
            <a:off x="3254828" y="3863848"/>
            <a:ext cx="1632857" cy="783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2DF778-CCC7-35DF-08DC-448546584195}"/>
              </a:ext>
            </a:extLst>
          </p:cNvPr>
          <p:cNvSpPr txBox="1"/>
          <p:nvPr/>
        </p:nvSpPr>
        <p:spPr>
          <a:xfrm>
            <a:off x="8287512" y="2441447"/>
            <a:ext cx="3395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full calculation of attention output changed, the KV cache of MLA only need to save a smaller K and V without losing diversity like GQA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1228E8-51E2-073B-F346-C2B66F4540A1}"/>
              </a:ext>
            </a:extLst>
          </p:cNvPr>
          <p:cNvSpPr txBox="1"/>
          <p:nvPr/>
        </p:nvSpPr>
        <p:spPr>
          <a:xfrm>
            <a:off x="8287512" y="4757057"/>
            <a:ext cx="3389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attention output of each head, take the sum of each head equals to MHA attention output function.</a:t>
            </a:r>
          </a:p>
        </p:txBody>
      </p:sp>
    </p:spTree>
    <p:extLst>
      <p:ext uri="{BB962C8B-B14F-4D97-AF65-F5344CB8AC3E}">
        <p14:creationId xmlns:p14="http://schemas.microsoft.com/office/powerpoint/2010/main" val="3327797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1BAF-EE68-CB7B-B75F-C6AC1C56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Literature Review – Basic Understanding</a:t>
            </a:r>
            <a:br>
              <a:rPr lang="en-US" dirty="0"/>
            </a:br>
            <a:r>
              <a:rPr lang="en-US" sz="3600" dirty="0"/>
              <a:t>4. </a:t>
            </a:r>
            <a:r>
              <a:rPr lang="en-US" sz="3600" dirty="0" err="1"/>
              <a:t>TransMLA</a:t>
            </a:r>
            <a:r>
              <a:rPr lang="en-US" sz="3600" dirty="0"/>
              <a:t> – Convert GQA-based to MLA-based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64265A-DA08-E223-6595-F79E0A670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112" y="2441448"/>
            <a:ext cx="3289300" cy="10795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795A37-D504-BA3A-FFA2-82BA2C404C8B}"/>
              </a:ext>
            </a:extLst>
          </p:cNvPr>
          <p:cNvSpPr txBox="1"/>
          <p:nvPr/>
        </p:nvSpPr>
        <p:spPr>
          <a:xfrm>
            <a:off x="620486" y="3520948"/>
            <a:ext cx="31839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we have 32 heads, and 32 different Qs for each heads, those Qs will be divided into 8 groups.</a:t>
            </a:r>
          </a:p>
          <a:p>
            <a:r>
              <a:rPr lang="en-US" dirty="0"/>
              <a:t>Then, GQA has 4 different Ks for each group of Q.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F31FCC2-DD7D-65B0-35AE-A34BB4D5F8A5}"/>
              </a:ext>
            </a:extLst>
          </p:cNvPr>
          <p:cNvSpPr/>
          <p:nvPr/>
        </p:nvSpPr>
        <p:spPr>
          <a:xfrm>
            <a:off x="3979808" y="2548783"/>
            <a:ext cx="682130" cy="5789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02C446-724A-2BCA-978B-C826B7407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938" y="2441448"/>
            <a:ext cx="6227808" cy="9875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7D9BC9-0E3B-50AF-477E-8859321D7CC7}"/>
              </a:ext>
            </a:extLst>
          </p:cNvPr>
          <p:cNvSpPr txBox="1"/>
          <p:nvPr/>
        </p:nvSpPr>
        <p:spPr>
          <a:xfrm>
            <a:off x="4905287" y="3429000"/>
            <a:ext cx="6110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match the number of head size for K, we can think it as to copy each unique K 8 times to match the size of Q.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315217-B63E-C80B-01D9-4128D5A3A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114" y="4462719"/>
            <a:ext cx="7772400" cy="616205"/>
          </a:xfrm>
          <a:prstGeom prst="rect">
            <a:avLst/>
          </a:prstGeom>
        </p:spPr>
      </p:pic>
      <p:sp>
        <p:nvSpPr>
          <p:cNvPr id="13" name="Down Arrow 12">
            <a:extLst>
              <a:ext uri="{FF2B5EF4-FFF2-40B4-BE49-F238E27FC236}">
                <a16:creationId xmlns:a16="http://schemas.microsoft.com/office/drawing/2014/main" id="{2D9B5A7A-2F44-13EB-1DE6-79C246B2D9BD}"/>
              </a:ext>
            </a:extLst>
          </p:cNvPr>
          <p:cNvSpPr/>
          <p:nvPr/>
        </p:nvSpPr>
        <p:spPr>
          <a:xfrm>
            <a:off x="7340837" y="4075331"/>
            <a:ext cx="794759" cy="3227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DF6A84-0AB6-3E05-A046-27D213AA0418}"/>
                  </a:ext>
                </a:extLst>
              </p:cNvPr>
              <p:cNvSpPr txBox="1"/>
              <p:nvPr/>
            </p:nvSpPr>
            <p:spPr>
              <a:xfrm>
                <a:off x="4879649" y="5178751"/>
                <a:ext cx="6135880" cy="1499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Because most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b="0" dirty="0"/>
                  <a:t> will be the same as it’s final result K is the same, 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has very low rank(most columns and rows are linearly dependent). So, we can apply SVD decomposition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b="0" dirty="0"/>
                  <a:t> to convert it to MLA form.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DF6A84-0AB6-3E05-A046-27D213AA0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9" y="5178751"/>
                <a:ext cx="6135880" cy="1499578"/>
              </a:xfrm>
              <a:prstGeom prst="rect">
                <a:avLst/>
              </a:prstGeom>
              <a:blipFill>
                <a:blip r:embed="rId5"/>
                <a:stretch>
                  <a:fillRect l="-826" t="-840" r="-1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607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C932-BB18-8D78-CB4F-3F16A598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- </a:t>
            </a:r>
            <a:r>
              <a:rPr lang="en-US" dirty="0" err="1"/>
              <a:t>TransMLA</a:t>
            </a:r>
            <a:r>
              <a:rPr lang="en-US" dirty="0"/>
              <a:t> Model Performance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5E4764-5FD1-A3B1-C19B-A3CEDD96D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6537" y="1612422"/>
            <a:ext cx="4013134" cy="47170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A51A78-ECF2-0897-74D6-6B733138B939}"/>
              </a:ext>
            </a:extLst>
          </p:cNvPr>
          <p:cNvSpPr txBox="1"/>
          <p:nvPr/>
        </p:nvSpPr>
        <p:spPr>
          <a:xfrm>
            <a:off x="515113" y="2053721"/>
            <a:ext cx="70685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DeepSeek</a:t>
            </a:r>
            <a:r>
              <a:rPr lang="en-US" dirty="0"/>
              <a:t> group conducted an experiment that convert Qwen-2.5 7B and 14B model from GQA-based into MLA-based.</a:t>
            </a:r>
          </a:p>
          <a:p>
            <a:r>
              <a:rPr lang="en-US" dirty="0"/>
              <a:t>The result shows that MLA-based Qwen model shows decrease in training loss, an increase in models accuracy in GSM8K and </a:t>
            </a:r>
            <a:r>
              <a:rPr lang="en-US" dirty="0" err="1"/>
              <a:t>HumanEval</a:t>
            </a:r>
            <a:r>
              <a:rPr lang="en-US" dirty="0"/>
              <a:t> tests.</a:t>
            </a:r>
          </a:p>
          <a:p>
            <a:endParaRPr lang="en-US" dirty="0"/>
          </a:p>
          <a:p>
            <a:r>
              <a:rPr lang="en-US" dirty="0"/>
              <a:t>BUT, they only convert Qwen model, and it is a relatively small model and not that mainstream.</a:t>
            </a:r>
          </a:p>
          <a:p>
            <a:endParaRPr lang="en-US" dirty="0"/>
          </a:p>
          <a:p>
            <a:r>
              <a:rPr lang="en-US" dirty="0"/>
              <a:t>#Qwen is a model from Baidu, China’s biggest search engine company.</a:t>
            </a:r>
          </a:p>
        </p:txBody>
      </p:sp>
    </p:spTree>
    <p:extLst>
      <p:ext uri="{BB962C8B-B14F-4D97-AF65-F5344CB8AC3E}">
        <p14:creationId xmlns:p14="http://schemas.microsoft.com/office/powerpoint/2010/main" val="2354049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82629-9C75-E7F1-3C7F-1FD39122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Analysis</a:t>
            </a:r>
            <a:br>
              <a:rPr lang="en-US" dirty="0"/>
            </a:br>
            <a:r>
              <a:rPr lang="en-US" dirty="0"/>
              <a:t>GQA paper[3] and </a:t>
            </a:r>
            <a:r>
              <a:rPr lang="en-US" dirty="0" err="1"/>
              <a:t>TransMLA</a:t>
            </a:r>
            <a:r>
              <a:rPr lang="en-US" dirty="0"/>
              <a:t> paper[1]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5A3D3-800D-771C-EE67-27DB7F7F8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paper have similar structure.</a:t>
            </a:r>
          </a:p>
          <a:p>
            <a:r>
              <a:rPr lang="en-US" dirty="0"/>
              <a:t>GQA paper evaluate GQA-based model, MHA model, and MQA-based model by summarization, Q&amp;A, and translation tasks. </a:t>
            </a:r>
          </a:p>
          <a:p>
            <a:r>
              <a:rPr lang="en-US" dirty="0"/>
              <a:t>MLA paper evaluate GQA-based Qwen model and MLA-based Qwen model by coding and math tasks. Qwen model is relatively a small model.</a:t>
            </a:r>
          </a:p>
        </p:txBody>
      </p:sp>
    </p:spTree>
    <p:extLst>
      <p:ext uri="{BB962C8B-B14F-4D97-AF65-F5344CB8AC3E}">
        <p14:creationId xmlns:p14="http://schemas.microsoft.com/office/powerpoint/2010/main" val="464671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313E-49B6-D88B-9583-CB9AB1A70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954B7-1BB5-29B6-D993-A42AD37B0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fact that </a:t>
            </a:r>
            <a:r>
              <a:rPr lang="en-US" dirty="0" err="1"/>
              <a:t>TransMLA</a:t>
            </a:r>
            <a:r>
              <a:rPr lang="en-US" dirty="0"/>
              <a:t> was only applied to Qwen model is a big problem of the paper, yet we still don’t know how effective it is to convert some large model such as </a:t>
            </a:r>
            <a:r>
              <a:rPr lang="en-US" dirty="0" err="1"/>
              <a:t>LLaMA</a:t>
            </a:r>
            <a:r>
              <a:rPr lang="en-US" dirty="0"/>
              <a:t> and Mistral from GQA-based to MLA-based.</a:t>
            </a:r>
          </a:p>
          <a:p>
            <a:r>
              <a:rPr lang="en-US" dirty="0"/>
              <a:t>The MLA-based model only compared with GQA-based model, without showing the difference in performance with MHA model and MQA model. Although in GQA paper[3], it already proved GQA outperforms MQA, but it still indicates that the experiments in MLA paper[1] is not that comprehensive.</a:t>
            </a:r>
          </a:p>
          <a:p>
            <a:r>
              <a:rPr lang="en-US" dirty="0"/>
              <a:t>The problem of GQA paper is that it’s experiment evaluate the performance of GQA-based model, MHA model, and MQA-based model by summarization, translation, and Q&amp;A tasks. Those tasks are relatively easier comparing to coding and math tasks.</a:t>
            </a:r>
          </a:p>
          <a:p>
            <a:r>
              <a:rPr lang="en-US" dirty="0"/>
              <a:t>If any companies or individuals want to convert an GQA-based inference model specifically for coding and math tasks to MLA-based, </a:t>
            </a:r>
            <a:r>
              <a:rPr lang="en-US" dirty="0" err="1"/>
              <a:t>TransMLA</a:t>
            </a:r>
            <a:r>
              <a:rPr lang="en-US" dirty="0"/>
              <a:t> is a simple and remarkable technique for them.</a:t>
            </a:r>
          </a:p>
        </p:txBody>
      </p:sp>
    </p:spTree>
    <p:extLst>
      <p:ext uri="{BB962C8B-B14F-4D97-AF65-F5344CB8AC3E}">
        <p14:creationId xmlns:p14="http://schemas.microsoft.com/office/powerpoint/2010/main" val="3168078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A94A0-BFB3-3DF8-6246-1BD260EA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A15D-D2C2-D295-F3DC-6311A74C5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4057" y="1815462"/>
            <a:ext cx="8354344" cy="406413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This literature survey introduced the math-behind of GQA, MQA, MHA, and MLA, mainly focusing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on comparing GQA and MLA, the two techniques that allow models to save KV cache during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inference step. We found that GQA outperforms MQA in summarization, translation, and Q&amp;A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tasks while keeping its accuracy level close to MHA architecture model. And, MLA-based Qwen-2.5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7B and 14B model outperforms GQA-based Qwen-2.5 7B and 14B in model in math and coding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tasks after fine-tuning both models. The technique called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TransMLA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allows GQA-based model such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as Qwen to convert into MLA-based model by using SVD decomposition of K and V heads weight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parameter while bringing least influence to the original model.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However, we also observe that the MLA paper lacks of experimental comparisons with MHA and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only applied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TransMLA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on one model. It is still unclear if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TransMLA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can still enhance model’s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performance for larger model.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For future research, it would be beneficial to: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•	 Conduct a comparison analysis between MLA and MHA and other cache-saving techniques </a:t>
            </a:r>
            <a:r>
              <a:rPr lang="en-US">
                <a:solidFill>
                  <a:srgbClr val="000000"/>
                </a:solidFill>
                <a:effectLst/>
                <a:latin typeface="Helvetica" pitchFamily="2" charset="0"/>
              </a:rPr>
              <a:t>in more 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downstream tasks.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Explore the capability of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TransMLA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technique on large models besides Qwen.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64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2AA76-7C00-C538-F2CC-B08CBDB4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5A09A-82F3-3A4A-43A1-D87FBD3E8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[1] 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Meng, F., Yao, Z., &amp; Zhang, M. (2025).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TransMLA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: Multi-head Latent Attention Is All You</a:t>
            </a:r>
            <a:r>
              <a:rPr lang="zh-CN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Need.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arXiv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preprint arXiv:2502.07864.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[2] Liu, A., Feng, B., Wang, B., Wang, B., Liu, B., Zhao, C., ... &amp; Xu, Z. (2024). Deepseek-v2: A strong, economical, and efficient mixture-of-experts language model.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arXiv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preprint arXiv:2405.04434.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[3] Ainslie, J., Lee-Thorp, J., De Jong, M.,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Zemlyanskiy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, Y.,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Lebr´on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, F., &amp; Sanghai, S. (2023).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Gqa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: Training generalized multi-query transformer models from multi-head checkpoints.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arXiv</a:t>
            </a:r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preprint arXiv:2305.13245.</a:t>
            </a:r>
          </a:p>
          <a:p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4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6F3C-4934-D194-9E5C-317E8E04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97334-FB47-145A-7D64-4313EB71E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67099"/>
            <a:ext cx="5845409" cy="3767328"/>
          </a:xfrm>
        </p:spPr>
        <p:txBody>
          <a:bodyPr/>
          <a:lstStyle/>
          <a:p>
            <a:r>
              <a:rPr lang="en-US" dirty="0"/>
              <a:t>Inference Model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A well-trained model for prediction and generation tasks, it does not update parameters.</a:t>
            </a:r>
          </a:p>
          <a:p>
            <a:r>
              <a:rPr lang="en-US" dirty="0"/>
              <a:t>Problem that all inference model has? – As input sequence length increase, KV cache will increases, it has already become a bottleneck for all inference models.</a:t>
            </a:r>
          </a:p>
          <a:p>
            <a:pPr lvl="1"/>
            <a:r>
              <a:rPr lang="en-US" dirty="0"/>
              <a:t>In Transformer architecture, every new generated token need to calculate attention output with every K and V with all the tokens before it, therefore we need to save every token’s K and V. As the layer increase, head number increase, sequence size increase, KV cache will increase exponentially.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DD5078-59AD-5F61-B5C8-8415F7E9A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617" y="1610098"/>
            <a:ext cx="4102658" cy="473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9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0BEB7-FD7B-AA68-5860-EAB3245A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E290B-93B9-F3AE-4E5A-1A4C12491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5829" y="1709928"/>
            <a:ext cx="4231058" cy="4636008"/>
          </a:xfrm>
        </p:spPr>
        <p:txBody>
          <a:bodyPr/>
          <a:lstStyle/>
          <a:p>
            <a:r>
              <a:rPr lang="en-US" dirty="0"/>
              <a:t>In this literature survey, we primarily focus on these papers:</a:t>
            </a:r>
          </a:p>
          <a:p>
            <a:pPr lvl="1"/>
            <a:r>
              <a:rPr lang="en-US" dirty="0" err="1"/>
              <a:t>TransMLA</a:t>
            </a:r>
            <a:r>
              <a:rPr lang="en-US" dirty="0"/>
              <a:t>: Multi-head Latent Attention is All You Need[1]</a:t>
            </a:r>
          </a:p>
          <a:p>
            <a:pPr lvl="1"/>
            <a:r>
              <a:rPr lang="en-US" dirty="0" err="1"/>
              <a:t>Deepseek</a:t>
            </a:r>
            <a:r>
              <a:rPr lang="en-US" dirty="0"/>
              <a:t> V2: A strong, economical, and efficient mixture-of-experts language model.[2]</a:t>
            </a:r>
          </a:p>
          <a:p>
            <a:pPr lvl="1"/>
            <a:r>
              <a:rPr lang="en-US" dirty="0" err="1"/>
              <a:t>Gqa</a:t>
            </a:r>
            <a:r>
              <a:rPr lang="en-US" dirty="0"/>
              <a:t>: Training </a:t>
            </a:r>
            <a:r>
              <a:rPr lang="en-US" dirty="0" err="1"/>
              <a:t>generalizaed</a:t>
            </a:r>
            <a:r>
              <a:rPr lang="en-US" dirty="0"/>
              <a:t> multi-query transformer models from multi-head checkpoints.[3]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F47058-ED1A-A6AE-AE79-2EB153995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11" y="1709928"/>
            <a:ext cx="7143725" cy="416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34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757D-88E3-4C05-DDFE-8E219F57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A957E-54F1-5092-4175-4ACD7A238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Strategy: This survey mainly used Google Scholar, GitHub, and </a:t>
            </a:r>
            <a:r>
              <a:rPr lang="en-US" dirty="0" err="1"/>
              <a:t>arxiv.org</a:t>
            </a:r>
            <a:r>
              <a:rPr lang="en-US" dirty="0"/>
              <a:t>.</a:t>
            </a:r>
          </a:p>
          <a:p>
            <a:r>
              <a:rPr lang="en-US" dirty="0"/>
              <a:t>Keywords: MLA, KV cache, Technique report, GPT, MQA, GQA.</a:t>
            </a:r>
          </a:p>
          <a:p>
            <a:r>
              <a:rPr lang="en-US" dirty="0"/>
              <a:t>Selection Criteria: The report mainly focuses on techniques about saving KV cache. Including all techniques introduced in </a:t>
            </a:r>
            <a:r>
              <a:rPr lang="en-US" dirty="0" err="1"/>
              <a:t>TransMLA</a:t>
            </a:r>
            <a:r>
              <a:rPr lang="en-US" dirty="0"/>
              <a:t>[1], </a:t>
            </a:r>
            <a:r>
              <a:rPr lang="en-US" dirty="0" err="1"/>
              <a:t>DeepSeek</a:t>
            </a:r>
            <a:r>
              <a:rPr lang="en-US" dirty="0"/>
              <a:t> V2[2], and GQA[3] paper.</a:t>
            </a:r>
          </a:p>
        </p:txBody>
      </p:sp>
    </p:spTree>
    <p:extLst>
      <p:ext uri="{BB962C8B-B14F-4D97-AF65-F5344CB8AC3E}">
        <p14:creationId xmlns:p14="http://schemas.microsoft.com/office/powerpoint/2010/main" val="318710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753D-AA69-CCB5-6C80-D26D90260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– Basic Understanding</a:t>
            </a:r>
            <a:br>
              <a:rPr lang="en-US" dirty="0"/>
            </a:br>
            <a:r>
              <a:rPr lang="en-US" dirty="0"/>
              <a:t>1. MHA – Multi-head Attention</a:t>
            </a:r>
          </a:p>
        </p:txBody>
      </p:sp>
      <p:pic>
        <p:nvPicPr>
          <p:cNvPr id="5" name="Content Placeholder 4" descr="A group of black letters&#10;&#10;AI-generated content may be incorrect.">
            <a:extLst>
              <a:ext uri="{FF2B5EF4-FFF2-40B4-BE49-F238E27FC236}">
                <a16:creationId xmlns:a16="http://schemas.microsoft.com/office/drawing/2014/main" id="{EF8650AB-A0FE-E6D6-505B-CF49EBEA0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112" y="2441448"/>
            <a:ext cx="1930337" cy="1595873"/>
          </a:xfrm>
        </p:spPr>
      </p:pic>
      <p:pic>
        <p:nvPicPr>
          <p:cNvPr id="7" name="Picture 6" descr="A group of black letters and numbers&#10;&#10;AI-generated content may be incorrect.">
            <a:extLst>
              <a:ext uri="{FF2B5EF4-FFF2-40B4-BE49-F238E27FC236}">
                <a16:creationId xmlns:a16="http://schemas.microsoft.com/office/drawing/2014/main" id="{24E65EB5-5DEE-B526-3B4A-C11C93621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068" y="2441448"/>
            <a:ext cx="2848044" cy="15941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6031F-5FA6-AABC-45FD-65E05BF1464E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E707ABE5-55ED-C6E4-F226-05F294EAACAA}"/>
              </a:ext>
            </a:extLst>
          </p:cNvPr>
          <p:cNvSpPr/>
          <p:nvPr/>
        </p:nvSpPr>
        <p:spPr>
          <a:xfrm>
            <a:off x="2445449" y="3088678"/>
            <a:ext cx="859972" cy="32024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5E2A679C-FA19-3BFF-C73A-48363B3C3B6F}"/>
              </a:ext>
            </a:extLst>
          </p:cNvPr>
          <p:cNvSpPr/>
          <p:nvPr/>
        </p:nvSpPr>
        <p:spPr>
          <a:xfrm>
            <a:off x="6222759" y="3088678"/>
            <a:ext cx="859972" cy="320242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E45B112D-2AEE-5ABF-B82F-C24D3D374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731" y="2820109"/>
            <a:ext cx="4124779" cy="8368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EDF83E-9449-5949-4A3C-0A5B849B2D09}"/>
              </a:ext>
            </a:extLst>
          </p:cNvPr>
          <p:cNvSpPr txBox="1"/>
          <p:nvPr/>
        </p:nvSpPr>
        <p:spPr>
          <a:xfrm>
            <a:off x="705640" y="4035575"/>
            <a:ext cx="173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QKV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1F2CAB-39A9-C1A3-708D-10364E1961D8}"/>
                  </a:ext>
                </a:extLst>
              </p:cNvPr>
              <p:cNvSpPr txBox="1"/>
              <p:nvPr/>
            </p:nvSpPr>
            <p:spPr>
              <a:xfrm>
                <a:off x="3340068" y="4035575"/>
                <a:ext cx="245093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represents head size.</a:t>
                </a:r>
              </a:p>
              <a:p>
                <a:r>
                  <a:rPr lang="en-US" b="0" dirty="0"/>
                  <a:t>Thus, if we have 32 heads</a:t>
                </a:r>
                <a:r>
                  <a:rPr lang="en-US" dirty="0"/>
                  <a:t>, then there will be 32 number of Q, K, and V. We need to save 32 K and 32 V in our memory</a:t>
                </a:r>
                <a:endParaRPr lang="en-US" b="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1F2CAB-39A9-C1A3-708D-10364E196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068" y="4035575"/>
                <a:ext cx="2450937" cy="2308324"/>
              </a:xfrm>
              <a:prstGeom prst="rect">
                <a:avLst/>
              </a:prstGeom>
              <a:blipFill>
                <a:blip r:embed="rId5"/>
                <a:stretch>
                  <a:fillRect l="-2577" t="-1093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7F4D7CB-B5A8-9ACB-8B28-F3A9C44EE9A3}"/>
                  </a:ext>
                </a:extLst>
              </p:cNvPr>
              <p:cNvSpPr txBox="1"/>
              <p:nvPr/>
            </p:nvSpPr>
            <p:spPr>
              <a:xfrm>
                <a:off x="7082731" y="4035573"/>
                <a:ext cx="412477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Compute attention output of each head, the final attention output will be the sum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7F4D7CB-B5A8-9ACB-8B28-F3A9C44EE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731" y="4035573"/>
                <a:ext cx="4124779" cy="923330"/>
              </a:xfrm>
              <a:prstGeom prst="rect">
                <a:avLst/>
              </a:prstGeom>
              <a:blipFill>
                <a:blip r:embed="rId6"/>
                <a:stretch>
                  <a:fillRect l="-1227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02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D3EA-4CBA-D2CA-8C01-56D3DD8B3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– Basic Understanding</a:t>
            </a:r>
            <a:br>
              <a:rPr lang="en-US" dirty="0"/>
            </a:br>
            <a:r>
              <a:rPr lang="en-US" dirty="0"/>
              <a:t>Techniques to save KV cache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380ED7-3654-5E7B-FC20-88D5A8779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500" y="2441448"/>
            <a:ext cx="10287000" cy="3251200"/>
          </a:xfrm>
        </p:spPr>
      </p:pic>
    </p:spTree>
    <p:extLst>
      <p:ext uri="{BB962C8B-B14F-4D97-AF65-F5344CB8AC3E}">
        <p14:creationId xmlns:p14="http://schemas.microsoft.com/office/powerpoint/2010/main" val="4271399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BA107-6248-6284-E97F-7812DB0B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– Basic Understanding</a:t>
            </a:r>
            <a:br>
              <a:rPr lang="en-US" dirty="0"/>
            </a:br>
            <a:r>
              <a:rPr lang="en-US" dirty="0"/>
              <a:t>2. MQA – Multi-Query Attention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FE5B57-F0E7-295A-A42E-FA9A816D1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112" y="2441448"/>
            <a:ext cx="3446128" cy="37671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0835E3-26C9-877F-5E04-EFCB69F435B4}"/>
              </a:ext>
            </a:extLst>
          </p:cNvPr>
          <p:cNvSpPr txBox="1"/>
          <p:nvPr/>
        </p:nvSpPr>
        <p:spPr>
          <a:xfrm>
            <a:off x="4060371" y="2441448"/>
            <a:ext cx="645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Q will share the same K and V for all heads, such that: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2F64CF-E0E8-568D-2792-EA9A6D41B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656" y="2810780"/>
            <a:ext cx="3570515" cy="20455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513100-EDE2-263A-9DA7-7D228D9D3ED7}"/>
                  </a:ext>
                </a:extLst>
              </p:cNvPr>
              <p:cNvSpPr txBox="1"/>
              <p:nvPr/>
            </p:nvSpPr>
            <p:spPr>
              <a:xfrm>
                <a:off x="4169230" y="4856292"/>
                <a:ext cx="596537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So, if we have 32 heads with 32 numbers of Q(e.g.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Then, we only need to save 1 K and 1 V for all Qs.</a:t>
                </a:r>
              </a:p>
              <a:p>
                <a:r>
                  <a:rPr lang="en-US" dirty="0"/>
                  <a:t>But, it will HURT model’s performance hard.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513100-EDE2-263A-9DA7-7D228D9D3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230" y="4856292"/>
                <a:ext cx="5965370" cy="1200329"/>
              </a:xfrm>
              <a:prstGeom prst="rect">
                <a:avLst/>
              </a:prstGeom>
              <a:blipFill>
                <a:blip r:embed="rId4"/>
                <a:stretch>
                  <a:fillRect l="-849"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263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E2F4-15B3-E338-07C2-80D88FD6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– Basic Understanding</a:t>
            </a:r>
            <a:br>
              <a:rPr lang="en-US" dirty="0"/>
            </a:br>
            <a:r>
              <a:rPr lang="en-US" dirty="0"/>
              <a:t>2. GQA – Group Query Attention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B2CEE0-DAB8-2778-185E-64BB56574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208" y="2532984"/>
            <a:ext cx="3681736" cy="376713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7094E5-755D-22AC-3CB2-0BD3242EEADA}"/>
                  </a:ext>
                </a:extLst>
              </p:cNvPr>
              <p:cNvSpPr txBox="1"/>
              <p:nvPr/>
            </p:nvSpPr>
            <p:spPr>
              <a:xfrm>
                <a:off x="4321629" y="2532984"/>
                <a:ext cx="667294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GQA is a way to save KV cache without hurting model’s performance, even keep the performance at the same level of MHA) by dividing Q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groups</m:t>
                    </m:r>
                  </m:oMath>
                </a14:m>
                <a:r>
                  <a:rPr lang="en-US" b="0" dirty="0"/>
                  <a:t>, each group of Q will share 1 K and </a:t>
                </a:r>
                <a:r>
                  <a:rPr lang="en-US" dirty="0"/>
                  <a:t>1 V, </a:t>
                </a:r>
                <a:r>
                  <a:rPr lang="en-US" b="0" dirty="0"/>
                  <a:t>such that: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7094E5-755D-22AC-3CB2-0BD3242EE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629" y="2532984"/>
                <a:ext cx="6672941" cy="1477328"/>
              </a:xfrm>
              <a:prstGeom prst="rect">
                <a:avLst/>
              </a:prstGeom>
              <a:blipFill>
                <a:blip r:embed="rId3"/>
                <a:stretch>
                  <a:fillRect l="-760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2544B8F3-0B01-78D6-7264-70AFFBD20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629" y="3628457"/>
            <a:ext cx="3004457" cy="15623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FBD3F9-594E-7AAD-148F-79537BA26E93}"/>
                  </a:ext>
                </a:extLst>
              </p:cNvPr>
              <p:cNvSpPr txBox="1"/>
              <p:nvPr/>
            </p:nvSpPr>
            <p:spPr>
              <a:xfrm>
                <a:off x="4321630" y="5190775"/>
                <a:ext cx="6672940" cy="1316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As a result, if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r>
                  <a:rPr lang="en-US" dirty="0"/>
                  <a:t> heads, then we decide to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/>
                  <a:t> groups, we will now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Ks and </a:t>
                </a:r>
                <a:r>
                  <a:rPr lang="en-US" dirty="0" err="1"/>
                  <a:t>Vs,every</a:t>
                </a:r>
                <a:r>
                  <a:rPr lang="en-US" dirty="0"/>
                  <a:t> 8 Qs will share 1 K and 1 V. But, we still lose some diversity for K and V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FBD3F9-594E-7AAD-148F-79537BA26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630" y="5190775"/>
                <a:ext cx="6672940" cy="1316899"/>
              </a:xfrm>
              <a:prstGeom prst="rect">
                <a:avLst/>
              </a:prstGeom>
              <a:blipFill>
                <a:blip r:embed="rId5"/>
                <a:stretch>
                  <a:fillRect l="-760" t="-190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094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C01-B693-C195-9062-A4685314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– Basic Understanding</a:t>
            </a:r>
            <a:br>
              <a:rPr lang="en-US" dirty="0"/>
            </a:br>
            <a:r>
              <a:rPr lang="en-US" dirty="0"/>
              <a:t>3. MLA – Multi-head Latent Attention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BF1AA2-204C-2121-2FBF-D1A0CC79F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112" y="2441448"/>
            <a:ext cx="4336885" cy="376713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F61B70-D8D1-0E1B-AFE5-994C6A5648E9}"/>
                  </a:ext>
                </a:extLst>
              </p:cNvPr>
              <p:cNvSpPr txBox="1"/>
              <p:nvPr/>
            </p:nvSpPr>
            <p:spPr>
              <a:xfrm>
                <a:off x="4851998" y="2441448"/>
                <a:ext cx="68309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MLA – A way to save KV cache without losing diversity of K and V.</a:t>
                </a:r>
              </a:p>
              <a:p>
                <a:r>
                  <a:rPr lang="en-US" dirty="0"/>
                  <a:t>It split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into two matrices such that: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F61B70-D8D1-0E1B-AFE5-994C6A564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998" y="2441448"/>
                <a:ext cx="6830986" cy="646331"/>
              </a:xfrm>
              <a:prstGeom prst="rect">
                <a:avLst/>
              </a:prstGeom>
              <a:blipFill>
                <a:blip r:embed="rId3"/>
                <a:stretch>
                  <a:fillRect l="-742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5BEC80C2-7476-9DCB-F226-90107CE4B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791" y="3087779"/>
            <a:ext cx="4851400" cy="1955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C61E4F-C366-B729-91BC-7C5EF85B259F}"/>
                  </a:ext>
                </a:extLst>
              </p:cNvPr>
              <p:cNvSpPr txBox="1"/>
              <p:nvPr/>
            </p:nvSpPr>
            <p:spPr>
              <a:xfrm>
                <a:off x="4851997" y="5043579"/>
                <a:ext cx="6824891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b="0" dirty="0"/>
                  <a:t> is now the model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parameter, the KV cache will only store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b="0" dirty="0"/>
                  <a:t>, it restores K by multiplying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b="0" dirty="0"/>
                  <a:t>  back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b="0" dirty="0"/>
                  <a:t> when needed.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C61E4F-C366-B729-91BC-7C5EF85B2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997" y="5043579"/>
                <a:ext cx="6824891" cy="668516"/>
              </a:xfrm>
              <a:prstGeom prst="rect">
                <a:avLst/>
              </a:prstGeom>
              <a:blipFill>
                <a:blip r:embed="rId5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659352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1457</Words>
  <Application>Microsoft Macintosh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Bierstadt</vt:lpstr>
      <vt:lpstr>Cambria Math</vt:lpstr>
      <vt:lpstr>Helvetica</vt:lpstr>
      <vt:lpstr>GestaltVTI</vt:lpstr>
      <vt:lpstr>Literature Survey on TransMLA: Multi-Head Latent Attention Is All You Need</vt:lpstr>
      <vt:lpstr>Introduction</vt:lpstr>
      <vt:lpstr>Introduction</vt:lpstr>
      <vt:lpstr>Methodology</vt:lpstr>
      <vt:lpstr>Literature Review – Basic Understanding 1. MHA – Multi-head Attention</vt:lpstr>
      <vt:lpstr>Literature Review – Basic Understanding Techniques to save KV cache</vt:lpstr>
      <vt:lpstr>Literature Review – Basic Understanding 2. MQA – Multi-Query Attention</vt:lpstr>
      <vt:lpstr>Literature Review – Basic Understanding 2. GQA – Group Query Attention</vt:lpstr>
      <vt:lpstr>Literature Review – Basic Understanding 3. MLA – Multi-head Latent Attention</vt:lpstr>
      <vt:lpstr>Literature Review – Basic Understanding 3. MLA – Multi-head Latent Attention</vt:lpstr>
      <vt:lpstr>Literature Review – Basic Understanding 4. TransMLA – Convert GQA-based to MLA-based</vt:lpstr>
      <vt:lpstr>Findings - TransMLA Model Performance</vt:lpstr>
      <vt:lpstr>Comparison Analysis GQA paper[3] and TransMLA paper[1]</vt:lpstr>
      <vt:lpstr>Critical Analysis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Pengli Shao</dc:creator>
  <cp:lastModifiedBy>Pengli Shao</cp:lastModifiedBy>
  <cp:revision>3</cp:revision>
  <dcterms:created xsi:type="dcterms:W3CDTF">2025-04-17T01:31:05Z</dcterms:created>
  <dcterms:modified xsi:type="dcterms:W3CDTF">2025-04-17T03:49:07Z</dcterms:modified>
</cp:coreProperties>
</file>