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cfcf6a6e6_0_2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cfcf6a6e6_0_2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cfcf6a6e6_0_2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cfcf6a6e6_0_2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cfcf6a6e6_0_2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cfcf6a6e6_0_2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cfcf6a6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cfcf6a6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cfcf6a6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cfcf6a6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cfcf6a6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cfcf6a6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cfcf6a6e6_0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cfcf6a6e6_0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cfcf6a6e6_0_2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cfcf6a6e6_0_2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cfcf6a6e6_0_2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cfcf6a6e6_0_2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cfcf6a6e6_0_2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cfcf6a6e6_0_2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cfcf6a6e6_0_2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cfcf6a6e6_0_2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DS5110-Final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Pengli Shao</a:t>
            </a:r>
            <a:endParaRPr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Future App Score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User Feedback Across Different Version of Spotify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Extraction</a:t>
            </a:r>
            <a:endParaRPr/>
          </a:p>
        </p:txBody>
      </p:sp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6"/>
            <a:ext cx="7030502" cy="256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925" y="395725"/>
            <a:ext cx="3423275" cy="12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389" name="Google Shape;38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72749"/>
            <a:ext cx="7502776" cy="30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24"/>
          <p:cNvPicPr preferRelativeResize="0"/>
          <p:nvPr/>
        </p:nvPicPr>
        <p:blipFill rotWithShape="1">
          <a:blip r:embed="rId3">
            <a:alphaModFix/>
          </a:blip>
          <a:srcRect b="-9217" l="0" r="-17288" t="0"/>
          <a:stretch/>
        </p:blipFill>
        <p:spPr>
          <a:xfrm>
            <a:off x="1303800" y="1275500"/>
            <a:ext cx="5568850" cy="32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review </a:t>
            </a:r>
            <a:r>
              <a:rPr lang="en"/>
              <a:t>comment</a:t>
            </a:r>
            <a:r>
              <a:rPr lang="en"/>
              <a:t> and score is the key to determine whether a new version of an app is successful or not. As a mainstream music app, Spotify has tons of </a:t>
            </a:r>
            <a:r>
              <a:rPr lang="en"/>
              <a:t>comments</a:t>
            </a:r>
            <a:r>
              <a:rPr lang="en"/>
              <a:t> that contains hidden messages/information that can help it to improve it’s app in next version.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4" name="Google Shape;294;p15"/>
            <p:cNvSpPr txBox="1"/>
            <p:nvPr/>
          </p:nvSpPr>
          <p:spPr>
            <a:xfrm>
              <a:off x="3224550" y="282590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Visualize Result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3224550" y="34375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Visualize result by word cloud graph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3224547" y="2441095"/>
              <a:ext cx="1170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6092551" y="2295580"/>
            <a:ext cx="1525524" cy="2847956"/>
            <a:chOff x="3048000" y="2295575"/>
            <a:chExt cx="1524000" cy="2847956"/>
          </a:xfrm>
        </p:grpSpPr>
        <p:grpSp>
          <p:nvGrpSpPr>
            <p:cNvPr id="298" name="Google Shape;298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1" name="Google Shape;301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15"/>
            <p:cNvSpPr txBox="1"/>
            <p:nvPr/>
          </p:nvSpPr>
          <p:spPr>
            <a:xfrm>
              <a:off x="3224550" y="2864713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Identify Problems by Rule Mining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3224550" y="351270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Frequent itemsets mining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Association Rule Mining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3214645" y="2349470"/>
              <a:ext cx="1190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Association Rule Mining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15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306" name="Google Shape;306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07" name="Google Shape;307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9" name="Google Shape;309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10" name="Google Shape;310;p15"/>
            <p:cNvSpPr txBox="1"/>
            <p:nvPr/>
          </p:nvSpPr>
          <p:spPr>
            <a:xfrm>
              <a:off x="3195252" y="2825895"/>
              <a:ext cx="13143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Prediction of </a:t>
              </a: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future comments base on Logistic Regression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>
              <a:off x="3224550" y="3544713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 the keywords extracted by TF-IDF and sentiment to predict future score by Random Forest and Logistic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3224548" y="2441095"/>
              <a:ext cx="1284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Prediction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15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7" name="Google Shape;317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15"/>
            <p:cNvSpPr txBox="1"/>
            <p:nvPr/>
          </p:nvSpPr>
          <p:spPr>
            <a:xfrm>
              <a:off x="3224548" y="2825895"/>
              <a:ext cx="13158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sentiment  of each </a:t>
              </a: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comment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3224550" y="3544725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 vaderSentiment to identify the sentiment of each comment: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Positive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Negative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Neutral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15"/>
            <p:cNvSpPr txBox="1"/>
            <p:nvPr/>
          </p:nvSpPr>
          <p:spPr>
            <a:xfrm>
              <a:off x="3224548" y="2441095"/>
              <a:ext cx="1315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Sentient Analysis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1515975" y="2295586"/>
            <a:ext cx="1525524" cy="2847950"/>
            <a:chOff x="1515975" y="2295580"/>
            <a:chExt cx="1525524" cy="2847950"/>
          </a:xfrm>
        </p:grpSpPr>
        <p:sp>
          <p:nvSpPr>
            <p:cNvPr id="322" name="Google Shape;322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 txBox="1"/>
            <p:nvPr/>
          </p:nvSpPr>
          <p:spPr>
            <a:xfrm>
              <a:off x="1697452" y="28609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mining by using nltk and re. Extract keywords by TF-IDF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1525500" y="3730219"/>
              <a:ext cx="1348800" cy="14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Symbol Removing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non-english chars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tokenize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Text lemmatize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656050" y="2349269"/>
              <a:ext cx="1318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Text Cleaning &amp; Keyword Extraction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7" name="Google Shape;327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28" name="Google Shape;328;p15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329" name="Google Shape;329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1692702" y="2823930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 rows that contain NA values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692677" y="3502830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goal of this project is to analyze the sentiment of user's feedback of different version. Therefore, I do not fill in NA with some value.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1692699" y="2441119"/>
              <a:ext cx="11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4" name="Google Shape;334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0" name="Google Shape;340;p16"/>
          <p:cNvSpPr txBox="1"/>
          <p:nvPr>
            <p:ph idx="1" type="body"/>
          </p:nvPr>
        </p:nvSpPr>
        <p:spPr>
          <a:xfrm>
            <a:off x="311700" y="1152475"/>
            <a:ext cx="37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Original Spotify review data sets contains 84165 rows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There are 8 columns: 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reviewId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userName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content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score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thumbsUpCount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reviewCreatedVersion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at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9">
                <a:latin typeface="Courier New"/>
                <a:ea typeface="Courier New"/>
                <a:cs typeface="Courier New"/>
                <a:sym typeface="Courier New"/>
              </a:rPr>
              <a:t>• appVersion</a:t>
            </a:r>
            <a:endParaRPr sz="30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 txBox="1"/>
          <p:nvPr/>
        </p:nvSpPr>
        <p:spPr>
          <a:xfrm>
            <a:off x="4044600" y="1152475"/>
            <a:ext cx="44766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Missing values in each column: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reviewId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userName                   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content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score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thumbsUpCount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reviewCreatedVersion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                         0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appVersion              5768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EBDBB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47" name="Google Shape;347;p17"/>
          <p:cNvSpPr txBox="1"/>
          <p:nvPr>
            <p:ph idx="1" type="body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00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54" name="Google Shape;354;p18"/>
          <p:cNvSpPr txBox="1"/>
          <p:nvPr>
            <p:ph idx="1" type="body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67231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for Pre-processing</a:t>
            </a:r>
            <a:endParaRPr/>
          </a:p>
        </p:txBody>
      </p:sp>
      <p:sp>
        <p:nvSpPr>
          <p:cNvPr id="361" name="Google Shape;361;p19"/>
          <p:cNvSpPr txBox="1"/>
          <p:nvPr>
            <p:ph idx="1" type="body"/>
          </p:nvPr>
        </p:nvSpPr>
        <p:spPr>
          <a:xfrm>
            <a:off x="6081350" y="1758450"/>
            <a:ext cx="22530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552768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76" y="1405950"/>
            <a:ext cx="7093949" cy="37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 txBox="1"/>
          <p:nvPr>
            <p:ph idx="1" type="body"/>
          </p:nvPr>
        </p:nvSpPr>
        <p:spPr>
          <a:xfrm>
            <a:off x="1303800" y="781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12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content  \</a:t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12">
                <a:latin typeface="Courier New"/>
                <a:ea typeface="Courier New"/>
                <a:cs typeface="Courier New"/>
                <a:sym typeface="Courier New"/>
              </a:rPr>
              <a:t>1  I love this app so much, I've been using Spoti...   </a:t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12">
                <a:latin typeface="Courier New"/>
                <a:ea typeface="Courier New"/>
                <a:cs typeface="Courier New"/>
                <a:sym typeface="Courier New"/>
              </a:rPr>
              <a:t>2                                            Perfect   </a:t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12">
                <a:latin typeface="Courier New"/>
                <a:ea typeface="Courier New"/>
                <a:cs typeface="Courier New"/>
                <a:sym typeface="Courier New"/>
              </a:rPr>
              <a:t>3  Best all around music streaming app I have use...   </a:t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12">
                <a:latin typeface="Courier New"/>
                <a:ea typeface="Courier New"/>
                <a:cs typeface="Courier New"/>
                <a:sym typeface="Courier New"/>
              </a:rPr>
              <a:t>4  Are y'all fr gatekeeping the play button on so...   </a:t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12">
                <a:latin typeface="Courier New"/>
                <a:ea typeface="Courier New"/>
                <a:cs typeface="Courier New"/>
                <a:sym typeface="Courier New"/>
              </a:rPr>
              <a:t>5                                           Loved it   </a:t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                       clean_content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1  love app much ive use spotify 2 year different...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2                                            perfect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  best around music stream app use family plan g...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4               yall fr gatekeeping play button song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999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rgbClr val="1D2021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                                    love </a:t>
            </a:r>
            <a:endParaRPr sz="1000">
              <a:solidFill>
                <a:srgbClr val="1D2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