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Maven Pro" pitchFamily="2" charset="0"/>
      <p:regular r:id="rId27"/>
      <p:bold r:id="rId28"/>
    </p:embeddedFont>
    <p:embeddedFont>
      <p:font typeface="Nunito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/>
    <p:restoredTop sz="94635"/>
  </p:normalViewPr>
  <p:slideViewPr>
    <p:cSldViewPr snapToGrid="0">
      <p:cViewPr varScale="1">
        <p:scale>
          <a:sx n="186" d="100"/>
          <a:sy n="186" d="100"/>
        </p:scale>
        <p:origin x="208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ecfcf6a6e6_0_2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ecfcf6a6e6_0_2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cfcf6a6e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cfcf6a6e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cfcf6a6e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cfcf6a6e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cfcf6a6e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ecfcf6a6e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ecfcf6a6e6_0_2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ecfcf6a6e6_0_2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cfcf6a6e6_0_2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ecfcf6a6e6_0_2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ecfcf6a6e6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ecfcf6a6e6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ecfcf6a6e6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ecfcf6a6e6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ecfcf6a6e6_0_2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ecfcf6a6e6_0_2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DS5110-Final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Pengli Shao</a:t>
            </a:r>
            <a:endParaRPr sz="32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5826182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 and Future App Score Prediction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 User Feedback Across Different Version of Spotify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</a:t>
            </a:r>
            <a:endParaRPr dirty="0"/>
          </a:p>
        </p:txBody>
      </p:sp>
      <p:sp>
        <p:nvSpPr>
          <p:cNvPr id="389" name="Google Shape;389;p23"/>
          <p:cNvSpPr txBox="1">
            <a:spLocks noGrp="1"/>
          </p:cNvSpPr>
          <p:nvPr>
            <p:ph type="body" idx="1"/>
          </p:nvPr>
        </p:nvSpPr>
        <p:spPr>
          <a:xfrm>
            <a:off x="1303800" y="1300950"/>
            <a:ext cx="7030500" cy="3133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Vader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A package specifically designed for social media contents, it analyzes the sentiment based on dictionary and rule-based analysis. Very high efficiency but average accuracy.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 startAt="2"/>
            </a:pPr>
            <a:r>
              <a:rPr lang="en-US" dirty="0" err="1"/>
              <a:t>TextBlob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en-US" dirty="0" err="1"/>
              <a:t>TextBlob</a:t>
            </a:r>
            <a:r>
              <a:rPr lang="en-US" dirty="0"/>
              <a:t> uses pre-train dictionary to classify sentiment of text.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3. Bidirectional Encoder Representations from Transformers(BERT)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A deep learning model developed by Google, it reads the text from left-to-right and right-to-left, which makes it good and understand the context. It’s pre-train data is Wikipedia data. The Hugging Face Transformers package provide an </a:t>
            </a:r>
            <a:r>
              <a:rPr lang="en-US" dirty="0" err="1"/>
              <a:t>api</a:t>
            </a:r>
            <a:r>
              <a:rPr lang="en-US" dirty="0"/>
              <a:t> to attach to a pre-trained Bert model.</a:t>
            </a:r>
          </a:p>
          <a:p>
            <a:pPr marL="800100" lvl="1" indent="-342900">
              <a:spcAft>
                <a:spcPts val="1200"/>
              </a:spcAft>
              <a:buAutoNum type="arabicPeriod" startAt="2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3ED0FF-EB40-E6CB-0330-82F6043D7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8918" y="1398018"/>
            <a:ext cx="2304566" cy="2971405"/>
          </a:xfrm>
        </p:spPr>
        <p:txBody>
          <a:bodyPr/>
          <a:lstStyle/>
          <a:p>
            <a:pPr marL="146050" indent="0">
              <a:buNone/>
            </a:pPr>
            <a:r>
              <a:rPr kumimoji="1" lang="en-US" altLang="zh-CN" dirty="0"/>
              <a:t>Vader suggests more than 60% of the comments are positive.</a:t>
            </a:r>
          </a:p>
          <a:p>
            <a:pPr marL="146050" indent="0">
              <a:buNone/>
            </a:pPr>
            <a:r>
              <a:rPr kumimoji="1" lang="en-US" altLang="zh-CN" dirty="0"/>
              <a:t>Problems: 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It does not fit the score distribution that about 40% of the score is 1.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It mistakenly identify negative comments as positive.</a:t>
            </a:r>
          </a:p>
          <a:p>
            <a:pPr marL="146050" indent="0">
              <a:buNone/>
            </a:pPr>
            <a:endParaRPr kumimoji="1" lang="zh-CN" altLang="en-US" dirty="0"/>
          </a:p>
        </p:txBody>
      </p:sp>
      <p:sp>
        <p:nvSpPr>
          <p:cNvPr id="5" name="Google Shape;388;p23">
            <a:extLst>
              <a:ext uri="{FF2B5EF4-FFF2-40B4-BE49-F238E27FC236}">
                <a16:creationId xmlns:a16="http://schemas.microsoft.com/office/drawing/2014/main" id="{E203CB0D-73A4-5D12-1547-3D41810690DD}"/>
              </a:ext>
            </a:extLst>
          </p:cNvPr>
          <p:cNvSpPr txBox="1">
            <a:spLocks/>
          </p:cNvSpPr>
          <p:nvPr/>
        </p:nvSpPr>
        <p:spPr>
          <a:xfrm>
            <a:off x="1303800" y="61185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dirty="0"/>
              <a:t>Sentiment Analysis - Vader</a:t>
            </a:r>
          </a:p>
        </p:txBody>
      </p:sp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65751077-5B3A-BFE5-9747-C6951DB9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16" y="1398019"/>
            <a:ext cx="4729994" cy="297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5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8A3E0-101A-FA83-314F-6F401480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Sentiment Analysis - </a:t>
            </a:r>
            <a:r>
              <a:rPr lang="en-US" altLang="zh-CN" dirty="0" err="1"/>
              <a:t>TextBlob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799B3-D06B-3221-6E44-9D21E37F1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672" y="1394528"/>
            <a:ext cx="2036628" cy="2930033"/>
          </a:xfrm>
        </p:spPr>
        <p:txBody>
          <a:bodyPr/>
          <a:lstStyle/>
          <a:p>
            <a:pPr marL="146050" indent="0">
              <a:buNone/>
            </a:pPr>
            <a:r>
              <a:rPr kumimoji="1" lang="en-US" altLang="zh-CN" dirty="0" err="1"/>
              <a:t>TextBlob</a:t>
            </a:r>
            <a:r>
              <a:rPr kumimoji="1" lang="en-US" altLang="zh-CN" dirty="0"/>
              <a:t> also suggests more than 60% of the comments are positive.</a:t>
            </a:r>
          </a:p>
          <a:p>
            <a:pPr marL="146050" indent="0">
              <a:buNone/>
            </a:pPr>
            <a:r>
              <a:rPr kumimoji="1" lang="en-US" altLang="zh-CN" dirty="0"/>
              <a:t>Problems: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Can’t handle “But” situation.</a:t>
            </a:r>
          </a:p>
        </p:txBody>
      </p:sp>
      <p:pic>
        <p:nvPicPr>
          <p:cNvPr id="7" name="图片 6" descr="图表, 条形图&#10;&#10;描述已自动生成">
            <a:extLst>
              <a:ext uri="{FF2B5EF4-FFF2-40B4-BE49-F238E27FC236}">
                <a16:creationId xmlns:a16="http://schemas.microsoft.com/office/drawing/2014/main" id="{3DD1E858-A032-5E75-064C-473ABF39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1" y="1394528"/>
            <a:ext cx="4664135" cy="29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9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1A14C-796E-8FD6-711C-FC36B300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Sentiment Analysis - Bert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F48EF-D6C6-2744-DB1D-FBF546D4D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6418" y="1338449"/>
            <a:ext cx="2187881" cy="3193201"/>
          </a:xfrm>
        </p:spPr>
        <p:txBody>
          <a:bodyPr/>
          <a:lstStyle/>
          <a:p>
            <a:pPr marL="146050" indent="0">
              <a:buNone/>
            </a:pPr>
            <a:r>
              <a:rPr kumimoji="1" lang="en-US" altLang="zh-CN" dirty="0"/>
              <a:t>Bert suggests that the majority comments is negative:</a:t>
            </a:r>
          </a:p>
          <a:p>
            <a:pPr marL="146050" indent="0">
              <a:buNone/>
            </a:pPr>
            <a:r>
              <a:rPr kumimoji="1" lang="en-US" altLang="zh-CN" dirty="0"/>
              <a:t>Pros: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Correctly identify “but” situation.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Understand slangs.</a:t>
            </a:r>
          </a:p>
          <a:p>
            <a:pPr marL="146050" indent="0">
              <a:buNone/>
            </a:pPr>
            <a:r>
              <a:rPr kumimoji="1" lang="en-US" altLang="zh-CN" dirty="0"/>
              <a:t>Cons: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Very x10 slow.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488950" indent="-342900">
              <a:buAutoNum type="arabicPeriod"/>
            </a:pPr>
            <a:r>
              <a:rPr kumimoji="1" lang="en-US" altLang="zh-CN" dirty="0"/>
              <a:t>It will not consider a comment neutral.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Very sensitive to ”But” situation.</a:t>
            </a:r>
          </a:p>
        </p:txBody>
      </p:sp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B4E6CD89-BC95-53B9-8D29-6FA84E051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61" y="1338449"/>
            <a:ext cx="5083055" cy="319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7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94572-4471-0B2D-B4D7-5421D1BF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Keywords Extraction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974176E-E83A-0E2C-CC0F-58E9980662B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300950"/>
                <a:ext cx="7030500" cy="3305426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kumimoji="1" lang="en-US" altLang="zh-CN" dirty="0"/>
                  <a:t>More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frequent the word is, lower the TF-IDF value is.</a:t>
                </a:r>
              </a:p>
              <a:p>
                <a:r>
                  <a:rPr kumimoji="1" lang="en-US" altLang="zh-CN" dirty="0"/>
                  <a:t>TF-IDF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𝑇𝑒𝑟𝑚𝐹𝑟𝑒𝑞𝑢𝑒𝑛𝑐𝑦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𝑎𝑝𝑝𝑒𝑎𝑟𝑠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𝐼𝑛𝑣𝑒𝑟𝑠𝑒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𝐷𝑜𝑐𝑢𝑚𝑒𝑛𝑡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𝑐𝑜𝑛𝑡𝑎𝑖𝑛𝑠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TF-IDF = TF * IDF</a:t>
                </a:r>
              </a:p>
              <a:p>
                <a:pPr marL="146050" indent="0">
                  <a:buNone/>
                </a:pPr>
                <a:r>
                  <a:rPr kumimoji="1" lang="en-US" altLang="zh-CN" dirty="0"/>
                  <a:t>Example: </a:t>
                </a:r>
              </a:p>
              <a:p>
                <a:pPr marL="488950" indent="-342900">
                  <a:buAutoNum type="arabicPeriod"/>
                </a:pPr>
                <a:r>
                  <a:rPr kumimoji="1" lang="en-US" altLang="zh-CN" dirty="0"/>
                  <a:t>This is hard man</a:t>
                </a:r>
              </a:p>
              <a:p>
                <a:pPr marL="488950" indent="-342900">
                  <a:buAutoNum type="arabicPeriod"/>
                </a:pPr>
                <a:r>
                  <a:rPr kumimoji="1" lang="en-US" altLang="zh-CN" dirty="0"/>
                  <a:t>Hard? its not hard</a:t>
                </a:r>
              </a:p>
              <a:p>
                <a:pPr marL="488950" indent="-342900">
                  <a:buAutoNum type="arabicPeriod"/>
                </a:pPr>
                <a:r>
                  <a:rPr kumimoji="1" lang="en-US" altLang="zh-CN" dirty="0"/>
                  <a:t>Talking with you is hard.</a:t>
                </a:r>
              </a:p>
              <a:p>
                <a:pPr marL="146050" indent="0">
                  <a:buNone/>
                </a:pPr>
                <a:r>
                  <a:rPr kumimoji="1" lang="en-US" altLang="zh-CN" dirty="0"/>
                  <a:t>TF(hard, comment 2) = 2/4</a:t>
                </a:r>
              </a:p>
              <a:p>
                <a:pPr marL="146050" indent="0">
                  <a:buNone/>
                </a:pPr>
                <a:r>
                  <a:rPr kumimoji="1" lang="en-US" altLang="zh-CN" dirty="0"/>
                  <a:t>IDF(hard, D) = log(3/3) = log(1) = 0</a:t>
                </a:r>
              </a:p>
              <a:p>
                <a:pPr marL="146050" indent="0">
                  <a:buNone/>
                </a:pPr>
                <a:r>
                  <a:rPr kumimoji="1" lang="en-US" altLang="zh-CN" dirty="0"/>
                  <a:t>TF-IDF = 2/4 * 0 = 0</a:t>
                </a:r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974176E-E83A-0E2C-CC0F-58E998066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300950"/>
                <a:ext cx="7030500" cy="33054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45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55584-C274-67A0-0F49-35E57C47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Keywords Extraction</a:t>
            </a:r>
            <a:br>
              <a:rPr kumimoji="1" lang="en-US" altLang="zh-CN" dirty="0"/>
            </a:br>
            <a:r>
              <a:rPr kumimoji="1" lang="en-US" altLang="zh-CN" sz="1700" dirty="0"/>
              <a:t>Most Important 200 words</a:t>
            </a:r>
            <a:endParaRPr kumimoji="1" lang="zh-CN" altLang="en-US" sz="17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C7F2F-F768-BDFB-8E9C-6F4FDBD34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kumimoji="1"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F63FCBFE-EBD6-F9C8-2854-911A7A54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0" y="1361286"/>
            <a:ext cx="4334614" cy="34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5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7691E-F986-926A-6403-A8285777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5633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Keywords Extraction</a:t>
            </a:r>
            <a:endParaRPr kumimoji="1" lang="zh-CN" altLang="en-US" sz="17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B8C2C6-0E04-9150-0E35-A1522F5AE5F5}"/>
              </a:ext>
            </a:extLst>
          </p:cNvPr>
          <p:cNvSpPr txBox="1"/>
          <p:nvPr/>
        </p:nvSpPr>
        <p:spPr>
          <a:xfrm>
            <a:off x="1303800" y="1327504"/>
            <a:ext cx="326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 20 positive words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726792-EEBB-E373-5A1F-0411BFDC57B4}"/>
              </a:ext>
            </a:extLst>
          </p:cNvPr>
          <p:cNvSpPr txBox="1"/>
          <p:nvPr/>
        </p:nvSpPr>
        <p:spPr>
          <a:xfrm>
            <a:off x="4819050" y="1358146"/>
            <a:ext cx="326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 20 negative words</a:t>
            </a:r>
            <a:endParaRPr kumimoji="1" lang="zh-CN" altLang="en-US" dirty="0"/>
          </a:p>
        </p:txBody>
      </p:sp>
      <p:pic>
        <p:nvPicPr>
          <p:cNvPr id="7" name="图片 6" descr="图形用户界面&#10;&#10;低可信度描述已自动生成">
            <a:extLst>
              <a:ext uri="{FF2B5EF4-FFF2-40B4-BE49-F238E27FC236}">
                <a16:creationId xmlns:a16="http://schemas.microsoft.com/office/drawing/2014/main" id="{FA84EC92-A126-FED7-A1C5-48299DE6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0" y="1561252"/>
            <a:ext cx="1591738" cy="3428359"/>
          </a:xfrm>
          <a:prstGeom prst="rect">
            <a:avLst/>
          </a:prstGeom>
        </p:spPr>
      </p:pic>
      <p:pic>
        <p:nvPicPr>
          <p:cNvPr id="9" name="图片 8" descr="图形用户界面&#10;&#10;中度可信度描述已自动生成">
            <a:extLst>
              <a:ext uri="{FF2B5EF4-FFF2-40B4-BE49-F238E27FC236}">
                <a16:creationId xmlns:a16="http://schemas.microsoft.com/office/drawing/2014/main" id="{1D5F5F51-23FE-EA74-C0EE-B2C66758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887" y="1561251"/>
            <a:ext cx="1569525" cy="34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17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ADCF0-A4E9-A64D-A900-E92F9CC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Keywords Extraction</a:t>
            </a:r>
            <a:br>
              <a:rPr kumimoji="1" lang="en-US" altLang="zh-CN" dirty="0"/>
            </a:br>
            <a:r>
              <a:rPr kumimoji="1" lang="en-US" altLang="zh-CN" sz="1700" dirty="0"/>
              <a:t>Consistency analysis - rule based VS </a:t>
            </a:r>
            <a:r>
              <a:rPr kumimoji="1" lang="en-US" altLang="zh-CN" sz="1700" dirty="0" err="1"/>
              <a:t>bert</a:t>
            </a:r>
            <a:endParaRPr kumimoji="1" lang="zh-CN" altLang="en-US" sz="17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3E13DC-0EC0-2D4D-D4E7-B31B9EB63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409413"/>
            <a:ext cx="2961827" cy="3561347"/>
          </a:xfrm>
        </p:spPr>
        <p:txBody>
          <a:bodyPr>
            <a:normAutofit lnSpcReduction="10000"/>
          </a:bodyPr>
          <a:lstStyle/>
          <a:p>
            <a:pPr marL="488950" indent="-342900">
              <a:buAutoNum type="arabicPeriod"/>
            </a:pPr>
            <a:r>
              <a:rPr kumimoji="1" lang="en-US" altLang="zh-CN" dirty="0"/>
              <a:t>Rule-based sentiment analysis collect all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200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keywords by TF-IDF.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Split comments into positive comments and negative comments.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Then calculate the average TF-IDF value in positive and negative.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If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(TF-</a:t>
            </a:r>
            <a:r>
              <a:rPr kumimoji="1" lang="en-US" altLang="zh-CN" dirty="0" err="1"/>
              <a:t>IDF_positive</a:t>
            </a:r>
            <a:r>
              <a:rPr kumimoji="1" lang="en-US" altLang="zh-CN" dirty="0"/>
              <a:t>) &gt; (TF-IDF negative): positive;</a:t>
            </a:r>
          </a:p>
          <a:p>
            <a:pPr marL="488950" indent="-342900">
              <a:buAutoNum type="arabicPeriod"/>
            </a:pPr>
            <a:r>
              <a:rPr kumimoji="1" lang="en-US" altLang="zh-CN" dirty="0" err="1"/>
              <a:t>Elif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(TF-</a:t>
            </a:r>
            <a:r>
              <a:rPr kumimoji="1" lang="en-US" altLang="zh-CN" dirty="0" err="1"/>
              <a:t>IDF_positive</a:t>
            </a:r>
            <a:r>
              <a:rPr kumimoji="1" lang="en-US" altLang="zh-CN" dirty="0"/>
              <a:t>) &lt; (TF-IDF negative): negative;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Else: neutral</a:t>
            </a:r>
          </a:p>
          <a:p>
            <a:pPr marL="146050" indent="0">
              <a:buNone/>
            </a:pPr>
            <a:r>
              <a:rPr kumimoji="1" lang="en-US" altLang="zh-CN" dirty="0"/>
              <a:t>#Provide ”neutral” </a:t>
            </a:r>
            <a:r>
              <a:rPr kumimoji="1" lang="en-US" altLang="zh-CN" dirty="0" err="1"/>
              <a:t>conments</a:t>
            </a:r>
            <a:endParaRPr kumimoji="1" lang="en-US" altLang="zh-CN" dirty="0"/>
          </a:p>
          <a:p>
            <a:pPr marL="146050" indent="0">
              <a:buNone/>
            </a:pPr>
            <a:endParaRPr kumimoji="1" lang="en-US" altLang="zh-CN" dirty="0"/>
          </a:p>
        </p:txBody>
      </p:sp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78BDD47C-E1C1-C88B-3145-9C1580A7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27" y="1251284"/>
            <a:ext cx="4625782" cy="389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53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F7919-DD90-EEC4-246C-421F264E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Word Cloud – </a:t>
            </a:r>
            <a:r>
              <a:rPr kumimoji="1" lang="en-US" altLang="zh-CN" dirty="0" err="1"/>
              <a:t>BertB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DB138F-02EC-73DB-6422-E8642E41D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图片包含 公司名称&#10;&#10;描述已自动生成">
            <a:extLst>
              <a:ext uri="{FF2B5EF4-FFF2-40B4-BE49-F238E27FC236}">
                <a16:creationId xmlns:a16="http://schemas.microsoft.com/office/drawing/2014/main" id="{B689B4BC-E0C0-E404-3977-E7623636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0" y="1450172"/>
            <a:ext cx="6040617" cy="30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74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E0220-5BFD-513C-C4B8-4E3E1540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Data Visualization</a:t>
            </a:r>
            <a:br>
              <a:rPr kumimoji="1" lang="en-US" altLang="zh-CN" dirty="0"/>
            </a:br>
            <a:r>
              <a:rPr kumimoji="1" lang="en-US" altLang="zh-CN" sz="1700" dirty="0"/>
              <a:t>Sentiment Trend Over Time</a:t>
            </a:r>
            <a:endParaRPr kumimoji="1" lang="zh-CN" altLang="en-US" sz="17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E11C2D-D156-0957-E408-4DFCE507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8298" y="1378200"/>
            <a:ext cx="2016002" cy="3153450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629404F5-4736-15A5-C46C-355B8642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0" y="1378200"/>
            <a:ext cx="4614194" cy="315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8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The review comment and score is the key to determine whether a new version of an app is successful or not. As a mainstream music app, Spotify has tons of comments that contains hidden messages/information that can help it to improve it’s app in next version.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This project will identify and analyze the users’ sentiment from it’s comment, locate the problem of the app by keyword extraction and topic modeling.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0265A-D8A9-F8EA-413B-A778AB46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Data Visualization</a:t>
            </a:r>
            <a:br>
              <a:rPr kumimoji="1" lang="en-US" altLang="zh-CN" dirty="0"/>
            </a:br>
            <a:r>
              <a:rPr kumimoji="1" lang="en-US" altLang="zh-CN" sz="1700" dirty="0"/>
              <a:t>Score Distribution by Sentiment</a:t>
            </a:r>
            <a:endParaRPr kumimoji="1" lang="zh-CN" altLang="en-US" sz="17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C09EB-155E-5EB8-85C0-D8F1F9930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 descr="图表, 箱线图&#10;&#10;描述已自动生成">
            <a:extLst>
              <a:ext uri="{FF2B5EF4-FFF2-40B4-BE49-F238E27FC236}">
                <a16:creationId xmlns:a16="http://schemas.microsoft.com/office/drawing/2014/main" id="{B983C2DB-C38A-8C57-EF1E-C787D447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0" y="1597875"/>
            <a:ext cx="3943838" cy="299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20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E1453-19BF-775A-27EE-A4228EE7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Data Visualization</a:t>
            </a:r>
            <a:br>
              <a:rPr kumimoji="1" lang="en-US" altLang="zh-CN" dirty="0"/>
            </a:br>
            <a:r>
              <a:rPr kumimoji="1" lang="en-US" altLang="zh-CN" sz="1700" dirty="0"/>
              <a:t>Negative Keywords Distribution</a:t>
            </a:r>
            <a:endParaRPr kumimoji="1" lang="zh-CN" altLang="en-US" sz="17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30C454-1F1E-32DD-B1FC-5CE4C8EC0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 descr="图表, 条形图, 直方图&#10;&#10;描述已自动生成">
            <a:extLst>
              <a:ext uri="{FF2B5EF4-FFF2-40B4-BE49-F238E27FC236}">
                <a16:creationId xmlns:a16="http://schemas.microsoft.com/office/drawing/2014/main" id="{455EA897-E0C1-E763-D4E2-0B4B8352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0" y="1488037"/>
            <a:ext cx="4845243" cy="354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71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AC2F2-38E6-B0CC-2438-FC021D45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 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 Modeling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621BF1-A478-97B8-AA70-DD5BF10F0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799" y="1216908"/>
            <a:ext cx="3225313" cy="3741918"/>
          </a:xfrm>
        </p:spPr>
        <p:txBody>
          <a:bodyPr/>
          <a:lstStyle/>
          <a:p>
            <a:pPr marL="146050" indent="0">
              <a:buNone/>
            </a:pPr>
            <a:r>
              <a:rPr kumimoji="1" lang="en-US" altLang="zh-CN" dirty="0"/>
              <a:t>1. Generate topics by defined number</a:t>
            </a:r>
          </a:p>
          <a:p>
            <a:pPr marL="146050" indent="0">
              <a:buNone/>
            </a:pPr>
            <a:r>
              <a:rPr kumimoji="1" lang="en-US" altLang="zh-CN" dirty="0"/>
              <a:t>Each word will be assigned to a topic randomly, then update the keywords in each topic by iteration.</a:t>
            </a:r>
          </a:p>
          <a:p>
            <a:pPr marL="146050" indent="0">
              <a:buNone/>
            </a:pPr>
            <a:r>
              <a:rPr kumimoji="1" lang="en-US" altLang="zh-CN" dirty="0"/>
              <a:t>Ex: 	a. I love burger</a:t>
            </a:r>
          </a:p>
          <a:p>
            <a:pPr marL="146050" indent="0">
              <a:buNone/>
            </a:pPr>
            <a:r>
              <a:rPr kumimoji="1" lang="en-US" altLang="zh-CN" dirty="0"/>
              <a:t>	b. chips are the best</a:t>
            </a:r>
          </a:p>
          <a:p>
            <a:pPr marL="146050" indent="0">
              <a:buNone/>
            </a:pPr>
            <a:r>
              <a:rPr kumimoji="1" lang="en-US" altLang="zh-CN" dirty="0"/>
              <a:t>	c. I hate fish</a:t>
            </a:r>
          </a:p>
          <a:p>
            <a:pPr marL="146050" indent="0">
              <a:buNone/>
            </a:pPr>
            <a:r>
              <a:rPr kumimoji="1" lang="en-US" altLang="zh-CN" dirty="0"/>
              <a:t>Topics: 	1. Food: Burger, Chips, Fish</a:t>
            </a:r>
          </a:p>
          <a:p>
            <a:pPr marL="146050" indent="0">
              <a:buNone/>
            </a:pPr>
            <a:r>
              <a:rPr kumimoji="1" lang="en-US" altLang="zh-CN" dirty="0"/>
              <a:t>	2. Sentiment: Love, hate</a:t>
            </a:r>
          </a:p>
          <a:p>
            <a:pPr marL="146050" indent="0">
              <a:buNone/>
            </a:pPr>
            <a:endParaRPr kumimoji="1" lang="en-US" altLang="zh-CN" dirty="0"/>
          </a:p>
          <a:p>
            <a:pPr marL="146050" indent="0">
              <a:buNone/>
            </a:pPr>
            <a:r>
              <a:rPr kumimoji="1" lang="en-US" altLang="zh-CN" dirty="0"/>
              <a:t>By topic modeling, we can find the top 10 keywords of most common topics for negative reviews and find out the main issue that our user is experiencing.</a:t>
            </a:r>
          </a:p>
          <a:p>
            <a:pPr marL="146050" indent="0">
              <a:buNone/>
            </a:pPr>
            <a:endParaRPr kumimoji="1" lang="en-US" altLang="zh-CN" dirty="0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C9FE144B-E70D-8045-EC54-98CB6049D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16908"/>
            <a:ext cx="4243628" cy="374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64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E5BD6-3AA8-DF55-7A2F-82A6626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 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11416-B02C-C3FA-BBFA-56D752511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818C99AF-B941-BDA7-E974-B9DC645ED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55" y="1004332"/>
            <a:ext cx="7772400" cy="1776334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DB145F6E-D0BD-7AF7-EE16-2343D6755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55" y="2780666"/>
            <a:ext cx="7772400" cy="183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6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7618076" y="2295583"/>
            <a:ext cx="1525524" cy="2847953"/>
            <a:chOff x="3048000" y="2295578"/>
            <a:chExt cx="1524000" cy="2847953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292" name="Google Shape;292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15"/>
            <p:cNvSpPr txBox="1"/>
            <p:nvPr/>
          </p:nvSpPr>
          <p:spPr>
            <a:xfrm>
              <a:off x="3224550" y="2825900"/>
              <a:ext cx="1251692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Topic modeling by LDA and analysis negative topics</a:t>
              </a:r>
              <a:endParaRPr sz="1100" b="1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15"/>
            <p:cNvSpPr txBox="1"/>
            <p:nvPr/>
          </p:nvSpPr>
          <p:spPr>
            <a:xfrm>
              <a:off x="3214644" y="3581908"/>
              <a:ext cx="1261598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Find the top 5 negative topics with top 10 negative keywords. T</a:t>
              </a: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" sz="800" dirty="0" err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en</a:t>
              </a:r>
              <a:r>
                <a:rPr lang="en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examine the sample reviews of each negative topic.</a:t>
              </a:r>
            </a:p>
          </p:txBody>
        </p:sp>
        <p:sp>
          <p:nvSpPr>
            <p:cNvPr id="296" name="Google Shape;296;p15"/>
            <p:cNvSpPr txBox="1"/>
            <p:nvPr/>
          </p:nvSpPr>
          <p:spPr>
            <a:xfrm>
              <a:off x="3214644" y="2310895"/>
              <a:ext cx="11709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Topic Modeling &amp; Analysis</a:t>
              </a:r>
              <a:endParaRPr sz="10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" name="Google Shape;297;p15"/>
          <p:cNvGrpSpPr/>
          <p:nvPr/>
        </p:nvGrpSpPr>
        <p:grpSpPr>
          <a:xfrm>
            <a:off x="6072735" y="2295580"/>
            <a:ext cx="1616300" cy="2847956"/>
            <a:chOff x="3028203" y="2295575"/>
            <a:chExt cx="1614685" cy="2847956"/>
          </a:xfrm>
        </p:grpSpPr>
        <p:grpSp>
          <p:nvGrpSpPr>
            <p:cNvPr id="298" name="Google Shape;298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299" name="Google Shape;299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01" name="Google Shape;301;p15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302" name="Google Shape;302;p15"/>
            <p:cNvSpPr txBox="1"/>
            <p:nvPr/>
          </p:nvSpPr>
          <p:spPr>
            <a:xfrm>
              <a:off x="3261216" y="2800733"/>
              <a:ext cx="1381672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Visualize the results of sentiment analysis</a:t>
              </a:r>
              <a:endParaRPr sz="1100" b="1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15"/>
            <p:cNvSpPr txBox="1"/>
            <p:nvPr/>
          </p:nvSpPr>
          <p:spPr>
            <a:xfrm>
              <a:off x="3028203" y="3512700"/>
              <a:ext cx="1614683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Sentiment trend over time</a:t>
              </a: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Score distribution by sentiment</a:t>
              </a: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Negative keywords distribution</a:t>
              </a:r>
              <a:endParaRPr sz="8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15"/>
            <p:cNvSpPr txBox="1"/>
            <p:nvPr/>
          </p:nvSpPr>
          <p:spPr>
            <a:xfrm>
              <a:off x="3214645" y="2349470"/>
              <a:ext cx="1264042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Visualization of Sentiment Analysis</a:t>
              </a:r>
              <a:endParaRPr sz="10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5" name="Google Shape;305;p15"/>
          <p:cNvGrpSpPr/>
          <p:nvPr/>
        </p:nvGrpSpPr>
        <p:grpSpPr>
          <a:xfrm>
            <a:off x="4567026" y="2295580"/>
            <a:ext cx="1525524" cy="2847956"/>
            <a:chOff x="3048000" y="2295575"/>
            <a:chExt cx="1524000" cy="2847956"/>
          </a:xfrm>
        </p:grpSpPr>
        <p:grpSp>
          <p:nvGrpSpPr>
            <p:cNvPr id="306" name="Google Shape;306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307" name="Google Shape;307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09" name="Google Shape;309;p15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310" name="Google Shape;310;p15"/>
            <p:cNvSpPr txBox="1"/>
            <p:nvPr/>
          </p:nvSpPr>
          <p:spPr>
            <a:xfrm>
              <a:off x="3195252" y="2825895"/>
              <a:ext cx="13143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Extract keywords based on TF-IDF</a:t>
              </a:r>
              <a:endParaRPr sz="1100" b="1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15"/>
            <p:cNvSpPr txBox="1"/>
            <p:nvPr/>
          </p:nvSpPr>
          <p:spPr>
            <a:xfrm>
              <a:off x="3214659" y="3303413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Used </a:t>
              </a:r>
              <a:r>
                <a:rPr lang="en-US" sz="800" dirty="0" err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TfidfVectorizer</a:t>
              </a: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from </a:t>
              </a:r>
              <a:r>
                <a:rPr lang="en-US" sz="800" dirty="0" err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sklearn.feature_extraction.text</a:t>
              </a: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to identify most important keywords in positive reviews and negative reviews. Perform a consistency analyze by rule-based sentiment analysis.</a:t>
              </a:r>
              <a:endParaRPr sz="8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15"/>
            <p:cNvSpPr txBox="1"/>
            <p:nvPr/>
          </p:nvSpPr>
          <p:spPr>
            <a:xfrm>
              <a:off x="3198825" y="2389395"/>
              <a:ext cx="1341519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600"/>
                </a:spcAft>
              </a:pPr>
              <a:r>
                <a:rPr lang="en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Keywords Extraction</a:t>
              </a:r>
              <a:r>
                <a:rPr lang="zh-CN" altLang="en-US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altLang="zh-CN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&amp;</a:t>
              </a:r>
              <a:r>
                <a:rPr lang="zh-CN" altLang="en-US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altLang="zh-CN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Word Cloud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0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3" name="Google Shape;313;p15"/>
          <p:cNvGrpSpPr/>
          <p:nvPr/>
        </p:nvGrpSpPr>
        <p:grpSpPr>
          <a:xfrm>
            <a:off x="3041501" y="2295580"/>
            <a:ext cx="1525524" cy="2847956"/>
            <a:chOff x="3048000" y="2295575"/>
            <a:chExt cx="1524000" cy="2847956"/>
          </a:xfrm>
        </p:grpSpPr>
        <p:grpSp>
          <p:nvGrpSpPr>
            <p:cNvPr id="314" name="Google Shape;314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315" name="Google Shape;315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17" name="Google Shape;317;p15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318" name="Google Shape;318;p15"/>
            <p:cNvSpPr txBox="1"/>
            <p:nvPr/>
          </p:nvSpPr>
          <p:spPr>
            <a:xfrm>
              <a:off x="3224548" y="2825895"/>
              <a:ext cx="13158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Analyze sentiment  of each comment</a:t>
              </a:r>
              <a:endParaRPr sz="1100" b="1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15"/>
            <p:cNvSpPr txBox="1"/>
            <p:nvPr/>
          </p:nvSpPr>
          <p:spPr>
            <a:xfrm>
              <a:off x="3266518" y="3382313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Different Packages: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vaderSentiment.SentimentIntensityAnalyzer</a:t>
              </a:r>
              <a:endParaRPr lang="en-US" sz="8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TextBlob</a:t>
              </a:r>
              <a:endParaRPr lang="en-US" sz="8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transformers</a:t>
              </a:r>
              <a:endParaRPr sz="8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15"/>
            <p:cNvSpPr txBox="1"/>
            <p:nvPr/>
          </p:nvSpPr>
          <p:spPr>
            <a:xfrm>
              <a:off x="3224548" y="2441095"/>
              <a:ext cx="13158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Sentient Analysis</a:t>
              </a:r>
              <a:endParaRPr sz="10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1" name="Google Shape;321;p15"/>
          <p:cNvGrpSpPr/>
          <p:nvPr/>
        </p:nvGrpSpPr>
        <p:grpSpPr>
          <a:xfrm>
            <a:off x="1420122" y="2295586"/>
            <a:ext cx="1621377" cy="2847950"/>
            <a:chOff x="1420122" y="2295580"/>
            <a:chExt cx="1621377" cy="2847950"/>
          </a:xfrm>
        </p:grpSpPr>
        <p:sp>
          <p:nvSpPr>
            <p:cNvPr id="322" name="Google Shape;322;p15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 txBox="1"/>
            <p:nvPr/>
          </p:nvSpPr>
          <p:spPr>
            <a:xfrm>
              <a:off x="1643793" y="2857197"/>
              <a:ext cx="11721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" sz="1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Text mining by using </a:t>
              </a:r>
              <a:r>
                <a:rPr lang="en" sz="1100" b="1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nltk</a:t>
              </a:r>
              <a:r>
                <a:rPr lang="en" sz="1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and re.</a:t>
              </a:r>
              <a:endParaRPr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15"/>
            <p:cNvSpPr txBox="1"/>
            <p:nvPr/>
          </p:nvSpPr>
          <p:spPr>
            <a:xfrm>
              <a:off x="1420122" y="3422457"/>
              <a:ext cx="1516002" cy="14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Symbol Removing(Does not include question and exclamation mark.</a:t>
              </a:r>
              <a:endParaRPr sz="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Drop non-English chars</a:t>
              </a:r>
              <a:endParaRPr sz="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Text tokenize</a:t>
              </a:r>
              <a:endParaRPr sz="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Text lemmatize</a:t>
              </a:r>
              <a:endParaRPr sz="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15"/>
            <p:cNvSpPr txBox="1"/>
            <p:nvPr/>
          </p:nvSpPr>
          <p:spPr>
            <a:xfrm>
              <a:off x="1619324" y="2447230"/>
              <a:ext cx="13188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Text Cleaning </a:t>
              </a:r>
              <a:endParaRPr sz="1000" dirty="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7" name="Google Shape;327;p15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A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328" name="Google Shape;328;p15"/>
          <p:cNvGrpSpPr/>
          <p:nvPr/>
        </p:nvGrpSpPr>
        <p:grpSpPr>
          <a:xfrm>
            <a:off x="-25" y="2295586"/>
            <a:ext cx="1525524" cy="2847950"/>
            <a:chOff x="1515975" y="2295580"/>
            <a:chExt cx="1525524" cy="2847950"/>
          </a:xfrm>
        </p:grpSpPr>
        <p:sp>
          <p:nvSpPr>
            <p:cNvPr id="329" name="Google Shape;329;p15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 txBox="1"/>
            <p:nvPr/>
          </p:nvSpPr>
          <p:spPr>
            <a:xfrm>
              <a:off x="1692702" y="2823930"/>
              <a:ext cx="11721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Drop rows that contain NA values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15"/>
            <p:cNvSpPr txBox="1"/>
            <p:nvPr/>
          </p:nvSpPr>
          <p:spPr>
            <a:xfrm>
              <a:off x="1702293" y="3422457"/>
              <a:ext cx="11721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goal of this project is to analyze the sentiment of user's feedback of different version. Therefore, I do not fill in NA with some value.</a:t>
              </a:r>
              <a:endParaRPr sz="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15"/>
            <p:cNvSpPr txBox="1"/>
            <p:nvPr/>
          </p:nvSpPr>
          <p:spPr>
            <a:xfrm>
              <a:off x="1692699" y="2441119"/>
              <a:ext cx="1172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4" name="Google Shape;334;p15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A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3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Original Spotify review data sets contains 84165 rows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There are 8 columns: 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reviewId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userName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content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score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thumbsUpCount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reviewCreatedVersion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at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appVersion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41" name="Google Shape;341;p16"/>
          <p:cNvSpPr txBox="1"/>
          <p:nvPr/>
        </p:nvSpPr>
        <p:spPr>
          <a:xfrm>
            <a:off x="4044600" y="1152475"/>
            <a:ext cx="4476600" cy="27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Missing values in each column: 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reviewId                   0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userName                   4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content                    0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score                      0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thumbsUpCount              0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reviewCreatedVersion    5768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at                         0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appVersion              5768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dtype: int64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rgbClr val="EBDBB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for Pre-processing</a:t>
            </a:r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body" idx="1"/>
          </p:nvPr>
        </p:nvSpPr>
        <p:spPr>
          <a:xfrm>
            <a:off x="6081350" y="1758450"/>
            <a:ext cx="2253000" cy="27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48" name="Google Shape;3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4672300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for Pre-processing</a:t>
            </a:r>
            <a:endParaRPr/>
          </a:p>
        </p:txBody>
      </p:sp>
      <p:sp>
        <p:nvSpPr>
          <p:cNvPr id="354" name="Google Shape;354;p18"/>
          <p:cNvSpPr txBox="1">
            <a:spLocks noGrp="1"/>
          </p:cNvSpPr>
          <p:nvPr>
            <p:ph type="body" idx="1"/>
          </p:nvPr>
        </p:nvSpPr>
        <p:spPr>
          <a:xfrm>
            <a:off x="6081350" y="1758450"/>
            <a:ext cx="2253000" cy="27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55" name="Google Shape;3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4672318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for Pre-processing</a:t>
            </a:r>
            <a:endParaRPr/>
          </a:p>
        </p:txBody>
      </p:sp>
      <p:sp>
        <p:nvSpPr>
          <p:cNvPr id="361" name="Google Shape;361;p19"/>
          <p:cNvSpPr txBox="1">
            <a:spLocks noGrp="1"/>
          </p:cNvSpPr>
          <p:nvPr>
            <p:ph type="body" idx="1"/>
          </p:nvPr>
        </p:nvSpPr>
        <p:spPr>
          <a:xfrm>
            <a:off x="6081350" y="1758450"/>
            <a:ext cx="2253000" cy="27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62" name="Google Shape;3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4552768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Cleaning</a:t>
            </a:r>
            <a:endParaRPr/>
          </a:p>
        </p:txBody>
      </p:sp>
      <p:sp>
        <p:nvSpPr>
          <p:cNvPr id="368" name="Google Shape;368;p20"/>
          <p:cNvSpPr txBox="1">
            <a:spLocks noGrp="1"/>
          </p:cNvSpPr>
          <p:nvPr>
            <p:ph type="body" idx="1"/>
          </p:nvPr>
        </p:nvSpPr>
        <p:spPr>
          <a:xfrm>
            <a:off x="6002041" y="1162987"/>
            <a:ext cx="2332258" cy="3588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Only keep English characters, question mark, and exclamation mark.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Lower the word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Lemmatization</a:t>
            </a:r>
            <a:endParaRPr dirty="0"/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E65A5969-EE58-BC41-8A82-0B5A4C585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21" y="1162988"/>
            <a:ext cx="4973920" cy="35886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Cleaning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1"/>
          <p:cNvSpPr txBox="1">
            <a:spLocks noGrp="1"/>
          </p:cNvSpPr>
          <p:nvPr>
            <p:ph type="body" idx="1"/>
          </p:nvPr>
        </p:nvSpPr>
        <p:spPr>
          <a:xfrm>
            <a:off x="1303800" y="1300950"/>
            <a:ext cx="3075695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US" sz="1200" dirty="0"/>
              <a:t> content  \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US" sz="1200" dirty="0"/>
              <a:t>1  I love this app so much, I've been using </a:t>
            </a:r>
            <a:r>
              <a:rPr lang="en-US" sz="1200" dirty="0" err="1"/>
              <a:t>Spoti</a:t>
            </a:r>
            <a:r>
              <a:rPr lang="en-US" sz="1200" dirty="0"/>
              <a:t>...  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US" sz="1200" dirty="0"/>
              <a:t>2                                            Perfect  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US" sz="1200" dirty="0"/>
              <a:t>3  Best all around music streaming app I have use...  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US" sz="1200" dirty="0"/>
              <a:t>4  Are y'all </a:t>
            </a:r>
            <a:r>
              <a:rPr lang="en-US" sz="1200" dirty="0" err="1"/>
              <a:t>fr</a:t>
            </a:r>
            <a:r>
              <a:rPr lang="en-US" sz="1200" dirty="0"/>
              <a:t> gatekeeping the play button on so...  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US" sz="1200" dirty="0"/>
              <a:t>5                                           Loved it  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endParaRPr lang="en-US" sz="900" dirty="0"/>
          </a:p>
        </p:txBody>
      </p:sp>
      <p:sp>
        <p:nvSpPr>
          <p:cNvPr id="2" name="Google Shape;375;p21">
            <a:extLst>
              <a:ext uri="{FF2B5EF4-FFF2-40B4-BE49-F238E27FC236}">
                <a16:creationId xmlns:a16="http://schemas.microsoft.com/office/drawing/2014/main" id="{F4796473-28C1-192A-A1BD-5773BF7CA004}"/>
              </a:ext>
            </a:extLst>
          </p:cNvPr>
          <p:cNvSpPr txBox="1">
            <a:spLocks/>
          </p:cNvSpPr>
          <p:nvPr/>
        </p:nvSpPr>
        <p:spPr>
          <a:xfrm>
            <a:off x="4764505" y="1300950"/>
            <a:ext cx="3075695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lnSpc>
                <a:spcPct val="95000"/>
              </a:lnSpc>
              <a:spcAft>
                <a:spcPts val="1200"/>
              </a:spcAft>
              <a:buSzPts val="275"/>
              <a:buFont typeface="Nunito"/>
              <a:buNone/>
            </a:pPr>
            <a:r>
              <a:rPr lang="en-US" sz="1200" dirty="0"/>
              <a:t>                                       </a:t>
            </a:r>
            <a:r>
              <a:rPr lang="en-US" sz="1200" dirty="0" err="1"/>
              <a:t>clean_content</a:t>
            </a:r>
            <a:r>
              <a:rPr lang="en-US" sz="1200" dirty="0"/>
              <a:t>  </a:t>
            </a:r>
          </a:p>
          <a:p>
            <a:pPr marL="0" indent="0">
              <a:lnSpc>
                <a:spcPct val="95000"/>
              </a:lnSpc>
              <a:spcAft>
                <a:spcPts val="1200"/>
              </a:spcAft>
              <a:buSzPts val="275"/>
              <a:buFont typeface="Nunito"/>
              <a:buNone/>
            </a:pPr>
            <a:r>
              <a:rPr lang="en-US" sz="1200" dirty="0"/>
              <a:t>1  love app much </a:t>
            </a:r>
            <a:r>
              <a:rPr lang="en-US" sz="1200" dirty="0" err="1"/>
              <a:t>ive</a:t>
            </a:r>
            <a:r>
              <a:rPr lang="en-US" sz="1200" dirty="0"/>
              <a:t> use </a:t>
            </a:r>
            <a:r>
              <a:rPr lang="en-US" sz="1200" dirty="0" err="1"/>
              <a:t>spotify</a:t>
            </a:r>
            <a:r>
              <a:rPr lang="en-US" sz="1200" dirty="0"/>
              <a:t> 2 year different...  </a:t>
            </a:r>
          </a:p>
          <a:p>
            <a:pPr marL="0" indent="0">
              <a:lnSpc>
                <a:spcPct val="95000"/>
              </a:lnSpc>
              <a:spcAft>
                <a:spcPts val="1200"/>
              </a:spcAft>
              <a:buSzPts val="275"/>
              <a:buFont typeface="Nunito"/>
              <a:buNone/>
            </a:pPr>
            <a:r>
              <a:rPr lang="en-US" sz="1200" dirty="0"/>
              <a:t>2                                            perfect  </a:t>
            </a:r>
          </a:p>
          <a:p>
            <a:pPr marL="0" indent="0">
              <a:lnSpc>
                <a:spcPct val="95000"/>
              </a:lnSpc>
              <a:spcAft>
                <a:spcPts val="1200"/>
              </a:spcAft>
              <a:buSzPts val="275"/>
              <a:buFont typeface="Nunito"/>
              <a:buNone/>
            </a:pPr>
            <a:r>
              <a:rPr lang="en-US" sz="1200" dirty="0"/>
              <a:t>3  best around music stream app use family plan g...  </a:t>
            </a:r>
          </a:p>
          <a:p>
            <a:pPr marL="0" indent="0">
              <a:lnSpc>
                <a:spcPct val="95000"/>
              </a:lnSpc>
              <a:spcAft>
                <a:spcPts val="1200"/>
              </a:spcAft>
              <a:buSzPts val="275"/>
              <a:buFont typeface="Nunito"/>
              <a:buNone/>
            </a:pPr>
            <a:r>
              <a:rPr lang="en-US" sz="1200" dirty="0"/>
              <a:t>4           </a:t>
            </a:r>
            <a:r>
              <a:rPr lang="en-US" sz="1200" dirty="0" err="1"/>
              <a:t>yall</a:t>
            </a:r>
            <a:r>
              <a:rPr lang="en-US" sz="1200" dirty="0"/>
              <a:t> </a:t>
            </a:r>
            <a:r>
              <a:rPr lang="en-US" sz="1200" dirty="0" err="1"/>
              <a:t>fr</a:t>
            </a:r>
            <a:r>
              <a:rPr lang="en-US" sz="1200" dirty="0"/>
              <a:t> gatekeeping play button song ! ?  </a:t>
            </a:r>
          </a:p>
          <a:p>
            <a:pPr marL="0" indent="0">
              <a:lnSpc>
                <a:spcPct val="95000"/>
              </a:lnSpc>
              <a:spcAft>
                <a:spcPts val="1200"/>
              </a:spcAft>
              <a:buSzPts val="275"/>
              <a:buFont typeface="Nunito"/>
              <a:buNone/>
            </a:pPr>
            <a:r>
              <a:rPr lang="en-US" sz="1200" dirty="0"/>
              <a:t>5                                               love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979</Words>
  <Application>Microsoft Macintosh PowerPoint</Application>
  <PresentationFormat>全屏显示(16:9)</PresentationFormat>
  <Paragraphs>140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Nunito</vt:lpstr>
      <vt:lpstr>Arial</vt:lpstr>
      <vt:lpstr>Cambria Math</vt:lpstr>
      <vt:lpstr>Maven Pro</vt:lpstr>
      <vt:lpstr>Roboto</vt:lpstr>
      <vt:lpstr>Courier New</vt:lpstr>
      <vt:lpstr>Momentum</vt:lpstr>
      <vt:lpstr>DS5110-Final Project Pengli Shao</vt:lpstr>
      <vt:lpstr>Problem Description</vt:lpstr>
      <vt:lpstr>Methodology</vt:lpstr>
      <vt:lpstr>Data</vt:lpstr>
      <vt:lpstr>Visualizations for Pre-processing</vt:lpstr>
      <vt:lpstr>Visualizations for Pre-processing</vt:lpstr>
      <vt:lpstr>Visualizations for Pre-processing</vt:lpstr>
      <vt:lpstr>Text Cleaning</vt:lpstr>
      <vt:lpstr>Text Cleaning </vt:lpstr>
      <vt:lpstr>Sentiment Analysis</vt:lpstr>
      <vt:lpstr>PowerPoint 演示文稿</vt:lpstr>
      <vt:lpstr>Sentiment Analysis - TextBlob </vt:lpstr>
      <vt:lpstr>Sentiment Analysis - Bert </vt:lpstr>
      <vt:lpstr>Keywords Extraction</vt:lpstr>
      <vt:lpstr>Keywords Extraction Most Important 200 words</vt:lpstr>
      <vt:lpstr>Keywords Extraction</vt:lpstr>
      <vt:lpstr>Keywords Extraction Consistency analysis - rule based VS bert</vt:lpstr>
      <vt:lpstr>Word Cloud – BertB</vt:lpstr>
      <vt:lpstr>Data Visualization Sentiment Trend Over Time</vt:lpstr>
      <vt:lpstr>Data Visualization Score Distribution by Sentiment</vt:lpstr>
      <vt:lpstr>Data Visualization Negative Keywords Distribution</vt:lpstr>
      <vt:lpstr>Topic Analysis – Topic Modeling</vt:lpstr>
      <vt:lpstr>Topic Analysis –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Pengli Shao</cp:lastModifiedBy>
  <cp:revision>3</cp:revision>
  <dcterms:modified xsi:type="dcterms:W3CDTF">2024-07-30T19:21:06Z</dcterms:modified>
</cp:coreProperties>
</file>