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79" r:id="rId6"/>
    <p:sldId id="260" r:id="rId7"/>
    <p:sldId id="261" r:id="rId8"/>
    <p:sldId id="265" r:id="rId9"/>
    <p:sldId id="262" r:id="rId10"/>
    <p:sldId id="264" r:id="rId11"/>
    <p:sldId id="267" r:id="rId12"/>
    <p:sldId id="268" r:id="rId13"/>
    <p:sldId id="271" r:id="rId14"/>
    <p:sldId id="270" r:id="rId15"/>
    <p:sldId id="272" r:id="rId16"/>
    <p:sldId id="273" r:id="rId17"/>
    <p:sldId id="274" r:id="rId18"/>
    <p:sldId id="275" r:id="rId19"/>
    <p:sldId id="280" r:id="rId20"/>
    <p:sldId id="276" r:id="rId21"/>
    <p:sldId id="277" r:id="rId22"/>
    <p:sldId id="278" r:id="rId23"/>
    <p:sldId id="263"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11"/>
    <p:restoredTop sz="94690"/>
  </p:normalViewPr>
  <p:slideViewPr>
    <p:cSldViewPr snapToGrid="0">
      <p:cViewPr varScale="1">
        <p:scale>
          <a:sx n="157" d="100"/>
          <a:sy n="157" d="100"/>
        </p:scale>
        <p:origin x="168" y="8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ef93a404af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f93a404af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ef93a404af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ef93a404af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ef93a404af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ef93a404af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ef93a404af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ef93a404af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ef93a404af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f93a404af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ef93a404af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ef93a404af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ef93a404af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ef93a404af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2754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400" dirty="0"/>
              <a:t>Car Price Prediction Using Machine Learning Techniques</a:t>
            </a:r>
            <a:endParaRPr sz="4400" dirty="0"/>
          </a:p>
          <a:p>
            <a:pPr marL="0" lvl="0" indent="0" algn="ctr" rtl="0">
              <a:spcBef>
                <a:spcPts val="0"/>
              </a:spcBef>
              <a:spcAft>
                <a:spcPts val="0"/>
              </a:spcAft>
              <a:buNone/>
            </a:pPr>
            <a:r>
              <a:rPr lang="en" sz="2550" dirty="0"/>
              <a:t>DS5220 - Supervised Machine Learning</a:t>
            </a:r>
            <a:endParaRPr sz="2550" dirty="0"/>
          </a:p>
        </p:txBody>
      </p:sp>
      <p:sp>
        <p:nvSpPr>
          <p:cNvPr id="55" name="Google Shape;55;p13"/>
          <p:cNvSpPr txBox="1">
            <a:spLocks noGrp="1"/>
          </p:cNvSpPr>
          <p:nvPr>
            <p:ph type="subTitle" idx="1"/>
          </p:nvPr>
        </p:nvSpPr>
        <p:spPr>
          <a:xfrm>
            <a:off x="311700" y="36348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Pengli Shao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A52EB-88DF-5FC0-B4D8-E6908AE4F380}"/>
              </a:ext>
            </a:extLst>
          </p:cNvPr>
          <p:cNvSpPr>
            <a:spLocks noGrp="1"/>
          </p:cNvSpPr>
          <p:nvPr>
            <p:ph type="title"/>
          </p:nvPr>
        </p:nvSpPr>
        <p:spPr>
          <a:xfrm>
            <a:off x="311700" y="445025"/>
            <a:ext cx="8520600" cy="1339014"/>
          </a:xfrm>
        </p:spPr>
        <p:txBody>
          <a:bodyPr>
            <a:normAutofit fontScale="90000"/>
          </a:bodyPr>
          <a:lstStyle/>
          <a:p>
            <a:r>
              <a:rPr kumimoji="1" lang="en-US" altLang="zh-CN" dirty="0"/>
              <a:t>Methodology – </a:t>
            </a:r>
            <a:br>
              <a:rPr kumimoji="1" lang="en-US" altLang="zh-CN" dirty="0"/>
            </a:br>
            <a:r>
              <a:rPr kumimoji="1" lang="en-US" altLang="zh-CN" sz="1700" dirty="0"/>
              <a:t>Multiple Regression with Lasso and Ridge</a:t>
            </a:r>
            <a:br>
              <a:rPr kumimoji="1" lang="en-US" altLang="zh-CN" sz="1700" dirty="0"/>
            </a:br>
            <a:r>
              <a:rPr kumimoji="1" lang="en-US" altLang="zh-CN" sz="1700" dirty="0"/>
              <a:t>K-fold Cross Validation</a:t>
            </a:r>
            <a:br>
              <a:rPr kumimoji="1" lang="en-US" altLang="zh-CN" dirty="0"/>
            </a:br>
            <a:endParaRPr kumimoji="1" lang="zh-CN" altLang="en-US" dirty="0"/>
          </a:p>
        </p:txBody>
      </p:sp>
      <p:sp>
        <p:nvSpPr>
          <p:cNvPr id="3" name="文本占位符 2">
            <a:extLst>
              <a:ext uri="{FF2B5EF4-FFF2-40B4-BE49-F238E27FC236}">
                <a16:creationId xmlns:a16="http://schemas.microsoft.com/office/drawing/2014/main" id="{E4CB93F9-33B1-E93B-A0F2-B741C9152637}"/>
              </a:ext>
            </a:extLst>
          </p:cNvPr>
          <p:cNvSpPr>
            <a:spLocks noGrp="1"/>
          </p:cNvSpPr>
          <p:nvPr>
            <p:ph type="body" idx="1"/>
          </p:nvPr>
        </p:nvSpPr>
        <p:spPr>
          <a:xfrm>
            <a:off x="311700" y="1454724"/>
            <a:ext cx="8520600" cy="3416400"/>
          </a:xfrm>
        </p:spPr>
        <p:txBody>
          <a:bodyPr/>
          <a:lstStyle/>
          <a:p>
            <a:pPr marL="114300" indent="0">
              <a:buNone/>
            </a:pPr>
            <a:r>
              <a:rPr kumimoji="1" lang="en-US" altLang="zh-CN" dirty="0"/>
              <a:t>I used lasso and ridge for regularization to prevent overfitting. Lasso and Ridge add a objective function to lower the regression coefficient of each variable.</a:t>
            </a:r>
          </a:p>
          <a:p>
            <a:pPr marL="114300" indent="0">
              <a:buNone/>
            </a:pPr>
            <a:r>
              <a:rPr kumimoji="1" lang="en-US" altLang="zh-CN" dirty="0"/>
              <a:t>Then, I implemented K-fold to fully prevent the possibility of overfitting for my multiple regression model. The k was set to 5 and shuffled. The goal of this method is to fully denied the possibility of overfitting.</a:t>
            </a:r>
            <a:endParaRPr kumimoji="1" lang="zh-CN" altLang="en-US" dirty="0"/>
          </a:p>
          <a:p>
            <a:pPr marL="114300" indent="0">
              <a:buNone/>
            </a:pPr>
            <a:endParaRPr kumimoji="1" lang="zh-CN" altLang="en-US" dirty="0"/>
          </a:p>
        </p:txBody>
      </p:sp>
    </p:spTree>
    <p:extLst>
      <p:ext uri="{BB962C8B-B14F-4D97-AF65-F5344CB8AC3E}">
        <p14:creationId xmlns:p14="http://schemas.microsoft.com/office/powerpoint/2010/main" val="920483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08218-E07B-CE04-5CD0-2FF23111025A}"/>
              </a:ext>
            </a:extLst>
          </p:cNvPr>
          <p:cNvSpPr>
            <a:spLocks noGrp="1"/>
          </p:cNvSpPr>
          <p:nvPr>
            <p:ph type="title"/>
          </p:nvPr>
        </p:nvSpPr>
        <p:spPr/>
        <p:txBody>
          <a:bodyPr>
            <a:normAutofit fontScale="90000"/>
          </a:bodyPr>
          <a:lstStyle/>
          <a:p>
            <a:r>
              <a:rPr kumimoji="1" lang="en-US" altLang="zh-CN" dirty="0"/>
              <a:t>Methodology – One-Hot Encoding</a:t>
            </a:r>
            <a:endParaRPr kumimoji="1" lang="zh-CN" altLang="en-US" dirty="0"/>
          </a:p>
        </p:txBody>
      </p:sp>
      <p:sp>
        <p:nvSpPr>
          <p:cNvPr id="3" name="文本占位符 2">
            <a:extLst>
              <a:ext uri="{FF2B5EF4-FFF2-40B4-BE49-F238E27FC236}">
                <a16:creationId xmlns:a16="http://schemas.microsoft.com/office/drawing/2014/main" id="{AF3CF970-9DFB-B65B-A25C-11E2A39122CF}"/>
              </a:ext>
            </a:extLst>
          </p:cNvPr>
          <p:cNvSpPr>
            <a:spLocks noGrp="1"/>
          </p:cNvSpPr>
          <p:nvPr>
            <p:ph type="body" idx="1"/>
          </p:nvPr>
        </p:nvSpPr>
        <p:spPr/>
        <p:txBody>
          <a:bodyPr/>
          <a:lstStyle/>
          <a:p>
            <a:pPr marL="114300" indent="0">
              <a:buNone/>
            </a:pPr>
            <a:r>
              <a:rPr kumimoji="1" lang="en-US" altLang="zh-CN" dirty="0"/>
              <a:t>To further optimize multiple regression model, adding more features is one of the solution, I used One-Hot encoding to transfer all categorical variables to Booleans.</a:t>
            </a:r>
          </a:p>
          <a:p>
            <a:pPr marL="114300" indent="0">
              <a:buNone/>
            </a:pPr>
            <a:r>
              <a:rPr kumimoji="1" lang="en-US" altLang="zh-CN" dirty="0"/>
              <a:t>Ex: color = [‘red’, ’blue’, ’gray’]</a:t>
            </a:r>
          </a:p>
          <a:p>
            <a:pPr marL="114300" indent="0">
              <a:buNone/>
            </a:pPr>
            <a:endParaRPr kumimoji="1" lang="zh-CN" altLang="en-US" dirty="0"/>
          </a:p>
        </p:txBody>
      </p:sp>
      <p:graphicFrame>
        <p:nvGraphicFramePr>
          <p:cNvPr id="6" name="表格 5">
            <a:extLst>
              <a:ext uri="{FF2B5EF4-FFF2-40B4-BE49-F238E27FC236}">
                <a16:creationId xmlns:a16="http://schemas.microsoft.com/office/drawing/2014/main" id="{DB30E86D-E855-E14B-4710-9270BEA526D4}"/>
              </a:ext>
            </a:extLst>
          </p:cNvPr>
          <p:cNvGraphicFramePr>
            <a:graphicFrameLocks noGrp="1"/>
          </p:cNvGraphicFramePr>
          <p:nvPr>
            <p:extLst>
              <p:ext uri="{D42A27DB-BD31-4B8C-83A1-F6EECF244321}">
                <p14:modId xmlns:p14="http://schemas.microsoft.com/office/powerpoint/2010/main" val="1086287861"/>
              </p:ext>
            </p:extLst>
          </p:nvPr>
        </p:nvGraphicFramePr>
        <p:xfrm>
          <a:off x="1524000" y="2694665"/>
          <a:ext cx="6096000" cy="14833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316644302"/>
                    </a:ext>
                  </a:extLst>
                </a:gridCol>
                <a:gridCol w="1524000">
                  <a:extLst>
                    <a:ext uri="{9D8B030D-6E8A-4147-A177-3AD203B41FA5}">
                      <a16:colId xmlns:a16="http://schemas.microsoft.com/office/drawing/2014/main" val="2961359512"/>
                    </a:ext>
                  </a:extLst>
                </a:gridCol>
                <a:gridCol w="1524000">
                  <a:extLst>
                    <a:ext uri="{9D8B030D-6E8A-4147-A177-3AD203B41FA5}">
                      <a16:colId xmlns:a16="http://schemas.microsoft.com/office/drawing/2014/main" val="3773544268"/>
                    </a:ext>
                  </a:extLst>
                </a:gridCol>
                <a:gridCol w="1524000">
                  <a:extLst>
                    <a:ext uri="{9D8B030D-6E8A-4147-A177-3AD203B41FA5}">
                      <a16:colId xmlns:a16="http://schemas.microsoft.com/office/drawing/2014/main" val="1460399050"/>
                    </a:ext>
                  </a:extLst>
                </a:gridCol>
              </a:tblGrid>
              <a:tr h="370840">
                <a:tc>
                  <a:txBody>
                    <a:bodyPr/>
                    <a:lstStyle/>
                    <a:p>
                      <a:endParaRPr lang="zh-CN" altLang="en-US"/>
                    </a:p>
                  </a:txBody>
                  <a:tcPr/>
                </a:tc>
                <a:tc>
                  <a:txBody>
                    <a:bodyPr/>
                    <a:lstStyle/>
                    <a:p>
                      <a:r>
                        <a:rPr lang="en-US" altLang="zh-CN" dirty="0" err="1"/>
                        <a:t>Color_blue</a:t>
                      </a:r>
                      <a:endParaRPr lang="zh-CN" altLang="en-US" dirty="0"/>
                    </a:p>
                  </a:txBody>
                  <a:tcPr/>
                </a:tc>
                <a:tc>
                  <a:txBody>
                    <a:bodyPr/>
                    <a:lstStyle/>
                    <a:p>
                      <a:r>
                        <a:rPr lang="en-US" altLang="zh-CN" dirty="0" err="1"/>
                        <a:t>Color_red</a:t>
                      </a:r>
                      <a:endParaRPr lang="zh-CN" altLang="en-US" dirty="0"/>
                    </a:p>
                  </a:txBody>
                  <a:tcPr/>
                </a:tc>
                <a:tc>
                  <a:txBody>
                    <a:bodyPr/>
                    <a:lstStyle/>
                    <a:p>
                      <a:r>
                        <a:rPr lang="en-US" altLang="zh-CN" dirty="0" err="1"/>
                        <a:t>Color_gray</a:t>
                      </a:r>
                      <a:endParaRPr lang="zh-CN" altLang="en-US" dirty="0"/>
                    </a:p>
                  </a:txBody>
                  <a:tcPr/>
                </a:tc>
                <a:extLst>
                  <a:ext uri="{0D108BD9-81ED-4DB2-BD59-A6C34878D82A}">
                    <a16:rowId xmlns:a16="http://schemas.microsoft.com/office/drawing/2014/main" val="3429256723"/>
                  </a:ext>
                </a:extLst>
              </a:tr>
              <a:tr h="370840">
                <a:tc>
                  <a:txBody>
                    <a:bodyPr/>
                    <a:lstStyle/>
                    <a:p>
                      <a:r>
                        <a:rPr lang="en-US" altLang="zh-CN" dirty="0">
                          <a:solidFill>
                            <a:schemeClr val="bg1"/>
                          </a:solidFill>
                        </a:rPr>
                        <a:t>0</a:t>
                      </a:r>
                      <a:endParaRPr lang="zh-CN" altLang="en-US" dirty="0">
                        <a:solidFill>
                          <a:schemeClr val="bg1"/>
                        </a:solidFill>
                      </a:endParaRPr>
                    </a:p>
                  </a:txBody>
                  <a:tcPr/>
                </a:tc>
                <a:tc>
                  <a:txBody>
                    <a:bodyPr/>
                    <a:lstStyle/>
                    <a:p>
                      <a:r>
                        <a:rPr lang="en-US" altLang="zh-CN" dirty="0">
                          <a:solidFill>
                            <a:schemeClr val="bg1"/>
                          </a:solidFill>
                        </a:rPr>
                        <a:t>0</a:t>
                      </a:r>
                      <a:endParaRPr lang="zh-CN" altLang="en-US" dirty="0">
                        <a:solidFill>
                          <a:schemeClr val="bg1"/>
                        </a:solidFill>
                      </a:endParaRPr>
                    </a:p>
                  </a:txBody>
                  <a:tcPr/>
                </a:tc>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solidFill>
                            <a:schemeClr val="bg1"/>
                          </a:solidFill>
                        </a:rPr>
                        <a:t>0</a:t>
                      </a:r>
                      <a:endParaRPr lang="zh-CN" altLang="en-US" dirty="0">
                        <a:solidFill>
                          <a:schemeClr val="bg1"/>
                        </a:solidFill>
                      </a:endParaRPr>
                    </a:p>
                  </a:txBody>
                  <a:tcPr/>
                </a:tc>
                <a:extLst>
                  <a:ext uri="{0D108BD9-81ED-4DB2-BD59-A6C34878D82A}">
                    <a16:rowId xmlns:a16="http://schemas.microsoft.com/office/drawing/2014/main" val="2386088373"/>
                  </a:ext>
                </a:extLst>
              </a:tr>
              <a:tr h="370840">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solidFill>
                            <a:schemeClr val="bg1"/>
                          </a:solidFill>
                        </a:rPr>
                        <a:t>0</a:t>
                      </a:r>
                      <a:endParaRPr lang="zh-CN" altLang="en-US" dirty="0">
                        <a:solidFill>
                          <a:schemeClr val="bg1"/>
                        </a:solidFill>
                      </a:endParaRPr>
                    </a:p>
                  </a:txBody>
                  <a:tcPr/>
                </a:tc>
                <a:tc>
                  <a:txBody>
                    <a:bodyPr/>
                    <a:lstStyle/>
                    <a:p>
                      <a:r>
                        <a:rPr lang="en-US" altLang="zh-CN" dirty="0">
                          <a:solidFill>
                            <a:schemeClr val="bg1"/>
                          </a:solidFill>
                        </a:rPr>
                        <a:t>0</a:t>
                      </a:r>
                      <a:endParaRPr lang="zh-CN" altLang="en-US" dirty="0">
                        <a:solidFill>
                          <a:schemeClr val="bg1"/>
                        </a:solidFill>
                      </a:endParaRPr>
                    </a:p>
                  </a:txBody>
                  <a:tcPr/>
                </a:tc>
                <a:extLst>
                  <a:ext uri="{0D108BD9-81ED-4DB2-BD59-A6C34878D82A}">
                    <a16:rowId xmlns:a16="http://schemas.microsoft.com/office/drawing/2014/main" val="3659628489"/>
                  </a:ext>
                </a:extLst>
              </a:tr>
              <a:tr h="370840">
                <a:tc>
                  <a:txBody>
                    <a:bodyPr/>
                    <a:lstStyle/>
                    <a:p>
                      <a:r>
                        <a:rPr lang="en-US" altLang="zh-CN" dirty="0">
                          <a:solidFill>
                            <a:schemeClr val="bg1"/>
                          </a:solidFill>
                        </a:rPr>
                        <a:t>2</a:t>
                      </a:r>
                      <a:endParaRPr lang="zh-CN" altLang="en-US" dirty="0">
                        <a:solidFill>
                          <a:schemeClr val="bg1"/>
                        </a:solidFill>
                      </a:endParaRPr>
                    </a:p>
                  </a:txBody>
                  <a:tcPr/>
                </a:tc>
                <a:tc>
                  <a:txBody>
                    <a:bodyPr/>
                    <a:lstStyle/>
                    <a:p>
                      <a:r>
                        <a:rPr lang="en-US" altLang="zh-CN" dirty="0">
                          <a:solidFill>
                            <a:schemeClr val="bg1"/>
                          </a:solidFill>
                        </a:rPr>
                        <a:t>0</a:t>
                      </a:r>
                      <a:endParaRPr lang="zh-CN" altLang="en-US" dirty="0">
                        <a:solidFill>
                          <a:schemeClr val="bg1"/>
                        </a:solidFill>
                      </a:endParaRPr>
                    </a:p>
                  </a:txBody>
                  <a:tcPr/>
                </a:tc>
                <a:tc>
                  <a:txBody>
                    <a:bodyPr/>
                    <a:lstStyle/>
                    <a:p>
                      <a:r>
                        <a:rPr lang="en-US" altLang="zh-CN" dirty="0">
                          <a:solidFill>
                            <a:schemeClr val="bg1"/>
                          </a:solidFill>
                        </a:rPr>
                        <a:t>0</a:t>
                      </a:r>
                      <a:endParaRPr lang="zh-CN" altLang="en-US" dirty="0">
                        <a:solidFill>
                          <a:schemeClr val="bg1"/>
                        </a:solidFill>
                      </a:endParaRPr>
                    </a:p>
                  </a:txBody>
                  <a:tcPr/>
                </a:tc>
                <a:tc>
                  <a:txBody>
                    <a:bodyPr/>
                    <a:lstStyle/>
                    <a:p>
                      <a:r>
                        <a:rPr lang="en-US" altLang="zh-CN" dirty="0">
                          <a:solidFill>
                            <a:schemeClr val="bg1"/>
                          </a:solidFill>
                        </a:rPr>
                        <a:t>1</a:t>
                      </a:r>
                      <a:endParaRPr lang="zh-CN" altLang="en-US" dirty="0">
                        <a:solidFill>
                          <a:schemeClr val="bg1"/>
                        </a:solidFill>
                      </a:endParaRPr>
                    </a:p>
                  </a:txBody>
                  <a:tcPr/>
                </a:tc>
                <a:extLst>
                  <a:ext uri="{0D108BD9-81ED-4DB2-BD59-A6C34878D82A}">
                    <a16:rowId xmlns:a16="http://schemas.microsoft.com/office/drawing/2014/main" val="1192737986"/>
                  </a:ext>
                </a:extLst>
              </a:tr>
            </a:tbl>
          </a:graphicData>
        </a:graphic>
      </p:graphicFrame>
    </p:spTree>
    <p:extLst>
      <p:ext uri="{BB962C8B-B14F-4D97-AF65-F5344CB8AC3E}">
        <p14:creationId xmlns:p14="http://schemas.microsoft.com/office/powerpoint/2010/main" val="2917430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7C5177-8DDA-F24B-D514-DE95E5233291}"/>
              </a:ext>
            </a:extLst>
          </p:cNvPr>
          <p:cNvSpPr>
            <a:spLocks noGrp="1"/>
          </p:cNvSpPr>
          <p:nvPr>
            <p:ph type="title"/>
          </p:nvPr>
        </p:nvSpPr>
        <p:spPr/>
        <p:txBody>
          <a:bodyPr>
            <a:normAutofit fontScale="90000"/>
          </a:bodyPr>
          <a:lstStyle/>
          <a:p>
            <a:r>
              <a:rPr kumimoji="1" lang="en-US" altLang="zh-CN" dirty="0"/>
              <a:t>Methodology – Decision Tree and Random Forest</a:t>
            </a:r>
            <a:endParaRPr kumimoji="1" lang="zh-CN" altLang="en-US" dirty="0"/>
          </a:p>
        </p:txBody>
      </p:sp>
      <p:sp>
        <p:nvSpPr>
          <p:cNvPr id="3" name="文本占位符 2">
            <a:extLst>
              <a:ext uri="{FF2B5EF4-FFF2-40B4-BE49-F238E27FC236}">
                <a16:creationId xmlns:a16="http://schemas.microsoft.com/office/drawing/2014/main" id="{FAADFBCD-058B-1EC6-EDEC-E967EA15DAAF}"/>
              </a:ext>
            </a:extLst>
          </p:cNvPr>
          <p:cNvSpPr>
            <a:spLocks noGrp="1"/>
          </p:cNvSpPr>
          <p:nvPr>
            <p:ph type="body" idx="1"/>
          </p:nvPr>
        </p:nvSpPr>
        <p:spPr/>
        <p:txBody>
          <a:bodyPr/>
          <a:lstStyle/>
          <a:p>
            <a:pPr marL="114300" indent="0">
              <a:buNone/>
            </a:pPr>
            <a:r>
              <a:rPr kumimoji="1" lang="en-US" altLang="zh-CN" dirty="0"/>
              <a:t>I implemented decision tree regressor, it is a tree type structure supervised machine learning algorithm that input the date from root node, split the data at each internal nodes, and output the result from leaf node.</a:t>
            </a:r>
          </a:p>
          <a:p>
            <a:pPr marL="114300" indent="0">
              <a:buNone/>
            </a:pPr>
            <a:r>
              <a:rPr kumimoji="1" lang="en-US" altLang="zh-CN" dirty="0"/>
              <a:t>Decision Tree regressor can capture non-linear relationship, but overfitting is a inevitable problem. Therefore, random forest regressor, which generate multiple decision trees and take the average of the results of all decision trees to reduce the possibility of overfitting.</a:t>
            </a:r>
            <a:endParaRPr kumimoji="1" lang="zh-CN" altLang="en-US" dirty="0"/>
          </a:p>
        </p:txBody>
      </p:sp>
    </p:spTree>
    <p:extLst>
      <p:ext uri="{BB962C8B-B14F-4D97-AF65-F5344CB8AC3E}">
        <p14:creationId xmlns:p14="http://schemas.microsoft.com/office/powerpoint/2010/main" val="345739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8E5CC-21CB-40AC-6EB7-A1F3A7629889}"/>
              </a:ext>
            </a:extLst>
          </p:cNvPr>
          <p:cNvSpPr>
            <a:spLocks noGrp="1"/>
          </p:cNvSpPr>
          <p:nvPr>
            <p:ph type="title"/>
          </p:nvPr>
        </p:nvSpPr>
        <p:spPr/>
        <p:txBody>
          <a:bodyPr>
            <a:normAutofit fontScale="90000"/>
          </a:bodyPr>
          <a:lstStyle/>
          <a:p>
            <a:r>
              <a:rPr kumimoji="1" lang="en-US" altLang="zh-CN" dirty="0"/>
              <a:t>Methodology – Performance Measurements</a:t>
            </a:r>
            <a:endParaRPr kumimoji="1" lang="zh-CN" altLang="en-US" dirty="0"/>
          </a:p>
        </p:txBody>
      </p:sp>
      <p:sp>
        <p:nvSpPr>
          <p:cNvPr id="3" name="文本占位符 2">
            <a:extLst>
              <a:ext uri="{FF2B5EF4-FFF2-40B4-BE49-F238E27FC236}">
                <a16:creationId xmlns:a16="http://schemas.microsoft.com/office/drawing/2014/main" id="{7313E24D-46B2-E6BA-7F4B-8CA62C3C6532}"/>
              </a:ext>
            </a:extLst>
          </p:cNvPr>
          <p:cNvSpPr>
            <a:spLocks noGrp="1"/>
          </p:cNvSpPr>
          <p:nvPr>
            <p:ph type="body" idx="1"/>
          </p:nvPr>
        </p:nvSpPr>
        <p:spPr/>
        <p:txBody>
          <a:bodyPr/>
          <a:lstStyle/>
          <a:p>
            <a:r>
              <a:rPr kumimoji="1" lang="en-US" altLang="zh-CN" dirty="0"/>
              <a:t>Mean Squared Error – the average of the squared differences between p and a</a:t>
            </a:r>
          </a:p>
          <a:p>
            <a:r>
              <a:rPr kumimoji="1" lang="en-US" altLang="zh-CN" b="0" dirty="0"/>
              <a:t>Mean Ab</a:t>
            </a:r>
            <a:r>
              <a:rPr kumimoji="1" lang="en-US" altLang="zh-CN" dirty="0"/>
              <a:t>solute Error – the avg of the abs differences between p and v</a:t>
            </a:r>
          </a:p>
          <a:p>
            <a:r>
              <a:rPr kumimoji="1" lang="en-US" altLang="zh-CN" b="0" dirty="0"/>
              <a:t>R-squared – indicates the proportion of the target variable that can be explained by independent variables</a:t>
            </a:r>
          </a:p>
          <a:p>
            <a:r>
              <a:rPr kumimoji="1" lang="en-US" altLang="zh-CN" dirty="0"/>
              <a:t>RMSE – Root of MSE</a:t>
            </a:r>
            <a:endParaRPr kumimoji="1" lang="en-US" altLang="zh-CN" b="0" dirty="0"/>
          </a:p>
          <a:p>
            <a:endParaRPr kumimoji="1" lang="zh-CN" altLang="en-US" dirty="0"/>
          </a:p>
        </p:txBody>
      </p:sp>
    </p:spTree>
    <p:extLst>
      <p:ext uri="{BB962C8B-B14F-4D97-AF65-F5344CB8AC3E}">
        <p14:creationId xmlns:p14="http://schemas.microsoft.com/office/powerpoint/2010/main" val="2388319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04871-9C01-3064-D06D-218E93FD2374}"/>
              </a:ext>
            </a:extLst>
          </p:cNvPr>
          <p:cNvSpPr>
            <a:spLocks noGrp="1"/>
          </p:cNvSpPr>
          <p:nvPr>
            <p:ph type="title"/>
          </p:nvPr>
        </p:nvSpPr>
        <p:spPr/>
        <p:txBody>
          <a:bodyPr>
            <a:normAutofit fontScale="90000"/>
          </a:bodyPr>
          <a:lstStyle/>
          <a:p>
            <a:r>
              <a:rPr kumimoji="1" lang="en-US" altLang="zh-CN" dirty="0"/>
              <a:t>Analysis and Results – MLR</a:t>
            </a:r>
            <a:endParaRPr kumimoji="1" lang="zh-CN" altLang="en-US" dirty="0"/>
          </a:p>
        </p:txBody>
      </p:sp>
      <p:sp>
        <p:nvSpPr>
          <p:cNvPr id="3" name="文本占位符 2">
            <a:extLst>
              <a:ext uri="{FF2B5EF4-FFF2-40B4-BE49-F238E27FC236}">
                <a16:creationId xmlns:a16="http://schemas.microsoft.com/office/drawing/2014/main" id="{2100010C-1390-9613-0ACE-3CE2A59BB552}"/>
              </a:ext>
            </a:extLst>
          </p:cNvPr>
          <p:cNvSpPr>
            <a:spLocks noGrp="1"/>
          </p:cNvSpPr>
          <p:nvPr>
            <p:ph type="body" idx="1"/>
          </p:nvPr>
        </p:nvSpPr>
        <p:spPr>
          <a:xfrm>
            <a:off x="5797550" y="1152475"/>
            <a:ext cx="3034750" cy="3416400"/>
          </a:xfrm>
        </p:spPr>
        <p:txBody>
          <a:bodyPr/>
          <a:lstStyle/>
          <a:p>
            <a:pPr marL="114300" indent="0">
              <a:buNone/>
            </a:pPr>
            <a:r>
              <a:rPr lang="en-US" altLang="zh-CN" dirty="0"/>
              <a:t>MSE: 54608852.22 </a:t>
            </a:r>
          </a:p>
          <a:p>
            <a:pPr marL="114300" indent="0">
              <a:buNone/>
            </a:pPr>
            <a:r>
              <a:rPr lang="en-US" altLang="zh-CN" dirty="0"/>
              <a:t>MAE: 5086.46 </a:t>
            </a:r>
          </a:p>
          <a:p>
            <a:pPr marL="114300" indent="0">
              <a:buNone/>
            </a:pPr>
            <a:r>
              <a:rPr lang="en-US" altLang="zh-CN" dirty="0"/>
              <a:t>R^2: 0.40</a:t>
            </a:r>
          </a:p>
          <a:p>
            <a:pPr marL="114300" indent="0">
              <a:buNone/>
            </a:pPr>
            <a:r>
              <a:rPr lang="en-US" altLang="zh-CN" dirty="0"/>
              <a:t>RMSE:7389.78</a:t>
            </a:r>
            <a:endParaRPr kumimoji="1" lang="zh-CN" altLang="en-US" dirty="0"/>
          </a:p>
        </p:txBody>
      </p:sp>
      <p:pic>
        <p:nvPicPr>
          <p:cNvPr id="5" name="图片 4" descr="图表, 折线图&#10;&#10;描述已自动生成">
            <a:extLst>
              <a:ext uri="{FF2B5EF4-FFF2-40B4-BE49-F238E27FC236}">
                <a16:creationId xmlns:a16="http://schemas.microsoft.com/office/drawing/2014/main" id="{E59CCF54-ED88-B44E-46CA-7D5DFED4EBB8}"/>
              </a:ext>
            </a:extLst>
          </p:cNvPr>
          <p:cNvPicPr>
            <a:picLocks noChangeAspect="1"/>
          </p:cNvPicPr>
          <p:nvPr/>
        </p:nvPicPr>
        <p:blipFill>
          <a:blip r:embed="rId2"/>
          <a:stretch>
            <a:fillRect/>
          </a:stretch>
        </p:blipFill>
        <p:spPr>
          <a:xfrm>
            <a:off x="266700" y="1152475"/>
            <a:ext cx="5418396" cy="3303283"/>
          </a:xfrm>
          <a:prstGeom prst="rect">
            <a:avLst/>
          </a:prstGeom>
        </p:spPr>
      </p:pic>
    </p:spTree>
    <p:extLst>
      <p:ext uri="{BB962C8B-B14F-4D97-AF65-F5344CB8AC3E}">
        <p14:creationId xmlns:p14="http://schemas.microsoft.com/office/powerpoint/2010/main" val="2300545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2CD4A7-7BEB-4663-AD36-D5D43BAFCE95}"/>
              </a:ext>
            </a:extLst>
          </p:cNvPr>
          <p:cNvSpPr>
            <a:spLocks noGrp="1"/>
          </p:cNvSpPr>
          <p:nvPr>
            <p:ph type="title"/>
          </p:nvPr>
        </p:nvSpPr>
        <p:spPr>
          <a:xfrm>
            <a:off x="311700" y="445025"/>
            <a:ext cx="8520600" cy="844026"/>
          </a:xfrm>
        </p:spPr>
        <p:txBody>
          <a:bodyPr>
            <a:normAutofit fontScale="90000"/>
          </a:bodyPr>
          <a:lstStyle/>
          <a:p>
            <a:r>
              <a:rPr kumimoji="1" lang="en-US" altLang="zh-CN" dirty="0"/>
              <a:t>Analysis and Results </a:t>
            </a:r>
            <a:br>
              <a:rPr kumimoji="1" lang="en-US" altLang="zh-CN" dirty="0"/>
            </a:br>
            <a:r>
              <a:rPr kumimoji="1" lang="en-US" altLang="zh-CN" dirty="0"/>
              <a:t>Lasso and Ridge</a:t>
            </a:r>
            <a:br>
              <a:rPr kumimoji="1" lang="en-US" altLang="zh-CN" dirty="0"/>
            </a:br>
            <a:endParaRPr kumimoji="1" lang="zh-CN" altLang="en-US" dirty="0"/>
          </a:p>
        </p:txBody>
      </p:sp>
      <p:sp>
        <p:nvSpPr>
          <p:cNvPr id="3" name="文本占位符 2">
            <a:extLst>
              <a:ext uri="{FF2B5EF4-FFF2-40B4-BE49-F238E27FC236}">
                <a16:creationId xmlns:a16="http://schemas.microsoft.com/office/drawing/2014/main" id="{782C3230-D4A5-8D52-FD7C-B3ABB7C5F42D}"/>
              </a:ext>
            </a:extLst>
          </p:cNvPr>
          <p:cNvSpPr>
            <a:spLocks noGrp="1"/>
          </p:cNvSpPr>
          <p:nvPr>
            <p:ph type="body" idx="1"/>
          </p:nvPr>
        </p:nvSpPr>
        <p:spPr>
          <a:xfrm>
            <a:off x="311700" y="1346199"/>
            <a:ext cx="4654000" cy="3222675"/>
          </a:xfrm>
        </p:spPr>
        <p:txBody>
          <a:bodyPr>
            <a:normAutofit lnSpcReduction="10000"/>
          </a:bodyPr>
          <a:lstStyle/>
          <a:p>
            <a:pPr marL="114300" indent="0">
              <a:buNone/>
            </a:pPr>
            <a:r>
              <a:rPr lang="en-US" altLang="zh-CN" dirty="0"/>
              <a:t>Lasso: </a:t>
            </a:r>
          </a:p>
          <a:p>
            <a:pPr marL="114300" indent="0">
              <a:buNone/>
            </a:pPr>
            <a:r>
              <a:rPr lang="en-US" altLang="zh-CN" dirty="0"/>
              <a:t>MSE: 54608853.38 </a:t>
            </a:r>
          </a:p>
          <a:p>
            <a:pPr marL="114300" indent="0">
              <a:buNone/>
            </a:pPr>
            <a:r>
              <a:rPr lang="en-US" altLang="zh-CN" dirty="0"/>
              <a:t>MAE: 5086.46</a:t>
            </a:r>
          </a:p>
          <a:p>
            <a:pPr marL="114300" indent="0">
              <a:buNone/>
            </a:pPr>
            <a:r>
              <a:rPr lang="en-US" altLang="zh-CN" dirty="0"/>
              <a:t>R^2: 0.40 </a:t>
            </a:r>
          </a:p>
          <a:p>
            <a:pPr marL="114300" indent="0">
              <a:buNone/>
            </a:pPr>
            <a:r>
              <a:rPr lang="en-US" altLang="zh-CN" dirty="0"/>
              <a:t>RMSE: 7389.78 </a:t>
            </a:r>
          </a:p>
          <a:p>
            <a:pPr marL="114300" indent="0">
              <a:buNone/>
            </a:pPr>
            <a:r>
              <a:rPr lang="en-US" altLang="zh-CN" dirty="0"/>
              <a:t>Ridge: </a:t>
            </a:r>
          </a:p>
          <a:p>
            <a:pPr marL="114300" indent="0">
              <a:buNone/>
            </a:pPr>
            <a:r>
              <a:rPr lang="en-US" altLang="zh-CN" dirty="0"/>
              <a:t>MSE: 54608852.24 </a:t>
            </a:r>
          </a:p>
          <a:p>
            <a:pPr marL="114300" indent="0">
              <a:buNone/>
            </a:pPr>
            <a:r>
              <a:rPr lang="en-US" altLang="zh-CN" dirty="0"/>
              <a:t>MAE: 5086.46</a:t>
            </a:r>
          </a:p>
          <a:p>
            <a:pPr marL="114300" indent="0">
              <a:buNone/>
            </a:pPr>
            <a:r>
              <a:rPr lang="en-US" altLang="zh-CN" dirty="0"/>
              <a:t>R^2: 0.40 </a:t>
            </a:r>
          </a:p>
          <a:p>
            <a:pPr marL="114300" indent="0">
              <a:buNone/>
            </a:pPr>
            <a:r>
              <a:rPr lang="en-US" altLang="zh-CN" dirty="0"/>
              <a:t>RMSE: 7389.78</a:t>
            </a:r>
            <a:endParaRPr kumimoji="1" lang="zh-CN" altLang="en-US" dirty="0"/>
          </a:p>
        </p:txBody>
      </p:sp>
      <p:pic>
        <p:nvPicPr>
          <p:cNvPr id="5" name="图片 4" descr="图表, 折线图&#10;&#10;描述已自动生成">
            <a:extLst>
              <a:ext uri="{FF2B5EF4-FFF2-40B4-BE49-F238E27FC236}">
                <a16:creationId xmlns:a16="http://schemas.microsoft.com/office/drawing/2014/main" id="{B492FE84-3151-357E-6E20-86D8A54B8E52}"/>
              </a:ext>
            </a:extLst>
          </p:cNvPr>
          <p:cNvPicPr>
            <a:picLocks noChangeAspect="1"/>
          </p:cNvPicPr>
          <p:nvPr/>
        </p:nvPicPr>
        <p:blipFill>
          <a:blip r:embed="rId2"/>
          <a:stretch>
            <a:fillRect/>
          </a:stretch>
        </p:blipFill>
        <p:spPr>
          <a:xfrm>
            <a:off x="5856279" y="445025"/>
            <a:ext cx="2976022" cy="4123850"/>
          </a:xfrm>
          <a:prstGeom prst="rect">
            <a:avLst/>
          </a:prstGeom>
        </p:spPr>
      </p:pic>
    </p:spTree>
    <p:extLst>
      <p:ext uri="{BB962C8B-B14F-4D97-AF65-F5344CB8AC3E}">
        <p14:creationId xmlns:p14="http://schemas.microsoft.com/office/powerpoint/2010/main" val="2076579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896A6-DBB9-FFE5-F595-4805F4C6EAB9}"/>
              </a:ext>
            </a:extLst>
          </p:cNvPr>
          <p:cNvSpPr>
            <a:spLocks noGrp="1"/>
          </p:cNvSpPr>
          <p:nvPr>
            <p:ph type="title"/>
          </p:nvPr>
        </p:nvSpPr>
        <p:spPr/>
        <p:txBody>
          <a:bodyPr>
            <a:normAutofit fontScale="90000"/>
          </a:bodyPr>
          <a:lstStyle/>
          <a:p>
            <a:r>
              <a:rPr kumimoji="1" lang="en-US" altLang="zh-CN" dirty="0"/>
              <a:t>Analysis and Results – MLR with One-Hot</a:t>
            </a:r>
            <a:endParaRPr kumimoji="1" lang="zh-CN" altLang="en-US" dirty="0"/>
          </a:p>
        </p:txBody>
      </p:sp>
      <p:sp>
        <p:nvSpPr>
          <p:cNvPr id="3" name="文本占位符 2">
            <a:extLst>
              <a:ext uri="{FF2B5EF4-FFF2-40B4-BE49-F238E27FC236}">
                <a16:creationId xmlns:a16="http://schemas.microsoft.com/office/drawing/2014/main" id="{0A826ED3-61D1-B166-34D2-A58073FA7756}"/>
              </a:ext>
            </a:extLst>
          </p:cNvPr>
          <p:cNvSpPr>
            <a:spLocks noGrp="1"/>
          </p:cNvSpPr>
          <p:nvPr>
            <p:ph type="body" idx="1"/>
          </p:nvPr>
        </p:nvSpPr>
        <p:spPr>
          <a:xfrm>
            <a:off x="311700" y="1152475"/>
            <a:ext cx="3096518" cy="3416400"/>
          </a:xfrm>
        </p:spPr>
        <p:txBody>
          <a:bodyPr/>
          <a:lstStyle/>
          <a:p>
            <a:pPr marL="114300" indent="0">
              <a:buNone/>
            </a:pPr>
            <a:r>
              <a:rPr lang="en-US" altLang="zh-CN" dirty="0"/>
              <a:t>MSE: 1.7550106787134506e+33 MAE: </a:t>
            </a:r>
          </a:p>
          <a:p>
            <a:pPr marL="114300" indent="0">
              <a:buNone/>
            </a:pPr>
            <a:r>
              <a:rPr lang="en-US" altLang="zh-CN" dirty="0"/>
              <a:t>567534496073094.2 </a:t>
            </a:r>
          </a:p>
          <a:p>
            <a:pPr marL="114300" indent="0">
              <a:buNone/>
            </a:pPr>
            <a:r>
              <a:rPr lang="en-US" altLang="zh-CN" dirty="0"/>
              <a:t>R^2: </a:t>
            </a:r>
          </a:p>
          <a:p>
            <a:pPr marL="114300" indent="0">
              <a:buNone/>
            </a:pPr>
            <a:r>
              <a:rPr lang="en-US" altLang="zh-CN" dirty="0"/>
              <a:t>-1.952400731737232e+25 RMSE: 4.189284758420524e+16</a:t>
            </a:r>
            <a:endParaRPr kumimoji="1" lang="zh-CN" altLang="en-US" dirty="0"/>
          </a:p>
        </p:txBody>
      </p:sp>
      <p:pic>
        <p:nvPicPr>
          <p:cNvPr id="5" name="图片 4" descr="图表, 折线图, 散点图&#10;&#10;描述已自动生成">
            <a:extLst>
              <a:ext uri="{FF2B5EF4-FFF2-40B4-BE49-F238E27FC236}">
                <a16:creationId xmlns:a16="http://schemas.microsoft.com/office/drawing/2014/main" id="{A3308585-AF99-D883-7EFC-2336D791188A}"/>
              </a:ext>
            </a:extLst>
          </p:cNvPr>
          <p:cNvPicPr>
            <a:picLocks noChangeAspect="1"/>
          </p:cNvPicPr>
          <p:nvPr/>
        </p:nvPicPr>
        <p:blipFill>
          <a:blip r:embed="rId2"/>
          <a:stretch>
            <a:fillRect/>
          </a:stretch>
        </p:blipFill>
        <p:spPr>
          <a:xfrm>
            <a:off x="3533394" y="1152475"/>
            <a:ext cx="5298906" cy="3416400"/>
          </a:xfrm>
          <a:prstGeom prst="rect">
            <a:avLst/>
          </a:prstGeom>
        </p:spPr>
      </p:pic>
    </p:spTree>
    <p:extLst>
      <p:ext uri="{BB962C8B-B14F-4D97-AF65-F5344CB8AC3E}">
        <p14:creationId xmlns:p14="http://schemas.microsoft.com/office/powerpoint/2010/main" val="3596621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9B609-77CD-1523-E895-F8F13E2821CA}"/>
              </a:ext>
            </a:extLst>
          </p:cNvPr>
          <p:cNvSpPr>
            <a:spLocks noGrp="1"/>
          </p:cNvSpPr>
          <p:nvPr>
            <p:ph type="title"/>
          </p:nvPr>
        </p:nvSpPr>
        <p:spPr/>
        <p:txBody>
          <a:bodyPr>
            <a:normAutofit fontScale="90000"/>
          </a:bodyPr>
          <a:lstStyle/>
          <a:p>
            <a:r>
              <a:rPr kumimoji="1" lang="en-US" altLang="zh-CN" dirty="0"/>
              <a:t>Analysis and Results – Decision Tree Regressor</a:t>
            </a:r>
            <a:endParaRPr kumimoji="1" lang="zh-CN" altLang="en-US" dirty="0"/>
          </a:p>
        </p:txBody>
      </p:sp>
      <p:sp>
        <p:nvSpPr>
          <p:cNvPr id="3" name="文本占位符 2">
            <a:extLst>
              <a:ext uri="{FF2B5EF4-FFF2-40B4-BE49-F238E27FC236}">
                <a16:creationId xmlns:a16="http://schemas.microsoft.com/office/drawing/2014/main" id="{19A9EFFD-5D1A-897A-4637-C8C141DB20C6}"/>
              </a:ext>
            </a:extLst>
          </p:cNvPr>
          <p:cNvSpPr>
            <a:spLocks noGrp="1"/>
          </p:cNvSpPr>
          <p:nvPr>
            <p:ph type="body" idx="1"/>
          </p:nvPr>
        </p:nvSpPr>
        <p:spPr>
          <a:xfrm>
            <a:off x="311700" y="1152475"/>
            <a:ext cx="2923336" cy="3416400"/>
          </a:xfrm>
        </p:spPr>
        <p:txBody>
          <a:bodyPr/>
          <a:lstStyle/>
          <a:p>
            <a:pPr marL="114300" indent="0">
              <a:buNone/>
            </a:pPr>
            <a:r>
              <a:rPr lang="en-US" altLang="zh-CN" dirty="0"/>
              <a:t>MSE: 4254711.175258203 MAE: 1286.0819851933095 R^2: 0.9525269189658437 RMSE: 2062.695124166003</a:t>
            </a:r>
            <a:endParaRPr kumimoji="1" lang="zh-CN" altLang="en-US" dirty="0"/>
          </a:p>
        </p:txBody>
      </p:sp>
      <p:pic>
        <p:nvPicPr>
          <p:cNvPr id="5" name="图片 4" descr="图表, 散点图&#10;&#10;描述已自动生成">
            <a:extLst>
              <a:ext uri="{FF2B5EF4-FFF2-40B4-BE49-F238E27FC236}">
                <a16:creationId xmlns:a16="http://schemas.microsoft.com/office/drawing/2014/main" id="{D070285E-777D-73F4-26D4-3D8609CE36EE}"/>
              </a:ext>
            </a:extLst>
          </p:cNvPr>
          <p:cNvPicPr>
            <a:picLocks noChangeAspect="1"/>
          </p:cNvPicPr>
          <p:nvPr/>
        </p:nvPicPr>
        <p:blipFill>
          <a:blip r:embed="rId2"/>
          <a:stretch>
            <a:fillRect/>
          </a:stretch>
        </p:blipFill>
        <p:spPr>
          <a:xfrm>
            <a:off x="3332940" y="1152475"/>
            <a:ext cx="5499360" cy="3416400"/>
          </a:xfrm>
          <a:prstGeom prst="rect">
            <a:avLst/>
          </a:prstGeom>
        </p:spPr>
      </p:pic>
    </p:spTree>
    <p:extLst>
      <p:ext uri="{BB962C8B-B14F-4D97-AF65-F5344CB8AC3E}">
        <p14:creationId xmlns:p14="http://schemas.microsoft.com/office/powerpoint/2010/main" val="3557175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316E6-9F26-ADD2-8945-A4F09BEA27B2}"/>
              </a:ext>
            </a:extLst>
          </p:cNvPr>
          <p:cNvSpPr>
            <a:spLocks noGrp="1"/>
          </p:cNvSpPr>
          <p:nvPr>
            <p:ph type="title"/>
          </p:nvPr>
        </p:nvSpPr>
        <p:spPr/>
        <p:txBody>
          <a:bodyPr>
            <a:normAutofit fontScale="90000"/>
          </a:bodyPr>
          <a:lstStyle/>
          <a:p>
            <a:r>
              <a:rPr kumimoji="1" lang="en-US" altLang="zh-CN" dirty="0"/>
              <a:t>Analysis and Results – Random Forest</a:t>
            </a:r>
            <a:endParaRPr kumimoji="1" lang="zh-CN" altLang="en-US" dirty="0"/>
          </a:p>
        </p:txBody>
      </p:sp>
      <p:sp>
        <p:nvSpPr>
          <p:cNvPr id="3" name="文本占位符 2">
            <a:extLst>
              <a:ext uri="{FF2B5EF4-FFF2-40B4-BE49-F238E27FC236}">
                <a16:creationId xmlns:a16="http://schemas.microsoft.com/office/drawing/2014/main" id="{95301F1A-E75D-EFCF-A388-FDC5B36C4724}"/>
              </a:ext>
            </a:extLst>
          </p:cNvPr>
          <p:cNvSpPr>
            <a:spLocks noGrp="1"/>
          </p:cNvSpPr>
          <p:nvPr>
            <p:ph type="body" idx="1"/>
          </p:nvPr>
        </p:nvSpPr>
        <p:spPr>
          <a:xfrm>
            <a:off x="311700" y="1152475"/>
            <a:ext cx="2901400" cy="3416400"/>
          </a:xfrm>
        </p:spPr>
        <p:txBody>
          <a:bodyPr/>
          <a:lstStyle/>
          <a:p>
            <a:pPr marL="114300" indent="0">
              <a:buNone/>
            </a:pPr>
            <a:r>
              <a:rPr lang="en-US" altLang="zh-CN" dirty="0"/>
              <a:t>MSE: 2198737.8696241416 MAE: 949.5651954231788 R^2: 0.9757051241704635 RMSE: 1482.8141723169972</a:t>
            </a:r>
            <a:endParaRPr kumimoji="1" lang="zh-CN" altLang="en-US" dirty="0"/>
          </a:p>
        </p:txBody>
      </p:sp>
      <p:pic>
        <p:nvPicPr>
          <p:cNvPr id="5" name="图片 4" descr="图表, 散点图&#10;&#10;描述已自动生成">
            <a:extLst>
              <a:ext uri="{FF2B5EF4-FFF2-40B4-BE49-F238E27FC236}">
                <a16:creationId xmlns:a16="http://schemas.microsoft.com/office/drawing/2014/main" id="{AF3BA67A-3FE9-EF6B-5BA7-3BC08AFEB0E2}"/>
              </a:ext>
            </a:extLst>
          </p:cNvPr>
          <p:cNvPicPr>
            <a:picLocks noChangeAspect="1"/>
          </p:cNvPicPr>
          <p:nvPr/>
        </p:nvPicPr>
        <p:blipFill>
          <a:blip r:embed="rId2"/>
          <a:stretch>
            <a:fillRect/>
          </a:stretch>
        </p:blipFill>
        <p:spPr>
          <a:xfrm>
            <a:off x="3332941" y="1152475"/>
            <a:ext cx="5499359" cy="3416400"/>
          </a:xfrm>
          <a:prstGeom prst="rect">
            <a:avLst/>
          </a:prstGeom>
        </p:spPr>
      </p:pic>
    </p:spTree>
    <p:extLst>
      <p:ext uri="{BB962C8B-B14F-4D97-AF65-F5344CB8AC3E}">
        <p14:creationId xmlns:p14="http://schemas.microsoft.com/office/powerpoint/2010/main" val="3032830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C4C049-073E-AA59-F68B-6528BA458807}"/>
              </a:ext>
            </a:extLst>
          </p:cNvPr>
          <p:cNvSpPr>
            <a:spLocks noGrp="1"/>
          </p:cNvSpPr>
          <p:nvPr>
            <p:ph type="title"/>
          </p:nvPr>
        </p:nvSpPr>
        <p:spPr/>
        <p:txBody>
          <a:bodyPr>
            <a:normAutofit fontScale="90000"/>
          </a:bodyPr>
          <a:lstStyle/>
          <a:p>
            <a:r>
              <a:rPr kumimoji="1" lang="en-US" altLang="zh-CN" dirty="0"/>
              <a:t>Discussion - Conclusion</a:t>
            </a:r>
            <a:endParaRPr kumimoji="1" lang="zh-CN" altLang="en-US" dirty="0"/>
          </a:p>
        </p:txBody>
      </p:sp>
      <p:sp>
        <p:nvSpPr>
          <p:cNvPr id="3" name="文本占位符 2">
            <a:extLst>
              <a:ext uri="{FF2B5EF4-FFF2-40B4-BE49-F238E27FC236}">
                <a16:creationId xmlns:a16="http://schemas.microsoft.com/office/drawing/2014/main" id="{6B6C2DBE-026A-03BB-9754-E55453882E55}"/>
              </a:ext>
            </a:extLst>
          </p:cNvPr>
          <p:cNvSpPr>
            <a:spLocks noGrp="1"/>
          </p:cNvSpPr>
          <p:nvPr>
            <p:ph type="body" idx="1"/>
          </p:nvPr>
        </p:nvSpPr>
        <p:spPr>
          <a:xfrm>
            <a:off x="6238958" y="1152475"/>
            <a:ext cx="2593341" cy="3416400"/>
          </a:xfrm>
        </p:spPr>
        <p:txBody>
          <a:bodyPr/>
          <a:lstStyle/>
          <a:p>
            <a:r>
              <a:rPr kumimoji="1" lang="en-US" altLang="zh-CN" dirty="0"/>
              <a:t>Good</a:t>
            </a:r>
            <a:r>
              <a:rPr kumimoji="1" lang="zh-CN" altLang="en-US" dirty="0"/>
              <a:t> </a:t>
            </a:r>
            <a:r>
              <a:rPr kumimoji="1" lang="en-US" altLang="zh-CN" dirty="0"/>
              <a:t>at predicting price between 25,000 to 75,000</a:t>
            </a:r>
          </a:p>
        </p:txBody>
      </p:sp>
      <p:pic>
        <p:nvPicPr>
          <p:cNvPr id="5" name="图片 4" descr="图表, 散点图&#10;&#10;描述已自动生成">
            <a:extLst>
              <a:ext uri="{FF2B5EF4-FFF2-40B4-BE49-F238E27FC236}">
                <a16:creationId xmlns:a16="http://schemas.microsoft.com/office/drawing/2014/main" id="{86A30942-3992-08E4-B8C7-2E2896A62A1A}"/>
              </a:ext>
            </a:extLst>
          </p:cNvPr>
          <p:cNvPicPr>
            <a:picLocks noChangeAspect="1"/>
          </p:cNvPicPr>
          <p:nvPr/>
        </p:nvPicPr>
        <p:blipFill>
          <a:blip r:embed="rId2"/>
          <a:stretch>
            <a:fillRect/>
          </a:stretch>
        </p:blipFill>
        <p:spPr>
          <a:xfrm>
            <a:off x="311700" y="1098039"/>
            <a:ext cx="5813971" cy="3600436"/>
          </a:xfrm>
          <a:prstGeom prst="rect">
            <a:avLst/>
          </a:prstGeom>
        </p:spPr>
      </p:pic>
    </p:spTree>
    <p:extLst>
      <p:ext uri="{BB962C8B-B14F-4D97-AF65-F5344CB8AC3E}">
        <p14:creationId xmlns:p14="http://schemas.microsoft.com/office/powerpoint/2010/main" val="2186543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 Background Information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the used car market, many websites or companies provide users with estimated prices for cars that are for sale and preparing to sell. These price estimators greatly help buyers and sellers in the used car market to estimate the value of a vehicle.</a:t>
            </a:r>
            <a:endParaRPr/>
          </a:p>
          <a:p>
            <a:pPr marL="0" lvl="0" indent="0" algn="l" rtl="0">
              <a:spcBef>
                <a:spcPts val="1200"/>
              </a:spcBef>
              <a:spcAft>
                <a:spcPts val="1200"/>
              </a:spcAft>
              <a:buNone/>
            </a:pPr>
            <a:r>
              <a:rPr lang="en"/>
              <a:t>After all, each used car has different conditions, and some of these conditions can significantly affect the price of the vehicle.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55606-9C0D-AD27-B272-2F4FAC107591}"/>
              </a:ext>
            </a:extLst>
          </p:cNvPr>
          <p:cNvSpPr>
            <a:spLocks noGrp="1"/>
          </p:cNvSpPr>
          <p:nvPr>
            <p:ph type="title"/>
          </p:nvPr>
        </p:nvSpPr>
        <p:spPr/>
        <p:txBody>
          <a:bodyPr>
            <a:normAutofit fontScale="90000"/>
          </a:bodyPr>
          <a:lstStyle/>
          <a:p>
            <a:r>
              <a:rPr kumimoji="1" lang="en-US" altLang="zh-CN" dirty="0"/>
              <a:t>Discussion</a:t>
            </a:r>
            <a:r>
              <a:rPr kumimoji="1" lang="zh-CN" altLang="en-US" dirty="0"/>
              <a:t> </a:t>
            </a:r>
            <a:r>
              <a:rPr kumimoji="1" lang="en-US" altLang="zh-CN" dirty="0"/>
              <a:t>-</a:t>
            </a:r>
            <a:r>
              <a:rPr kumimoji="1" lang="zh-CN" altLang="en-US" dirty="0"/>
              <a:t> </a:t>
            </a:r>
            <a:r>
              <a:rPr kumimoji="1" lang="en-US" altLang="zh-CN" dirty="0"/>
              <a:t>Why</a:t>
            </a:r>
            <a:endParaRPr kumimoji="1" lang="zh-CN" altLang="en-US" dirty="0"/>
          </a:p>
        </p:txBody>
      </p:sp>
      <p:sp>
        <p:nvSpPr>
          <p:cNvPr id="3" name="文本占位符 2">
            <a:extLst>
              <a:ext uri="{FF2B5EF4-FFF2-40B4-BE49-F238E27FC236}">
                <a16:creationId xmlns:a16="http://schemas.microsoft.com/office/drawing/2014/main" id="{CB185392-2730-009B-DE63-753CEC210C14}"/>
              </a:ext>
            </a:extLst>
          </p:cNvPr>
          <p:cNvSpPr>
            <a:spLocks noGrp="1"/>
          </p:cNvSpPr>
          <p:nvPr>
            <p:ph type="body" idx="1"/>
          </p:nvPr>
        </p:nvSpPr>
        <p:spPr/>
        <p:txBody>
          <a:bodyPr/>
          <a:lstStyle/>
          <a:p>
            <a:pPr marL="114300" indent="0">
              <a:buNone/>
            </a:pPr>
            <a:r>
              <a:rPr kumimoji="1" lang="en-US" altLang="zh-CN" dirty="0"/>
              <a:t>CURSE OF DIMENSION</a:t>
            </a:r>
          </a:p>
          <a:p>
            <a:pPr marL="114300" indent="0">
              <a:buNone/>
            </a:pPr>
            <a:endParaRPr kumimoji="1" lang="en-US" altLang="zh-CN" dirty="0"/>
          </a:p>
          <a:p>
            <a:pPr marL="114300" indent="0">
              <a:buNone/>
            </a:pPr>
            <a:endParaRPr kumimoji="1" lang="en-US" altLang="zh-CN" dirty="0"/>
          </a:p>
          <a:p>
            <a:pPr marL="114300" indent="0">
              <a:buNone/>
            </a:pPr>
            <a:endParaRPr kumimoji="1" lang="en-US" altLang="zh-CN" dirty="0"/>
          </a:p>
          <a:p>
            <a:pPr marL="114300" indent="0">
              <a:buNone/>
            </a:pPr>
            <a:endParaRPr kumimoji="1" lang="en-US" altLang="zh-CN" dirty="0"/>
          </a:p>
          <a:p>
            <a:pPr marL="114300" indent="0">
              <a:buNone/>
            </a:pPr>
            <a:endParaRPr kumimoji="1" lang="en-US" altLang="zh-CN" dirty="0"/>
          </a:p>
          <a:p>
            <a:pPr marL="114300" indent="0">
              <a:buNone/>
            </a:pPr>
            <a:endParaRPr kumimoji="1" lang="en-US" altLang="zh-CN" dirty="0"/>
          </a:p>
          <a:p>
            <a:pPr marL="114300" indent="0">
              <a:buNone/>
            </a:pPr>
            <a:endParaRPr kumimoji="1" lang="en-US" altLang="zh-CN" dirty="0"/>
          </a:p>
          <a:p>
            <a:pPr marL="114300" indent="0">
              <a:buNone/>
            </a:pPr>
            <a:r>
              <a:rPr kumimoji="1" lang="en-US" altLang="zh-CN" dirty="0"/>
              <a:t>100 Features, 10 possible values 			1000 new columns</a:t>
            </a:r>
          </a:p>
        </p:txBody>
      </p:sp>
      <p:graphicFrame>
        <p:nvGraphicFramePr>
          <p:cNvPr id="5" name="表格 4">
            <a:extLst>
              <a:ext uri="{FF2B5EF4-FFF2-40B4-BE49-F238E27FC236}">
                <a16:creationId xmlns:a16="http://schemas.microsoft.com/office/drawing/2014/main" id="{B5D157BB-C99C-904F-E05E-E4848EE64139}"/>
              </a:ext>
            </a:extLst>
          </p:cNvPr>
          <p:cNvGraphicFramePr>
            <a:graphicFrameLocks noGrp="1"/>
          </p:cNvGraphicFramePr>
          <p:nvPr>
            <p:extLst>
              <p:ext uri="{D42A27DB-BD31-4B8C-83A1-F6EECF244321}">
                <p14:modId xmlns:p14="http://schemas.microsoft.com/office/powerpoint/2010/main" val="3154737182"/>
              </p:ext>
            </p:extLst>
          </p:nvPr>
        </p:nvGraphicFramePr>
        <p:xfrm>
          <a:off x="660400" y="1830070"/>
          <a:ext cx="698500" cy="1483360"/>
        </p:xfrm>
        <a:graphic>
          <a:graphicData uri="http://schemas.openxmlformats.org/drawingml/2006/table">
            <a:tbl>
              <a:tblPr firstRow="1" bandRow="1">
                <a:tableStyleId>{5C22544A-7EE6-4342-B048-85BDC9FD1C3A}</a:tableStyleId>
              </a:tblPr>
              <a:tblGrid>
                <a:gridCol w="698500">
                  <a:extLst>
                    <a:ext uri="{9D8B030D-6E8A-4147-A177-3AD203B41FA5}">
                      <a16:colId xmlns:a16="http://schemas.microsoft.com/office/drawing/2014/main" val="3461328335"/>
                    </a:ext>
                  </a:extLst>
                </a:gridCol>
              </a:tblGrid>
              <a:tr h="370840">
                <a:tc>
                  <a:txBody>
                    <a:bodyPr/>
                    <a:lstStyle/>
                    <a:p>
                      <a:r>
                        <a:rPr lang="en-US" altLang="zh-CN" dirty="0"/>
                        <a:t>color</a:t>
                      </a:r>
                      <a:endParaRPr lang="zh-CN" altLang="en-US" dirty="0"/>
                    </a:p>
                  </a:txBody>
                  <a:tcPr/>
                </a:tc>
                <a:extLst>
                  <a:ext uri="{0D108BD9-81ED-4DB2-BD59-A6C34878D82A}">
                    <a16:rowId xmlns:a16="http://schemas.microsoft.com/office/drawing/2014/main" val="889070476"/>
                  </a:ext>
                </a:extLst>
              </a:tr>
              <a:tr h="370840">
                <a:tc>
                  <a:txBody>
                    <a:bodyPr/>
                    <a:lstStyle/>
                    <a:p>
                      <a:r>
                        <a:rPr lang="en-US" altLang="zh-CN" dirty="0">
                          <a:solidFill>
                            <a:schemeClr val="bg1"/>
                          </a:solidFill>
                        </a:rPr>
                        <a:t>red</a:t>
                      </a:r>
                      <a:endParaRPr lang="zh-CN" altLang="en-US" dirty="0">
                        <a:solidFill>
                          <a:schemeClr val="bg1"/>
                        </a:solidFill>
                      </a:endParaRPr>
                    </a:p>
                  </a:txBody>
                  <a:tcPr/>
                </a:tc>
                <a:extLst>
                  <a:ext uri="{0D108BD9-81ED-4DB2-BD59-A6C34878D82A}">
                    <a16:rowId xmlns:a16="http://schemas.microsoft.com/office/drawing/2014/main" val="2463084728"/>
                  </a:ext>
                </a:extLst>
              </a:tr>
              <a:tr h="370840">
                <a:tc>
                  <a:txBody>
                    <a:bodyPr/>
                    <a:lstStyle/>
                    <a:p>
                      <a:r>
                        <a:rPr lang="en-US" altLang="zh-CN" dirty="0">
                          <a:solidFill>
                            <a:schemeClr val="bg1"/>
                          </a:solidFill>
                        </a:rPr>
                        <a:t>blue</a:t>
                      </a:r>
                      <a:endParaRPr lang="zh-CN" altLang="en-US" dirty="0">
                        <a:solidFill>
                          <a:schemeClr val="bg1"/>
                        </a:solidFill>
                      </a:endParaRPr>
                    </a:p>
                  </a:txBody>
                  <a:tcPr/>
                </a:tc>
                <a:extLst>
                  <a:ext uri="{0D108BD9-81ED-4DB2-BD59-A6C34878D82A}">
                    <a16:rowId xmlns:a16="http://schemas.microsoft.com/office/drawing/2014/main" val="1066940479"/>
                  </a:ext>
                </a:extLst>
              </a:tr>
              <a:tr h="370840">
                <a:tc>
                  <a:txBody>
                    <a:bodyPr/>
                    <a:lstStyle/>
                    <a:p>
                      <a:r>
                        <a:rPr lang="en-US" altLang="zh-CN" dirty="0">
                          <a:solidFill>
                            <a:schemeClr val="bg1"/>
                          </a:solidFill>
                        </a:rPr>
                        <a:t>gray</a:t>
                      </a:r>
                      <a:endParaRPr lang="zh-CN" altLang="en-US" dirty="0">
                        <a:solidFill>
                          <a:schemeClr val="bg1"/>
                        </a:solidFill>
                      </a:endParaRPr>
                    </a:p>
                  </a:txBody>
                  <a:tcPr/>
                </a:tc>
                <a:extLst>
                  <a:ext uri="{0D108BD9-81ED-4DB2-BD59-A6C34878D82A}">
                    <a16:rowId xmlns:a16="http://schemas.microsoft.com/office/drawing/2014/main" val="4024849132"/>
                  </a:ext>
                </a:extLst>
              </a:tr>
            </a:tbl>
          </a:graphicData>
        </a:graphic>
      </p:graphicFrame>
      <p:graphicFrame>
        <p:nvGraphicFramePr>
          <p:cNvPr id="6" name="表格 5">
            <a:extLst>
              <a:ext uri="{FF2B5EF4-FFF2-40B4-BE49-F238E27FC236}">
                <a16:creationId xmlns:a16="http://schemas.microsoft.com/office/drawing/2014/main" id="{156213D0-512F-F2B8-6F5A-978C320C726D}"/>
              </a:ext>
            </a:extLst>
          </p:cNvPr>
          <p:cNvGraphicFramePr>
            <a:graphicFrameLocks noGrp="1"/>
          </p:cNvGraphicFramePr>
          <p:nvPr>
            <p:extLst>
              <p:ext uri="{D42A27DB-BD31-4B8C-83A1-F6EECF244321}">
                <p14:modId xmlns:p14="http://schemas.microsoft.com/office/powerpoint/2010/main" val="1139035006"/>
              </p:ext>
            </p:extLst>
          </p:nvPr>
        </p:nvGraphicFramePr>
        <p:xfrm>
          <a:off x="3048000" y="1830070"/>
          <a:ext cx="6096000" cy="14833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316644302"/>
                    </a:ext>
                  </a:extLst>
                </a:gridCol>
                <a:gridCol w="1524000">
                  <a:extLst>
                    <a:ext uri="{9D8B030D-6E8A-4147-A177-3AD203B41FA5}">
                      <a16:colId xmlns:a16="http://schemas.microsoft.com/office/drawing/2014/main" val="2961359512"/>
                    </a:ext>
                  </a:extLst>
                </a:gridCol>
                <a:gridCol w="1524000">
                  <a:extLst>
                    <a:ext uri="{9D8B030D-6E8A-4147-A177-3AD203B41FA5}">
                      <a16:colId xmlns:a16="http://schemas.microsoft.com/office/drawing/2014/main" val="3773544268"/>
                    </a:ext>
                  </a:extLst>
                </a:gridCol>
                <a:gridCol w="1524000">
                  <a:extLst>
                    <a:ext uri="{9D8B030D-6E8A-4147-A177-3AD203B41FA5}">
                      <a16:colId xmlns:a16="http://schemas.microsoft.com/office/drawing/2014/main" val="1460399050"/>
                    </a:ext>
                  </a:extLst>
                </a:gridCol>
              </a:tblGrid>
              <a:tr h="370840">
                <a:tc>
                  <a:txBody>
                    <a:bodyPr/>
                    <a:lstStyle/>
                    <a:p>
                      <a:endParaRPr lang="zh-CN" altLang="en-US"/>
                    </a:p>
                  </a:txBody>
                  <a:tcPr/>
                </a:tc>
                <a:tc>
                  <a:txBody>
                    <a:bodyPr/>
                    <a:lstStyle/>
                    <a:p>
                      <a:r>
                        <a:rPr lang="en-US" altLang="zh-CN" dirty="0" err="1"/>
                        <a:t>Color_blue</a:t>
                      </a:r>
                      <a:endParaRPr lang="zh-CN" altLang="en-US" dirty="0"/>
                    </a:p>
                  </a:txBody>
                  <a:tcPr/>
                </a:tc>
                <a:tc>
                  <a:txBody>
                    <a:bodyPr/>
                    <a:lstStyle/>
                    <a:p>
                      <a:r>
                        <a:rPr lang="en-US" altLang="zh-CN" dirty="0" err="1"/>
                        <a:t>Color_red</a:t>
                      </a:r>
                      <a:endParaRPr lang="zh-CN" altLang="en-US" dirty="0"/>
                    </a:p>
                  </a:txBody>
                  <a:tcPr/>
                </a:tc>
                <a:tc>
                  <a:txBody>
                    <a:bodyPr/>
                    <a:lstStyle/>
                    <a:p>
                      <a:r>
                        <a:rPr lang="en-US" altLang="zh-CN" dirty="0" err="1"/>
                        <a:t>Color_gray</a:t>
                      </a:r>
                      <a:endParaRPr lang="zh-CN" altLang="en-US" dirty="0"/>
                    </a:p>
                  </a:txBody>
                  <a:tcPr/>
                </a:tc>
                <a:extLst>
                  <a:ext uri="{0D108BD9-81ED-4DB2-BD59-A6C34878D82A}">
                    <a16:rowId xmlns:a16="http://schemas.microsoft.com/office/drawing/2014/main" val="3429256723"/>
                  </a:ext>
                </a:extLst>
              </a:tr>
              <a:tr h="370840">
                <a:tc>
                  <a:txBody>
                    <a:bodyPr/>
                    <a:lstStyle/>
                    <a:p>
                      <a:r>
                        <a:rPr lang="en-US" altLang="zh-CN" dirty="0">
                          <a:solidFill>
                            <a:schemeClr val="bg1"/>
                          </a:solidFill>
                        </a:rPr>
                        <a:t>0</a:t>
                      </a:r>
                      <a:endParaRPr lang="zh-CN" altLang="en-US" dirty="0">
                        <a:solidFill>
                          <a:schemeClr val="bg1"/>
                        </a:solidFill>
                      </a:endParaRPr>
                    </a:p>
                  </a:txBody>
                  <a:tcPr/>
                </a:tc>
                <a:tc>
                  <a:txBody>
                    <a:bodyPr/>
                    <a:lstStyle/>
                    <a:p>
                      <a:r>
                        <a:rPr lang="en-US" altLang="zh-CN" dirty="0">
                          <a:solidFill>
                            <a:schemeClr val="bg1"/>
                          </a:solidFill>
                        </a:rPr>
                        <a:t>0</a:t>
                      </a:r>
                      <a:endParaRPr lang="zh-CN" altLang="en-US" dirty="0">
                        <a:solidFill>
                          <a:schemeClr val="bg1"/>
                        </a:solidFill>
                      </a:endParaRPr>
                    </a:p>
                  </a:txBody>
                  <a:tcPr/>
                </a:tc>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solidFill>
                            <a:schemeClr val="bg1"/>
                          </a:solidFill>
                        </a:rPr>
                        <a:t>0</a:t>
                      </a:r>
                      <a:endParaRPr lang="zh-CN" altLang="en-US" dirty="0">
                        <a:solidFill>
                          <a:schemeClr val="bg1"/>
                        </a:solidFill>
                      </a:endParaRPr>
                    </a:p>
                  </a:txBody>
                  <a:tcPr/>
                </a:tc>
                <a:extLst>
                  <a:ext uri="{0D108BD9-81ED-4DB2-BD59-A6C34878D82A}">
                    <a16:rowId xmlns:a16="http://schemas.microsoft.com/office/drawing/2014/main" val="2386088373"/>
                  </a:ext>
                </a:extLst>
              </a:tr>
              <a:tr h="370840">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solidFill>
                            <a:schemeClr val="bg1"/>
                          </a:solidFill>
                        </a:rPr>
                        <a:t>0</a:t>
                      </a:r>
                      <a:endParaRPr lang="zh-CN" altLang="en-US" dirty="0">
                        <a:solidFill>
                          <a:schemeClr val="bg1"/>
                        </a:solidFill>
                      </a:endParaRPr>
                    </a:p>
                  </a:txBody>
                  <a:tcPr/>
                </a:tc>
                <a:tc>
                  <a:txBody>
                    <a:bodyPr/>
                    <a:lstStyle/>
                    <a:p>
                      <a:r>
                        <a:rPr lang="en-US" altLang="zh-CN" dirty="0">
                          <a:solidFill>
                            <a:schemeClr val="bg1"/>
                          </a:solidFill>
                        </a:rPr>
                        <a:t>0</a:t>
                      </a:r>
                      <a:endParaRPr lang="zh-CN" altLang="en-US" dirty="0">
                        <a:solidFill>
                          <a:schemeClr val="bg1"/>
                        </a:solidFill>
                      </a:endParaRPr>
                    </a:p>
                  </a:txBody>
                  <a:tcPr/>
                </a:tc>
                <a:extLst>
                  <a:ext uri="{0D108BD9-81ED-4DB2-BD59-A6C34878D82A}">
                    <a16:rowId xmlns:a16="http://schemas.microsoft.com/office/drawing/2014/main" val="3659628489"/>
                  </a:ext>
                </a:extLst>
              </a:tr>
              <a:tr h="370840">
                <a:tc>
                  <a:txBody>
                    <a:bodyPr/>
                    <a:lstStyle/>
                    <a:p>
                      <a:r>
                        <a:rPr lang="en-US" altLang="zh-CN" dirty="0">
                          <a:solidFill>
                            <a:schemeClr val="bg1"/>
                          </a:solidFill>
                        </a:rPr>
                        <a:t>2</a:t>
                      </a:r>
                      <a:endParaRPr lang="zh-CN" altLang="en-US" dirty="0">
                        <a:solidFill>
                          <a:schemeClr val="bg1"/>
                        </a:solidFill>
                      </a:endParaRPr>
                    </a:p>
                  </a:txBody>
                  <a:tcPr/>
                </a:tc>
                <a:tc>
                  <a:txBody>
                    <a:bodyPr/>
                    <a:lstStyle/>
                    <a:p>
                      <a:r>
                        <a:rPr lang="en-US" altLang="zh-CN" dirty="0">
                          <a:solidFill>
                            <a:schemeClr val="bg1"/>
                          </a:solidFill>
                        </a:rPr>
                        <a:t>0</a:t>
                      </a:r>
                      <a:endParaRPr lang="zh-CN" altLang="en-US" dirty="0">
                        <a:solidFill>
                          <a:schemeClr val="bg1"/>
                        </a:solidFill>
                      </a:endParaRPr>
                    </a:p>
                  </a:txBody>
                  <a:tcPr/>
                </a:tc>
                <a:tc>
                  <a:txBody>
                    <a:bodyPr/>
                    <a:lstStyle/>
                    <a:p>
                      <a:r>
                        <a:rPr lang="en-US" altLang="zh-CN" dirty="0">
                          <a:solidFill>
                            <a:schemeClr val="bg1"/>
                          </a:solidFill>
                        </a:rPr>
                        <a:t>0</a:t>
                      </a:r>
                      <a:endParaRPr lang="zh-CN" altLang="en-US" dirty="0">
                        <a:solidFill>
                          <a:schemeClr val="bg1"/>
                        </a:solidFill>
                      </a:endParaRPr>
                    </a:p>
                  </a:txBody>
                  <a:tcPr/>
                </a:tc>
                <a:tc>
                  <a:txBody>
                    <a:bodyPr/>
                    <a:lstStyle/>
                    <a:p>
                      <a:r>
                        <a:rPr lang="en-US" altLang="zh-CN" dirty="0">
                          <a:solidFill>
                            <a:schemeClr val="bg1"/>
                          </a:solidFill>
                        </a:rPr>
                        <a:t>1</a:t>
                      </a:r>
                      <a:endParaRPr lang="zh-CN" altLang="en-US" dirty="0">
                        <a:solidFill>
                          <a:schemeClr val="bg1"/>
                        </a:solidFill>
                      </a:endParaRPr>
                    </a:p>
                  </a:txBody>
                  <a:tcPr/>
                </a:tc>
                <a:extLst>
                  <a:ext uri="{0D108BD9-81ED-4DB2-BD59-A6C34878D82A}">
                    <a16:rowId xmlns:a16="http://schemas.microsoft.com/office/drawing/2014/main" val="1192737986"/>
                  </a:ext>
                </a:extLst>
              </a:tr>
            </a:tbl>
          </a:graphicData>
        </a:graphic>
      </p:graphicFrame>
      <p:sp>
        <p:nvSpPr>
          <p:cNvPr id="8" name="右箭头 7">
            <a:extLst>
              <a:ext uri="{FF2B5EF4-FFF2-40B4-BE49-F238E27FC236}">
                <a16:creationId xmlns:a16="http://schemas.microsoft.com/office/drawing/2014/main" id="{9CC23BA0-CE62-4E27-9BA3-A272994D6089}"/>
              </a:ext>
            </a:extLst>
          </p:cNvPr>
          <p:cNvSpPr/>
          <p:nvPr/>
        </p:nvSpPr>
        <p:spPr>
          <a:xfrm>
            <a:off x="1510145" y="2147455"/>
            <a:ext cx="1482437" cy="8243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右箭头 10">
            <a:extLst>
              <a:ext uri="{FF2B5EF4-FFF2-40B4-BE49-F238E27FC236}">
                <a16:creationId xmlns:a16="http://schemas.microsoft.com/office/drawing/2014/main" id="{A4BEADDE-BB13-714E-6A98-47398B5C67D2}"/>
              </a:ext>
            </a:extLst>
          </p:cNvPr>
          <p:cNvSpPr/>
          <p:nvPr/>
        </p:nvSpPr>
        <p:spPr>
          <a:xfrm>
            <a:off x="4038600" y="3528980"/>
            <a:ext cx="1482437" cy="8243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64501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03A6F-8116-30C2-8390-46ABB919B4C7}"/>
              </a:ext>
            </a:extLst>
          </p:cNvPr>
          <p:cNvSpPr>
            <a:spLocks noGrp="1"/>
          </p:cNvSpPr>
          <p:nvPr>
            <p:ph type="title"/>
          </p:nvPr>
        </p:nvSpPr>
        <p:spPr/>
        <p:txBody>
          <a:bodyPr>
            <a:normAutofit fontScale="90000"/>
          </a:bodyPr>
          <a:lstStyle/>
          <a:p>
            <a:r>
              <a:rPr kumimoji="1" lang="en-US" altLang="zh-CN" dirty="0"/>
              <a:t>Discussion - Why</a:t>
            </a:r>
            <a:endParaRPr kumimoji="1" lang="zh-CN" altLang="en-US" dirty="0"/>
          </a:p>
        </p:txBody>
      </p:sp>
      <p:sp>
        <p:nvSpPr>
          <p:cNvPr id="3" name="文本占位符 2">
            <a:extLst>
              <a:ext uri="{FF2B5EF4-FFF2-40B4-BE49-F238E27FC236}">
                <a16:creationId xmlns:a16="http://schemas.microsoft.com/office/drawing/2014/main" id="{320F5CE4-3A62-6F2F-6532-9662EC06F4E5}"/>
              </a:ext>
            </a:extLst>
          </p:cNvPr>
          <p:cNvSpPr>
            <a:spLocks noGrp="1"/>
          </p:cNvSpPr>
          <p:nvPr>
            <p:ph type="body" idx="1"/>
          </p:nvPr>
        </p:nvSpPr>
        <p:spPr/>
        <p:txBody>
          <a:bodyPr/>
          <a:lstStyle/>
          <a:p>
            <a:pPr marL="114300" indent="0">
              <a:buNone/>
            </a:pPr>
            <a:r>
              <a:rPr kumimoji="1" lang="en-US" altLang="zh-CN" dirty="0"/>
              <a:t>Non-linear relationship</a:t>
            </a:r>
          </a:p>
          <a:p>
            <a:pPr marL="114300" indent="0">
              <a:buNone/>
            </a:pPr>
            <a:r>
              <a:rPr kumimoji="1" lang="en-US" altLang="zh-CN" dirty="0"/>
              <a:t>2023 Honda civic: $26,000</a:t>
            </a:r>
          </a:p>
          <a:p>
            <a:pPr marL="114300" indent="0">
              <a:buNone/>
            </a:pPr>
            <a:r>
              <a:rPr kumimoji="1" lang="en-US" altLang="zh-CN" dirty="0"/>
              <a:t>2022 Honda Civic: $23,000</a:t>
            </a:r>
          </a:p>
          <a:p>
            <a:pPr marL="114300" indent="0">
              <a:buNone/>
            </a:pPr>
            <a:r>
              <a:rPr kumimoji="1" lang="en-US" altLang="zh-CN" dirty="0"/>
              <a:t>2011 Honda Civic LX: $8500</a:t>
            </a:r>
          </a:p>
          <a:p>
            <a:pPr marL="114300" indent="0">
              <a:buNone/>
            </a:pPr>
            <a:r>
              <a:rPr kumimoji="1" lang="en-US" altLang="zh-CN" dirty="0"/>
              <a:t>2010 Honda Civic LX: $8500</a:t>
            </a:r>
          </a:p>
        </p:txBody>
      </p:sp>
    </p:spTree>
    <p:extLst>
      <p:ext uri="{BB962C8B-B14F-4D97-AF65-F5344CB8AC3E}">
        <p14:creationId xmlns:p14="http://schemas.microsoft.com/office/powerpoint/2010/main" val="3618988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66C25-D4A0-4845-8D6B-DB32A7BCAD25}"/>
              </a:ext>
            </a:extLst>
          </p:cNvPr>
          <p:cNvSpPr>
            <a:spLocks noGrp="1"/>
          </p:cNvSpPr>
          <p:nvPr>
            <p:ph type="title"/>
          </p:nvPr>
        </p:nvSpPr>
        <p:spPr/>
        <p:txBody>
          <a:bodyPr>
            <a:normAutofit fontScale="90000"/>
          </a:bodyPr>
          <a:lstStyle/>
          <a:p>
            <a:r>
              <a:rPr kumimoji="1" lang="en-US" altLang="zh-CN" dirty="0"/>
              <a:t>Discussion - Limitations</a:t>
            </a:r>
            <a:endParaRPr kumimoji="1" lang="zh-CN" altLang="en-US" dirty="0"/>
          </a:p>
        </p:txBody>
      </p:sp>
      <p:sp>
        <p:nvSpPr>
          <p:cNvPr id="3" name="文本占位符 2">
            <a:extLst>
              <a:ext uri="{FF2B5EF4-FFF2-40B4-BE49-F238E27FC236}">
                <a16:creationId xmlns:a16="http://schemas.microsoft.com/office/drawing/2014/main" id="{4E39C543-C987-B957-CCDF-B2F53C90E31F}"/>
              </a:ext>
            </a:extLst>
          </p:cNvPr>
          <p:cNvSpPr>
            <a:spLocks noGrp="1"/>
          </p:cNvSpPr>
          <p:nvPr>
            <p:ph type="body" idx="1"/>
          </p:nvPr>
        </p:nvSpPr>
        <p:spPr/>
        <p:txBody>
          <a:bodyPr/>
          <a:lstStyle/>
          <a:p>
            <a:r>
              <a:rPr kumimoji="1" lang="en-US" altLang="zh-CN" dirty="0"/>
              <a:t>Model needs to update</a:t>
            </a:r>
          </a:p>
          <a:p>
            <a:r>
              <a:rPr kumimoji="1" lang="en-US" altLang="zh-CN" dirty="0"/>
              <a:t>Computing resources</a:t>
            </a:r>
          </a:p>
          <a:p>
            <a:r>
              <a:rPr kumimoji="1" lang="en-US" altLang="zh-CN" dirty="0"/>
              <a:t>Low</a:t>
            </a:r>
            <a:r>
              <a:rPr kumimoji="1" lang="zh-CN" altLang="en-US" dirty="0"/>
              <a:t> </a:t>
            </a:r>
            <a:r>
              <a:rPr lang="en-US" altLang="zh-CN" dirty="0"/>
              <a:t>Interpretability</a:t>
            </a:r>
          </a:p>
          <a:p>
            <a:r>
              <a:rPr kumimoji="1" lang="en-US" altLang="zh-CN" dirty="0"/>
              <a:t>Variable ‘Condition’ is unclear</a:t>
            </a:r>
          </a:p>
          <a:p>
            <a:pPr marL="114300" indent="0">
              <a:buNone/>
            </a:pPr>
            <a:endParaRPr kumimoji="1" lang="en-US" altLang="zh-CN" dirty="0"/>
          </a:p>
          <a:p>
            <a:pPr marL="114300" indent="0">
              <a:buNone/>
            </a:pPr>
            <a:endParaRPr kumimoji="1" lang="zh-CN" altLang="en-US" dirty="0"/>
          </a:p>
        </p:txBody>
      </p:sp>
      <p:pic>
        <p:nvPicPr>
          <p:cNvPr id="5" name="图片 4" descr="图表, 直方图&#10;&#10;描述已自动生成">
            <a:extLst>
              <a:ext uri="{FF2B5EF4-FFF2-40B4-BE49-F238E27FC236}">
                <a16:creationId xmlns:a16="http://schemas.microsoft.com/office/drawing/2014/main" id="{B3876AEE-97E6-2D0B-3662-D7A06D02BD37}"/>
              </a:ext>
            </a:extLst>
          </p:cNvPr>
          <p:cNvPicPr>
            <a:picLocks noChangeAspect="1"/>
          </p:cNvPicPr>
          <p:nvPr/>
        </p:nvPicPr>
        <p:blipFill>
          <a:blip r:embed="rId2"/>
          <a:stretch>
            <a:fillRect/>
          </a:stretch>
        </p:blipFill>
        <p:spPr>
          <a:xfrm>
            <a:off x="4523508" y="1232378"/>
            <a:ext cx="4308791" cy="3312891"/>
          </a:xfrm>
          <a:prstGeom prst="rect">
            <a:avLst/>
          </a:prstGeom>
        </p:spPr>
      </p:pic>
    </p:spTree>
    <p:extLst>
      <p:ext uri="{BB962C8B-B14F-4D97-AF65-F5344CB8AC3E}">
        <p14:creationId xmlns:p14="http://schemas.microsoft.com/office/powerpoint/2010/main" val="3610912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24000"/>
              </a:lnSpc>
              <a:spcBef>
                <a:spcPts val="0"/>
              </a:spcBef>
              <a:spcAft>
                <a:spcPts val="0"/>
              </a:spcAft>
              <a:buNone/>
            </a:pPr>
            <a:r>
              <a:rPr lang="en" sz="2000" dirty="0" err="1">
                <a:solidFill>
                  <a:srgbClr val="222222"/>
                </a:solidFill>
                <a:highlight>
                  <a:srgbClr val="FFFFFF"/>
                </a:highlight>
              </a:rPr>
              <a:t>Venkatasubbu</a:t>
            </a:r>
            <a:r>
              <a:rPr lang="en" sz="2000" dirty="0">
                <a:solidFill>
                  <a:srgbClr val="222222"/>
                </a:solidFill>
                <a:highlight>
                  <a:srgbClr val="FFFFFF"/>
                </a:highlight>
              </a:rPr>
              <a:t>, P., &amp; Ganesh, M. (2019). Used cars price prediction using supervised learning techniques. Int. J. Eng. Adv. Technol.(IJEAT), 9(1S3).</a:t>
            </a:r>
            <a:endParaRPr sz="2000" dirty="0">
              <a:solidFill>
                <a:srgbClr val="222222"/>
              </a:solidFill>
              <a:highlight>
                <a:srgbClr val="FFFFFF"/>
              </a:highlight>
            </a:endParaRPr>
          </a:p>
          <a:p>
            <a:pPr marL="0" lvl="0" indent="0" algn="l" rtl="0">
              <a:lnSpc>
                <a:spcPct val="124000"/>
              </a:lnSpc>
              <a:spcBef>
                <a:spcPts val="0"/>
              </a:spcBef>
              <a:spcAft>
                <a:spcPts val="0"/>
              </a:spcAft>
              <a:buNone/>
            </a:pPr>
            <a:endParaRPr sz="1000" dirty="0">
              <a:solidFill>
                <a:srgbClr val="222222"/>
              </a:solidFill>
              <a:highlight>
                <a:srgbClr val="FFFFFF"/>
              </a:highlight>
            </a:endParaRPr>
          </a:p>
          <a:p>
            <a:pPr marL="0" lvl="0" indent="0" algn="l" rtl="0">
              <a:lnSpc>
                <a:spcPct val="124000"/>
              </a:lnSpc>
              <a:spcBef>
                <a:spcPts val="0"/>
              </a:spcBef>
              <a:spcAft>
                <a:spcPts val="0"/>
              </a:spcAft>
              <a:buNone/>
            </a:pPr>
            <a:endParaRPr sz="1000" dirty="0">
              <a:solidFill>
                <a:srgbClr val="222222"/>
              </a:solidFill>
              <a:highlight>
                <a:srgbClr val="FFFFFF"/>
              </a:highlight>
            </a:endParaRPr>
          </a:p>
          <a:p>
            <a:pPr marL="0" indent="0">
              <a:lnSpc>
                <a:spcPct val="124000"/>
              </a:lnSpc>
              <a:buNone/>
            </a:pPr>
            <a:r>
              <a:rPr lang="en-US" altLang="zh-CN" sz="1500" dirty="0" err="1"/>
              <a:t>Hankar</a:t>
            </a:r>
            <a:r>
              <a:rPr lang="en-US" altLang="zh-CN" sz="1500" dirty="0"/>
              <a:t>, M., </a:t>
            </a:r>
            <a:r>
              <a:rPr lang="en-US" altLang="zh-CN" sz="1500" dirty="0" err="1"/>
              <a:t>Birjali</a:t>
            </a:r>
            <a:r>
              <a:rPr lang="en-US" altLang="zh-CN" sz="1500" dirty="0"/>
              <a:t>, M., &amp; Beni-</a:t>
            </a:r>
            <a:r>
              <a:rPr lang="en-US" altLang="zh-CN" sz="1500" dirty="0" err="1"/>
              <a:t>Hssane</a:t>
            </a:r>
            <a:r>
              <a:rPr lang="en-US" altLang="zh-CN" sz="1500" dirty="0"/>
              <a:t>, A. (2022, May). Used car price prediction using machine learning: A case study. In 2022 11th International symposium on signal, image, video and communications (ISIVC) (pp. 1-4). IEEE. </a:t>
            </a:r>
          </a:p>
          <a:p>
            <a:pPr marL="0" lvl="0" indent="0" algn="l" rtl="0">
              <a:lnSpc>
                <a:spcPct val="124000"/>
              </a:lnSpc>
              <a:spcBef>
                <a:spcPts val="0"/>
              </a:spcBef>
              <a:spcAft>
                <a:spcPts val="0"/>
              </a:spcAft>
              <a:buNone/>
            </a:pPr>
            <a:endParaRPr sz="1000" dirty="0">
              <a:solidFill>
                <a:srgbClr val="222222"/>
              </a:solidFill>
              <a:highlight>
                <a:srgbClr val="FFFFFF"/>
              </a:highlight>
            </a:endParaRPr>
          </a:p>
          <a:p>
            <a:pPr marL="0" lvl="0" indent="0" algn="l" rtl="0">
              <a:lnSpc>
                <a:spcPct val="124000"/>
              </a:lnSpc>
              <a:spcBef>
                <a:spcPts val="0"/>
              </a:spcBef>
              <a:spcAft>
                <a:spcPts val="0"/>
              </a:spcAft>
              <a:buNone/>
            </a:pPr>
            <a:endParaRPr lang="en-US" sz="1000" dirty="0">
              <a:solidFill>
                <a:srgbClr val="222222"/>
              </a:solidFill>
              <a:highlight>
                <a:srgbClr val="FFFFFF"/>
              </a:highlight>
            </a:endParaRPr>
          </a:p>
          <a:p>
            <a:pPr marL="0" lvl="0" indent="0" algn="l" rtl="0">
              <a:lnSpc>
                <a:spcPct val="124000"/>
              </a:lnSpc>
              <a:spcBef>
                <a:spcPts val="0"/>
              </a:spcBef>
              <a:spcAft>
                <a:spcPts val="0"/>
              </a:spcAft>
              <a:buNone/>
            </a:pPr>
            <a:endParaRPr sz="1000" dirty="0">
              <a:solidFill>
                <a:srgbClr val="222222"/>
              </a:solidFill>
              <a:highlight>
                <a:srgbClr val="FFFFFF"/>
              </a:highlight>
            </a:endParaRPr>
          </a:p>
          <a:p>
            <a:pPr marL="457200" lvl="0" indent="0" algn="l" rtl="0">
              <a:lnSpc>
                <a:spcPct val="124000"/>
              </a:lnSpc>
              <a:spcBef>
                <a:spcPts val="0"/>
              </a:spcBef>
              <a:spcAft>
                <a:spcPts val="0"/>
              </a:spcAft>
              <a:buNone/>
            </a:pPr>
            <a:endParaRPr sz="1000" dirty="0">
              <a:solidFill>
                <a:srgbClr val="222222"/>
              </a:solidFill>
              <a:highlight>
                <a:srgbClr val="FFFFFF"/>
              </a:highlight>
            </a:endParaRPr>
          </a:p>
          <a:p>
            <a:pPr marL="457200" lvl="0" indent="0" algn="l" rtl="0">
              <a:lnSpc>
                <a:spcPct val="124000"/>
              </a:lnSpc>
              <a:spcBef>
                <a:spcPts val="0"/>
              </a:spcBef>
              <a:spcAft>
                <a:spcPts val="0"/>
              </a:spcAft>
              <a:buNone/>
            </a:pPr>
            <a:endParaRPr sz="1000" dirty="0">
              <a:solidFill>
                <a:srgbClr val="222222"/>
              </a:solidFill>
              <a:highlight>
                <a:srgbClr val="FFFFFF"/>
              </a:highlight>
            </a:endParaRPr>
          </a:p>
          <a:p>
            <a:pPr marL="457200" lvl="0" indent="0" algn="l" rtl="0">
              <a:lnSpc>
                <a:spcPct val="124000"/>
              </a:lnSpc>
              <a:spcBef>
                <a:spcPts val="0"/>
              </a:spcBef>
              <a:spcAft>
                <a:spcPts val="0"/>
              </a:spcAft>
              <a:buNone/>
            </a:pPr>
            <a:endParaRPr sz="1000" dirty="0">
              <a:solidFill>
                <a:srgbClr val="222222"/>
              </a:solidFill>
              <a:highlight>
                <a:srgbClr val="FFFFFF"/>
              </a:highlight>
            </a:endParaRPr>
          </a:p>
          <a:p>
            <a:pPr marL="457200" lvl="0" indent="0" algn="l" rtl="0">
              <a:lnSpc>
                <a:spcPct val="124000"/>
              </a:lnSpc>
              <a:spcBef>
                <a:spcPts val="0"/>
              </a:spcBef>
              <a:spcAft>
                <a:spcPts val="0"/>
              </a:spcAft>
              <a:buNone/>
            </a:pPr>
            <a:endParaRPr sz="1000" dirty="0">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 Objectives and Goals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goal of this project is to find the best fit model for used car price prediction by building multiple models and optimize the performance of these models.</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 Data Structure</a:t>
            </a:r>
            <a:endParaRPr/>
          </a:p>
        </p:txBody>
      </p:sp>
      <p:sp>
        <p:nvSpPr>
          <p:cNvPr id="73" name="Google Shape;73;p16"/>
          <p:cNvSpPr txBox="1">
            <a:spLocks noGrp="1"/>
          </p:cNvSpPr>
          <p:nvPr>
            <p:ph type="body" idx="1"/>
          </p:nvPr>
        </p:nvSpPr>
        <p:spPr>
          <a:xfrm>
            <a:off x="311700" y="1152475"/>
            <a:ext cx="39642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This data contains 55,839 rows of data from 1990 to 2015:</a:t>
            </a:r>
            <a:endParaRPr/>
          </a:p>
          <a:p>
            <a:pPr marL="457200" lvl="0" indent="-342900" algn="l" rtl="0">
              <a:spcBef>
                <a:spcPts val="1200"/>
              </a:spcBef>
              <a:spcAft>
                <a:spcPts val="0"/>
              </a:spcAft>
              <a:buSzPts val="1800"/>
              <a:buChar char="●"/>
            </a:pPr>
            <a:r>
              <a:rPr lang="en"/>
              <a:t>Year</a:t>
            </a:r>
            <a:endParaRPr/>
          </a:p>
          <a:p>
            <a:pPr marL="457200" lvl="0" indent="-342900" algn="l" rtl="0">
              <a:spcBef>
                <a:spcPts val="0"/>
              </a:spcBef>
              <a:spcAft>
                <a:spcPts val="0"/>
              </a:spcAft>
              <a:buSzPts val="1800"/>
              <a:buChar char="●"/>
            </a:pPr>
            <a:r>
              <a:rPr lang="en"/>
              <a:t>Make</a:t>
            </a:r>
            <a:endParaRPr/>
          </a:p>
          <a:p>
            <a:pPr marL="457200" lvl="0" indent="-342900" algn="l" rtl="0">
              <a:spcBef>
                <a:spcPts val="0"/>
              </a:spcBef>
              <a:spcAft>
                <a:spcPts val="0"/>
              </a:spcAft>
              <a:buSzPts val="1800"/>
              <a:buChar char="●"/>
            </a:pPr>
            <a:r>
              <a:rPr lang="en"/>
              <a:t>Model</a:t>
            </a:r>
            <a:endParaRPr/>
          </a:p>
          <a:p>
            <a:pPr marL="457200" lvl="0" indent="-342900" algn="l" rtl="0">
              <a:spcBef>
                <a:spcPts val="0"/>
              </a:spcBef>
              <a:spcAft>
                <a:spcPts val="0"/>
              </a:spcAft>
              <a:buSzPts val="1800"/>
              <a:buChar char="●"/>
            </a:pPr>
            <a:r>
              <a:rPr lang="en"/>
              <a:t>Trim</a:t>
            </a:r>
            <a:endParaRPr/>
          </a:p>
          <a:p>
            <a:pPr marL="457200" lvl="0" indent="-342900" algn="l" rtl="0">
              <a:spcBef>
                <a:spcPts val="0"/>
              </a:spcBef>
              <a:spcAft>
                <a:spcPts val="0"/>
              </a:spcAft>
              <a:buSzPts val="1800"/>
              <a:buChar char="●"/>
            </a:pPr>
            <a:r>
              <a:rPr lang="en"/>
              <a:t>Body</a:t>
            </a:r>
            <a:endParaRPr/>
          </a:p>
          <a:p>
            <a:pPr marL="457200" lvl="0" indent="-342900" algn="l" rtl="0">
              <a:spcBef>
                <a:spcPts val="0"/>
              </a:spcBef>
              <a:spcAft>
                <a:spcPts val="0"/>
              </a:spcAft>
              <a:buSzPts val="1800"/>
              <a:buChar char="●"/>
            </a:pPr>
            <a:r>
              <a:rPr lang="en"/>
              <a:t>Transmission</a:t>
            </a:r>
            <a:endParaRPr/>
          </a:p>
          <a:p>
            <a:pPr marL="457200" lvl="0" indent="-342900" algn="l" rtl="0">
              <a:spcBef>
                <a:spcPts val="0"/>
              </a:spcBef>
              <a:spcAft>
                <a:spcPts val="0"/>
              </a:spcAft>
              <a:buSzPts val="1800"/>
              <a:buChar char="●"/>
            </a:pPr>
            <a:r>
              <a:rPr lang="en"/>
              <a:t>Vin</a:t>
            </a:r>
            <a:endParaRPr/>
          </a:p>
          <a:p>
            <a:pPr marL="457200" lvl="0" indent="-342900" algn="l" rtl="0">
              <a:spcBef>
                <a:spcPts val="0"/>
              </a:spcBef>
              <a:spcAft>
                <a:spcPts val="0"/>
              </a:spcAft>
              <a:buSzPts val="1800"/>
              <a:buChar char="●"/>
            </a:pPr>
            <a:r>
              <a:rPr lang="en"/>
              <a:t>State</a:t>
            </a:r>
            <a:endParaRPr/>
          </a:p>
        </p:txBody>
      </p:sp>
      <p:sp>
        <p:nvSpPr>
          <p:cNvPr id="74" name="Google Shape;74;p16"/>
          <p:cNvSpPr txBox="1">
            <a:spLocks noGrp="1"/>
          </p:cNvSpPr>
          <p:nvPr>
            <p:ph type="body" idx="1"/>
          </p:nvPr>
        </p:nvSpPr>
        <p:spPr>
          <a:xfrm>
            <a:off x="4572000" y="1152475"/>
            <a:ext cx="39642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Condition</a:t>
            </a:r>
            <a:endParaRPr/>
          </a:p>
          <a:p>
            <a:pPr marL="457200" lvl="0" indent="-342900" algn="l" rtl="0">
              <a:spcBef>
                <a:spcPts val="0"/>
              </a:spcBef>
              <a:spcAft>
                <a:spcPts val="0"/>
              </a:spcAft>
              <a:buSzPts val="1800"/>
              <a:buChar char="●"/>
            </a:pPr>
            <a:r>
              <a:rPr lang="en"/>
              <a:t>Odometer</a:t>
            </a:r>
            <a:endParaRPr/>
          </a:p>
          <a:p>
            <a:pPr marL="457200" lvl="0" indent="-342900" algn="l" rtl="0">
              <a:spcBef>
                <a:spcPts val="0"/>
              </a:spcBef>
              <a:spcAft>
                <a:spcPts val="0"/>
              </a:spcAft>
              <a:buSzPts val="1800"/>
              <a:buChar char="●"/>
            </a:pPr>
            <a:r>
              <a:rPr lang="en"/>
              <a:t>Color</a:t>
            </a:r>
            <a:endParaRPr/>
          </a:p>
          <a:p>
            <a:pPr marL="457200" lvl="0" indent="-342900" algn="l" rtl="0">
              <a:spcBef>
                <a:spcPts val="0"/>
              </a:spcBef>
              <a:spcAft>
                <a:spcPts val="0"/>
              </a:spcAft>
              <a:buSzPts val="1800"/>
              <a:buChar char="●"/>
            </a:pPr>
            <a:r>
              <a:rPr lang="en"/>
              <a:t>Interior</a:t>
            </a:r>
            <a:endParaRPr/>
          </a:p>
          <a:p>
            <a:pPr marL="457200" lvl="0" indent="-342900" algn="l" rtl="0">
              <a:spcBef>
                <a:spcPts val="0"/>
              </a:spcBef>
              <a:spcAft>
                <a:spcPts val="0"/>
              </a:spcAft>
              <a:buSzPts val="1800"/>
              <a:buChar char="●"/>
            </a:pPr>
            <a:r>
              <a:rPr lang="en"/>
              <a:t>Seller</a:t>
            </a:r>
            <a:endParaRPr/>
          </a:p>
          <a:p>
            <a:pPr marL="457200" lvl="0" indent="-342900" algn="l" rtl="0">
              <a:spcBef>
                <a:spcPts val="0"/>
              </a:spcBef>
              <a:spcAft>
                <a:spcPts val="0"/>
              </a:spcAft>
              <a:buSzPts val="1800"/>
              <a:buChar char="●"/>
            </a:pPr>
            <a:r>
              <a:rPr lang="en"/>
              <a:t>MMR</a:t>
            </a:r>
            <a:endParaRPr/>
          </a:p>
          <a:p>
            <a:pPr marL="457200" lvl="0" indent="-342900" algn="l" rtl="0">
              <a:spcBef>
                <a:spcPts val="0"/>
              </a:spcBef>
              <a:spcAft>
                <a:spcPts val="0"/>
              </a:spcAft>
              <a:buSzPts val="1800"/>
              <a:buChar char="●"/>
            </a:pPr>
            <a:r>
              <a:rPr lang="en"/>
              <a:t>Sellingprice</a:t>
            </a:r>
            <a:endParaRPr/>
          </a:p>
          <a:p>
            <a:pPr marL="457200" lvl="0" indent="-342900" algn="l" rtl="0">
              <a:spcBef>
                <a:spcPts val="0"/>
              </a:spcBef>
              <a:spcAft>
                <a:spcPts val="0"/>
              </a:spcAft>
              <a:buSzPts val="1800"/>
              <a:buChar char="●"/>
            </a:pPr>
            <a:r>
              <a:rPr lang="en"/>
              <a:t>Saledate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A03134-8010-3D7A-4114-EA422F40F72E}"/>
              </a:ext>
            </a:extLst>
          </p:cNvPr>
          <p:cNvSpPr>
            <a:spLocks noGrp="1"/>
          </p:cNvSpPr>
          <p:nvPr>
            <p:ph type="title"/>
          </p:nvPr>
        </p:nvSpPr>
        <p:spPr/>
        <p:txBody>
          <a:bodyPr>
            <a:normAutofit fontScale="90000"/>
          </a:bodyPr>
          <a:lstStyle/>
          <a:p>
            <a:r>
              <a:rPr kumimoji="1" lang="en-US" altLang="zh-CN" dirty="0"/>
              <a:t>Introduction – Data Structure</a:t>
            </a:r>
            <a:endParaRPr kumimoji="1" lang="zh-CN" altLang="en-US" dirty="0"/>
          </a:p>
        </p:txBody>
      </p:sp>
      <p:sp>
        <p:nvSpPr>
          <p:cNvPr id="3" name="文本占位符 2">
            <a:extLst>
              <a:ext uri="{FF2B5EF4-FFF2-40B4-BE49-F238E27FC236}">
                <a16:creationId xmlns:a16="http://schemas.microsoft.com/office/drawing/2014/main" id="{CB9B257A-7DF0-6A18-F54E-1DA6AEB9349F}"/>
              </a:ext>
            </a:extLst>
          </p:cNvPr>
          <p:cNvSpPr>
            <a:spLocks noGrp="1"/>
          </p:cNvSpPr>
          <p:nvPr>
            <p:ph type="body" idx="1"/>
          </p:nvPr>
        </p:nvSpPr>
        <p:spPr>
          <a:xfrm>
            <a:off x="5316466" y="1074350"/>
            <a:ext cx="3515833" cy="3624125"/>
          </a:xfrm>
        </p:spPr>
        <p:txBody>
          <a:bodyPr/>
          <a:lstStyle/>
          <a:p>
            <a:pPr marL="114300" indent="0">
              <a:buNone/>
            </a:pPr>
            <a:r>
              <a:rPr kumimoji="1" lang="en-US" altLang="zh-CN" dirty="0"/>
              <a:t>Extremely left-skewed</a:t>
            </a:r>
          </a:p>
          <a:p>
            <a:pPr marL="114300" indent="0">
              <a:buNone/>
            </a:pPr>
            <a:r>
              <a:rPr kumimoji="1" lang="en-US" altLang="zh-CN" dirty="0"/>
              <a:t>Lots of outliers</a:t>
            </a:r>
          </a:p>
          <a:p>
            <a:pPr marL="114300" indent="0">
              <a:buNone/>
            </a:pPr>
            <a:r>
              <a:rPr kumimoji="1" lang="en-US" altLang="zh-CN" dirty="0"/>
              <a:t>472,325 data points after cleaned</a:t>
            </a:r>
            <a:br>
              <a:rPr lang="zh-CN" altLang="en-US" sz="1800" b="0" i="0" dirty="0">
                <a:solidFill>
                  <a:srgbClr val="EBDBB2"/>
                </a:solidFill>
                <a:effectLst/>
                <a:highlight>
                  <a:srgbClr val="282828"/>
                </a:highlight>
                <a:latin typeface="Arial" panose="020B0604020202020204" pitchFamily="34" charset="0"/>
              </a:rPr>
            </a:br>
            <a:endParaRPr lang="zh-CN" altLang="en-US" sz="1800" b="0" i="0" dirty="0">
              <a:solidFill>
                <a:srgbClr val="EBDBB2"/>
              </a:solidFill>
              <a:effectLst/>
              <a:highlight>
                <a:srgbClr val="282828"/>
              </a:highlight>
              <a:latin typeface="Arial" panose="020B0604020202020204" pitchFamily="34" charset="0"/>
            </a:endParaRPr>
          </a:p>
          <a:p>
            <a:pPr marL="114300" indent="0">
              <a:buNone/>
            </a:pPr>
            <a:endParaRPr kumimoji="1" lang="zh-CN" altLang="en-US" dirty="0"/>
          </a:p>
          <a:p>
            <a:pPr marL="114300" indent="0">
              <a:buNone/>
            </a:pPr>
            <a:endParaRPr kumimoji="1" lang="zh-CN" altLang="en-US" dirty="0"/>
          </a:p>
        </p:txBody>
      </p:sp>
      <p:pic>
        <p:nvPicPr>
          <p:cNvPr id="5" name="图片 4" descr="图表, 直方图&#10;&#10;描述已自动生成">
            <a:extLst>
              <a:ext uri="{FF2B5EF4-FFF2-40B4-BE49-F238E27FC236}">
                <a16:creationId xmlns:a16="http://schemas.microsoft.com/office/drawing/2014/main" id="{E42A7F57-6FF0-B284-CC7C-6CEE67815884}"/>
              </a:ext>
            </a:extLst>
          </p:cNvPr>
          <p:cNvPicPr>
            <a:picLocks noChangeAspect="1"/>
          </p:cNvPicPr>
          <p:nvPr/>
        </p:nvPicPr>
        <p:blipFill>
          <a:blip r:embed="rId2"/>
          <a:stretch>
            <a:fillRect/>
          </a:stretch>
        </p:blipFill>
        <p:spPr>
          <a:xfrm>
            <a:off x="311700" y="1074350"/>
            <a:ext cx="4780288" cy="3624125"/>
          </a:xfrm>
          <a:prstGeom prst="rect">
            <a:avLst/>
          </a:prstGeom>
        </p:spPr>
      </p:pic>
    </p:spTree>
    <p:extLst>
      <p:ext uri="{BB962C8B-B14F-4D97-AF65-F5344CB8AC3E}">
        <p14:creationId xmlns:p14="http://schemas.microsoft.com/office/powerpoint/2010/main" val="537678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Literature Review - Used Cars Price Prediction Using Supervised Learning Techniques</a:t>
            </a:r>
            <a:endParaRPr/>
          </a:p>
        </p:txBody>
      </p:sp>
      <p:sp>
        <p:nvSpPr>
          <p:cNvPr id="80" name="Google Shape;80;p17"/>
          <p:cNvSpPr txBox="1">
            <a:spLocks noGrp="1"/>
          </p:cNvSpPr>
          <p:nvPr>
            <p:ph type="body" idx="1"/>
          </p:nvPr>
        </p:nvSpPr>
        <p:spPr>
          <a:xfrm>
            <a:off x="311700" y="14567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 research conducted by Venkatasubbu and Ganesh in 2019 used multiple regression model, lasso regression model, and regression tree(Decision Tree Model) to predict the used car price. I noticed that although the error of their models are all below 5%, but the data they used is from 2005 GM cars and only contains 804 rows of data. This research provided a comprehensive comparison on different model but it does not include random forest and the data is out-of-date. The going price of used car varies every year so I do not think their prediction still fits the current market.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83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Literature Review - Used Car Price Prediction Using Machine Learning: A Case Study</a:t>
            </a:r>
            <a:endParaRPr dirty="0"/>
          </a:p>
        </p:txBody>
      </p:sp>
      <p:sp>
        <p:nvSpPr>
          <p:cNvPr id="86" name="Google Shape;86;p18"/>
          <p:cNvSpPr txBox="1">
            <a:spLocks noGrp="1"/>
          </p:cNvSpPr>
          <p:nvPr>
            <p:ph type="body" idx="1"/>
          </p:nvPr>
        </p:nvSpPr>
        <p:spPr>
          <a:xfrm>
            <a:off x="311700" y="1336650"/>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In another research conducted by Hankar and Birjali, they predicted the used cars price in Morocco by using 8000 rows of data and 4 models - K-nearest neighbors regressor, random forest regressor, gradient boosting regressor, and artificial neural network based regressor. The highest R-squared value is GBR of 0.80, and the RMSE for all model is higher than 40,000.</a:t>
            </a:r>
            <a:endParaRPr/>
          </a:p>
          <a:p>
            <a:pPr marL="0" lvl="0" indent="0" algn="l" rtl="0">
              <a:spcBef>
                <a:spcPts val="1200"/>
              </a:spcBef>
              <a:spcAft>
                <a:spcPts val="0"/>
              </a:spcAft>
              <a:buNone/>
            </a:pPr>
            <a:r>
              <a:rPr lang="en"/>
              <a:t>In my opinion, the independent variables are not enough to capture the pattern of used car price. (mileage, fuel type, production year, mark, model, and fiscal power).</a:t>
            </a:r>
            <a:endParaRPr/>
          </a:p>
          <a:p>
            <a:pPr marL="0" lvl="0" indent="0" algn="l" rtl="0">
              <a:spcBef>
                <a:spcPts val="1200"/>
              </a:spcBef>
              <a:spcAft>
                <a:spcPts val="1200"/>
              </a:spcAft>
              <a:buNone/>
            </a:pPr>
            <a:r>
              <a:rPr lang="en"/>
              <a:t>Those researches make me realize that used car price prediction is a difficult topic.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C147CA-2CBA-4E23-DEE2-0C9939340998}"/>
              </a:ext>
            </a:extLst>
          </p:cNvPr>
          <p:cNvSpPr>
            <a:spLocks noGrp="1"/>
          </p:cNvSpPr>
          <p:nvPr>
            <p:ph type="title"/>
          </p:nvPr>
        </p:nvSpPr>
        <p:spPr/>
        <p:txBody>
          <a:bodyPr>
            <a:normAutofit fontScale="90000"/>
          </a:bodyPr>
          <a:lstStyle/>
          <a:p>
            <a:r>
              <a:rPr kumimoji="1" lang="en-US" altLang="zh-CN" dirty="0"/>
              <a:t>Methodology – Data Cleaning</a:t>
            </a:r>
            <a:endParaRPr kumimoji="1" lang="zh-CN" altLang="en-US" dirty="0"/>
          </a:p>
        </p:txBody>
      </p:sp>
      <p:sp>
        <p:nvSpPr>
          <p:cNvPr id="3" name="文本占位符 2">
            <a:extLst>
              <a:ext uri="{FF2B5EF4-FFF2-40B4-BE49-F238E27FC236}">
                <a16:creationId xmlns:a16="http://schemas.microsoft.com/office/drawing/2014/main" id="{582E7F29-7F9B-D597-217F-A2B42DA24964}"/>
              </a:ext>
            </a:extLst>
          </p:cNvPr>
          <p:cNvSpPr>
            <a:spLocks noGrp="1"/>
          </p:cNvSpPr>
          <p:nvPr>
            <p:ph type="body" idx="1"/>
          </p:nvPr>
        </p:nvSpPr>
        <p:spPr/>
        <p:txBody>
          <a:bodyPr/>
          <a:lstStyle/>
          <a:p>
            <a:r>
              <a:rPr kumimoji="1" lang="en-US" altLang="zh-CN" dirty="0"/>
              <a:t>Dropped ‘seller’, ‘</a:t>
            </a:r>
            <a:r>
              <a:rPr kumimoji="1" lang="en-US" altLang="zh-CN" dirty="0" err="1"/>
              <a:t>saledate</a:t>
            </a:r>
            <a:r>
              <a:rPr kumimoji="1" lang="en-US" altLang="zh-CN" dirty="0"/>
              <a:t>’, ‘state’, ‘vin’ columns</a:t>
            </a:r>
          </a:p>
          <a:p>
            <a:r>
              <a:rPr kumimoji="1" lang="en-US" altLang="zh-CN" dirty="0"/>
              <a:t>Dropped all NA values</a:t>
            </a:r>
          </a:p>
          <a:p>
            <a:r>
              <a:rPr kumimoji="1" lang="en-US" altLang="zh-CN" dirty="0"/>
              <a:t>Dropped rows with selling price equal to 1</a:t>
            </a:r>
          </a:p>
          <a:p>
            <a:r>
              <a:rPr kumimoji="1" lang="en-US" altLang="zh-CN" dirty="0"/>
              <a:t>Dropped rows with abnormal odometer(greater than 80,000 and lower than 100)</a:t>
            </a:r>
          </a:p>
          <a:p>
            <a:r>
              <a:rPr kumimoji="1" lang="en-US" altLang="zh-CN" dirty="0"/>
              <a:t>Dropped all rows that exterior color and interior color is number or symbol</a:t>
            </a:r>
          </a:p>
          <a:p>
            <a:r>
              <a:rPr kumimoji="1" lang="en-US" altLang="zh-CN" dirty="0"/>
              <a:t>Checked for duplicates</a:t>
            </a:r>
          </a:p>
          <a:p>
            <a:pPr marL="114300" indent="0">
              <a:buNone/>
            </a:pPr>
            <a:endParaRPr kumimoji="1" lang="zh-CN" altLang="en-US" dirty="0"/>
          </a:p>
        </p:txBody>
      </p:sp>
    </p:spTree>
    <p:extLst>
      <p:ext uri="{BB962C8B-B14F-4D97-AF65-F5344CB8AC3E}">
        <p14:creationId xmlns:p14="http://schemas.microsoft.com/office/powerpoint/2010/main" val="2034628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 - Multiple Linear Regression</a:t>
            </a:r>
            <a:endParaRPr/>
          </a:p>
        </p:txBody>
      </p:sp>
      <mc:AlternateContent xmlns:mc="http://schemas.openxmlformats.org/markup-compatibility/2006">
        <mc:Choice xmlns:a14="http://schemas.microsoft.com/office/drawing/2010/main" Requires="a14">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spcAft>
                    <a:spcPts val="1200"/>
                  </a:spcAft>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rPr>
                            <m:t>0</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𝜖</m:t>
                      </m:r>
                    </m:oMath>
                  </m:oMathPara>
                </a14:m>
                <a:endParaRPr lang="en-US" dirty="0"/>
              </a:p>
              <a:p>
                <a:pPr marL="0" lvl="0" indent="0">
                  <a:spcAft>
                    <a:spcPts val="1200"/>
                  </a:spcAft>
                  <a:buNone/>
                </a:pPr>
                <a:r>
                  <a:rPr lang="en-US" dirty="0"/>
                  <a:t>Where:</a:t>
                </a:r>
              </a:p>
              <a:p>
                <a:pPr marL="0" lvl="0" indent="0">
                  <a:spcAft>
                    <a:spcPts val="1200"/>
                  </a:spcAft>
                  <a:buNone/>
                </a:pPr>
                <a14:m>
                  <m:oMath xmlns:m="http://schemas.openxmlformats.org/officeDocument/2006/math">
                    <m:r>
                      <a:rPr lang="en-US" altLang="zh-CN" b="0" i="1" smtClean="0">
                        <a:latin typeface="Cambria Math" panose="02040503050406030204" pitchFamily="18" charset="0"/>
                      </a:rPr>
                      <m:t>𝑦</m:t>
                    </m:r>
                  </m:oMath>
                </a14:m>
                <a:r>
                  <a:rPr lang="en-US" dirty="0"/>
                  <a:t> is the target variable selling price</a:t>
                </a:r>
              </a:p>
              <a:p>
                <a:pPr marL="0" lvl="0" indent="0">
                  <a:spcAft>
                    <a:spcPts val="1200"/>
                  </a:spcAft>
                  <a:buNone/>
                </a:pPr>
                <a:r>
                  <a:rPr lang="en-US"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rPr>
                          <m:t>0</m:t>
                        </m:r>
                      </m:sub>
                    </m:sSub>
                  </m:oMath>
                </a14:m>
                <a:r>
                  <a:rPr lang="en-US" dirty="0"/>
                  <a:t> is the intercept</a:t>
                </a:r>
              </a:p>
              <a:p>
                <a:pPr marL="0" lvl="0" indent="0">
                  <a:spcAft>
                    <a:spcPts val="1200"/>
                  </a:spcAft>
                  <a:buNone/>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3</m:t>
                        </m:r>
                      </m:sub>
                    </m:sSub>
                  </m:oMath>
                </a14:m>
                <a:r>
                  <a:rPr lang="en-US" dirty="0"/>
                  <a:t> are the regression coefficients for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a14:m>
                <a:endParaRPr lang="en-US" dirty="0"/>
              </a:p>
              <a:p>
                <a:pPr marL="0" lvl="0" indent="0">
                  <a:spcAft>
                    <a:spcPts val="1200"/>
                  </a:spcAft>
                  <a:buNone/>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a14:m>
                <a:r>
                  <a:rPr lang="en-US" dirty="0"/>
                  <a:t> are numerical independent variables representing year, odometer, and condition</a:t>
                </a:r>
              </a:p>
              <a:p>
                <a:pPr marL="0" lvl="0" indent="0">
                  <a:spcAft>
                    <a:spcPts val="1200"/>
                  </a:spcAft>
                  <a:buNone/>
                </a:pPr>
                <a14:m>
                  <m:oMath xmlns:m="http://schemas.openxmlformats.org/officeDocument/2006/math">
                    <m:r>
                      <a:rPr lang="en-US" altLang="zh-CN" b="0" i="1" smtClean="0">
                        <a:latin typeface="Cambria Math" panose="02040503050406030204" pitchFamily="18" charset="0"/>
                        <a:ea typeface="Cambria Math" panose="02040503050406030204" pitchFamily="18" charset="0"/>
                      </a:rPr>
                      <m:t>𝜖</m:t>
                    </m:r>
                  </m:oMath>
                </a14:m>
                <a:r>
                  <a:rPr lang="zh-CN" altLang="en-US" dirty="0"/>
                  <a:t> </a:t>
                </a:r>
                <a:r>
                  <a:rPr lang="en-US" altLang="zh-CN" dirty="0"/>
                  <a:t>is the error term</a:t>
                </a:r>
                <a:endParaRPr dirty="0"/>
              </a:p>
            </p:txBody>
          </p:sp>
        </mc:Choice>
        <mc:Fallback>
          <p:sp>
            <p:nvSpPr>
              <p:cNvPr id="92" name="Google Shape;92;p19"/>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446"/>
                </a:stretch>
              </a:blipFill>
            </p:spPr>
            <p:txBody>
              <a:bodyPr/>
              <a:lstStyle/>
              <a:p>
                <a:r>
                  <a:rPr lang="zh-CN" altLang="en-US">
                    <a:noFill/>
                  </a:rPr>
                  <a:t> </a:t>
                </a:r>
              </a:p>
            </p:txBody>
          </p:sp>
        </mc:Fallback>
      </mc:AlternateContent>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1160</Words>
  <Application>Microsoft Macintosh PowerPoint</Application>
  <PresentationFormat>全屏显示(16:9)</PresentationFormat>
  <Paragraphs>157</Paragraphs>
  <Slides>23</Slides>
  <Notes>8</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23</vt:i4>
      </vt:variant>
    </vt:vector>
  </HeadingPairs>
  <TitlesOfParts>
    <vt:vector size="26" baseType="lpstr">
      <vt:lpstr>Arial</vt:lpstr>
      <vt:lpstr>Cambria Math</vt:lpstr>
      <vt:lpstr>Simple Dark</vt:lpstr>
      <vt:lpstr>Car Price Prediction Using Machine Learning Techniques DS5220 - Supervised Machine Learning</vt:lpstr>
      <vt:lpstr>Introduction - Background Information</vt:lpstr>
      <vt:lpstr>Introduction - Objectives and Goals</vt:lpstr>
      <vt:lpstr>Introduction - Data Structure</vt:lpstr>
      <vt:lpstr>Introduction – Data Structure</vt:lpstr>
      <vt:lpstr>Literature Review - Used Cars Price Prediction Using Supervised Learning Techniques</vt:lpstr>
      <vt:lpstr>Literature Review - Used Car Price Prediction Using Machine Learning: A Case Study</vt:lpstr>
      <vt:lpstr>Methodology – Data Cleaning</vt:lpstr>
      <vt:lpstr>Methodology - Multiple Linear Regression</vt:lpstr>
      <vt:lpstr>Methodology –  Multiple Regression with Lasso and Ridge K-fold Cross Validation </vt:lpstr>
      <vt:lpstr>Methodology – One-Hot Encoding</vt:lpstr>
      <vt:lpstr>Methodology – Decision Tree and Random Forest</vt:lpstr>
      <vt:lpstr>Methodology – Performance Measurements</vt:lpstr>
      <vt:lpstr>Analysis and Results – MLR</vt:lpstr>
      <vt:lpstr>Analysis and Results  Lasso and Ridge </vt:lpstr>
      <vt:lpstr>Analysis and Results – MLR with One-Hot</vt:lpstr>
      <vt:lpstr>Analysis and Results – Decision Tree Regressor</vt:lpstr>
      <vt:lpstr>Analysis and Results – Random Forest</vt:lpstr>
      <vt:lpstr>Discussion - Conclusion</vt:lpstr>
      <vt:lpstr>Discussion - Why</vt:lpstr>
      <vt:lpstr>Discussion - Why</vt:lpstr>
      <vt:lpstr>Discussion - 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Pengli Shao</cp:lastModifiedBy>
  <cp:revision>2</cp:revision>
  <dcterms:modified xsi:type="dcterms:W3CDTF">2024-07-31T22:43:08Z</dcterms:modified>
</cp:coreProperties>
</file>