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notesMasterIdLst>
    <p:notesMasterId r:id="rId7"/>
  </p:notesMasterIdLst>
  <p:handoutMasterIdLst>
    <p:handoutMasterId r:id="rId18"/>
  </p:handoutMasterIdLst>
  <p:sldIdLst>
    <p:sldId id="297" r:id="rId6"/>
    <p:sldId id="307" r:id="rId8"/>
    <p:sldId id="257" r:id="rId9"/>
    <p:sldId id="361" r:id="rId10"/>
    <p:sldId id="346" r:id="rId11"/>
    <p:sldId id="310" r:id="rId12"/>
    <p:sldId id="351" r:id="rId13"/>
    <p:sldId id="348" r:id="rId14"/>
    <p:sldId id="347" r:id="rId15"/>
    <p:sldId id="352" r:id="rId16"/>
    <p:sldId id="349" r:id="rId17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90204" pitchFamily="34" charset="0"/>
      <a:buNone/>
      <a:defRPr b="0" i="0" u="none" kern="1200" baseline="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9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7137" initials="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B67104"/>
    <a:srgbClr val="6347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 horzBarState="maximized">
    <p:restoredLeft sz="34618"/>
    <p:restoredTop sz="86456"/>
  </p:normalViewPr>
  <p:slideViewPr>
    <p:cSldViewPr showGuides="1">
      <p:cViewPr varScale="1">
        <p:scale>
          <a:sx n="114" d="100"/>
          <a:sy n="114" d="100"/>
        </p:scale>
        <p:origin x="-1548" y="-114"/>
      </p:cViewPr>
      <p:guideLst>
        <p:guide orient="horz" pos="2205"/>
        <p:guide pos="3900"/>
      </p:guideLst>
    </p:cSldViewPr>
  </p:slideViewPr>
  <p:outlineViewPr>
    <p:cViewPr>
      <p:scale>
        <a:sx n="33" d="100"/>
        <a:sy n="33" d="100"/>
      </p:scale>
      <p:origin x="246" y="10398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fld id="{2D86AB3C-A07E-463D-BD58-EEA32445DD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 typeface="Arial" panose="020B0604020202090204" pitchFamily="34" charset="0"/>
              <a:buNone/>
              <a:defRPr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800" dirty="0">
                <a:latin typeface="Arial" panose="020B0604020202090204" pitchFamily="34" charset="0"/>
                <a:ea typeface="宋体" pitchFamily="2" charset="-122"/>
              </a:rPr>
            </a:fld>
            <a:endParaRPr lang="zh-CN" altLang="en-US" sz="1800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4099" name="直接连接符 10"/>
          <p:cNvCxnSpPr/>
          <p:nvPr/>
        </p:nvCxnSpPr>
        <p:spPr>
          <a:xfrm>
            <a:off x="1752600" y="2420938"/>
            <a:ext cx="8627533" cy="0"/>
          </a:xfrm>
          <a:prstGeom prst="line">
            <a:avLst/>
          </a:prstGeom>
          <a:ln w="19050" cap="flat" cmpd="sng">
            <a:solidFill>
              <a:srgbClr val="ECD3A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0" name="直接连接符 12"/>
          <p:cNvCxnSpPr/>
          <p:nvPr/>
        </p:nvCxnSpPr>
        <p:spPr>
          <a:xfrm>
            <a:off x="1752600" y="3398838"/>
            <a:ext cx="8627533" cy="0"/>
          </a:xfrm>
          <a:prstGeom prst="line">
            <a:avLst/>
          </a:prstGeom>
          <a:ln w="19050" cap="flat" cmpd="sng">
            <a:solidFill>
              <a:srgbClr val="ECD3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77" name="KSO_BT1"/>
          <p:cNvSpPr>
            <a:spLocks noGrp="1" noChangeArrowheads="1"/>
          </p:cNvSpPr>
          <p:nvPr>
            <p:ph type="ctrTitle"/>
          </p:nvPr>
        </p:nvSpPr>
        <p:spPr>
          <a:xfrm>
            <a:off x="1828800" y="2435225"/>
            <a:ext cx="8483600" cy="936625"/>
          </a:xfrm>
        </p:spPr>
        <p:txBody>
          <a:bodyPr anchor="ctr"/>
          <a:lstStyle>
            <a:lvl1pPr fontAlgn="ctr">
              <a:defRPr/>
            </a:lvl1pPr>
          </a:lstStyle>
          <a:p>
            <a:pPr fontAlgn="ctr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3078" name="KSO_BC1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90900"/>
            <a:ext cx="8458200" cy="51435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2400">
                <a:latin typeface="华文新魏" pitchFamily="2" charset="-122"/>
                <a:ea typeface="华文新魏" pitchFamily="2" charset="-122"/>
              </a:defRPr>
            </a:lvl1pPr>
          </a:lstStyle>
          <a:p>
            <a:pPr fontAlgn="base"/>
            <a:r>
              <a:rPr lang="zh-CN" strike="noStrike" noProof="1"/>
              <a:t>单击此处编辑母版副标题样式</a:t>
            </a:r>
            <a:endParaRPr lang="zh-CN" strike="noStrike" noProof="1"/>
          </a:p>
        </p:txBody>
      </p:sp>
      <p:sp>
        <p:nvSpPr>
          <p:cNvPr id="12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39233" y="1166813"/>
            <a:ext cx="5378451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20884" y="1166813"/>
            <a:ext cx="5380567" cy="499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1400"/>
              </a:spcBef>
              <a:spcAft>
                <a:spcPct val="0"/>
              </a:spcAft>
              <a:buClr>
                <a:srgbClr val="956B21"/>
              </a:buClr>
              <a:buSzPct val="5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rgbClr val="63471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70951" y="101600"/>
            <a:ext cx="2743200" cy="6059488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233" y="101600"/>
            <a:ext cx="8028517" cy="605948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83837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9600" y="1600200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4" name="页脚占位符 8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5433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72085" y="3337560"/>
            <a:ext cx="8640064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77400" y="1544812"/>
            <a:ext cx="8640064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fontAlgn="auto"/>
            <a:r>
              <a:rPr kumimoji="0" lang="zh-CN" altLang="en-US" strike="noStrike" noProof="1" smtClean="0"/>
              <a:t>单击此处编辑母版副标题样式</a:t>
            </a:r>
            <a:endParaRPr kumimoji="0" lang="en-US" strike="noStrike" noProof="1"/>
          </a:p>
        </p:txBody>
      </p:sp>
      <p:sp>
        <p:nvSpPr>
          <p:cNvPr id="14" name="日期占位符 29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页脚占位符 18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灯片编号占位符 2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 10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任意多边形 12"/>
          <p:cNvSpPr/>
          <p:nvPr/>
        </p:nvSpPr>
        <p:spPr bwMode="auto">
          <a:xfrm>
            <a:off x="8140700" y="0"/>
            <a:ext cx="40513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583837"/>
            <a:ext cx="88392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2485800"/>
            <a:ext cx="88392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</p:spPr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89600" y="1600200"/>
            <a:ext cx="48768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5486400"/>
            <a:ext cx="5386917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3367" y="5486400"/>
            <a:ext cx="5389033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600" y="1516912"/>
            <a:ext cx="5386917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1516912"/>
            <a:ext cx="5389033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7"/>
          <p:cNvSpPr>
            <a:spLocks noGrp="1"/>
          </p:cNvSpPr>
          <p:nvPr>
            <p:ph type="ftr" sz="quarter" idx="1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320"/>
            <a:ext cx="9960864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灯片编号占位符 7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  <p:sp>
        <p:nvSpPr>
          <p:cNvPr id="14" name="页脚占位符 8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185528"/>
            <a:ext cx="42672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09600" y="214424"/>
            <a:ext cx="36576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94488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5433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8976" y="1705709"/>
            <a:ext cx="4071824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420837" y="1019907"/>
            <a:ext cx="54864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 vert="horz">
            <a:normAutofit/>
          </a:bodyPr>
          <a:lstStyle>
            <a:lvl1pPr marL="0" indent="0">
              <a:buNone/>
              <a:defRPr sz="3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 panose="05020102010507070707"/>
              <a:buNone/>
              <a:defRPr/>
            </a:pPr>
            <a:r>
              <a:rPr kumimoji="0" lang="zh-CN" alt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08979" y="2998765"/>
            <a:ext cx="4071821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fontAlgn="auto" latinLnBrk="0" hangingPunct="1"/>
            <a:r>
              <a:rPr kumimoji="0" lang="zh-CN" altLang="en-US" strike="noStrike" noProof="1" smtClean="0"/>
              <a:t>单击此处编辑母版文本样式</a:t>
            </a:r>
            <a:endParaRPr kumimoji="0" lang="zh-CN" altLang="en-US" strike="noStrike" noProof="1" smtClean="0"/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auto"/>
            <a:r>
              <a:rPr kumimoji="0" lang="zh-CN" altLang="en-US" strike="noStrike" noProof="1" smtClean="0"/>
              <a:t>单击此处编辑母版标题样式</a:t>
            </a:r>
            <a:endParaRPr kumimoji="0" 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eaLnBrk="1" fontAlgn="auto" latinLnBrk="0" hangingPunct="1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eaLnBrk="1" fontAlgn="auto" latinLnBrk="0" hangingPunct="1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eaLnBrk="1" fontAlgn="auto" latinLnBrk="0" hangingPunct="1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eaLnBrk="1" fontAlgn="auto" latinLnBrk="0" hangingPunct="1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eaLnBrk="1" fontAlgn="auto" latinLnBrk="0" hangingPunct="1"/>
            <a:r>
              <a:rPr lang="zh-CN" altLang="en-US" strike="noStrike" noProof="1" smtClean="0"/>
              <a:t>第五级</a:t>
            </a:r>
            <a:endParaRPr kumimoji="0" lang="en-US" strike="noStrike" noProof="1"/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4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p>
            <a:pPr algn="r" fontAlgn="base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  <a:p>
            <a:pPr lvl="2" indent="-228600"/>
            <a:r>
              <a:rPr lang="zh-CN" altLang="zh-CN" dirty="0"/>
              <a:t>第三级</a:t>
            </a:r>
            <a:endParaRPr lang="zh-CN" altLang="zh-CN" dirty="0"/>
          </a:p>
          <a:p>
            <a:pPr lvl="3" indent="-228600"/>
            <a:r>
              <a:rPr lang="zh-CN" altLang="zh-CN" dirty="0"/>
              <a:t>第四级</a:t>
            </a:r>
            <a:endParaRPr lang="zh-CN" altLang="zh-CN" dirty="0"/>
          </a:p>
          <a:p>
            <a:pPr lvl="4" indent="-228600"/>
            <a:r>
              <a:rPr lang="zh-CN" altLang="zh-CN" dirty="0"/>
              <a:t>第五级</a:t>
            </a:r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90204" pitchFamily="34" charset="0"/>
              <a:buNone/>
              <a:defRPr sz="14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90204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KSO_BT1"/>
          <p:cNvSpPr>
            <a:spLocks noGrp="1"/>
          </p:cNvSpPr>
          <p:nvPr>
            <p:ph type="title"/>
          </p:nvPr>
        </p:nvSpPr>
        <p:spPr>
          <a:xfrm>
            <a:off x="639233" y="101600"/>
            <a:ext cx="10974917" cy="7000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2" name="KSO_BC1"/>
          <p:cNvSpPr>
            <a:spLocks noGrp="1"/>
          </p:cNvSpPr>
          <p:nvPr>
            <p:ph type="body"/>
          </p:nvPr>
        </p:nvSpPr>
        <p:spPr>
          <a:xfrm>
            <a:off x="639233" y="1166813"/>
            <a:ext cx="10962217" cy="49942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 indent="-285750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3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buFont typeface="Arial" panose="020B0604020202090204" pitchFamily="34" charset="0"/>
              <a:buNone/>
              <a:defRPr sz="1200">
                <a:solidFill>
                  <a:srgbClr val="959696"/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4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>
              <a:buFont typeface="Arial" panose="020B0604020202090204" pitchFamily="34" charset="0"/>
              <a:buNone/>
              <a:defRPr sz="1200">
                <a:solidFill>
                  <a:srgbClr val="959696"/>
                </a:solidFill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59696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055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959696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en-US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90204" pitchFamily="34" charset="0"/>
            </a:endParaRPr>
          </a:p>
        </p:txBody>
      </p:sp>
      <p:cxnSp>
        <p:nvCxnSpPr>
          <p:cNvPr id="2056" name="直接连接符 11"/>
          <p:cNvCxnSpPr/>
          <p:nvPr/>
        </p:nvCxnSpPr>
        <p:spPr>
          <a:xfrm>
            <a:off x="639233" y="819150"/>
            <a:ext cx="10974917" cy="0"/>
          </a:xfrm>
          <a:prstGeom prst="line">
            <a:avLst/>
          </a:prstGeom>
          <a:ln w="19050" cap="flat" cmpd="sng">
            <a:solidFill>
              <a:srgbClr val="E2BD7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5D2513"/>
          </a:solidFill>
          <a:latin typeface="幼圆" pitchFamily="49" charset="-122"/>
          <a:ea typeface="幼圆" pitchFamily="49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1400"/>
        </a:spcBef>
        <a:spcAft>
          <a:spcPct val="0"/>
        </a:spcAft>
        <a:buClr>
          <a:srgbClr val="956B21"/>
        </a:buClr>
        <a:buSzPct val="50000"/>
        <a:buFont typeface="Wingdings" panose="05000000000000000000" pitchFamily="2" charset="2"/>
        <a:buChar char="u"/>
        <a:defRPr sz="2000" b="1">
          <a:solidFill>
            <a:srgbClr val="634716"/>
          </a:solidFill>
          <a:latin typeface="+mn-lt"/>
          <a:ea typeface="+mn-ea"/>
          <a:cs typeface="+mn-cs"/>
        </a:defRPr>
      </a:lvl1pPr>
      <a:lvl2pPr marL="357505" indent="-285750" algn="l" rtl="0" eaLnBrk="0" fontAlgn="base" hangingPunct="0">
        <a:spcBef>
          <a:spcPct val="0"/>
        </a:spcBef>
        <a:spcAft>
          <a:spcPts val="600"/>
        </a:spcAft>
        <a:buClr>
          <a:srgbClr val="E2BD7B"/>
        </a:buClr>
        <a:buFont typeface="华文新魏" pitchFamily="2" charset="-122"/>
        <a:buChar char=" "/>
        <a:defRPr sz="28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>
          <a:solidFill>
            <a:schemeClr val="tx1"/>
          </a:solidFill>
          <a:latin typeface="Calibri" pitchFamily="34" charset="0"/>
          <a:ea typeface="华文新魏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2" name="任意多边形 11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6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7" name="文本占位符 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9956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8354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4955"/>
            <a:r>
              <a:rPr lang="zh-CN" altLang="en-US" dirty="0"/>
              <a:t>第二级</a:t>
            </a:r>
            <a:endParaRPr lang="zh-CN" altLang="en-US" dirty="0"/>
          </a:p>
          <a:p>
            <a:pPr lvl="2" indent="-256540"/>
            <a:r>
              <a:rPr lang="zh-CN" altLang="en-US" dirty="0"/>
              <a:t>第三级</a:t>
            </a:r>
            <a:endParaRPr lang="zh-CN" altLang="en-US" dirty="0"/>
          </a:p>
          <a:p>
            <a:pPr lvl="3" indent="-236855"/>
            <a:r>
              <a:rPr lang="zh-CN" altLang="en-US" dirty="0"/>
              <a:t>第四级</a:t>
            </a:r>
            <a:endParaRPr lang="zh-CN" altLang="en-US" dirty="0"/>
          </a:p>
          <a:p>
            <a:pPr lvl="4" indent="-18224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Franklin Gothic Medium" charset="0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9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9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9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9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/>
      <p:sp>
        <p:nvSpPr>
          <p:cNvPr id="12" name="任意多边形 11"/>
          <p:cNvSpPr/>
          <p:nvPr/>
        </p:nvSpPr>
        <p:spPr bwMode="auto">
          <a:xfrm>
            <a:off x="0" y="4751388"/>
            <a:ext cx="12192000" cy="211296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6" name="任意多边形 15"/>
          <p:cNvSpPr/>
          <p:nvPr/>
        </p:nvSpPr>
        <p:spPr bwMode="auto">
          <a:xfrm>
            <a:off x="9753600" y="0"/>
            <a:ext cx="24384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3076" name="标题占位符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  <a:noFill/>
          <a:ln w="9525">
            <a:noFill/>
          </a:ln>
        </p:spPr>
        <p:txBody>
          <a:bodyPr lIns="45720" rIns="45720" anchor="ctr" anchorCtr="0"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3077" name="文本占位符 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9956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8354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74955"/>
            <a:r>
              <a:rPr lang="zh-CN" altLang="en-US" dirty="0"/>
              <a:t>第二级</a:t>
            </a:r>
            <a:endParaRPr lang="zh-CN" altLang="en-US" dirty="0"/>
          </a:p>
          <a:p>
            <a:pPr lvl="2" indent="-256540"/>
            <a:r>
              <a:rPr lang="zh-CN" altLang="en-US" dirty="0"/>
              <a:t>第三级</a:t>
            </a:r>
            <a:endParaRPr lang="zh-CN" altLang="en-US" dirty="0"/>
          </a:p>
          <a:p>
            <a:pPr lvl="3" indent="-236855"/>
            <a:r>
              <a:rPr lang="zh-CN" altLang="en-US" dirty="0"/>
              <a:t>第四级</a:t>
            </a:r>
            <a:endParaRPr lang="zh-CN" altLang="en-US" dirty="0"/>
          </a:p>
          <a:p>
            <a:pPr lvl="4" indent="-182245"/>
            <a:r>
              <a:rPr lang="zh-CN" altLang="en-US" dirty="0"/>
              <a:t>第五级</a:t>
            </a:r>
            <a:endParaRPr lang="en-US" altLang="zh-CN" dirty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09600" y="6421438"/>
            <a:ext cx="28448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165600" y="6421438"/>
            <a:ext cx="38608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endParaRPr kumimoji="0" lang="zh-CN" altLang="zh-CN" sz="1000" b="0" i="0" u="none" strike="noStrike" kern="1200" cap="none" spc="0" normalizeH="0" baseline="0" noProof="0">
              <a:ln>
                <a:noFill/>
              </a:ln>
              <a:solidFill>
                <a:schemeClr val="tx2">
                  <a:shade val="50000"/>
                </a:schemeClr>
              </a:solidFill>
              <a:effectLst/>
              <a:uLnTx/>
              <a:uFillTx/>
              <a:latin typeface="Arial" panose="020B0604020202090204" pitchFamily="34" charset="0"/>
              <a:ea typeface="宋体" pitchFamily="2" charset="-122"/>
              <a:cs typeface="+mn-cs"/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10871200" y="6421438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000">
                <a:solidFill>
                  <a:srgbClr val="9B9A98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90204" pitchFamily="34" charset="0"/>
                <a:ea typeface="宋体" pitchFamily="2" charset="-122"/>
                <a:cs typeface="+mn-cs"/>
              </a:rPr>
            </a:fld>
            <a:endParaRPr lang="zh-CN" altLang="zh-CN" strike="noStrike" noProof="1" dirty="0">
              <a:latin typeface="Arial" panose="020B0604020202090204" pitchFamily="34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Franklin Gothic Medium" charset="0"/>
          <a:ea typeface="+mj-ea"/>
          <a:cs typeface="+mj-cs"/>
        </a:defRPr>
      </a:lvl1pPr>
    </p:titleStyle>
    <p:bodyStyle>
      <a:lvl1pPr marL="420370" indent="-384175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630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5905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 panose="020B0604020202090204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490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345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 panose="020B0604020202090204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530" indent="-182880" algn="l" rtl="0" eaLnBrk="1" latinLnBrk="0" hangingPunct="1">
        <a:spcBef>
          <a:spcPct val="20000"/>
        </a:spcBef>
        <a:buClr>
          <a:schemeClr val="accent5"/>
        </a:buClr>
        <a:buFont typeface="Arial" panose="020B0604020202090204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 panose="020B0604020202090204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95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 panose="020B0604020202090204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15.xml"/><Relationship Id="rId2" Type="http://schemas.openxmlformats.org/officeDocument/2006/relationships/image" Target="../media/image7.jpeg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5.png"/><Relationship Id="rId5" Type="http://schemas.openxmlformats.org/officeDocument/2006/relationships/tags" Target="../tags/tag6.xml"/><Relationship Id="rId4" Type="http://schemas.openxmlformats.org/officeDocument/2006/relationships/image" Target="../media/image4.png"/><Relationship Id="rId3" Type="http://schemas.openxmlformats.org/officeDocument/2006/relationships/tags" Target="../tags/tag5.xml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24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5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shade val="40000"/>
                <a:satMod val="150000"/>
              </a:schemeClr>
            </a:gs>
            <a:gs pos="84000">
              <a:schemeClr val="bg2">
                <a:shade val="60000"/>
                <a:satMod val="150000"/>
              </a:schemeClr>
            </a:gs>
            <a:gs pos="100000">
              <a:schemeClr val="bg2">
                <a:tint val="83000"/>
                <a:satMod val="200000"/>
              </a:schemeClr>
            </a:gs>
          </a:gsLst>
          <a:lin ang="130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048000" y="1484630"/>
            <a:ext cx="609600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zh-CN" altLang="en-US" sz="6600" kern="10" noProof="0" dirty="0">
                <a:ln w="9525">
                  <a:round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楷体" charset="0"/>
                <a:ea typeface="楷体" charset="0"/>
                <a:sym typeface="+mn-ea"/>
              </a:rPr>
              <a:t>数学试验班介绍</a:t>
            </a:r>
            <a:endParaRPr lang="zh-CN" altLang="en-US" sz="6600" kern="10" noProof="0" dirty="0">
              <a:ln w="9525">
                <a:round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楷体" charset="0"/>
              <a:ea typeface="楷体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4220845"/>
            <a:ext cx="4064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/>
              <a:t>数试</a:t>
            </a:r>
            <a:r>
              <a:rPr lang="en-US" altLang="zh-CN" sz="2400"/>
              <a:t>2302 </a:t>
            </a:r>
            <a:r>
              <a:rPr lang="zh-CN" altLang="en-US" sz="2400"/>
              <a:t>吴鸿</a:t>
            </a:r>
            <a:endParaRPr lang="zh-CN" altLang="en-US" sz="2400"/>
          </a:p>
          <a:p>
            <a:pPr algn="ctr"/>
            <a:r>
              <a:rPr lang="en-US" altLang="zh-CN" sz="2400"/>
              <a:t>2024.9.27</a:t>
            </a:r>
            <a:endParaRPr lang="en-US" altLang="zh-CN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Text Box 4"/>
          <p:cNvSpPr txBox="1"/>
          <p:nvPr/>
        </p:nvSpPr>
        <p:spPr>
          <a:xfrm>
            <a:off x="983615" y="1413510"/>
            <a:ext cx="10417175" cy="113411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noAutofit/>
          </a:bodyPr>
          <a:p>
            <a:pPr indent="457200"/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数学试验班选拔竞争不算太激烈，不需要也不应该把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全部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精力都花在预科二的数学课程上</a:t>
            </a:r>
            <a:endParaRPr lang="zh-CN" altLang="en-US" sz="3200" noProof="1" dirty="0">
              <a:latin typeface="仿宋" pitchFamily="49" charset="-122"/>
              <a:ea typeface="仿宋" pitchFamily="49" charset="-122"/>
              <a:cs typeface="+mn-cs"/>
              <a:sym typeface="宋体" pitchFamily="2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4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、现在可以做什么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70953" y="477203"/>
            <a:ext cx="74676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45720" rIns="45720" anchor="ctr" anchorCtr="0"/>
          <a:lstStyle>
            <a:lvl1pPr algn="l" rtl="0" eaLnBrk="1" latinLnBrk="0" hangingPunct="1">
              <a:spcBef>
                <a:spcPct val="0"/>
              </a:spcBef>
              <a:buNone/>
              <a:defRPr kumimoji="0" sz="4600" kern="1200">
                <a:solidFill>
                  <a:schemeClr val="tx1"/>
                </a:solidFill>
                <a:latin typeface="Franklin Gothic Medium" charset="0"/>
                <a:ea typeface="+mj-ea"/>
                <a:cs typeface="+mj-cs"/>
              </a:defRPr>
            </a:lvl1pPr>
          </a:lstStyle>
          <a:p>
            <a:pPr>
              <a:buNone/>
            </a:pPr>
            <a:r>
              <a:rPr kumimoji="0" lang="zh-CN" altLang="en-US" sz="3200" b="1" kern="1200" dirty="0">
                <a:solidFill>
                  <a:srgbClr val="FCF4C7"/>
                </a:solidFill>
                <a:latin typeface="仿宋" pitchFamily="49" charset="-122"/>
                <a:ea typeface="仿宋" pitchFamily="49" charset="-122"/>
                <a:cs typeface="+mj-cs"/>
                <a:sym typeface="宋体" pitchFamily="2" charset="-122"/>
              </a:rPr>
              <a:t>从现在</a:t>
            </a:r>
            <a:r>
              <a:rPr kumimoji="0" lang="zh-CN" altLang="en-US" sz="3200" b="1" kern="1200" dirty="0">
                <a:solidFill>
                  <a:srgbClr val="FCF4C7"/>
                </a:solidFill>
                <a:latin typeface="仿宋" pitchFamily="49" charset="-122"/>
                <a:ea typeface="仿宋" pitchFamily="49" charset="-122"/>
                <a:cs typeface="+mj-cs"/>
                <a:sym typeface="宋体" pitchFamily="2" charset="-122"/>
              </a:rPr>
              <a:t>开始可以</a:t>
            </a:r>
            <a:r>
              <a:rPr kumimoji="0" lang="zh-CN" altLang="en-US" sz="3200" b="1" kern="1200" dirty="0">
                <a:solidFill>
                  <a:srgbClr val="FCF4C7"/>
                </a:solidFill>
                <a:latin typeface="仿宋" pitchFamily="49" charset="-122"/>
                <a:ea typeface="仿宋" pitchFamily="49" charset="-122"/>
                <a:cs typeface="+mj-cs"/>
                <a:sym typeface="宋体" pitchFamily="2" charset="-122"/>
              </a:rPr>
              <a:t>做什么？</a:t>
            </a:r>
            <a:endParaRPr kumimoji="0" lang="zh-CN" altLang="en-US" sz="3200" b="1" kern="1200" dirty="0">
              <a:solidFill>
                <a:srgbClr val="FCF4C7"/>
              </a:solidFill>
              <a:latin typeface="仿宋" pitchFamily="49" charset="-122"/>
              <a:ea typeface="仿宋" pitchFamily="49" charset="-122"/>
              <a:cs typeface="+mj-cs"/>
              <a:sym typeface="宋体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950" y="2493010"/>
            <a:ext cx="11485245" cy="42989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914400" lvl="1" indent="-4572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6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大学数学课程：</a:t>
            </a:r>
            <a:r>
              <a:rPr lang="zh-CN" altLang="en-US" sz="3600" b="1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  <a:sym typeface="宋体" pitchFamily="2" charset="-122"/>
              </a:rPr>
              <a:t>数分、高代</a:t>
            </a:r>
            <a:r>
              <a:rPr lang="zh-CN" altLang="en-US" sz="36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（</a:t>
            </a:r>
            <a:r>
              <a:rPr lang="zh-CN" altLang="en-US" sz="3600" b="1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  <a:sym typeface="宋体" pitchFamily="2" charset="-122"/>
              </a:rPr>
              <a:t>刷题</a:t>
            </a:r>
            <a:r>
              <a:rPr lang="zh-CN" altLang="en-US" sz="36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；讨论班），</a:t>
            </a:r>
            <a:r>
              <a:rPr lang="en-US" altLang="zh-CN" sz="3600" dirty="0">
                <a:solidFill>
                  <a:srgbClr val="FFFF00"/>
                </a:solidFill>
                <a:latin typeface="仿宋" pitchFamily="49" charset="-122"/>
                <a:ea typeface="仿宋" pitchFamily="49" charset="-122"/>
                <a:sym typeface="宋体" pitchFamily="2" charset="-122"/>
              </a:rPr>
              <a:t>CMC</a:t>
            </a:r>
            <a:endParaRPr lang="zh-CN" altLang="en-US" sz="3600" noProof="1" dirty="0">
              <a:latin typeface="仿宋" pitchFamily="49" charset="-122"/>
              <a:ea typeface="仿宋" pitchFamily="49" charset="-122"/>
              <a:sym typeface="宋体" pitchFamily="2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英语（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数试选拔看英语课成绩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；大二下课程英文板书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；英文教材、论文；大三出国交换；保研</a:t>
            </a:r>
            <a:r>
              <a:rPr lang="en-US" altLang="zh-CN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/</a:t>
            </a:r>
            <a:r>
              <a:rPr lang="zh-CN" altLang="en-US" sz="24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出国申请</a:t>
            </a:r>
            <a:r>
              <a:rPr lang="zh-CN" altLang="en-US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）</a:t>
            </a:r>
            <a:endParaRPr lang="zh-CN" altLang="en-US" sz="3200" dirty="0">
              <a:latin typeface="仿宋" pitchFamily="49" charset="-122"/>
              <a:ea typeface="仿宋" pitchFamily="49" charset="-122"/>
              <a:sym typeface="宋体" pitchFamily="2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数学建模、计算机等竞赛</a:t>
            </a:r>
            <a:endParaRPr lang="zh-CN" altLang="en-US" sz="3200" noProof="1" dirty="0">
              <a:latin typeface="仿宋" pitchFamily="49" charset="-122"/>
              <a:ea typeface="仿宋" pitchFamily="49" charset="-122"/>
              <a:cs typeface="+mn-cs"/>
              <a:sym typeface="宋体" pitchFamily="2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en-US" altLang="zh-CN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matlab, latex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(</a:t>
            </a:r>
            <a:r>
              <a:rPr lang="en-US" altLang="zh-CN" sz="20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数学系学生的必备技能!</a:t>
            </a:r>
            <a:r>
              <a:rPr lang="en-US" altLang="zh-CN" sz="28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), Mathematica</a:t>
            </a:r>
            <a:r>
              <a:rPr lang="zh-CN" altLang="en-US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等软件的使用</a:t>
            </a:r>
            <a:endParaRPr lang="zh-CN" altLang="en-US" sz="3200" noProof="1" dirty="0">
              <a:latin typeface="仿宋" pitchFamily="49" charset="-122"/>
              <a:ea typeface="仿宋" pitchFamily="49" charset="-122"/>
              <a:cs typeface="+mn-cs"/>
              <a:sym typeface="宋体" pitchFamily="2" charset="-122"/>
            </a:endParaRPr>
          </a:p>
          <a:p>
            <a:pPr marL="914400" lvl="1" indent="-45720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3200" dirty="0">
                <a:latin typeface="仿宋" pitchFamily="49" charset="-122"/>
                <a:ea typeface="仿宋" pitchFamily="49" charset="-122"/>
                <a:sym typeface="宋体" pitchFamily="2" charset="-122"/>
              </a:rPr>
              <a:t>科普书籍（数学史、数学家传记）</a:t>
            </a:r>
            <a:endParaRPr lang="zh-CN" altLang="en-US" sz="3200" noProof="1" dirty="0">
              <a:latin typeface="仿宋" pitchFamily="49" charset="-122"/>
              <a:ea typeface="仿宋" pitchFamily="49" charset="-122"/>
              <a:sym typeface="宋体" pitchFamily="2" charset="-122"/>
            </a:endParaRPr>
          </a:p>
          <a:p>
            <a:pPr lvl="1">
              <a:lnSpc>
                <a:spcPct val="120000"/>
              </a:lnSpc>
            </a:pPr>
            <a:endParaRPr lang="zh-CN" altLang="en-US" sz="3200" noProof="1" dirty="0">
              <a:latin typeface="仿宋" pitchFamily="49" charset="-122"/>
              <a:ea typeface="仿宋" pitchFamily="49" charset="-122"/>
              <a:sym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244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4" name="Text Box 4"/>
          <p:cNvSpPr txBox="1"/>
          <p:nvPr/>
        </p:nvSpPr>
        <p:spPr>
          <a:xfrm>
            <a:off x="839470" y="3140710"/>
            <a:ext cx="679577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+mn-ea"/>
              </a:rPr>
              <a:t>                                                  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                      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	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数试班级前几大部分都是少年班的（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22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级</a:t>
            </a:r>
            <a:r>
              <a:rPr lang="en-US" altLang="zh-CN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23</a:t>
            </a:r>
            <a:r>
              <a:rPr lang="zh-CN" altLang="en-US" sz="2800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级都是如此）</a:t>
            </a:r>
            <a:endParaRPr lang="zh-CN" altLang="en-US" sz="2800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endParaRPr lang="zh-CN" altLang="en-US" sz="2800" noProof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r>
              <a:rPr lang="zh-CN" altLang="en-US" sz="2800" noProof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英语积累</a:t>
            </a:r>
            <a:r>
              <a:rPr lang="en-US" altLang="zh-CN" sz="2800" noProof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/</a:t>
            </a:r>
            <a:r>
              <a:rPr lang="zh-CN" altLang="en-US" sz="2800" noProof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身体素质</a:t>
            </a:r>
            <a:r>
              <a:rPr lang="en-US" altLang="zh-CN" sz="2800" noProof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/</a:t>
            </a:r>
            <a:r>
              <a:rPr lang="zh-CN" altLang="en-US" sz="2800" noProof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学生组织：拒绝死读书</a:t>
            </a:r>
            <a:endParaRPr lang="zh-CN" altLang="en-US" sz="3200" noProof="1" dirty="0">
              <a:latin typeface="仿宋" pitchFamily="49" charset="-122"/>
              <a:ea typeface="仿宋" pitchFamily="49" charset="-122"/>
              <a:cs typeface="+mn-cs"/>
              <a:sym typeface="宋体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3250" b="21648"/>
          <a:stretch>
            <a:fillRect/>
          </a:stretch>
        </p:blipFill>
        <p:spPr>
          <a:xfrm>
            <a:off x="7967980" y="1412875"/>
            <a:ext cx="3854450" cy="446468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4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、现在可以做什么</a:t>
            </a:r>
            <a:endParaRPr lang="zh-CN" altLang="en-US" sz="20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11225" y="1196975"/>
            <a:ext cx="687768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网络资源</a:t>
            </a:r>
            <a:endParaRPr lang="zh-CN" altLang="en-US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r>
              <a:rPr lang="zh-CN" altLang="en-US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Google: </a:t>
            </a:r>
            <a:r>
              <a:rPr lang="zh-CN" altLang="en-US" sz="24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搜文献、 搜不会做的题目(键入英文)</a:t>
            </a:r>
            <a:r>
              <a:rPr lang="zh-CN" altLang="en-US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, </a:t>
            </a:r>
            <a:r>
              <a:rPr lang="en-US" altLang="zh-CN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G</a:t>
            </a:r>
            <a:r>
              <a:rPr lang="zh-CN" altLang="en-US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ithub, Z-library</a:t>
            </a:r>
            <a:endParaRPr lang="zh-CN" altLang="en-US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  <a:p>
            <a:r>
              <a:rPr lang="zh-CN" altLang="en-US" sz="2800" dirty="0">
                <a:latin typeface="Arial Regular" panose="020B0604020202090204" charset="0"/>
                <a:ea typeface="宋体" charset="0"/>
                <a:cs typeface="Arial Regular" panose="020B0604020202090204" charset="0"/>
              </a:rPr>
              <a:t>MathStackExchange, MathOverflow</a:t>
            </a:r>
            <a:endParaRPr lang="zh-CN" altLang="en-US" sz="2800" dirty="0">
              <a:latin typeface="Arial Regular" panose="020B0604020202090204" charset="0"/>
              <a:ea typeface="宋体" charset="0"/>
              <a:cs typeface="Arial Regular" panose="020B0604020202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244" grpId="0" bldLvl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1"/>
          <p:cNvSpPr/>
          <p:nvPr/>
        </p:nvSpPr>
        <p:spPr>
          <a:xfrm>
            <a:off x="1955800" y="834867"/>
            <a:ext cx="8786813" cy="452310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、</a:t>
            </a:r>
            <a:r>
              <a:rPr lang="zh-CN" altLang="en-US" sz="3600" b="1" dirty="0">
                <a:latin typeface="Arial" panose="020B0604020202090204" pitchFamily="34" charset="0"/>
                <a:ea typeface="宋体" pitchFamily="2" charset="-122"/>
              </a:rPr>
              <a:t>数学试验班</a:t>
            </a:r>
            <a:r>
              <a:rPr lang="zh-CN" altLang="en-US" sz="3600" b="1" dirty="0">
                <a:latin typeface="Arial" panose="020B0604020202090204" pitchFamily="34" charset="0"/>
                <a:ea typeface="宋体" pitchFamily="2" charset="-122"/>
              </a:rPr>
              <a:t>基本介绍</a:t>
            </a:r>
            <a:endParaRPr lang="zh-CN" altLang="en-US" sz="3600" b="1" dirty="0"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Tx/>
            </a:pP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、培养方案</a:t>
            </a:r>
            <a:endParaRPr lang="zh-CN" altLang="en-US" sz="3600" b="1" dirty="0">
              <a:latin typeface="Arial" panose="020B0604020202090204" pitchFamily="34" charset="0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Tx/>
            </a:pP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、与大类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对比</a:t>
            </a:r>
            <a:endParaRPr lang="zh-CN" altLang="en-US" sz="3600" b="1" dirty="0">
              <a:latin typeface="宋体" pitchFamily="2" charset="-122"/>
              <a:ea typeface="宋体" pitchFamily="2" charset="-122"/>
            </a:endParaRPr>
          </a:p>
          <a:p>
            <a:pPr eaLnBrk="0" hangingPunct="0">
              <a:lnSpc>
                <a:spcPct val="200000"/>
              </a:lnSpc>
              <a:buFontTx/>
            </a:pPr>
            <a:r>
              <a:rPr lang="en-US" altLang="zh-CN" sz="36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、现在可以</a:t>
            </a:r>
            <a:r>
              <a:rPr lang="zh-CN" altLang="en-US" sz="3600" b="1" dirty="0">
                <a:latin typeface="宋体" pitchFamily="2" charset="-122"/>
                <a:ea typeface="宋体" pitchFamily="2" charset="-122"/>
              </a:rPr>
              <a:t>做什么</a:t>
            </a:r>
            <a:endParaRPr lang="zh-CN" altLang="en-US" sz="3600" b="1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5" name="Text Box 3"/>
          <p:cNvSpPr txBox="1"/>
          <p:nvPr/>
        </p:nvSpPr>
        <p:spPr>
          <a:xfrm>
            <a:off x="909955" y="370840"/>
            <a:ext cx="10198735" cy="6259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ts val="3700"/>
              </a:lnSpc>
            </a:pPr>
            <a:endParaRPr lang="en-US" altLang="zh-CN" sz="2400" dirty="0">
              <a:solidFill>
                <a:srgbClr val="B67104"/>
              </a:solidFill>
              <a:latin typeface="宋体" pitchFamily="2" charset="-122"/>
              <a:ea typeface="宋体" pitchFamily="2" charset="-122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32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全</a:t>
            </a:r>
            <a:r>
              <a:rPr lang="en-US" altLang="zh-CN" sz="32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班50人</a:t>
            </a:r>
            <a:r>
              <a:rPr lang="zh-CN" altLang="en-US" sz="32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左右</a:t>
            </a:r>
            <a:r>
              <a:rPr lang="en-US" altLang="zh-CN" sz="32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，本科</a:t>
            </a:r>
            <a:r>
              <a:rPr lang="zh-CN" altLang="en-US" sz="32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四年</a:t>
            </a:r>
            <a:r>
              <a:rPr lang="en-US" altLang="zh-CN" sz="3200" b="1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淘汰率接近50%</a:t>
            </a:r>
            <a:endParaRPr lang="en-US" altLang="zh-CN" sz="32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endParaRPr lang="en-US" altLang="zh-CN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班内同学组成：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10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少年班（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+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直升），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20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高考，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20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校内选拔</a:t>
            </a:r>
            <a:endParaRPr lang="zh-CN" altLang="en-US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endParaRPr lang="en-US" altLang="zh-CN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只出不进（其他试验班学年末可能有大类同学转进）</a:t>
            </a:r>
            <a:endParaRPr lang="en-US" altLang="zh-CN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endParaRPr lang="en-US" altLang="zh-CN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>
                <a:solidFill>
                  <a:srgbClr val="FFFF00"/>
                </a:solidFill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淘汰机制：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一门挂科或一学年内三门低于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70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分</a:t>
            </a:r>
            <a:endParaRPr lang="zh-CN" altLang="en-US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与少年班失去保研资格条件基本相同</a:t>
            </a:r>
            <a:endParaRPr lang="zh-CN" altLang="en-US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 marL="457200" indent="-457200">
              <a:lnSpc>
                <a:spcPts val="3700"/>
              </a:lnSpc>
              <a:buFont typeface="Arial" panose="020B0604020202090204" pitchFamily="34" charset="0"/>
              <a:buChar char="•"/>
            </a:pP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无需均分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80+</a:t>
            </a:r>
            <a:endParaRPr lang="zh-CN" altLang="en-US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endParaRPr lang="en-US" altLang="zh-CN" sz="2800" b="1" dirty="0">
              <a:latin typeface="宋体" charset="0"/>
              <a:ea typeface="宋体" charset="0"/>
              <a:cs typeface="宋体" charset="0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 </a:t>
            </a:r>
            <a:r>
              <a:rPr lang="zh-CN" altLang="en-US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挂科基本就是没学，但考高分也不简单</a:t>
            </a:r>
            <a:r>
              <a:rPr lang="en-US" altLang="zh-CN" sz="2800" b="1" dirty="0">
                <a:latin typeface="宋体" charset="0"/>
                <a:ea typeface="宋体" charset="0"/>
                <a:cs typeface="宋体" charset="0"/>
                <a:sym typeface="宋体" pitchFamily="2" charset="-122"/>
              </a:rPr>
              <a:t>                          </a:t>
            </a: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en-US" altLang="zh-CN" sz="2800" b="1" dirty="0">
              <a:latin typeface="楷体" pitchFamily="49" charset="-122"/>
              <a:ea typeface="楷体" pitchFamily="49" charset="-122"/>
              <a:sym typeface="宋体" pitchFamily="2" charset="-122"/>
            </a:endParaRPr>
          </a:p>
          <a:p>
            <a:pPr>
              <a:lnSpc>
                <a:spcPts val="3700"/>
              </a:lnSpc>
            </a:pPr>
            <a:r>
              <a:rPr lang="en-US" altLang="zh-CN" sz="2800" b="1" dirty="0"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en-US" altLang="zh-CN" sz="2800" b="1" dirty="0"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04605" y="4149090"/>
            <a:ext cx="2878455" cy="953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21</a:t>
            </a:r>
            <a:r>
              <a:rPr lang="zh-CN" altLang="en-US"/>
              <a:t>级数试大一结束剩</a:t>
            </a:r>
            <a:r>
              <a:rPr lang="en-US" altLang="zh-CN"/>
              <a:t>37</a:t>
            </a:r>
            <a:r>
              <a:rPr lang="zh-CN" altLang="en-US"/>
              <a:t>人（原</a:t>
            </a:r>
            <a:r>
              <a:rPr lang="en-US" altLang="zh-CN"/>
              <a:t>50</a:t>
            </a:r>
            <a:r>
              <a:rPr lang="zh-CN" altLang="en-US"/>
              <a:t>人，两人</a:t>
            </a:r>
            <a:r>
              <a:rPr lang="zh-CN" altLang="en-US"/>
              <a:t>休学）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1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</a:t>
            </a:r>
            <a:r>
              <a:rPr lang="zh-CN" altLang="en-US" sz="2000" b="1" dirty="0">
                <a:sym typeface="+mn-ea"/>
              </a:rPr>
              <a:t>数学试验班基本介绍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8195" grpId="0" bldLvl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1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</a:t>
            </a:r>
            <a:r>
              <a:rPr lang="zh-CN" altLang="en-US" sz="2000" b="1" dirty="0">
                <a:sym typeface="+mn-ea"/>
              </a:rPr>
              <a:t>数学试验班基本介绍</a:t>
            </a:r>
            <a:endParaRPr lang="zh-CN" altLang="en-US" sz="2000" b="1" dirty="0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2265" t="11843" r="2285" b="25157"/>
          <a:stretch>
            <a:fillRect/>
          </a:stretch>
        </p:blipFill>
        <p:spPr>
          <a:xfrm>
            <a:off x="5516880" y="-99060"/>
            <a:ext cx="4964430" cy="70916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42390" y="256476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 dirty="0">
                <a:latin typeface="宋体" charset="0"/>
                <a:ea typeface="宋体" charset="0"/>
                <a:cs typeface="宋体" charset="0"/>
              </a:rPr>
              <a:t>数试23届毕业去向</a:t>
            </a:r>
            <a:endParaRPr lang="zh-CN" altLang="en-US" sz="2800" b="1" dirty="0">
              <a:latin typeface="宋体" charset="0"/>
              <a:ea typeface="宋体" charset="0"/>
              <a:cs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95325" y="476885"/>
            <a:ext cx="11011535" cy="5267325"/>
          </a:xfrm>
        </p:spPr>
        <p:txBody>
          <a:bodyPr vert="horz">
            <a:noAutofit/>
          </a:bodyPr>
          <a:lstStyle/>
          <a:p>
            <a:pPr marL="0" marR="0" lvl="0" indent="596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数学试验班培养方案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公共课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：英语（两学期）；思政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四学期）；通识核心（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学分）；体育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基础科学课程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：大学物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理；计算机；数学分析，高等代数，数论基础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专业必修课程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（大二上开始）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专业选修课程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（大三上开始，可以提前选）基础数学、应用数学、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统计、交叉应用四个模块共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14</a:t>
            </a:r>
            <a:r>
              <a:rPr kumimoji="0" lang="zh-CN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学分</a:t>
            </a:r>
            <a:endParaRPr kumimoji="0" lang="zh-CN" alt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2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、培养方案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559560" y="679450"/>
            <a:ext cx="9477375" cy="5267325"/>
          </a:xfrm>
        </p:spPr>
        <p:txBody>
          <a:bodyPr vert="horz">
            <a:noAutofit/>
          </a:bodyPr>
          <a:lstStyle/>
          <a:p>
            <a:pPr marL="0" marR="0" lvl="0" indent="596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必修数学课程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大一：数学分析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-1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；高等代数与几何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-1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；数论基础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914400" marR="0" lvl="2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数学分析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-2 </a:t>
            </a:r>
            <a:r>
              <a:rPr kumimoji="0" lang="en-US" altLang="zh-CN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6</a:t>
            </a:r>
            <a:r>
              <a:rPr kumimoji="0" lang="zh-CN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；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高等代数与几何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-2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6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914400" marR="0" lvl="2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数学分析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/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高等代数讨论班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2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大二：数学分析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-3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；常微分方程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；抽象代数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914400" marR="0" lvl="2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实变函数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；复变函数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；拓扑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3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；数值分析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3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；概率论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914400" marR="0" lvl="2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学科训练</a:t>
            </a:r>
            <a:r>
              <a:rPr lang="en-US" altLang="zh-CN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1</a:t>
            </a:r>
            <a:r>
              <a:rPr lang="zh-CN" altLang="en-US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kumimoji="0" lang="zh-CN" alt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大三：泛函分析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；数理统计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；偏微分方程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；微分几何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 </a:t>
            </a:r>
            <a:r>
              <a:rPr lang="en-US" altLang="zh-CN" sz="24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ea"/>
                <a:ea typeface="+mj-ea"/>
                <a:sym typeface="+mn-ea"/>
              </a:rPr>
              <a:t>4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；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35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3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2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、培养方案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2783840" y="-171450"/>
            <a:ext cx="8801735" cy="1116965"/>
          </a:xfrm>
        </p:spPr>
        <p:txBody>
          <a:bodyPr vert="horz">
            <a:noAutofit/>
          </a:bodyPr>
          <a:lstStyle/>
          <a:p>
            <a:pPr marL="0" marR="0" lvl="0" indent="596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选修数学课程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235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2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、培养方案</a:t>
            </a:r>
            <a:endParaRPr lang="zh-CN" altLang="en-US" sz="2000" b="1" dirty="0"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08660" y="751205"/>
            <a:ext cx="2433955" cy="5855335"/>
            <a:chOff x="1435" y="1070"/>
            <a:chExt cx="3968" cy="9546"/>
          </a:xfrm>
        </p:grpSpPr>
        <p:pic>
          <p:nvPicPr>
            <p:cNvPr id="3" name="图片 2" descr="基础数学类选修"/>
            <p:cNvPicPr>
              <a:picLocks noChangeAspect="1"/>
            </p:cNvPicPr>
            <p:nvPr/>
          </p:nvPicPr>
          <p:blipFill>
            <a:blip r:embed="rId2"/>
            <a:srcRect r="69573" b="89509"/>
            <a:stretch>
              <a:fillRect/>
            </a:stretch>
          </p:blipFill>
          <p:spPr>
            <a:xfrm>
              <a:off x="1435" y="1070"/>
              <a:ext cx="3968" cy="1133"/>
            </a:xfrm>
            <a:prstGeom prst="rect">
              <a:avLst/>
            </a:prstGeom>
          </p:spPr>
        </p:pic>
        <p:pic>
          <p:nvPicPr>
            <p:cNvPr id="7" name="图片 6" descr="基础数学类选修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"/>
            <a:srcRect t="18093" r="69573" b="3157"/>
            <a:stretch>
              <a:fillRect/>
            </a:stretch>
          </p:blipFill>
          <p:spPr>
            <a:xfrm>
              <a:off x="1435" y="2111"/>
              <a:ext cx="3968" cy="8505"/>
            </a:xfrm>
            <a:prstGeom prst="rect">
              <a:avLst/>
            </a:prstGeom>
          </p:spPr>
        </p:pic>
      </p:grpSp>
      <p:grpSp>
        <p:nvGrpSpPr>
          <p:cNvPr id="11" name="组合 10"/>
          <p:cNvGrpSpPr/>
          <p:nvPr/>
        </p:nvGrpSpPr>
        <p:grpSpPr>
          <a:xfrm>
            <a:off x="3431540" y="751205"/>
            <a:ext cx="2519680" cy="5922645"/>
            <a:chOff x="5631" y="1489"/>
            <a:chExt cx="3968" cy="9327"/>
          </a:xfrm>
        </p:grpSpPr>
        <p:pic>
          <p:nvPicPr>
            <p:cNvPr id="6" name="图片 5" descr="应用与计算数学类选修"/>
            <p:cNvPicPr>
              <a:picLocks noChangeAspect="1"/>
            </p:cNvPicPr>
            <p:nvPr/>
          </p:nvPicPr>
          <p:blipFill>
            <a:blip r:embed="rId4"/>
            <a:srcRect r="67904" b="90556"/>
            <a:stretch>
              <a:fillRect/>
            </a:stretch>
          </p:blipFill>
          <p:spPr>
            <a:xfrm>
              <a:off x="5631" y="1489"/>
              <a:ext cx="3969" cy="1020"/>
            </a:xfrm>
            <a:prstGeom prst="rect">
              <a:avLst/>
            </a:prstGeom>
          </p:spPr>
        </p:pic>
        <p:pic>
          <p:nvPicPr>
            <p:cNvPr id="9" name="图片 8" descr="应用与计算数学类选修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4"/>
            <a:srcRect t="17046" r="67904" b="5500"/>
            <a:stretch>
              <a:fillRect/>
            </a:stretch>
          </p:blipFill>
          <p:spPr>
            <a:xfrm>
              <a:off x="5631" y="2452"/>
              <a:ext cx="3969" cy="8365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6167755" y="751205"/>
            <a:ext cx="2663190" cy="5563235"/>
            <a:chOff x="9373" y="1070"/>
            <a:chExt cx="4194" cy="8761"/>
          </a:xfrm>
        </p:grpSpPr>
        <p:pic>
          <p:nvPicPr>
            <p:cNvPr id="4" name="图片 3" descr="统计类选修"/>
            <p:cNvPicPr>
              <a:picLocks noChangeAspect="1"/>
            </p:cNvPicPr>
            <p:nvPr/>
          </p:nvPicPr>
          <p:blipFill>
            <a:blip r:embed="rId6"/>
            <a:srcRect r="68787" b="88989"/>
            <a:stretch>
              <a:fillRect/>
            </a:stretch>
          </p:blipFill>
          <p:spPr>
            <a:xfrm>
              <a:off x="9373" y="1070"/>
              <a:ext cx="4195" cy="1154"/>
            </a:xfrm>
            <a:prstGeom prst="rect">
              <a:avLst/>
            </a:prstGeom>
          </p:spPr>
        </p:pic>
        <p:pic>
          <p:nvPicPr>
            <p:cNvPr id="12" name="图片 11" descr="统计类选修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6"/>
            <a:srcRect t="19837" r="68787" b="7370"/>
            <a:stretch>
              <a:fillRect/>
            </a:stretch>
          </p:blipFill>
          <p:spPr>
            <a:xfrm>
              <a:off x="9373" y="2203"/>
              <a:ext cx="4195" cy="7629"/>
            </a:xfrm>
            <a:prstGeom prst="rect">
              <a:avLst/>
            </a:prstGeom>
          </p:spPr>
        </p:pic>
      </p:grpSp>
      <p:grpSp>
        <p:nvGrpSpPr>
          <p:cNvPr id="15" name="组合 14"/>
          <p:cNvGrpSpPr/>
          <p:nvPr/>
        </p:nvGrpSpPr>
        <p:grpSpPr>
          <a:xfrm>
            <a:off x="9048115" y="751205"/>
            <a:ext cx="2448560" cy="5923280"/>
            <a:chOff x="13569" y="1239"/>
            <a:chExt cx="3856" cy="9328"/>
          </a:xfrm>
        </p:grpSpPr>
        <p:pic>
          <p:nvPicPr>
            <p:cNvPr id="14" name="图片 13" descr="交叉应用类选修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9"/>
            <a:srcRect t="260" r="66898" b="90296"/>
            <a:stretch>
              <a:fillRect/>
            </a:stretch>
          </p:blipFill>
          <p:spPr>
            <a:xfrm>
              <a:off x="13569" y="1239"/>
              <a:ext cx="3856" cy="1020"/>
            </a:xfrm>
            <a:prstGeom prst="rect">
              <a:avLst/>
            </a:prstGeom>
          </p:spPr>
        </p:pic>
        <p:pic>
          <p:nvPicPr>
            <p:cNvPr id="2" name="图片 1" descr="交叉应用类选修"/>
            <p:cNvPicPr>
              <a:picLocks noChangeAspect="1"/>
            </p:cNvPicPr>
            <p:nvPr/>
          </p:nvPicPr>
          <p:blipFill>
            <a:blip r:embed="rId9"/>
            <a:srcRect t="16602" r="66898" b="5111"/>
            <a:stretch>
              <a:fillRect/>
            </a:stretch>
          </p:blipFill>
          <p:spPr>
            <a:xfrm>
              <a:off x="13569" y="2112"/>
              <a:ext cx="3856" cy="8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1775460" y="692785"/>
            <a:ext cx="8832850" cy="5267325"/>
          </a:xfrm>
        </p:spPr>
        <p:txBody>
          <a:bodyPr vert="horz">
            <a:noAutofit/>
          </a:bodyPr>
          <a:lstStyle/>
          <a:p>
            <a:pPr marL="0" marR="0" lvl="0" indent="596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itchFamily="2" charset="-122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  <a:cs typeface="+mn-cs"/>
              </a:rPr>
              <a:t>出国交换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大三下无必修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课程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457200" marR="0" lvl="1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加州大学伯克利分校（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UCB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457200" marR="0" lvl="1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新加坡国立大学（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NUS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457200" marR="0" lvl="1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佐治亚理工学院（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GT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457200" marR="0" lvl="1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密歇根州立大学（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MSU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）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457200" marR="0" lvl="1" indent="0" algn="l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每个学校</a:t>
            </a:r>
            <a:r>
              <a:rPr lang="en-US" altLang="zh-CN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5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人左右，可换培养方案内的选修</a:t>
            </a:r>
            <a:r>
              <a:rPr lang="zh-CN" altLang="en-US" sz="2400" noProof="0" dirty="0" smtClean="0">
                <a:ln>
                  <a:noFill/>
                </a:ln>
                <a:effectLst/>
                <a:uLnTx/>
                <a:uFillTx/>
                <a:latin typeface="+mj-ea"/>
                <a:ea typeface="+mj-ea"/>
                <a:sym typeface="+mn-ea"/>
              </a:rPr>
              <a:t>课学分</a:t>
            </a:r>
            <a:endParaRPr lang="zh-CN" altLang="en-US" sz="2400" noProof="0" dirty="0" smtClean="0">
              <a:ln>
                <a:noFill/>
              </a:ln>
              <a:effectLst/>
              <a:uLnTx/>
              <a:uFillTx/>
              <a:latin typeface="+mj-ea"/>
              <a:ea typeface="+mj-ea"/>
              <a:sym typeface="+mn-ea"/>
            </a:endParaRPr>
          </a:p>
          <a:p>
            <a:pPr marL="0" marR="0" lvl="0" indent="596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 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课程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科研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/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+mj-ea"/>
                <a:cs typeface="+mn-cs"/>
                <a:sym typeface="+mn-ea"/>
              </a:rPr>
              <a:t>推荐信</a:t>
            </a:r>
            <a:endParaRPr kumimoji="0" lang="zh-CN" alt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+mj-ea"/>
              <a:cs typeface="+mn-cs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2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、培养方案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1793875" y="566738"/>
            <a:ext cx="8604250" cy="1268412"/>
          </a:xfrm>
        </p:spPr>
        <p:txBody>
          <a:bodyPr vert="horz" wrap="square" lIns="45720" rIns="45720" anchor="ctr" anchorCtr="0"/>
          <a:p>
            <a:pPr>
              <a:lnSpc>
                <a:spcPts val="4100"/>
              </a:lnSpc>
              <a:buNone/>
            </a:pPr>
            <a:r>
              <a:rPr kumimoji="0" lang="zh-CN" altLang="en-US" sz="3200" b="1" kern="1200" dirty="0">
                <a:solidFill>
                  <a:srgbClr val="F7DF56"/>
                </a:solidFill>
                <a:latin typeface="宋体" pitchFamily="2" charset="-122"/>
                <a:ea typeface="+mj-ea"/>
                <a:cs typeface="+mj-cs"/>
              </a:rPr>
              <a:t>数试与大类的</a:t>
            </a:r>
            <a:r>
              <a:rPr kumimoji="0" lang="zh-CN" altLang="en-US" sz="3200" b="1" kern="1200" dirty="0">
                <a:solidFill>
                  <a:srgbClr val="F7DF56"/>
                </a:solidFill>
                <a:latin typeface="宋体" pitchFamily="2" charset="-122"/>
                <a:ea typeface="+mj-ea"/>
                <a:cs typeface="+mj-cs"/>
              </a:rPr>
              <a:t>比较</a:t>
            </a:r>
            <a:endParaRPr kumimoji="0" lang="zh-CN" altLang="en-US" sz="3200" b="1" kern="1200" dirty="0">
              <a:solidFill>
                <a:srgbClr val="F7DF56"/>
              </a:solidFill>
              <a:latin typeface="Franklin Gothic Medium" charset="0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199515" y="1835150"/>
            <a:ext cx="4565015" cy="4458335"/>
          </a:xfrm>
        </p:spPr>
        <p:txBody>
          <a:bodyPr vert="horz" wrap="square" anchor="t"/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试验班：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培养方案比较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合理，（相对于钱院其他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试验班）没有太多离谱的课程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英语课只有一年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出国有</a:t>
            </a: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优势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</p:txBody>
      </p:sp>
      <p:sp>
        <p:nvSpPr>
          <p:cNvPr id="2" name="Rectangle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240145" y="1628775"/>
            <a:ext cx="5300345" cy="48710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 anchorCtr="0"/>
          <a:lstStyle>
            <a:lvl1pPr marL="420370" indent="-38417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 panose="05020102010507070707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63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590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 panose="020B0604020202090204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49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345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 panose="020B0604020202090204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530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anose="020B0604020202090204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 panose="020B0604020202090204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95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90204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anose="020B0604020202090204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大类：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少班自带保研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相较于试验班压力略小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师资未必不如数试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大一结束分流：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0" marR="0" indent="457200" algn="l" defTabSz="914400" rtl="0" fontAlgn="auto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400" b="1" i="0" u="none" strike="noStrike" kern="1200" cap="none" spc="0" normalizeH="0" baseline="0" noProof="1" dirty="0">
                <a:solidFill>
                  <a:schemeClr val="tx1"/>
                </a:solidFill>
                <a:latin typeface="仿宋" pitchFamily="49" charset="-122"/>
                <a:ea typeface="仿宋" pitchFamily="49" charset="-122"/>
                <a:cs typeface="+mn-cs"/>
              </a:rPr>
              <a:t>信息与计算科学；应用数学；统计</a:t>
            </a: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  <a:p>
            <a:pPr marL="420370" marR="0" indent="-38354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/>
              <a:buChar char=""/>
            </a:pPr>
            <a:endParaRPr kumimoji="0" lang="zh-CN" altLang="en-US" sz="2800" b="1" i="0" u="none" strike="noStrike" kern="1200" cap="none" spc="0" normalizeH="0" baseline="0" noProof="1" dirty="0">
              <a:solidFill>
                <a:schemeClr val="tx1"/>
              </a:solidFill>
              <a:latin typeface="仿宋" pitchFamily="49" charset="-122"/>
              <a:ea typeface="仿宋" pitchFamily="49" charset="-122"/>
              <a:cs typeface="+mn-cs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767715" y="-27305"/>
            <a:ext cx="60960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0" hangingPunct="0">
              <a:lnSpc>
                <a:spcPct val="200000"/>
              </a:lnSpc>
              <a:buFontTx/>
            </a:pPr>
            <a:r>
              <a:rPr lang="en-US" altLang="zh-CN" sz="2000" b="1" dirty="0">
                <a:latin typeface="宋体" pitchFamily="2" charset="-122"/>
                <a:sym typeface="+mn-ea"/>
              </a:rPr>
              <a:t>3</a:t>
            </a:r>
            <a:r>
              <a:rPr lang="zh-CN" altLang="en-US" sz="2000" b="1" dirty="0">
                <a:latin typeface="宋体" pitchFamily="2" charset="-122"/>
                <a:sym typeface="+mn-ea"/>
              </a:rPr>
              <a:t>、与大类对比</a:t>
            </a:r>
            <a:endParaRPr lang="zh-CN" altLang="en-US" sz="2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2290" grpId="0" bldLvl="0"/>
      <p:bldP spid="12290" grpId="1" bldLvl="0"/>
      <p:bldP spid="12291" grpId="0" build="p"/>
      <p:bldP spid="12291" grpId="1" build="p"/>
      <p:bldP spid="12291" grpId="2" build="p"/>
      <p:bldP spid="2" grpId="0" build="p"/>
      <p:bldP spid="2" grpId="1" build="p"/>
      <p:bldP spid="2" grpId="2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000120140530A18PWBG">
  <a:themeElements>
    <a:clrScheme name="A000120140530A18PWBG 1">
      <a:dk1>
        <a:srgbClr val="494B4D"/>
      </a:dk1>
      <a:lt1>
        <a:srgbClr val="FFFFFF"/>
      </a:lt1>
      <a:dk2>
        <a:srgbClr val="3D3F41"/>
      </a:dk2>
      <a:lt2>
        <a:srgbClr val="FFFFFF"/>
      </a:lt2>
      <a:accent1>
        <a:srgbClr val="C68F2C"/>
      </a:accent1>
      <a:accent2>
        <a:srgbClr val="BB4A27"/>
      </a:accent2>
      <a:accent3>
        <a:srgbClr val="FFFFFF"/>
      </a:accent3>
      <a:accent4>
        <a:srgbClr val="3D3F40"/>
      </a:accent4>
      <a:accent5>
        <a:srgbClr val="DFC6AC"/>
      </a:accent5>
      <a:accent6>
        <a:srgbClr val="A94222"/>
      </a:accent6>
      <a:hlink>
        <a:srgbClr val="00B0F0"/>
      </a:hlink>
      <a:folHlink>
        <a:srgbClr val="AFB2B4"/>
      </a:folHlink>
    </a:clrScheme>
    <a:fontScheme name="A000120140530A18PWBG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9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A000120140530A18PWBG 1">
        <a:dk1>
          <a:srgbClr val="494B4D"/>
        </a:dk1>
        <a:lt1>
          <a:srgbClr val="FFFFFF"/>
        </a:lt1>
        <a:dk2>
          <a:srgbClr val="3D3F41"/>
        </a:dk2>
        <a:lt2>
          <a:srgbClr val="FFFFFF"/>
        </a:lt2>
        <a:accent1>
          <a:srgbClr val="C68F2C"/>
        </a:accent1>
        <a:accent2>
          <a:srgbClr val="BB4A27"/>
        </a:accent2>
        <a:accent3>
          <a:srgbClr val="FFFFFF"/>
        </a:accent3>
        <a:accent4>
          <a:srgbClr val="3D3F40"/>
        </a:accent4>
        <a:accent5>
          <a:srgbClr val="DFC6AC"/>
        </a:accent5>
        <a:accent6>
          <a:srgbClr val="A94222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Medium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技巧">
  <a:themeElements>
    <a:clrScheme name="技巧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技巧">
      <a:majorFont>
        <a:latin typeface="Franklin Gothic Medium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技巧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1228</Words>
  <Application>WPS 文字</Application>
  <PresentationFormat>全屏显示(4:3)</PresentationFormat>
  <Paragraphs>115</Paragraphs>
  <Slides>11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11</vt:i4>
      </vt:variant>
    </vt:vector>
  </HeadingPairs>
  <TitlesOfParts>
    <vt:vector size="40" baseType="lpstr">
      <vt:lpstr>Arial</vt:lpstr>
      <vt:lpstr>宋体</vt:lpstr>
      <vt:lpstr>Wingdings</vt:lpstr>
      <vt:lpstr>汉仪书宋二KW</vt:lpstr>
      <vt:lpstr>幼圆</vt:lpstr>
      <vt:lpstr>苹方-简</vt:lpstr>
      <vt:lpstr>华文新魏</vt:lpstr>
      <vt:lpstr>宋体-简</vt:lpstr>
      <vt:lpstr>Calibri</vt:lpstr>
      <vt:lpstr>Helvetica Neue</vt:lpstr>
      <vt:lpstr>Franklin Gothic Medium</vt:lpstr>
      <vt:lpstr>Wingdings 2</vt:lpstr>
      <vt:lpstr>Arial</vt:lpstr>
      <vt:lpstr>楷体</vt:lpstr>
      <vt:lpstr>汉仪楷体KW</vt:lpstr>
      <vt:lpstr>宋体</vt:lpstr>
      <vt:lpstr>楷体</vt:lpstr>
      <vt:lpstr>仿宋</vt:lpstr>
      <vt:lpstr>Arial Regular</vt:lpstr>
      <vt:lpstr>微软雅黑</vt:lpstr>
      <vt:lpstr>汉仪旗黑</vt:lpstr>
      <vt:lpstr>Arial Unicode MS</vt:lpstr>
      <vt:lpstr>黑体</vt:lpstr>
      <vt:lpstr>汉仪中黑KW</vt:lpstr>
      <vt:lpstr>方正仿宋_GBK</vt:lpstr>
      <vt:lpstr>默认设计模板</vt:lpstr>
      <vt:lpstr>A000120140530A18PWBG</vt:lpstr>
      <vt:lpstr>技巧</vt:lpstr>
      <vt:lpstr>1_技巧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数试与大类的比较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Netherlands</cp:lastModifiedBy>
  <cp:revision>168</cp:revision>
  <dcterms:created xsi:type="dcterms:W3CDTF">2024-09-27T11:24:17Z</dcterms:created>
  <dcterms:modified xsi:type="dcterms:W3CDTF">2024-09-27T11:24:17Z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2052-6.5.1.8687</vt:lpwstr>
  </property>
  <property fmtid="{D5CDD505-2E9C-101B-9397-08002B2CF9AE}" pid="3" name="KSOSaveFontToCloudKey">
    <vt:lpwstr>433093114_btnclosed</vt:lpwstr>
  </property>
  <property fmtid="{D5CDD505-2E9C-101B-9397-08002B2CF9AE}" pid="4" name="ICV">
    <vt:lpwstr>E42643F6840E85C2D501F0669C09CC79_43</vt:lpwstr>
  </property>
</Properties>
</file>